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26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4" r:id="rId25"/>
    <p:sldId id="290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1" r:id="rId34"/>
    <p:sldId id="33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34"/>
            <p14:sldId id="290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  <p14:sldId id="333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85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36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272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944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35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55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83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09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17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8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18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16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72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117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014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01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6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1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80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0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517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65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98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2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82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5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638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55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54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32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Ο «γυναικείος χώρος» στη δυτική πρώιμη </a:t>
            </a:r>
            <a:r>
              <a:rPr lang="el-GR" sz="1000" dirty="0" err="1" smtClean="0">
                <a:solidFill>
                  <a:srgbClr val="5075BC"/>
                </a:solidFill>
              </a:rPr>
              <a:t>νεωτερικότητα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10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7/index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m/detail/illustration/peasants-dancing-by-pieter-bruegel-the-elder-oil-on-wood-stock-graphic/9166405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ahistorica.hu/Damak_fotok/Damak_plakat_2002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ennerberatung.de/gewalt.htm" TargetMode="External"/><Relationship Id="rId5" Type="http://schemas.openxmlformats.org/officeDocument/2006/relationships/hyperlink" Target="http://www.alamy.com/image-details-popup.asp?imageid=%7b121BE3C9-3263-4D12-BAA0-52567F3CD8B8%7d" TargetMode="External"/><Relationship Id="rId4" Type="http://schemas.openxmlformats.org/officeDocument/2006/relationships/hyperlink" Target="http://criminocorpus.hypotheses.org/258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ational_Gallery,_London" TargetMode="External"/><Relationship Id="rId3" Type="http://schemas.openxmlformats.org/officeDocument/2006/relationships/hyperlink" Target="http://www.gettyimages.com/detail/news-photo/birth-of-venus-by-botticelli-news-photo/92927175" TargetMode="External"/><Relationship Id="rId7" Type="http://schemas.openxmlformats.org/officeDocument/2006/relationships/hyperlink" Target="http://en.wikipedia.org/wiki/Arnolfini_Portrai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an_van_Eyck" TargetMode="External"/><Relationship Id="rId5" Type="http://schemas.openxmlformats.org/officeDocument/2006/relationships/hyperlink" Target="http://bookshop.blackwell.co.uk/jsp/welcome.jsp?action=search&amp;source=3162401579-21103&amp;type=title&amp;term=Reformation" TargetMode="External"/><Relationship Id="rId4" Type="http://schemas.openxmlformats.org/officeDocument/2006/relationships/hyperlink" Target="http://bookshop.blackwell.co.uk/jsp/display_product_info.jsp;jsessionid=D3897A12388CB7580BF1F78D968363BF.bobcatp1?isbn=9780521003698" TargetMode="External"/><Relationship Id="rId9" Type="http://schemas.openxmlformats.org/officeDocument/2006/relationships/hyperlink" Target="http://en.wikipedia.org/wiki/Art_of_the_Low_Countrie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II19</a:t>
            </a:r>
            <a:r>
              <a:rPr lang="fr-FR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Νεότερη Ευρωπαϊκή Ιστορία Β΄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Ο «γυναικείος χώρος» στη δυτική πρώιμη </a:t>
            </a:r>
            <a:r>
              <a:rPr lang="el-GR" sz="2800" dirty="0" err="1"/>
              <a:t>νεωτερικότητα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/>
              <a:t>Κώστας </a:t>
            </a:r>
            <a:r>
              <a:rPr lang="el-GR" sz="2800" dirty="0" err="1" smtClean="0"/>
              <a:t>Γαγανάκης</a:t>
            </a:r>
            <a:endParaRPr lang="el-GR" sz="2800" dirty="0" smtClean="0"/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6735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412776"/>
            <a:ext cx="5964155" cy="4473116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881669" y="865609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9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97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, man pulling the cart, Erhard Schon, 153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327022"/>
            <a:ext cx="6120680" cy="459051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46059" y="779855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10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69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, women pulling the cart, 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484" y="1340768"/>
            <a:ext cx="6120680" cy="459051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563887" y="793601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11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327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2" y="1167855"/>
            <a:ext cx="3234215" cy="4688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14994" y="620688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12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726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, the battle for the pan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052736"/>
            <a:ext cx="3960440" cy="5167351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46059" y="505569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13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288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196752"/>
            <a:ext cx="4968552" cy="4617132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18067" y="649585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14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93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052736"/>
            <a:ext cx="4680520" cy="506636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18067" y="505569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15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187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052736"/>
            <a:ext cx="3383582" cy="4958302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17670" y="505569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16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144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052736"/>
            <a:ext cx="3498445" cy="482852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75101" y="548680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17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50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utheran propaganda, The Tiber mons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980728"/>
            <a:ext cx="3456384" cy="5064986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54071" y="433561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18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713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156285" cy="4702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25806" y="718830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an Luis Vives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124744"/>
            <a:ext cx="3945705" cy="492896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38691" y="551973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19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639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an Luis Vives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124744"/>
            <a:ext cx="3591457" cy="486916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05583" y="577577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20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17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628800"/>
            <a:ext cx="5088565" cy="3816424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34057" y="1081633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21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933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nolfini marri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340768"/>
            <a:ext cx="3384543" cy="4739457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18150" y="793601"/>
            <a:ext cx="1779873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22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28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1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145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fr-FR" sz="2000" dirty="0" smtClean="0">
                <a:solidFill>
                  <a:prstClr val="black"/>
                </a:solidFill>
                <a:hlinkClick r:id="rId3"/>
              </a:rPr>
              <a:t>eclass.uoa.gr/courses/ARCH100</a:t>
            </a:r>
            <a:r>
              <a:rPr lang="el-GR" sz="2000" dirty="0" smtClean="0"/>
              <a:t>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7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 2014. Κώστας </a:t>
            </a:r>
            <a:r>
              <a:rPr lang="el-GR" sz="2000" dirty="0" err="1"/>
              <a:t>Γαγανάκης</a:t>
            </a:r>
            <a:r>
              <a:rPr lang="el-GR" sz="2000" dirty="0"/>
              <a:t>. </a:t>
            </a:r>
            <a:r>
              <a:rPr lang="el-GR" sz="2000" dirty="0" smtClean="0"/>
              <a:t>«Μάθημα: II19 </a:t>
            </a:r>
            <a:r>
              <a:rPr lang="el-GR" sz="2000" dirty="0"/>
              <a:t>Νεότερη Ευρωπαϊκή Ιστορία Β΄. </a:t>
            </a:r>
            <a:r>
              <a:rPr lang="el-GR" sz="2000" dirty="0" smtClean="0"/>
              <a:t>Ενότητα: Ο </a:t>
            </a:r>
            <a:r>
              <a:rPr lang="el-GR" sz="2000" dirty="0"/>
              <a:t>«γυναικείος χώρος» στη δυτική πρώιμη </a:t>
            </a:r>
            <a:r>
              <a:rPr lang="el-GR" sz="2000" dirty="0" err="1" smtClean="0"/>
              <a:t>νεωτερικότητα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fr-FR" sz="2000" dirty="0" smtClean="0">
                <a:solidFill>
                  <a:prstClr val="black"/>
                </a:solidFill>
                <a:hlinkClick r:id="rId3"/>
              </a:rPr>
              <a:t>http://opencourses.uoa.gr/courses/ARCH7</a:t>
            </a:r>
            <a:endParaRPr lang="el-GR" sz="2000" dirty="0">
              <a:solidFill>
                <a:prstClr val="black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50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124744"/>
            <a:ext cx="3528392" cy="5091067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671900" y="577577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/>
              <a:t>2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40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39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n-US" sz="2000" dirty="0" smtClean="0"/>
              <a:t>Copyrighted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n-US" sz="2000" dirty="0"/>
              <a:t>Copyrighted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n-US" sz="2000" dirty="0"/>
              <a:t>Copyrighted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</a:t>
            </a:r>
            <a:r>
              <a:rPr lang="en-US" sz="2000" dirty="0" smtClean="0"/>
              <a:t>Peasants </a:t>
            </a:r>
            <a:r>
              <a:rPr lang="en-US" sz="2000" dirty="0"/>
              <a:t>Dancing by Pieter </a:t>
            </a:r>
            <a:r>
              <a:rPr lang="en-US" sz="2000" dirty="0" err="1"/>
              <a:t>Bruegel</a:t>
            </a:r>
            <a:r>
              <a:rPr lang="en-US" sz="2000" dirty="0"/>
              <a:t> the Elder, oil on wood </a:t>
            </a:r>
            <a:r>
              <a:rPr lang="en-US" sz="2000" dirty="0" smtClean="0"/>
              <a:t>panel. </a:t>
            </a:r>
            <a:r>
              <a:rPr lang="en-US" sz="2000" dirty="0" smtClean="0"/>
              <a:t>Copyrighted.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www.gettyimages.com/detail/illustration/peasants-dancing-by-pieter-bruegel-the-elder-oil-on-wood-stock-graphic/91664053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5</a:t>
            </a:r>
            <a:r>
              <a:rPr lang="el-GR" sz="2000" dirty="0"/>
              <a:t>: </a:t>
            </a:r>
            <a:r>
              <a:rPr lang="en-US" sz="2000" dirty="0"/>
              <a:t>Copyrighted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6</a:t>
            </a:r>
            <a:r>
              <a:rPr lang="el-GR" sz="2000" dirty="0"/>
              <a:t>: </a:t>
            </a:r>
            <a:r>
              <a:rPr lang="en-US" sz="2000" dirty="0"/>
              <a:t>Copyrighted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7</a:t>
            </a:r>
            <a:r>
              <a:rPr lang="el-GR" sz="2000" dirty="0"/>
              <a:t>: </a:t>
            </a:r>
            <a:r>
              <a:rPr lang="en-US" sz="2000" dirty="0"/>
              <a:t>Copyrighted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565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8</a:t>
            </a:r>
            <a:r>
              <a:rPr lang="el-GR" sz="2000" dirty="0" smtClean="0"/>
              <a:t>: </a:t>
            </a:r>
            <a:r>
              <a:rPr lang="en-US" sz="2000" dirty="0" err="1" smtClean="0"/>
              <a:t>Musica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Historica</a:t>
            </a:r>
            <a:r>
              <a:rPr lang="en-US" sz="2000" dirty="0" smtClean="0"/>
              <a:t> </a:t>
            </a:r>
            <a:r>
              <a:rPr lang="fr-FR" sz="2000" b="1" dirty="0" smtClean="0"/>
              <a:t>– </a:t>
            </a:r>
            <a:r>
              <a:rPr lang="fr-FR" sz="2000" dirty="0" err="1"/>
              <a:t>Dámák</a:t>
            </a:r>
            <a:r>
              <a:rPr lang="fr-FR" sz="2000" dirty="0"/>
              <a:t> </a:t>
            </a:r>
            <a:r>
              <a:rPr lang="fr-FR" sz="2000" dirty="0" err="1"/>
              <a:t>és</a:t>
            </a:r>
            <a:r>
              <a:rPr lang="fr-FR" sz="2000" dirty="0"/>
              <a:t> </a:t>
            </a:r>
            <a:r>
              <a:rPr lang="fr-FR" sz="2000" dirty="0" err="1" smtClean="0"/>
              <a:t>banyák</a:t>
            </a:r>
            <a:r>
              <a:rPr lang="fr-FR" sz="2000" dirty="0" smtClean="0"/>
              <a:t>. </a:t>
            </a:r>
            <a:r>
              <a:rPr lang="fr-FR" sz="2000" dirty="0" err="1" smtClean="0"/>
              <a:t>Copyrighted</a:t>
            </a:r>
            <a:r>
              <a:rPr lang="fr-FR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www.musicahistorica.hu/Damak_fotok/Damak_plakat_2002.jpg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9</a:t>
            </a:r>
            <a:r>
              <a:rPr lang="el-GR" sz="2000" dirty="0"/>
              <a:t>: </a:t>
            </a:r>
            <a:r>
              <a:rPr lang="fr-FR" sz="2000" dirty="0" smtClean="0"/>
              <a:t>La </a:t>
            </a:r>
            <a:r>
              <a:rPr lang="fr-FR" sz="2000" dirty="0"/>
              <a:t>violence des </a:t>
            </a:r>
            <a:r>
              <a:rPr lang="fr-FR" sz="2000" dirty="0" smtClean="0"/>
              <a:t>femmes. </a:t>
            </a:r>
            <a:r>
              <a:rPr lang="fr-FR" sz="2000" dirty="0" err="1" smtClean="0"/>
              <a:t>Copyrighted</a:t>
            </a:r>
            <a:r>
              <a:rPr lang="fr-FR" sz="2000" dirty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criminocorpus.hypotheses.org/2580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10</a:t>
            </a:r>
            <a:r>
              <a:rPr lang="el-GR" sz="2000" dirty="0"/>
              <a:t>: </a:t>
            </a:r>
            <a:r>
              <a:rPr lang="fr-FR" sz="2000" dirty="0" err="1" smtClean="0"/>
              <a:t>Copyrighted</a:t>
            </a:r>
            <a:r>
              <a:rPr lang="fr-F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11</a:t>
            </a:r>
            <a:r>
              <a:rPr lang="el-GR" sz="2000" dirty="0"/>
              <a:t>: </a:t>
            </a:r>
            <a:r>
              <a:rPr lang="en-US" sz="2000" dirty="0" smtClean="0"/>
              <a:t>"</a:t>
            </a:r>
            <a:r>
              <a:rPr lang="en-US" sz="2000" dirty="0"/>
              <a:t>The house maid in the plough" by Hans Sachs Germany </a:t>
            </a:r>
            <a:r>
              <a:rPr lang="en-US" sz="2000" dirty="0" smtClean="0"/>
              <a:t>1532</a:t>
            </a:r>
            <a:r>
              <a:rPr lang="fr-FR" sz="2000" dirty="0" smtClean="0"/>
              <a:t>. </a:t>
            </a:r>
            <a:r>
              <a:rPr lang="fr-FR" sz="2000" dirty="0"/>
              <a:t>Copyright </a:t>
            </a:r>
            <a:r>
              <a:rPr lang="fr-FR" sz="2000" dirty="0" err="1" smtClean="0"/>
              <a:t>Copyright</a:t>
            </a:r>
            <a:r>
              <a:rPr lang="fr-FR" sz="2000" dirty="0"/>
              <a:t>:</a:t>
            </a:r>
            <a:r>
              <a:rPr lang="fr-FR" sz="2000" dirty="0" smtClean="0"/>
              <a:t> INTERFOTO </a:t>
            </a:r>
            <a:r>
              <a:rPr lang="fr-FR" sz="2000" dirty="0"/>
              <a:t>/ </a:t>
            </a:r>
            <a:r>
              <a:rPr lang="fr-FR" sz="2000" dirty="0" err="1"/>
              <a:t>Alamy</a:t>
            </a:r>
            <a:r>
              <a:rPr lang="fr-FR" sz="2000" dirty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://www.alamy.com/image-details-popup.asp?imageid={121BE3C9-3263-4D12-BAA0-52567F3CD8B8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}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13</a:t>
            </a:r>
            <a:r>
              <a:rPr lang="el-GR" sz="2000" dirty="0"/>
              <a:t>: </a:t>
            </a:r>
            <a:r>
              <a:rPr lang="fr-FR" sz="2000" dirty="0" err="1" smtClean="0"/>
              <a:t>Gewalt</a:t>
            </a:r>
            <a:r>
              <a:rPr lang="fr-FR" sz="2000" dirty="0" smtClean="0"/>
              <a:t>. </a:t>
            </a:r>
            <a:r>
              <a:rPr lang="fr-FR" sz="2000" dirty="0" err="1"/>
              <a:t>Copyrighted</a:t>
            </a:r>
            <a:r>
              <a:rPr lang="fr-FR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6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6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6"/>
              </a:rPr>
              <a:t>www.maennerberatung.de/gewalt.htm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14</a:t>
            </a:r>
            <a:r>
              <a:rPr lang="el-GR" sz="2000" dirty="0"/>
              <a:t>: </a:t>
            </a:r>
            <a:r>
              <a:rPr lang="fr-FR" sz="2000" dirty="0" err="1"/>
              <a:t>Copyrighted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15</a:t>
            </a:r>
            <a:r>
              <a:rPr lang="el-GR" sz="2000" dirty="0" smtClean="0"/>
              <a:t>: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(3/4)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16</a:t>
            </a:r>
            <a:r>
              <a:rPr lang="el-GR" sz="2000" dirty="0" smtClean="0"/>
              <a:t>: </a:t>
            </a:r>
            <a:r>
              <a:rPr lang="en-US" sz="2000" dirty="0" smtClean="0"/>
              <a:t>'Birth </a:t>
            </a:r>
            <a:r>
              <a:rPr lang="en-US" sz="2000" dirty="0"/>
              <a:t>of Venus' by </a:t>
            </a:r>
            <a:r>
              <a:rPr lang="en-US" sz="2000" dirty="0" smtClean="0"/>
              <a:t>Botticelli.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www.gettyimages.com/detail/news-photo/birth-of-venus-by-botticelli-news-photo/92927175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17</a:t>
            </a:r>
            <a:r>
              <a:rPr lang="el-GR" sz="2000" dirty="0" smtClean="0"/>
              <a:t>: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18</a:t>
            </a:r>
            <a:r>
              <a:rPr lang="el-GR" sz="2000" dirty="0"/>
              <a:t>: </a:t>
            </a:r>
            <a:r>
              <a:rPr lang="fr-FR" sz="2000" dirty="0" smtClean="0">
                <a:hlinkClick r:id="rId4"/>
              </a:rPr>
              <a:t>Reformation </a:t>
            </a:r>
            <a:r>
              <a:rPr lang="fr-FR" sz="2000" dirty="0" smtClean="0">
                <a:hlinkClick r:id="rId4"/>
              </a:rPr>
              <a:t>Europe</a:t>
            </a:r>
            <a:r>
              <a:rPr lang="fr-FR" sz="2000" dirty="0" smtClean="0"/>
              <a:t>. </a:t>
            </a:r>
            <a:r>
              <a:rPr lang="fr-FR" sz="2000" dirty="0" err="1"/>
              <a:t>Copyrighted</a:t>
            </a:r>
            <a:r>
              <a:rPr lang="fr-FR" sz="2000" dirty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bookshop.blackwell.co.uk/jsp/welcome.jsp?action=search&amp;source=3162401579-21103&amp;type=title&amp;term=Reformation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19</a:t>
            </a:r>
            <a:r>
              <a:rPr lang="el-GR" sz="2000" dirty="0"/>
              <a:t> :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20</a:t>
            </a:r>
            <a:r>
              <a:rPr lang="el-GR" sz="2000" dirty="0"/>
              <a:t> : </a:t>
            </a:r>
            <a:r>
              <a:rPr lang="fr-FR" sz="2000" dirty="0" err="1"/>
              <a:t>Copyrighted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21</a:t>
            </a:r>
            <a:r>
              <a:rPr lang="el-GR" sz="2000" dirty="0"/>
              <a:t> : </a:t>
            </a:r>
            <a:r>
              <a:rPr lang="fr-FR" sz="2000" dirty="0" err="1"/>
              <a:t>Copyrighted</a:t>
            </a:r>
            <a:r>
              <a:rPr lang="fr-FR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2</a:t>
            </a:r>
            <a:r>
              <a:rPr lang="el-GR" sz="2000" dirty="0"/>
              <a:t>2: </a:t>
            </a:r>
            <a:r>
              <a:rPr lang="en-US" sz="2000" dirty="0" smtClean="0">
                <a:hlinkClick r:id="rId6" tooltip="Jan van Eyck"/>
              </a:rPr>
              <a:t>Jan </a:t>
            </a:r>
            <a:r>
              <a:rPr lang="en-US" sz="2000" dirty="0">
                <a:hlinkClick r:id="rId6" tooltip="Jan van Eyck"/>
              </a:rPr>
              <a:t>van Eyck</a:t>
            </a:r>
            <a:r>
              <a:rPr lang="en-US" sz="2000" dirty="0"/>
              <a:t>, </a:t>
            </a:r>
            <a:r>
              <a:rPr lang="en-US" sz="2000" i="1" dirty="0"/>
              <a:t>The </a:t>
            </a:r>
            <a:r>
              <a:rPr lang="en-US" sz="2000" i="1" dirty="0" err="1">
                <a:hlinkClick r:id="rId7" tooltip="Arnolfini Portrait"/>
              </a:rPr>
              <a:t>Arnolfini</a:t>
            </a:r>
            <a:r>
              <a:rPr lang="en-US" sz="2000" i="1" dirty="0">
                <a:hlinkClick r:id="rId7" tooltip="Arnolfini Portrait"/>
              </a:rPr>
              <a:t> Portrait</a:t>
            </a:r>
            <a:r>
              <a:rPr lang="en-US" sz="2000" dirty="0"/>
              <a:t>, </a:t>
            </a:r>
            <a:r>
              <a:rPr lang="en-US" sz="2000" dirty="0">
                <a:hlinkClick r:id="rId8" tooltip="National Gallery, London"/>
              </a:rPr>
              <a:t>National Gallery, London</a:t>
            </a:r>
            <a:r>
              <a:rPr lang="en-US" sz="2000" dirty="0" smtClean="0"/>
              <a:t>. </a:t>
            </a:r>
            <a:r>
              <a:rPr lang="fr-FR" sz="2000" dirty="0" smtClean="0"/>
              <a:t>Public </a:t>
            </a:r>
            <a:r>
              <a:rPr lang="fr-FR" sz="2000" dirty="0" err="1" smtClean="0"/>
              <a:t>domain</a:t>
            </a:r>
            <a:r>
              <a:rPr lang="fr-FR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  <a:hlinkClick r:id="rId9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9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9"/>
              </a:rPr>
              <a:t>en.wikipedia.org/wiki/Art_of_the_Low_Countries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(4/4)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29013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268760"/>
            <a:ext cx="5040560" cy="459051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79912" y="703603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3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81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rueghel, dan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340768"/>
            <a:ext cx="5976664" cy="448249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815916" y="793601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4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75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31610" cy="4525962"/>
          </a:xfrm>
          <a:ln>
            <a:solidFill>
              <a:schemeClr val="tx1"/>
            </a:solidFill>
          </a:ln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71381" y="793601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5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546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340768"/>
            <a:ext cx="4968552" cy="4779369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815916" y="788489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6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456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268760"/>
            <a:ext cx="3744416" cy="4884021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07904" y="721593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7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70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ina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268760"/>
            <a:ext cx="3607957" cy="4979672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κειμένου 1"/>
          <p:cNvSpPr txBox="1">
            <a:spLocks/>
          </p:cNvSpPr>
          <p:nvPr/>
        </p:nvSpPr>
        <p:spPr>
          <a:xfrm>
            <a:off x="3783690" y="721593"/>
            <a:ext cx="1728192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8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175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687</Words>
  <Application>Microsoft Office PowerPoint</Application>
  <PresentationFormat>On-screen Show (4:3)</PresentationFormat>
  <Paragraphs>143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Wingdings</vt:lpstr>
      <vt:lpstr>Θέμα του Office</vt:lpstr>
      <vt:lpstr>II19 Νεότερη Ευρωπαϊκή Ιστορία Β΄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201</cp:revision>
  <dcterms:created xsi:type="dcterms:W3CDTF">2012-09-06T09:03:05Z</dcterms:created>
  <dcterms:modified xsi:type="dcterms:W3CDTF">2015-01-19T11:57:21Z</dcterms:modified>
</cp:coreProperties>
</file>