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301" r:id="rId2"/>
    <p:sldId id="261" r:id="rId3"/>
    <p:sldId id="302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316" r:id="rId18"/>
    <p:sldId id="317" r:id="rId19"/>
    <p:sldId id="318" r:id="rId20"/>
    <p:sldId id="319" r:id="rId21"/>
    <p:sldId id="320" r:id="rId22"/>
    <p:sldId id="321" r:id="rId23"/>
    <p:sldId id="322" r:id="rId24"/>
    <p:sldId id="334" r:id="rId25"/>
    <p:sldId id="290" r:id="rId26"/>
    <p:sldId id="323" r:id="rId27"/>
    <p:sldId id="324" r:id="rId28"/>
    <p:sldId id="325" r:id="rId29"/>
    <p:sldId id="326" r:id="rId30"/>
    <p:sldId id="327" r:id="rId31"/>
    <p:sldId id="328" r:id="rId32"/>
    <p:sldId id="329" r:id="rId33"/>
    <p:sldId id="331" r:id="rId34"/>
    <p:sldId id="333" r:id="rId3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01"/>
            <p14:sldId id="26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34"/>
            <p14:sldId id="290"/>
            <p14:sldId id="323"/>
            <p14:sldId id="324"/>
            <p14:sldId id="325"/>
            <p14:sldId id="326"/>
            <p14:sldId id="327"/>
            <p14:sldId id="328"/>
            <p14:sldId id="329"/>
            <p14:sldId id="331"/>
            <p14:sldId id="333"/>
          </p14:sldIdLst>
        </p14:section>
        <p14:section name="Untitled Section" id="{0F1CB131-A6BD-43D0-B8D4-1F27CEF7A05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1" d="100"/>
          <a:sy n="81" d="100"/>
        </p:scale>
        <p:origin x="98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19/1/2015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88550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153601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72720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219446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83593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15578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38309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60919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01751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08897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6189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21657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07282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161174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50148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60117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26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9164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8186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6808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29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8075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851784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30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33228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36558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49816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3237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730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78296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30526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26383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05555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35493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04321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Ο «γυναικείος χώρος» στη δυτική πρώιμη </a:t>
            </a:r>
            <a:r>
              <a:rPr lang="el-GR" sz="1000" dirty="0" err="1" smtClean="0">
                <a:solidFill>
                  <a:srgbClr val="5075BC"/>
                </a:solidFill>
              </a:rPr>
              <a:t>νεωτερικότητα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Ο «γυναικείος χώρος» στη δυτική πρώιμη </a:t>
            </a:r>
            <a:r>
              <a:rPr lang="el-GR" sz="1000" dirty="0" err="1" smtClean="0">
                <a:solidFill>
                  <a:srgbClr val="5075BC"/>
                </a:solidFill>
              </a:rPr>
              <a:t>νεωτερικότητα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Ο «γυναικείος χώρος» στη δυτική πρώιμη </a:t>
            </a:r>
            <a:r>
              <a:rPr lang="el-GR" sz="1000" dirty="0" err="1" smtClean="0">
                <a:solidFill>
                  <a:srgbClr val="5075BC"/>
                </a:solidFill>
              </a:rPr>
              <a:t>νεωτερικότητα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Ο «γυναικείος χώρος» στη δυτική πρώιμη </a:t>
            </a:r>
            <a:r>
              <a:rPr lang="el-GR" sz="1000" dirty="0" err="1" smtClean="0">
                <a:solidFill>
                  <a:srgbClr val="5075BC"/>
                </a:solidFill>
              </a:rPr>
              <a:t>νεωτερικότητα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Ο «γυναικείος χώρος» στη δυτική πρώιμη </a:t>
            </a:r>
            <a:r>
              <a:rPr lang="el-GR" sz="1000" dirty="0" err="1" smtClean="0">
                <a:solidFill>
                  <a:srgbClr val="5075BC"/>
                </a:solidFill>
              </a:rPr>
              <a:t>νεωτερικότητα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Ο «γυναικείος χώρος» στη δυτική πρώιμη </a:t>
            </a:r>
            <a:r>
              <a:rPr lang="el-GR" sz="1000" dirty="0" err="1" smtClean="0">
                <a:solidFill>
                  <a:srgbClr val="5075BC"/>
                </a:solidFill>
              </a:rPr>
              <a:t>νεωτερικότητα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Ο «γυναικείος χώρος» στη δυτική πρώιμη </a:t>
            </a:r>
            <a:r>
              <a:rPr lang="el-GR" sz="1000" dirty="0" err="1" smtClean="0">
                <a:solidFill>
                  <a:srgbClr val="5075BC"/>
                </a:solidFill>
              </a:rPr>
              <a:t>νεωτερικότητα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uoa.gr/courses/ARCH100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ARCH7/index.php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ettyimages.com/detail/illustration/peasants-dancing-by-pieter-bruegel-the-elder-oil-on-wood-stock-graphic/91664053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usicahistorica.hu/Damak_fotok/Damak_plakat_2002.jpg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aennerberatung.de/gewalt.htm" TargetMode="External"/><Relationship Id="rId5" Type="http://schemas.openxmlformats.org/officeDocument/2006/relationships/hyperlink" Target="http://www.alamy.com/image-details-popup.asp?imageid=%7b121BE3C9-3263-4D12-BAA0-52567F3CD8B8%7d" TargetMode="External"/><Relationship Id="rId4" Type="http://schemas.openxmlformats.org/officeDocument/2006/relationships/hyperlink" Target="http://criminocorpus.hypotheses.org/2580" TargetMode="Externa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National_Gallery,_London" TargetMode="External"/><Relationship Id="rId3" Type="http://schemas.openxmlformats.org/officeDocument/2006/relationships/hyperlink" Target="http://www.gettyimages.com/detail/news-photo/birth-of-venus-by-botticelli-news-photo/92927175" TargetMode="External"/><Relationship Id="rId7" Type="http://schemas.openxmlformats.org/officeDocument/2006/relationships/hyperlink" Target="http://en.wikipedia.org/wiki/Arnolfini_Portrait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Jan_van_Eyck" TargetMode="External"/><Relationship Id="rId5" Type="http://schemas.openxmlformats.org/officeDocument/2006/relationships/hyperlink" Target="http://bookshop.blackwell.co.uk/jsp/welcome.jsp?action=search&amp;source=3162401579-21103&amp;type=title&amp;term=Reformation" TargetMode="External"/><Relationship Id="rId4" Type="http://schemas.openxmlformats.org/officeDocument/2006/relationships/hyperlink" Target="http://bookshop.blackwell.co.uk/jsp/display_product_info.jsp;jsessionid=D3897A12388CB7580BF1F78D968363BF.bobcatp1?isbn=9780521003698" TargetMode="External"/><Relationship Id="rId9" Type="http://schemas.openxmlformats.org/officeDocument/2006/relationships/hyperlink" Target="http://en.wikipedia.org/wiki/Art_of_the_Low_Countries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67544" y="2006575"/>
            <a:ext cx="8278688" cy="1470025"/>
          </a:xfrm>
        </p:spPr>
        <p:txBody>
          <a:bodyPr/>
          <a:lstStyle/>
          <a:p>
            <a:r>
              <a:rPr lang="en-US" dirty="0" smtClean="0">
                <a:solidFill>
                  <a:srgbClr val="5075BC"/>
                </a:solidFill>
              </a:rPr>
              <a:t>II19</a:t>
            </a:r>
            <a:r>
              <a:rPr lang="fr-FR" dirty="0" smtClean="0">
                <a:solidFill>
                  <a:srgbClr val="5075BC"/>
                </a:solidFill>
              </a:rPr>
              <a:t> </a:t>
            </a:r>
            <a:r>
              <a:rPr lang="el-GR" dirty="0" smtClean="0">
                <a:solidFill>
                  <a:srgbClr val="5075BC"/>
                </a:solidFill>
              </a:rPr>
              <a:t>Νεότερη Ευρωπαϊκή Ιστορία Β΄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3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Ο «γυναικείος χώρος» στη δυτική πρώιμη </a:t>
            </a:r>
            <a:r>
              <a:rPr lang="el-GR" sz="2800" dirty="0" err="1"/>
              <a:t>νεωτερικότητα</a:t>
            </a:r>
            <a:endParaRPr lang="el-GR" sz="2800" dirty="0"/>
          </a:p>
          <a:p>
            <a:endParaRPr lang="en-US" sz="2800" dirty="0" smtClean="0"/>
          </a:p>
          <a:p>
            <a:r>
              <a:rPr lang="el-GR" sz="2800" dirty="0"/>
              <a:t>Κώστας </a:t>
            </a:r>
            <a:r>
              <a:rPr lang="el-GR" sz="2800" dirty="0" err="1" smtClean="0"/>
              <a:t>Γαγανάκης</a:t>
            </a:r>
            <a:endParaRPr lang="el-GR" sz="2800" dirty="0" smtClean="0"/>
          </a:p>
          <a:p>
            <a:r>
              <a:rPr lang="el-GR" sz="2800" dirty="0" smtClean="0"/>
              <a:t>Φιλοσοφική Σχολή</a:t>
            </a:r>
          </a:p>
          <a:p>
            <a:r>
              <a:rPr lang="el-GR" sz="2800" dirty="0" smtClean="0"/>
              <a:t>Τμήμα Ιστορίας - Αρχαιολογίας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167352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emina 11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1680" y="1412776"/>
            <a:ext cx="5964155" cy="4473116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881669" y="865609"/>
            <a:ext cx="1728192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9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49723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emina, man pulling the cart, Erhard Schon, 153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5656" y="1327022"/>
            <a:ext cx="6120680" cy="4590510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646059" y="779855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10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76916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emina, women pulling the cart, E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93484" y="1340768"/>
            <a:ext cx="6120680" cy="4590510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563887" y="793601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11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43274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2" y="1167855"/>
            <a:ext cx="3234215" cy="46883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714994" y="620688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12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67264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emina, the battle for the pants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55776" y="1052736"/>
            <a:ext cx="3960440" cy="5167351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646059" y="505569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13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02882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emina 9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3728" y="1196752"/>
            <a:ext cx="4968552" cy="4617132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718067" y="649585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14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9932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emina 10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67744" y="1052736"/>
            <a:ext cx="4680520" cy="5066360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718067" y="505569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15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31876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emina 1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15816" y="1052736"/>
            <a:ext cx="3383582" cy="4958302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717670" y="505569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16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71448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emina 1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15816" y="1052736"/>
            <a:ext cx="3498445" cy="4828525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775101" y="548680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17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1504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Lutheran propaganda, The Tiber monster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15816" y="980728"/>
            <a:ext cx="3456384" cy="5064986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754071" y="433561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18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37138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268760"/>
            <a:ext cx="4156285" cy="47027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625806" y="718830"/>
            <a:ext cx="1728192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1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Juan Luis Vives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55776" y="1124744"/>
            <a:ext cx="3945705" cy="4928960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638691" y="551973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19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26397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Juan Luis Vives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99792" y="1124744"/>
            <a:ext cx="3591457" cy="4869160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605583" y="577577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20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41761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emina 15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79712" y="1628800"/>
            <a:ext cx="5088565" cy="3816424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634057" y="1081633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21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69336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rnolfini marriage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15816" y="1340768"/>
            <a:ext cx="3384543" cy="4739457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718150" y="793601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22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32840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0517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στο πλαίσιο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61453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n-US" sz="2000" dirty="0" smtClean="0"/>
              <a:t>1.0</a:t>
            </a:r>
            <a:r>
              <a:rPr lang="el-GR" sz="2000" dirty="0" smtClean="0"/>
              <a:t>. </a:t>
            </a:r>
            <a:endParaRPr lang="en-US" sz="2000" dirty="0" smtClean="0"/>
          </a:p>
          <a:p>
            <a:pPr marL="0" indent="0">
              <a:buNone/>
            </a:pPr>
            <a:r>
              <a:rPr lang="el-GR" sz="2000" dirty="0"/>
              <a:t>Έχουν προηγηθεί οι κάτωθι εκδόσεις:</a:t>
            </a:r>
          </a:p>
          <a:p>
            <a:pPr lvl="0"/>
            <a:r>
              <a:rPr lang="el-GR" sz="2000" dirty="0"/>
              <a:t>Έκδοση </a:t>
            </a:r>
            <a:r>
              <a:rPr lang="el-GR" sz="2000" dirty="0" smtClean="0"/>
              <a:t>διαθέσιμη </a:t>
            </a:r>
            <a:r>
              <a:rPr lang="el-GR" sz="2000" dirty="0"/>
              <a:t>εδώ. </a:t>
            </a:r>
            <a:r>
              <a:rPr lang="fr-FR" sz="2000" dirty="0">
                <a:solidFill>
                  <a:prstClr val="black"/>
                </a:solidFill>
                <a:hlinkClick r:id="rId3"/>
              </a:rPr>
              <a:t>http://</a:t>
            </a:r>
            <a:r>
              <a:rPr lang="fr-FR" sz="2000" dirty="0" smtClean="0">
                <a:solidFill>
                  <a:prstClr val="black"/>
                </a:solidFill>
                <a:hlinkClick r:id="rId3"/>
              </a:rPr>
              <a:t>eclass.uoa.gr/courses/ARCH100</a:t>
            </a:r>
            <a:r>
              <a:rPr lang="el-GR" sz="2000" dirty="0" smtClean="0"/>
              <a:t> 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9575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l-GR" sz="2000" dirty="0" err="1"/>
              <a:t>Copyright</a:t>
            </a:r>
            <a:r>
              <a:rPr lang="el-GR" sz="2000" dirty="0"/>
              <a:t> </a:t>
            </a:r>
            <a:r>
              <a:rPr lang="el-GR" sz="2000" dirty="0" err="1"/>
              <a:t>Εθνικόν</a:t>
            </a:r>
            <a:r>
              <a:rPr lang="el-GR" sz="2000" dirty="0"/>
              <a:t> και </a:t>
            </a:r>
            <a:r>
              <a:rPr lang="el-GR" sz="2000" dirty="0" err="1"/>
              <a:t>Καποδιστριακόν</a:t>
            </a:r>
            <a:r>
              <a:rPr lang="el-GR" sz="2000" dirty="0"/>
              <a:t> </a:t>
            </a:r>
            <a:r>
              <a:rPr lang="el-GR" sz="2000" dirty="0" err="1"/>
              <a:t>Πανεπιστήμιον</a:t>
            </a:r>
            <a:r>
              <a:rPr lang="el-GR" sz="2000" dirty="0"/>
              <a:t> Αθηνών 2014. Κώστας </a:t>
            </a:r>
            <a:r>
              <a:rPr lang="el-GR" sz="2000" dirty="0" err="1"/>
              <a:t>Γαγανάκης</a:t>
            </a:r>
            <a:r>
              <a:rPr lang="el-GR" sz="2000" dirty="0"/>
              <a:t>. </a:t>
            </a:r>
            <a:r>
              <a:rPr lang="el-GR" sz="2000" dirty="0" smtClean="0"/>
              <a:t>«Μάθημα: II19 </a:t>
            </a:r>
            <a:r>
              <a:rPr lang="el-GR" sz="2000" dirty="0"/>
              <a:t>Νεότερη Ευρωπαϊκή Ιστορία Β΄. </a:t>
            </a:r>
            <a:r>
              <a:rPr lang="el-GR" sz="2000" dirty="0" smtClean="0"/>
              <a:t>Ενότητα: Ο </a:t>
            </a:r>
            <a:r>
              <a:rPr lang="el-GR" sz="2000" dirty="0"/>
              <a:t>«γυναικείος χώρος» στη δυτική πρώιμη </a:t>
            </a:r>
            <a:r>
              <a:rPr lang="el-GR" sz="2000" dirty="0" err="1" smtClean="0"/>
              <a:t>νεωτερικότητα</a:t>
            </a:r>
            <a:r>
              <a:rPr lang="el-GR" sz="2000" dirty="0" smtClean="0"/>
              <a:t>». </a:t>
            </a:r>
            <a:r>
              <a:rPr lang="el-GR" sz="2000" dirty="0"/>
              <a:t>Έκδοση: 1.0. Αθήνα 2014. Διαθέσιμο από τη δικτυακή διεύθυνση: </a:t>
            </a:r>
            <a:r>
              <a:rPr lang="fr-FR" sz="2000" dirty="0" smtClean="0">
                <a:solidFill>
                  <a:prstClr val="black"/>
                </a:solidFill>
                <a:hlinkClick r:id="rId3"/>
              </a:rPr>
              <a:t>http://opencourses.uoa.gr/courses/ARCH7</a:t>
            </a:r>
            <a:endParaRPr lang="el-GR" sz="2000" dirty="0">
              <a:solidFill>
                <a:prstClr val="black"/>
              </a:solidFill>
            </a:endParaRP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22504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>
                <a:solidFill>
                  <a:prstClr val="black"/>
                </a:solidFill>
              </a:rPr>
              <a:t>[1] http://creativecommons.org/licenses/by-nc-sa/4.0/ </a:t>
            </a:r>
            <a:endParaRPr lang="en-US" smtClean="0">
              <a:solidFill>
                <a:prstClr val="black"/>
              </a:solidFill>
            </a:endParaRPr>
          </a:p>
          <a:p>
            <a:endParaRPr lang="el-GR" dirty="0">
              <a:solidFill>
                <a:prstClr val="black"/>
              </a:solidFill>
            </a:endParaRPr>
          </a:p>
          <a:p>
            <a:r>
              <a:rPr lang="el-GR" dirty="0">
                <a:solidFill>
                  <a:prstClr val="black"/>
                </a:solidFill>
              </a:rPr>
              <a:t>Ως </a:t>
            </a:r>
            <a:r>
              <a:rPr lang="el-GR" b="1" dirty="0">
                <a:solidFill>
                  <a:prstClr val="black"/>
                </a:solidFill>
              </a:rPr>
              <a:t>Μη Εμπορική</a:t>
            </a:r>
            <a:r>
              <a:rPr lang="el-GR" dirty="0">
                <a:solidFill>
                  <a:prstClr val="black"/>
                </a:solidFill>
              </a:rPr>
              <a:t> ορίζεται η χρήση: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endParaRPr lang="el-GR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δεν προσπορίζει στο διανομέα του έργου και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έμμεσο οικονομικό όφελος (π.χ. διαφημίσεις) από την προβολή του έργου σε διαδικτυακό </a:t>
            </a:r>
            <a:r>
              <a:rPr lang="el-GR" dirty="0" smtClean="0">
                <a:solidFill>
                  <a:prstClr val="black"/>
                </a:solidFill>
              </a:rPr>
              <a:t>τόπο</a:t>
            </a:r>
            <a:endParaRPr lang="en-US" dirty="0" smtClean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dirty="0">
              <a:solidFill>
                <a:prstClr val="black"/>
              </a:solidFill>
            </a:endParaRPr>
          </a:p>
          <a:p>
            <a:r>
              <a:rPr lang="el-GR" dirty="0" smtClean="0">
                <a:solidFill>
                  <a:prstClr val="black"/>
                </a:solidFill>
              </a:rPr>
              <a:t>Ο </a:t>
            </a:r>
            <a:r>
              <a:rPr lang="el-GR" dirty="0">
                <a:solidFill>
                  <a:prstClr val="black"/>
                </a:solidFill>
              </a:rPr>
              <a:t>δικαιούχος μπορεί να παρέχει στον 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r>
              <a:rPr lang="el-GR" dirty="0">
                <a:solidFill>
                  <a:prstClr val="black"/>
                </a:solidFill>
              </a:rPr>
              <a:t> ξεχωριστή άδεια να χρησιμοποιεί το έργο για εμπορική χρήση, εφόσον αυτό του ζητηθεί</a:t>
            </a:r>
            <a:r>
              <a:rPr lang="el-GR" dirty="0" smtClean="0">
                <a:solidFill>
                  <a:prstClr val="black"/>
                </a:solidFill>
              </a:rPr>
              <a:t>.</a:t>
            </a:r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29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emina 6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71800" y="1124744"/>
            <a:ext cx="3528392" cy="5091067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671900" y="577577"/>
            <a:ext cx="1728192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/>
              <a:t>2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74019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95392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(1/4)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/>
              <a:t>Εικόνα 1: </a:t>
            </a:r>
            <a:r>
              <a:rPr lang="en-US" sz="2000" dirty="0" smtClean="0"/>
              <a:t>Copyrighted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2: </a:t>
            </a:r>
            <a:r>
              <a:rPr lang="en-US" sz="2000" dirty="0"/>
              <a:t>Copyrighted </a:t>
            </a:r>
            <a:endParaRPr lang="en-US" sz="2000" dirty="0" smtClean="0"/>
          </a:p>
          <a:p>
            <a:pPr marL="0" indent="0">
              <a:buNone/>
            </a:pPr>
            <a:r>
              <a:rPr lang="el-GR" sz="2000" dirty="0" smtClean="0"/>
              <a:t>Εικόνα 3: </a:t>
            </a:r>
            <a:r>
              <a:rPr lang="en-US" sz="2000" dirty="0"/>
              <a:t>Copyrighted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4: </a:t>
            </a:r>
            <a:r>
              <a:rPr lang="en-US" sz="2000" dirty="0" smtClean="0"/>
              <a:t>Peasants </a:t>
            </a:r>
            <a:r>
              <a:rPr lang="en-US" sz="2000" dirty="0"/>
              <a:t>Dancing by Pieter </a:t>
            </a:r>
            <a:r>
              <a:rPr lang="en-US" sz="2000" dirty="0" err="1"/>
              <a:t>Bruegel</a:t>
            </a:r>
            <a:r>
              <a:rPr lang="en-US" sz="2000" dirty="0"/>
              <a:t> the Elder, oil on wood </a:t>
            </a:r>
            <a:r>
              <a:rPr lang="en-US" sz="2000" dirty="0" smtClean="0"/>
              <a:t>panel. </a:t>
            </a:r>
            <a:r>
              <a:rPr lang="en-US" sz="2000" dirty="0" smtClean="0"/>
              <a:t>Copyrighted. </a:t>
            </a:r>
            <a:r>
              <a:rPr lang="en-US" sz="2000" dirty="0" smtClean="0">
                <a:hlinkClick r:id="rId3"/>
              </a:rPr>
              <a:t>http</a:t>
            </a:r>
            <a:r>
              <a:rPr lang="en-US" sz="2000" dirty="0">
                <a:hlinkClick r:id="rId3"/>
              </a:rPr>
              <a:t>://</a:t>
            </a:r>
            <a:r>
              <a:rPr lang="en-US" sz="2000" dirty="0" smtClean="0">
                <a:hlinkClick r:id="rId3"/>
              </a:rPr>
              <a:t>www.gettyimages.com/detail/illustration/peasants-dancing-by-pieter-bruegel-the-elder-oil-on-wood-stock-graphic/91664053</a:t>
            </a:r>
            <a:endParaRPr lang="en-US" sz="2000" dirty="0" smtClean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5</a:t>
            </a:r>
            <a:r>
              <a:rPr lang="el-GR" sz="2000" dirty="0"/>
              <a:t>: </a:t>
            </a:r>
            <a:r>
              <a:rPr lang="en-US" sz="2000" dirty="0"/>
              <a:t>Copyrighted </a:t>
            </a:r>
            <a:endParaRPr lang="en-US" sz="2000" dirty="0" smtClean="0"/>
          </a:p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/>
              <a:t>6</a:t>
            </a:r>
            <a:r>
              <a:rPr lang="el-GR" sz="2000" dirty="0"/>
              <a:t>: </a:t>
            </a:r>
            <a:r>
              <a:rPr lang="en-US" sz="2000" dirty="0"/>
              <a:t>Copyrighted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7</a:t>
            </a:r>
            <a:r>
              <a:rPr lang="el-GR" sz="2000" dirty="0"/>
              <a:t>: </a:t>
            </a:r>
            <a:r>
              <a:rPr lang="en-US" sz="2000" dirty="0"/>
              <a:t>Copyrighted</a:t>
            </a:r>
            <a:endParaRPr lang="el-GR" sz="2000" dirty="0"/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95650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(2/4)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8245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/>
              <a:t>8</a:t>
            </a:r>
            <a:r>
              <a:rPr lang="el-GR" sz="2000" dirty="0" smtClean="0"/>
              <a:t>: </a:t>
            </a:r>
            <a:r>
              <a:rPr lang="en-US" sz="2000" dirty="0" err="1" smtClean="0"/>
              <a:t>Musica</a:t>
            </a:r>
            <a:r>
              <a:rPr lang="en-US" sz="2000" dirty="0" smtClean="0"/>
              <a:t> </a:t>
            </a:r>
            <a:r>
              <a:rPr lang="en-US" sz="2000" dirty="0" err="1" smtClean="0"/>
              <a:t>Historica</a:t>
            </a:r>
            <a:r>
              <a:rPr lang="en-US" sz="2000" dirty="0" smtClean="0"/>
              <a:t> </a:t>
            </a:r>
            <a:r>
              <a:rPr lang="fr-FR" sz="2000" b="1" dirty="0" smtClean="0"/>
              <a:t>– </a:t>
            </a:r>
            <a:r>
              <a:rPr lang="fr-FR" sz="2000" dirty="0" err="1"/>
              <a:t>Dámák</a:t>
            </a:r>
            <a:r>
              <a:rPr lang="fr-FR" sz="2000" dirty="0"/>
              <a:t> </a:t>
            </a:r>
            <a:r>
              <a:rPr lang="fr-FR" sz="2000" dirty="0" err="1"/>
              <a:t>és</a:t>
            </a:r>
            <a:r>
              <a:rPr lang="fr-FR" sz="2000" dirty="0"/>
              <a:t> </a:t>
            </a:r>
            <a:r>
              <a:rPr lang="fr-FR" sz="2000" dirty="0" err="1" smtClean="0"/>
              <a:t>banyák</a:t>
            </a:r>
            <a:r>
              <a:rPr lang="fr-FR" sz="2000" dirty="0" smtClean="0"/>
              <a:t>. </a:t>
            </a:r>
            <a:r>
              <a:rPr lang="fr-FR" sz="2000" dirty="0" err="1" smtClean="0"/>
              <a:t>Copyrighted</a:t>
            </a:r>
            <a:r>
              <a:rPr lang="fr-FR" sz="2000" dirty="0" smtClean="0"/>
              <a:t>. </a:t>
            </a:r>
            <a:r>
              <a:rPr lang="en-US" sz="2000" dirty="0" smtClean="0">
                <a:solidFill>
                  <a:srgbClr val="FF0000"/>
                </a:solidFill>
                <a:hlinkClick r:id="rId3"/>
              </a:rPr>
              <a:t>http</a:t>
            </a:r>
            <a:r>
              <a:rPr lang="en-US" sz="2000" dirty="0">
                <a:solidFill>
                  <a:srgbClr val="FF0000"/>
                </a:solidFill>
                <a:hlinkClick r:id="rId3"/>
              </a:rPr>
              <a:t>://</a:t>
            </a:r>
            <a:r>
              <a:rPr lang="en-US" sz="2000" dirty="0" smtClean="0">
                <a:solidFill>
                  <a:srgbClr val="FF0000"/>
                </a:solidFill>
                <a:hlinkClick r:id="rId3"/>
              </a:rPr>
              <a:t>www.musicahistorica.hu/Damak_fotok/Damak_plakat_2002.jpg</a:t>
            </a:r>
            <a:endParaRPr lang="en-US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9</a:t>
            </a:r>
            <a:r>
              <a:rPr lang="el-GR" sz="2000" dirty="0"/>
              <a:t>: </a:t>
            </a:r>
            <a:r>
              <a:rPr lang="fr-FR" sz="2000" dirty="0" smtClean="0"/>
              <a:t>La </a:t>
            </a:r>
            <a:r>
              <a:rPr lang="fr-FR" sz="2000" dirty="0"/>
              <a:t>violence des </a:t>
            </a:r>
            <a:r>
              <a:rPr lang="fr-FR" sz="2000" dirty="0" smtClean="0"/>
              <a:t>femmes. </a:t>
            </a:r>
            <a:r>
              <a:rPr lang="fr-FR" sz="2000" dirty="0" err="1" smtClean="0"/>
              <a:t>Copyrighted</a:t>
            </a:r>
            <a:r>
              <a:rPr lang="fr-FR" sz="2000" dirty="0"/>
              <a:t>. </a:t>
            </a:r>
            <a:r>
              <a:rPr lang="en-US" sz="2000" dirty="0" smtClean="0">
                <a:solidFill>
                  <a:srgbClr val="FF0000"/>
                </a:solidFill>
                <a:hlinkClick r:id="rId4"/>
              </a:rPr>
              <a:t>http</a:t>
            </a:r>
            <a:r>
              <a:rPr lang="en-US" sz="2000" dirty="0">
                <a:solidFill>
                  <a:srgbClr val="FF0000"/>
                </a:solidFill>
                <a:hlinkClick r:id="rId4"/>
              </a:rPr>
              <a:t>://</a:t>
            </a:r>
            <a:r>
              <a:rPr lang="en-US" sz="2000" dirty="0" smtClean="0">
                <a:solidFill>
                  <a:srgbClr val="FF0000"/>
                </a:solidFill>
                <a:hlinkClick r:id="rId4"/>
              </a:rPr>
              <a:t>criminocorpus.hypotheses.org/2580</a:t>
            </a:r>
            <a:endParaRPr lang="en-US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/>
              <a:t>10</a:t>
            </a:r>
            <a:r>
              <a:rPr lang="el-GR" sz="2000" dirty="0"/>
              <a:t>: </a:t>
            </a:r>
            <a:r>
              <a:rPr lang="fr-FR" sz="2000" dirty="0" err="1" smtClean="0"/>
              <a:t>Copyrighted</a:t>
            </a:r>
            <a:r>
              <a:rPr lang="fr-FR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11</a:t>
            </a:r>
            <a:r>
              <a:rPr lang="el-GR" sz="2000" dirty="0"/>
              <a:t>: </a:t>
            </a:r>
            <a:r>
              <a:rPr lang="en-US" sz="2000" dirty="0" smtClean="0"/>
              <a:t>"</a:t>
            </a:r>
            <a:r>
              <a:rPr lang="en-US" sz="2000" dirty="0"/>
              <a:t>The house maid in the plough" by Hans Sachs Germany </a:t>
            </a:r>
            <a:r>
              <a:rPr lang="en-US" sz="2000" dirty="0" smtClean="0"/>
              <a:t>1532</a:t>
            </a:r>
            <a:r>
              <a:rPr lang="fr-FR" sz="2000" dirty="0" smtClean="0"/>
              <a:t>. </a:t>
            </a:r>
            <a:r>
              <a:rPr lang="fr-FR" sz="2000" dirty="0"/>
              <a:t>Copyright </a:t>
            </a:r>
            <a:r>
              <a:rPr lang="fr-FR" sz="2000" dirty="0" err="1" smtClean="0"/>
              <a:t>Copyright</a:t>
            </a:r>
            <a:r>
              <a:rPr lang="fr-FR" sz="2000" dirty="0"/>
              <a:t>:</a:t>
            </a:r>
            <a:r>
              <a:rPr lang="fr-FR" sz="2000" dirty="0" smtClean="0"/>
              <a:t> INTERFOTO </a:t>
            </a:r>
            <a:r>
              <a:rPr lang="fr-FR" sz="2000" dirty="0"/>
              <a:t>/ </a:t>
            </a:r>
            <a:r>
              <a:rPr lang="fr-FR" sz="2000" dirty="0" err="1"/>
              <a:t>Alamy</a:t>
            </a:r>
            <a:r>
              <a:rPr lang="fr-FR" sz="2000" dirty="0"/>
              <a:t>. </a:t>
            </a:r>
            <a:r>
              <a:rPr lang="en-US" sz="2000" dirty="0" smtClean="0">
                <a:solidFill>
                  <a:srgbClr val="FF0000"/>
                </a:solidFill>
                <a:hlinkClick r:id="rId5"/>
              </a:rPr>
              <a:t>http</a:t>
            </a:r>
            <a:r>
              <a:rPr lang="en-US" sz="2000" dirty="0">
                <a:solidFill>
                  <a:srgbClr val="FF0000"/>
                </a:solidFill>
                <a:hlinkClick r:id="rId5"/>
              </a:rPr>
              <a:t>://www.alamy.com/image-details-popup.asp?imageid={121BE3C9-3263-4D12-BAA0-52567F3CD8B8</a:t>
            </a:r>
            <a:r>
              <a:rPr lang="en-US" sz="2000" dirty="0" smtClean="0">
                <a:solidFill>
                  <a:srgbClr val="FF0000"/>
                </a:solidFill>
                <a:hlinkClick r:id="rId5"/>
              </a:rPr>
              <a:t>}</a:t>
            </a:r>
            <a:endParaRPr lang="en-US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12</a:t>
            </a:r>
            <a:r>
              <a:rPr lang="el-GR" sz="2000" dirty="0" smtClean="0"/>
              <a:t>: </a:t>
            </a:r>
            <a:r>
              <a:rPr lang="fr-FR" sz="2000" dirty="0" err="1"/>
              <a:t>Copyrighted</a:t>
            </a:r>
            <a:r>
              <a:rPr lang="fr-FR" sz="2000" dirty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13</a:t>
            </a:r>
            <a:r>
              <a:rPr lang="el-GR" sz="2000" dirty="0"/>
              <a:t>: </a:t>
            </a:r>
            <a:r>
              <a:rPr lang="fr-FR" sz="2000" dirty="0" err="1" smtClean="0"/>
              <a:t>Gewalt</a:t>
            </a:r>
            <a:r>
              <a:rPr lang="fr-FR" sz="2000" dirty="0" smtClean="0"/>
              <a:t>. </a:t>
            </a:r>
            <a:r>
              <a:rPr lang="fr-FR" sz="2000" dirty="0" err="1"/>
              <a:t>Copyrighted</a:t>
            </a:r>
            <a:r>
              <a:rPr lang="fr-FR" sz="2000" dirty="0" smtClean="0"/>
              <a:t>. </a:t>
            </a:r>
            <a:r>
              <a:rPr lang="en-US" sz="2000" dirty="0" smtClean="0">
                <a:solidFill>
                  <a:srgbClr val="FF0000"/>
                </a:solidFill>
                <a:hlinkClick r:id="rId6"/>
              </a:rPr>
              <a:t>http</a:t>
            </a:r>
            <a:r>
              <a:rPr lang="en-US" sz="2000" dirty="0">
                <a:solidFill>
                  <a:srgbClr val="FF0000"/>
                </a:solidFill>
                <a:hlinkClick r:id="rId6"/>
              </a:rPr>
              <a:t>://</a:t>
            </a:r>
            <a:r>
              <a:rPr lang="en-US" sz="2000" dirty="0" smtClean="0">
                <a:solidFill>
                  <a:srgbClr val="FF0000"/>
                </a:solidFill>
                <a:hlinkClick r:id="rId6"/>
              </a:rPr>
              <a:t>www.maennerberatung.de/gewalt.htm</a:t>
            </a:r>
            <a:endParaRPr lang="el-GR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14</a:t>
            </a:r>
            <a:r>
              <a:rPr lang="el-GR" sz="2000" dirty="0"/>
              <a:t>: </a:t>
            </a:r>
            <a:r>
              <a:rPr lang="fr-FR" sz="2000" dirty="0" err="1"/>
              <a:t>Copyrighted</a:t>
            </a:r>
            <a:r>
              <a:rPr lang="fr-FR" sz="2000" dirty="0" smtClean="0"/>
              <a:t>.</a:t>
            </a: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15</a:t>
            </a:r>
            <a:r>
              <a:rPr lang="el-GR" sz="2000" dirty="0" smtClean="0"/>
              <a:t>: </a:t>
            </a:r>
            <a:r>
              <a:rPr lang="fr-FR" sz="2000" dirty="0" err="1"/>
              <a:t>Copyrighted</a:t>
            </a:r>
            <a:r>
              <a:rPr lang="fr-FR" sz="2000" dirty="0"/>
              <a:t>.</a:t>
            </a:r>
            <a:endParaRPr lang="el-GR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16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(3/4)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9685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 smtClean="0"/>
              <a:t>16</a:t>
            </a:r>
            <a:r>
              <a:rPr lang="el-GR" sz="2000" dirty="0" smtClean="0"/>
              <a:t>: </a:t>
            </a:r>
            <a:r>
              <a:rPr lang="en-US" sz="2000" dirty="0" smtClean="0"/>
              <a:t>'Birth </a:t>
            </a:r>
            <a:r>
              <a:rPr lang="en-US" sz="2000" dirty="0"/>
              <a:t>of Venus' by </a:t>
            </a:r>
            <a:r>
              <a:rPr lang="en-US" sz="2000" dirty="0" smtClean="0"/>
              <a:t>Botticelli. </a:t>
            </a:r>
            <a:r>
              <a:rPr lang="fr-FR" sz="2000" dirty="0" err="1"/>
              <a:t>Copyrighted</a:t>
            </a:r>
            <a:r>
              <a:rPr lang="fr-FR" sz="2000" dirty="0"/>
              <a:t>.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FF0000"/>
                </a:solidFill>
                <a:hlinkClick r:id="rId3"/>
              </a:rPr>
              <a:t>http</a:t>
            </a:r>
            <a:r>
              <a:rPr lang="en-US" sz="2000" dirty="0">
                <a:solidFill>
                  <a:srgbClr val="FF0000"/>
                </a:solidFill>
                <a:hlinkClick r:id="rId3"/>
              </a:rPr>
              <a:t>://</a:t>
            </a:r>
            <a:r>
              <a:rPr lang="en-US" sz="2000" dirty="0" smtClean="0">
                <a:solidFill>
                  <a:srgbClr val="FF0000"/>
                </a:solidFill>
                <a:hlinkClick r:id="rId3"/>
              </a:rPr>
              <a:t>www.gettyimages.com/detail/news-photo/birth-of-venus-by-botticelli-news-photo/92927175</a:t>
            </a:r>
            <a:endParaRPr lang="en-US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 smtClean="0"/>
              <a:t>17</a:t>
            </a:r>
            <a:r>
              <a:rPr lang="el-GR" sz="2000" dirty="0" smtClean="0"/>
              <a:t>: </a:t>
            </a:r>
            <a:r>
              <a:rPr lang="fr-FR" sz="2000" dirty="0" err="1"/>
              <a:t>Copyrighted</a:t>
            </a:r>
            <a:r>
              <a:rPr lang="fr-FR" sz="2000" dirty="0"/>
              <a:t>.</a:t>
            </a:r>
            <a:endParaRPr lang="el-GR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18</a:t>
            </a:r>
            <a:r>
              <a:rPr lang="el-GR" sz="2000" dirty="0"/>
              <a:t>: </a:t>
            </a:r>
            <a:r>
              <a:rPr lang="fr-FR" sz="2000" dirty="0" smtClean="0">
                <a:hlinkClick r:id="rId4"/>
              </a:rPr>
              <a:t>Reformation </a:t>
            </a:r>
            <a:r>
              <a:rPr lang="fr-FR" sz="2000" dirty="0" smtClean="0">
                <a:hlinkClick r:id="rId4"/>
              </a:rPr>
              <a:t>Europe</a:t>
            </a:r>
            <a:r>
              <a:rPr lang="fr-FR" sz="2000" dirty="0" smtClean="0"/>
              <a:t>. </a:t>
            </a:r>
            <a:r>
              <a:rPr lang="fr-FR" sz="2000" dirty="0" err="1"/>
              <a:t>Copyrighted</a:t>
            </a:r>
            <a:r>
              <a:rPr lang="fr-FR" sz="2000" dirty="0"/>
              <a:t>. </a:t>
            </a:r>
            <a:r>
              <a:rPr lang="en-US" sz="2000" dirty="0" smtClean="0">
                <a:solidFill>
                  <a:srgbClr val="FF0000"/>
                </a:solidFill>
                <a:hlinkClick r:id="rId5"/>
              </a:rPr>
              <a:t>http</a:t>
            </a:r>
            <a:r>
              <a:rPr lang="en-US" sz="2000" dirty="0">
                <a:solidFill>
                  <a:srgbClr val="FF0000"/>
                </a:solidFill>
                <a:hlinkClick r:id="rId5"/>
              </a:rPr>
              <a:t>://</a:t>
            </a:r>
            <a:r>
              <a:rPr lang="en-US" sz="2000" dirty="0" smtClean="0">
                <a:solidFill>
                  <a:srgbClr val="FF0000"/>
                </a:solidFill>
                <a:hlinkClick r:id="rId5"/>
              </a:rPr>
              <a:t>bookshop.blackwell.co.uk/jsp/welcome.jsp?action=search&amp;source=3162401579-21103&amp;type=title&amp;term=Reformation</a:t>
            </a:r>
            <a:endParaRPr lang="en-US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 smtClean="0"/>
              <a:t>19</a:t>
            </a:r>
            <a:r>
              <a:rPr lang="el-GR" sz="2000" dirty="0"/>
              <a:t> : </a:t>
            </a:r>
            <a:r>
              <a:rPr lang="fr-FR" sz="2000" dirty="0" err="1"/>
              <a:t>Copyrighted</a:t>
            </a:r>
            <a:r>
              <a:rPr lang="fr-FR" sz="2000" dirty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20</a:t>
            </a:r>
            <a:r>
              <a:rPr lang="el-GR" sz="2000" dirty="0"/>
              <a:t> : </a:t>
            </a:r>
            <a:r>
              <a:rPr lang="fr-FR" sz="2000" dirty="0" err="1"/>
              <a:t>Copyrighted</a:t>
            </a:r>
            <a:r>
              <a:rPr lang="fr-FR" sz="2000" dirty="0" smtClean="0"/>
              <a:t>.</a:t>
            </a: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21</a:t>
            </a:r>
            <a:r>
              <a:rPr lang="el-GR" sz="2000" dirty="0"/>
              <a:t> : </a:t>
            </a:r>
            <a:r>
              <a:rPr lang="fr-FR" sz="2000" dirty="0" err="1"/>
              <a:t>Copyrighted</a:t>
            </a:r>
            <a:r>
              <a:rPr lang="fr-FR" sz="2000" dirty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2</a:t>
            </a:r>
            <a:r>
              <a:rPr lang="el-GR" sz="2000" dirty="0"/>
              <a:t>2: </a:t>
            </a:r>
            <a:r>
              <a:rPr lang="en-US" sz="2000" dirty="0" smtClean="0">
                <a:hlinkClick r:id="rId6" tooltip="Jan van Eyck"/>
              </a:rPr>
              <a:t>Jan </a:t>
            </a:r>
            <a:r>
              <a:rPr lang="en-US" sz="2000" dirty="0">
                <a:hlinkClick r:id="rId6" tooltip="Jan van Eyck"/>
              </a:rPr>
              <a:t>van Eyck</a:t>
            </a:r>
            <a:r>
              <a:rPr lang="en-US" sz="2000" dirty="0"/>
              <a:t>, </a:t>
            </a:r>
            <a:r>
              <a:rPr lang="en-US" sz="2000" i="1" dirty="0"/>
              <a:t>The </a:t>
            </a:r>
            <a:r>
              <a:rPr lang="en-US" sz="2000" i="1" dirty="0" err="1">
                <a:hlinkClick r:id="rId7" tooltip="Arnolfini Portrait"/>
              </a:rPr>
              <a:t>Arnolfini</a:t>
            </a:r>
            <a:r>
              <a:rPr lang="en-US" sz="2000" i="1" dirty="0">
                <a:hlinkClick r:id="rId7" tooltip="Arnolfini Portrait"/>
              </a:rPr>
              <a:t> Portrait</a:t>
            </a:r>
            <a:r>
              <a:rPr lang="en-US" sz="2000" dirty="0"/>
              <a:t>, </a:t>
            </a:r>
            <a:r>
              <a:rPr lang="en-US" sz="2000" dirty="0">
                <a:hlinkClick r:id="rId8" tooltip="National Gallery, London"/>
              </a:rPr>
              <a:t>National Gallery, London</a:t>
            </a:r>
            <a:r>
              <a:rPr lang="en-US" sz="2000" dirty="0" smtClean="0"/>
              <a:t>. </a:t>
            </a:r>
            <a:r>
              <a:rPr lang="fr-FR" sz="2000" dirty="0" smtClean="0"/>
              <a:t>Public </a:t>
            </a:r>
            <a:r>
              <a:rPr lang="fr-FR" sz="2000" dirty="0" err="1" smtClean="0"/>
              <a:t>domain</a:t>
            </a:r>
            <a:r>
              <a:rPr lang="fr-FR" sz="2000" dirty="0" smtClean="0"/>
              <a:t>. </a:t>
            </a:r>
            <a:r>
              <a:rPr lang="en-US" sz="2000" dirty="0" smtClean="0">
                <a:solidFill>
                  <a:srgbClr val="FF0000"/>
                </a:solidFill>
                <a:hlinkClick r:id="rId9"/>
              </a:rPr>
              <a:t>http</a:t>
            </a:r>
            <a:r>
              <a:rPr lang="en-US" sz="2000" dirty="0">
                <a:solidFill>
                  <a:srgbClr val="FF0000"/>
                </a:solidFill>
                <a:hlinkClick r:id="rId9"/>
              </a:rPr>
              <a:t>://</a:t>
            </a:r>
            <a:r>
              <a:rPr lang="en-US" sz="2000" dirty="0" smtClean="0">
                <a:solidFill>
                  <a:srgbClr val="FF0000"/>
                </a:solidFill>
                <a:hlinkClick r:id="rId9"/>
              </a:rPr>
              <a:t>en.wikipedia.org/wiki/Art_of_the_Low_Countries</a:t>
            </a:r>
            <a:endParaRPr lang="el-GR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l-GR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05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4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(4/4)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Πίνακες</a:t>
            </a:r>
          </a:p>
        </p:txBody>
      </p:sp>
    </p:spTree>
    <p:extLst>
      <p:ext uri="{BB962C8B-B14F-4D97-AF65-F5344CB8AC3E}">
        <p14:creationId xmlns:p14="http://schemas.microsoft.com/office/powerpoint/2010/main" val="290139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emina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3728" y="1268760"/>
            <a:ext cx="5040560" cy="4590510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779912" y="703603"/>
            <a:ext cx="1728192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3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68145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Brueghel, dance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1680" y="1340768"/>
            <a:ext cx="5976664" cy="4482498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815916" y="793601"/>
            <a:ext cx="1728192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4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407593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340768"/>
            <a:ext cx="6031610" cy="4525962"/>
          </a:xfrm>
          <a:ln>
            <a:solidFill>
              <a:schemeClr val="tx1"/>
            </a:solidFill>
          </a:ln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771381" y="793601"/>
            <a:ext cx="1728192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5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35460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emina 7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95736" y="1340768"/>
            <a:ext cx="4968552" cy="4779369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815916" y="788489"/>
            <a:ext cx="1728192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6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94565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emina 8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99792" y="1268760"/>
            <a:ext cx="3744416" cy="4884021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707904" y="721593"/>
            <a:ext cx="1728192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7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56706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emina 1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3808" y="1268760"/>
            <a:ext cx="3607957" cy="4979672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783690" y="721593"/>
            <a:ext cx="1728192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8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31757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1679</TotalTime>
  <Words>687</Words>
  <Application>Microsoft Office PowerPoint</Application>
  <PresentationFormat>On-screen Show (4:3)</PresentationFormat>
  <Paragraphs>143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ＭＳ Ｐゴシック</vt:lpstr>
      <vt:lpstr>Arial</vt:lpstr>
      <vt:lpstr>Calibri</vt:lpstr>
      <vt:lpstr>Wingdings</vt:lpstr>
      <vt:lpstr>Θέμα του Office</vt:lpstr>
      <vt:lpstr>II19 Νεότερη Ευρωπαϊκή Ιστορία Β΄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(1/4)</vt:lpstr>
      <vt:lpstr>Σημείωμα Χρήσης Έργων Τρίτων (2/4)</vt:lpstr>
      <vt:lpstr>Σημείωμα Χρήσης Έργων Τρίτων (3/4)</vt:lpstr>
      <vt:lpstr>Σημείωμα Χρήσης Έργων Τρίτων (4/4)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ΕΞΑΡΧΟΥ</dc:creator>
  <cp:lastModifiedBy>Costas</cp:lastModifiedBy>
  <cp:revision>201</cp:revision>
  <dcterms:created xsi:type="dcterms:W3CDTF">2012-09-06T09:03:05Z</dcterms:created>
  <dcterms:modified xsi:type="dcterms:W3CDTF">2015-01-19T11:57:21Z</dcterms:modified>
</cp:coreProperties>
</file>