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17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18" r:id="rId11"/>
    <p:sldId id="290" r:id="rId12"/>
    <p:sldId id="295" r:id="rId13"/>
    <p:sldId id="299" r:id="rId14"/>
    <p:sldId id="292" r:id="rId15"/>
    <p:sldId id="291" r:id="rId16"/>
    <p:sldId id="294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17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18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122" d="100"/>
          <a:sy n="122" d="100"/>
        </p:scale>
        <p:origin x="147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5600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Μονοφυσιτισμός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Μονοφυσιτισμός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Μονοφυσιτισμός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11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2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Μονοφυσιτισμός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10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1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Μονοφυσιτισμός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2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Μονοφυσιτισμός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Μονοφυσιτισμός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9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0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Μονοφυσιτισμός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8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0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Μονοφυσιτισμός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.uoa.gr/courses/THEOL112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err="1"/>
              <a:t>Γενικὴ</a:t>
            </a:r>
            <a:r>
              <a:rPr lang="el-GR" dirty="0"/>
              <a:t> </a:t>
            </a:r>
            <a:r>
              <a:rPr lang="el-GR" dirty="0" err="1"/>
              <a:t>Ἐκκλησιαστικὴ</a:t>
            </a:r>
            <a:r>
              <a:rPr lang="el-GR" dirty="0"/>
              <a:t> </a:t>
            </a:r>
            <a:r>
              <a:rPr lang="el-GR" dirty="0" err="1"/>
              <a:t>Ἱστορία</a:t>
            </a:r>
            <a:r>
              <a:rPr lang="el-GR" dirty="0"/>
              <a:t> Α´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196305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9: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>
                <a:cs typeface="Helvetica" charset="0"/>
                <a:sym typeface="Helvetica" charset="0"/>
              </a:rPr>
              <a:t>Μονοφυσιτισμός</a:t>
            </a:r>
          </a:p>
          <a:p>
            <a:endParaRPr lang="en-US" sz="2800" dirty="0"/>
          </a:p>
          <a:p>
            <a:r>
              <a:rPr lang="en-US" sz="2800" dirty="0" err="1">
                <a:sym typeface="Helvetica" pitchFamily="2" charset="0"/>
              </a:rPr>
              <a:t>Δρ</a:t>
            </a:r>
            <a:r>
              <a:rPr lang="en-US" sz="2800" dirty="0">
                <a:sym typeface="Helvetica" pitchFamily="2" charset="0"/>
              </a:rPr>
              <a:t>. </a:t>
            </a:r>
            <a:r>
              <a:rPr lang="en-US" sz="2800" dirty="0" err="1">
                <a:sym typeface="Helvetica" pitchFamily="2" charset="0"/>
              </a:rPr>
              <a:t>Ἰωάννης</a:t>
            </a:r>
            <a:r>
              <a:rPr lang="en-US" sz="2800" dirty="0">
                <a:sym typeface="Helvetica" pitchFamily="2" charset="0"/>
              </a:rPr>
              <a:t> </a:t>
            </a:r>
            <a:r>
              <a:rPr lang="en-US" sz="2800" dirty="0" err="1">
                <a:sym typeface="Helvetica" pitchFamily="2" charset="0"/>
              </a:rPr>
              <a:t>Ἀντ</a:t>
            </a:r>
            <a:r>
              <a:rPr lang="en-US" sz="2800" dirty="0">
                <a:sym typeface="Helvetica" pitchFamily="2" charset="0"/>
              </a:rPr>
              <a:t>. Πανα</a:t>
            </a:r>
            <a:r>
              <a:rPr lang="en-US" sz="2800" dirty="0" err="1">
                <a:sym typeface="Helvetica" pitchFamily="2" charset="0"/>
              </a:rPr>
              <a:t>γιωτό</a:t>
            </a:r>
            <a:r>
              <a:rPr lang="en-US" sz="2800" dirty="0">
                <a:sym typeface="Helvetica" pitchFamily="2" charset="0"/>
              </a:rPr>
              <a:t>πουλος</a:t>
            </a:r>
            <a:endParaRPr lang="el-GR" sz="2800" dirty="0">
              <a:sym typeface="Helvetica" pitchFamily="2" charset="0"/>
            </a:endParaRPr>
          </a:p>
          <a:p>
            <a:r>
              <a:rPr lang="en-US" sz="2400" dirty="0" err="1">
                <a:sym typeface="Helvetica" pitchFamily="2" charset="0"/>
              </a:rPr>
              <a:t>Λέκτορ</a:t>
            </a:r>
            <a:r>
              <a:rPr lang="en-US" sz="2400" dirty="0">
                <a:sym typeface="Helvetica" pitchFamily="2" charset="0"/>
              </a:rPr>
              <a:t>ας Γενικῆς Ἐκκλησιαστικῆς Ἱστορίας</a:t>
            </a:r>
          </a:p>
          <a:p>
            <a:r>
              <a:rPr lang="en-US" sz="2800" dirty="0" err="1">
                <a:sym typeface="Helvetica" pitchFamily="2" charset="0"/>
              </a:rPr>
              <a:t>Ἐθνικὸ</a:t>
            </a:r>
            <a:r>
              <a:rPr lang="en-US" sz="2800" dirty="0">
                <a:sym typeface="Helvetica" pitchFamily="2" charset="0"/>
              </a:rPr>
              <a:t> καὶ Καπ</a:t>
            </a:r>
            <a:r>
              <a:rPr lang="en-US" sz="2800" dirty="0" err="1">
                <a:sym typeface="Helvetica" pitchFamily="2" charset="0"/>
              </a:rPr>
              <a:t>οδιστρι</a:t>
            </a:r>
            <a:r>
              <a:rPr lang="en-US" sz="2800" dirty="0">
                <a:sym typeface="Helvetica" pitchFamily="2" charset="0"/>
              </a:rPr>
              <a:t>ακὸ Πανεπιστήμιο Ἀθηνῶν</a:t>
            </a:r>
          </a:p>
          <a:p>
            <a:r>
              <a:rPr lang="en-US" sz="2800" dirty="0" err="1">
                <a:sym typeface="Helvetica" pitchFamily="2" charset="0"/>
              </a:rPr>
              <a:t>Τμῆμ</a:t>
            </a:r>
            <a:r>
              <a:rPr lang="en-US" sz="2800" dirty="0">
                <a:sym typeface="Helvetica" pitchFamily="2" charset="0"/>
              </a:rPr>
              <a:t>α Θεολογίας - Θεολογικὴ </a:t>
            </a:r>
            <a:r>
              <a:rPr lang="en-US" sz="2800" dirty="0" smtClean="0">
                <a:sym typeface="Helvetica" pitchFamily="2" charset="0"/>
              </a:rPr>
              <a:t>Σχολή</a:t>
            </a:r>
            <a:endParaRPr lang="en-US" sz="2800" dirty="0"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25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490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1.0.</a:t>
            </a:r>
            <a:r>
              <a:rPr lang="el-GR" sz="2000" dirty="0" smtClean="0"/>
              <a:t>  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Πανεπιστήμιον Αθηνών</a:t>
            </a:r>
            <a:r>
              <a:rPr lang="en-US" sz="2000" dirty="0" err="1" smtClean="0">
                <a:sym typeface="Helvetica" pitchFamily="2" charset="0"/>
              </a:rPr>
              <a:t>Δρ</a:t>
            </a:r>
            <a:r>
              <a:rPr lang="en-US" sz="2000" dirty="0" smtClean="0">
                <a:sym typeface="Helvetica" pitchFamily="2" charset="0"/>
              </a:rPr>
              <a:t>. </a:t>
            </a:r>
            <a:r>
              <a:rPr lang="en-US" sz="2000" dirty="0" err="1" smtClean="0">
                <a:sym typeface="Helvetica" pitchFamily="2" charset="0"/>
              </a:rPr>
              <a:t>Ἰωάννης</a:t>
            </a:r>
            <a:r>
              <a:rPr lang="en-US" sz="2000" dirty="0" smtClean="0">
                <a:sym typeface="Helvetica" pitchFamily="2" charset="0"/>
              </a:rPr>
              <a:t> </a:t>
            </a:r>
            <a:r>
              <a:rPr lang="en-US" sz="2000" dirty="0" err="1" smtClean="0">
                <a:sym typeface="Helvetica" pitchFamily="2" charset="0"/>
              </a:rPr>
              <a:t>Ἀντ</a:t>
            </a:r>
            <a:r>
              <a:rPr lang="en-US" sz="2000" dirty="0" smtClean="0">
                <a:sym typeface="Helvetica" pitchFamily="2" charset="0"/>
              </a:rPr>
              <a:t>. </a:t>
            </a:r>
            <a:r>
              <a:rPr lang="en-US" sz="2000" dirty="0" err="1" smtClean="0">
                <a:sym typeface="Helvetica" pitchFamily="2" charset="0"/>
              </a:rPr>
              <a:t>Παναγιωτόπουλος</a:t>
            </a:r>
            <a:r>
              <a:rPr lang="el-GR" sz="2000" dirty="0" smtClean="0"/>
              <a:t>. «</a:t>
            </a:r>
            <a:r>
              <a:rPr lang="el-GR" sz="2000" dirty="0" err="1" smtClean="0"/>
              <a:t>Γενικὴ</a:t>
            </a:r>
            <a:r>
              <a:rPr lang="el-GR" sz="2000" dirty="0" smtClean="0"/>
              <a:t> </a:t>
            </a:r>
            <a:r>
              <a:rPr lang="el-GR" sz="2000" dirty="0" err="1" smtClean="0"/>
              <a:t>Ἐκκλησιαστικὴ</a:t>
            </a:r>
            <a:r>
              <a:rPr lang="el-GR" sz="2000" dirty="0" smtClean="0"/>
              <a:t> </a:t>
            </a:r>
            <a:r>
              <a:rPr lang="el-GR" sz="2000" dirty="0" err="1" smtClean="0"/>
              <a:t>Ἱστορία</a:t>
            </a:r>
            <a:r>
              <a:rPr lang="el-GR" sz="2000" dirty="0" smtClean="0"/>
              <a:t> Α</a:t>
            </a:r>
            <a:r>
              <a:rPr lang="el-GR" sz="2000" dirty="0" smtClean="0"/>
              <a:t>´. </a:t>
            </a:r>
            <a:r>
              <a:rPr lang="el-GR" sz="2000" dirty="0" smtClean="0">
                <a:cs typeface="Helvetica" charset="0"/>
                <a:sym typeface="Helvetica" charset="0"/>
              </a:rPr>
              <a:t>Μονοφυσιτισμός</a:t>
            </a:r>
            <a:r>
              <a:rPr lang="el-GR" sz="2000" dirty="0" smtClean="0"/>
              <a:t>». </a:t>
            </a:r>
            <a:r>
              <a:rPr lang="el-GR" sz="2000" dirty="0" smtClean="0"/>
              <a:t>Έκδοση: 1.0. Αθήνα 201</a:t>
            </a:r>
            <a:r>
              <a:rPr lang="en-US" sz="2000" dirty="0" smtClean="0"/>
              <a:t>5</a:t>
            </a:r>
            <a:r>
              <a:rPr lang="el-GR" sz="2000" dirty="0" smtClean="0"/>
              <a:t>. Διαθέσιμο από τη δικτυακή διεύθυνση: </a:t>
            </a:r>
            <a:r>
              <a:rPr lang="en-US" sz="2000" dirty="0" smtClean="0">
                <a:solidFill>
                  <a:srgbClr val="FF0000"/>
                </a:solidFill>
                <a:hlinkClick r:id="rId3"/>
              </a:rPr>
              <a:t>eclass.uoa.gr/courses/THEOL112/ </a:t>
            </a:r>
            <a:endParaRPr lang="el-GR" sz="2000" dirty="0" smtClean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39824"/>
            <a:ext cx="8229600" cy="1515805"/>
          </a:xfrm>
          <a:ln/>
        </p:spPr>
        <p:txBody>
          <a:bodyPr/>
          <a:lstStyle/>
          <a:p>
            <a:r>
              <a:rPr lang="el-GR" sz="3900" b="1" dirty="0">
                <a:cs typeface="Helvetica" charset="0"/>
                <a:sym typeface="Helvetica" charset="0"/>
              </a:rPr>
              <a:t>Μονοφυσιτισμός</a:t>
            </a:r>
            <a:endParaRPr lang="en-US" sz="39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184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  <a:ln/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433: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Ὅρος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Δι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λλ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γῶν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➢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Ἀντιοχει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νοί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: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ἐ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ιφυλάξεις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γιὰ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δίκη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Νεστορίου</a:t>
            </a:r>
            <a:endParaRPr lang="en-US" b="1" dirty="0">
              <a:solidFill>
                <a:srgbClr val="9B2C01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➢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Ἀλεξ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νδρινοί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: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ἐ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ιφυλάξεις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γιὰ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ἀ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οφυγὴ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ἀν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φορᾶς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στὴ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i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«</a:t>
            </a:r>
            <a:r>
              <a:rPr lang="en-US" b="1" i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μί</a:t>
            </a:r>
            <a:r>
              <a:rPr lang="en-US" b="1" i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i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ν</a:t>
            </a:r>
            <a:r>
              <a:rPr lang="en-US" b="1" i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φύσιν</a:t>
            </a:r>
            <a:r>
              <a:rPr lang="en-US" b="1" i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»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μετὰ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ἕνωση</a:t>
            </a: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b="1" dirty="0" err="1">
                <a:solidFill>
                  <a:srgbClr val="6E0500"/>
                </a:solidFill>
                <a:latin typeface="+mn-lt"/>
                <a:cs typeface="Helvetica" charset="0"/>
                <a:sym typeface="Helvetica" charset="0"/>
              </a:rPr>
              <a:t>Συγκρούσεις</a:t>
            </a:r>
            <a:r>
              <a:rPr lang="en-US" b="1" dirty="0">
                <a:solidFill>
                  <a:srgbClr val="6E0500"/>
                </a:solidFill>
                <a:latin typeface="+mn-lt"/>
                <a:cs typeface="Helvetica" charset="0"/>
                <a:sym typeface="Helvetica" charset="0"/>
              </a:rPr>
              <a:t>:</a:t>
            </a:r>
            <a:endParaRPr lang="en-US" b="1" dirty="0">
              <a:solidFill>
                <a:srgbClr val="6E0500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b="1" dirty="0">
                <a:latin typeface="+mn-lt"/>
                <a:cs typeface="Helvetica" charset="0"/>
                <a:sym typeface="Helvetica" charset="0"/>
              </a:rPr>
              <a:t>-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Ρ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αβ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ουλᾶ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ὶ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Ἴ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βα (436-459)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Ἐδέσσης</a:t>
            </a: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b="1" dirty="0">
                <a:latin typeface="+mn-lt"/>
                <a:cs typeface="Helvetica" charset="0"/>
                <a:sym typeface="Helvetica" charset="0"/>
              </a:rPr>
              <a:t>-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Ἀρμενίων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-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ντινου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όλεως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Πρόκλος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(434-446)</a:t>
            </a: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b="1" dirty="0">
                <a:latin typeface="+mn-lt"/>
                <a:cs typeface="Helvetica" charset="0"/>
                <a:sym typeface="Helvetica" charset="0"/>
              </a:rPr>
              <a:t>- «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συνουσίωσις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» = </a:t>
            </a:r>
            <a:r>
              <a:rPr lang="en-US" b="1" i="1" dirty="0" err="1">
                <a:latin typeface="+mn-lt"/>
                <a:cs typeface="Helvetica" charset="0"/>
                <a:sym typeface="Helvetica" charset="0"/>
              </a:rPr>
              <a:t>μί</a:t>
            </a: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α </a:t>
            </a:r>
            <a:r>
              <a:rPr lang="en-US" b="1" i="1" dirty="0" err="1">
                <a:latin typeface="+mn-lt"/>
                <a:cs typeface="Helvetica" charset="0"/>
                <a:sym typeface="Helvetica" charset="0"/>
              </a:rPr>
              <a:t>οὐσί</a:t>
            </a: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α</a:t>
            </a:r>
            <a:endParaRPr lang="en-US" b="1" i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033229"/>
      </p:ext>
    </p:extLst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  <a:ln/>
        </p:spPr>
        <p:txBody>
          <a:bodyPr vert="horz" lIns="0" tIns="0" rIns="0" bIns="0" rtlCol="0"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«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μί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φύσις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Θεοῦ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Λόγου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σεσ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ρκωμένη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»</a:t>
            </a:r>
            <a:endParaRPr lang="en-US" b="1" dirty="0">
              <a:solidFill>
                <a:srgbClr val="2B4714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1300" b="1" dirty="0">
                <a:cs typeface="Helvetica" charset="0"/>
                <a:sym typeface="Helvetica" charset="0"/>
              </a:rPr>
              <a:t>                                                                                               </a:t>
            </a:r>
            <a:r>
              <a:rPr lang="en-US" sz="1600" b="1" dirty="0" err="1">
                <a:cs typeface="Helvetica" charset="0"/>
                <a:sym typeface="Helvetica" charset="0"/>
              </a:rPr>
              <a:t>Ἀλεξ</a:t>
            </a:r>
            <a:r>
              <a:rPr lang="en-US" sz="1600" b="1" dirty="0">
                <a:cs typeface="Helvetica" charset="0"/>
                <a:sym typeface="Helvetica" charset="0"/>
              </a:rPr>
              <a:t>α</a:t>
            </a:r>
            <a:r>
              <a:rPr lang="en-US" sz="1600" b="1" dirty="0" err="1">
                <a:cs typeface="Helvetica" charset="0"/>
                <a:sym typeface="Helvetica" charset="0"/>
              </a:rPr>
              <a:t>νδρεί</a:t>
            </a:r>
            <a:r>
              <a:rPr lang="en-US" sz="1600" b="1" dirty="0">
                <a:cs typeface="Helvetica" charset="0"/>
                <a:sym typeface="Helvetica" charset="0"/>
              </a:rPr>
              <a:t>α</a:t>
            </a:r>
            <a:r>
              <a:rPr lang="en-US" sz="1600" b="1" dirty="0" err="1">
                <a:cs typeface="Helvetica" charset="0"/>
                <a:sym typeface="Helvetica" charset="0"/>
              </a:rPr>
              <a:t>ς</a:t>
            </a:r>
            <a:r>
              <a:rPr lang="en-US" sz="1600" b="1" dirty="0">
                <a:cs typeface="Helvetica" charset="0"/>
                <a:sym typeface="Helvetica" charset="0"/>
              </a:rPr>
              <a:t> </a:t>
            </a:r>
            <a:r>
              <a:rPr lang="en-US" sz="1600" b="1" dirty="0" err="1">
                <a:cs typeface="Helvetica" charset="0"/>
                <a:sym typeface="Helvetica" charset="0"/>
              </a:rPr>
              <a:t>Κύριλλος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Πρωτ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γωνιστές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: </a:t>
            </a: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ντινου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όλεως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Φλ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αβ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ι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νός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(446-449)</a:t>
            </a: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Ἀλεξ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νδρεί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Διόσκορος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(444-451)</a:t>
            </a: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Ἀντιοχεί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Δόμνος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(443-450)</a:t>
            </a:r>
            <a:endParaRPr lang="en-US" b="1" dirty="0">
              <a:solidFill>
                <a:srgbClr val="9B2C01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endParaRPr lang="en-US" b="1" dirty="0">
              <a:solidFill>
                <a:srgbClr val="9B2C01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Σύγκρουση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: </a:t>
            </a: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Κύρου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Θεοδωρήτου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-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Ἀλεξ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νδρεί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Διοσκόρου</a:t>
            </a: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i="1" dirty="0" err="1">
                <a:latin typeface="+mn-lt"/>
                <a:cs typeface="Helvetica" charset="0"/>
                <a:sym typeface="Helvetica" charset="0"/>
              </a:rPr>
              <a:t>ρο</a:t>
            </a: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β</a:t>
            </a:r>
            <a:r>
              <a:rPr lang="en-US" b="1" i="1" dirty="0" err="1">
                <a:latin typeface="+mn-lt"/>
                <a:cs typeface="Helvetica" charset="0"/>
                <a:sym typeface="Helvetica" charset="0"/>
              </a:rPr>
              <a:t>ολὴ</a:t>
            </a: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latin typeface="+mn-lt"/>
                <a:cs typeface="Helvetica" charset="0"/>
                <a:sym typeface="Helvetica" charset="0"/>
              </a:rPr>
              <a:t>τῆς</a:t>
            </a: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i="1" u="sng" dirty="0" err="1">
                <a:latin typeface="+mn-lt"/>
                <a:cs typeface="Helvetica" charset="0"/>
                <a:sym typeface="Helvetica" charset="0"/>
              </a:rPr>
              <a:t>ἀ</a:t>
            </a:r>
            <a:r>
              <a:rPr lang="en-US" b="1" i="1" u="sng" dirty="0"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i="1" u="sng" dirty="0" err="1">
                <a:latin typeface="+mn-lt"/>
                <a:cs typeface="Helvetica" charset="0"/>
                <a:sym typeface="Helvetica" charset="0"/>
              </a:rPr>
              <a:t>οστολικότητ</a:t>
            </a:r>
            <a:r>
              <a:rPr lang="en-US" b="1" i="1" u="sng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i="1" u="sng" dirty="0" err="1">
                <a:latin typeface="+mn-lt"/>
                <a:cs typeface="Helvetica" charset="0"/>
                <a:sym typeface="Helvetica" charset="0"/>
              </a:rPr>
              <a:t>ς</a:t>
            </a: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latin typeface="+mn-lt"/>
                <a:cs typeface="Helvetica" charset="0"/>
                <a:sym typeface="Helvetica" charset="0"/>
              </a:rPr>
              <a:t>τῆς</a:t>
            </a: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latin typeface="+mn-lt"/>
                <a:cs typeface="Helvetica" charset="0"/>
                <a:sym typeface="Helvetica" charset="0"/>
              </a:rPr>
              <a:t>Ἀλεξ</a:t>
            </a: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i="1" dirty="0" err="1">
                <a:latin typeface="+mn-lt"/>
                <a:cs typeface="Helvetica" charset="0"/>
                <a:sym typeface="Helvetica" charset="0"/>
              </a:rPr>
              <a:t>νδρεί</a:t>
            </a:r>
            <a:r>
              <a:rPr lang="en-US" b="1" i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i="1" dirty="0" err="1">
                <a:latin typeface="+mn-lt"/>
                <a:cs typeface="Helvetica" charset="0"/>
                <a:sym typeface="Helvetica" charset="0"/>
              </a:rPr>
              <a:t>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716845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Ἀρχιμ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νδρίτης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Εὐτυχής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:</a:t>
            </a: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sz="2000" b="1" i="1" dirty="0" err="1">
                <a:solidFill>
                  <a:srgbClr val="6E0500"/>
                </a:solidFill>
                <a:cs typeface="Helvetica" charset="0"/>
                <a:sym typeface="Helvetica" charset="0"/>
              </a:rPr>
              <a:t>Εὐτυχι</a:t>
            </a:r>
            <a:r>
              <a:rPr lang="en-US" sz="2000" b="1" i="1" dirty="0">
                <a:solidFill>
                  <a:srgbClr val="6E0500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solidFill>
                  <a:srgbClr val="6E0500"/>
                </a:solidFill>
                <a:cs typeface="Helvetica" charset="0"/>
                <a:sym typeface="Helvetica" charset="0"/>
              </a:rPr>
              <a:t>νισμὸς</a:t>
            </a:r>
            <a:r>
              <a:rPr lang="en-US" sz="2000" b="1" i="1" dirty="0">
                <a:solidFill>
                  <a:srgbClr val="6E0500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6E0500"/>
                </a:solidFill>
                <a:cs typeface="Helvetica" charset="0"/>
                <a:sym typeface="Helvetica" charset="0"/>
              </a:rPr>
              <a:t>ἢ</a:t>
            </a:r>
            <a:r>
              <a:rPr lang="en-US" sz="2000" b="1" i="1" dirty="0">
                <a:solidFill>
                  <a:srgbClr val="6E0500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6E0500"/>
                </a:solidFill>
                <a:cs typeface="Helvetica" charset="0"/>
                <a:sym typeface="Helvetica" charset="0"/>
              </a:rPr>
              <a:t>μονοφυσιτισμός</a:t>
            </a:r>
            <a:endParaRPr lang="en-US" b="1" i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567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ικριτές</a:t>
            </a:r>
            <a:r>
              <a:rPr lang="en-US" sz="2000" b="1" dirty="0">
                <a:cs typeface="Helvetica" charset="0"/>
                <a:sym typeface="Helvetica" charset="0"/>
              </a:rPr>
              <a:t>: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392"/>
              </a:spcBef>
              <a:buNone/>
            </a:pP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Δόμνος</a:t>
            </a:r>
            <a:endParaRPr lang="en-US" sz="2000" b="1" dirty="0">
              <a:solidFill>
                <a:srgbClr val="14004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392"/>
              </a:spcBef>
              <a:buNone/>
            </a:pPr>
            <a:r>
              <a:rPr lang="en-US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Δορυλ</a:t>
            </a:r>
            <a:r>
              <a:rPr lang="en-US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ίου</a:t>
            </a:r>
            <a:r>
              <a:rPr lang="en-US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Εὐσέ</a:t>
            </a:r>
            <a:r>
              <a:rPr lang="en-US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β</a:t>
            </a:r>
            <a:r>
              <a:rPr lang="en-US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ιος</a:t>
            </a:r>
            <a:endParaRPr lang="en-US" b="1" dirty="0">
              <a:solidFill>
                <a:srgbClr val="14004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368152" lvl="4" indent="0">
              <a:spcBef>
                <a:spcPts val="392"/>
              </a:spcBef>
              <a:buNone/>
            </a:pPr>
            <a:r>
              <a:rPr lang="en-US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Ρώμης</a:t>
            </a:r>
            <a:r>
              <a:rPr lang="en-US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Λέων</a:t>
            </a:r>
            <a:r>
              <a:rPr lang="en-US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Α</a:t>
            </a:r>
            <a:r>
              <a:rPr lang="en-US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´ (440-461)</a:t>
            </a:r>
            <a:endParaRPr lang="en-US" b="1" dirty="0">
              <a:solidFill>
                <a:srgbClr val="14004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448: </a:t>
            </a:r>
            <a:r>
              <a:rPr lang="en-US" sz="2000" b="1" dirty="0" err="1">
                <a:cs typeface="Helvetica" charset="0"/>
                <a:sym typeface="Helvetica" charset="0"/>
              </a:rPr>
              <a:t>Ἐνδημούσ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: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δίκη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Εὐτυχοῦς</a:t>
            </a:r>
            <a:endParaRPr lang="en-US" sz="2000" b="1" dirty="0">
              <a:solidFill>
                <a:srgbClr val="290082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959"/>
              </a:spcBef>
              <a:buNone/>
            </a:pPr>
            <a:r>
              <a:rPr lang="en-US" sz="2000" b="1" dirty="0">
                <a:solidFill>
                  <a:srgbClr val="290082"/>
                </a:solidFill>
                <a:cs typeface="Zapf Dingbats" charset="0"/>
                <a:sym typeface="Helvetica" charset="0"/>
              </a:rPr>
              <a:t>➼ </a:t>
            </a:r>
            <a:r>
              <a:rPr lang="en-US" sz="2000" b="1" i="1" dirty="0" err="1">
                <a:solidFill>
                  <a:srgbClr val="290082"/>
                </a:solidFill>
                <a:cs typeface="Helvetica" charset="0"/>
                <a:sym typeface="Helvetica" charset="0"/>
              </a:rPr>
              <a:t>Τόμος</a:t>
            </a:r>
            <a:r>
              <a:rPr lang="en-US" sz="2000" b="1" i="1" dirty="0">
                <a:solidFill>
                  <a:srgbClr val="290082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290082"/>
                </a:solidFill>
                <a:cs typeface="Helvetica" charset="0"/>
                <a:sym typeface="Helvetica" charset="0"/>
              </a:rPr>
              <a:t>Λέοντος</a:t>
            </a:r>
            <a:r>
              <a:rPr lang="en-US" sz="2000" b="1" i="1" dirty="0">
                <a:solidFill>
                  <a:srgbClr val="290082"/>
                </a:solidFill>
                <a:cs typeface="Helvetica" charset="0"/>
                <a:sym typeface="Helvetica" charset="0"/>
              </a:rPr>
              <a:t> </a:t>
            </a:r>
            <a:endParaRPr lang="en-US" sz="2000" b="1" i="1" dirty="0">
              <a:solidFill>
                <a:srgbClr val="290082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959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449: </a:t>
            </a:r>
            <a:r>
              <a:rPr lang="en-US" sz="2000" b="1" dirty="0" err="1"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Ἐφέσου</a:t>
            </a:r>
            <a:r>
              <a:rPr lang="en-US" sz="2000" b="1" dirty="0">
                <a:cs typeface="Helvetica" charset="0"/>
                <a:sym typeface="Helvetica" charset="0"/>
              </a:rPr>
              <a:t> (</a:t>
            </a:r>
            <a:r>
              <a:rPr lang="en-US" sz="2000" b="1" dirty="0" err="1">
                <a:cs typeface="Helvetica" charset="0"/>
                <a:sym typeface="Helvetica" charset="0"/>
              </a:rPr>
              <a:t>Ληστρική</a:t>
            </a:r>
            <a:r>
              <a:rPr lang="en-US" sz="2000" b="1" dirty="0">
                <a:cs typeface="Helvetica" charset="0"/>
                <a:sym typeface="Helvetica" charset="0"/>
              </a:rPr>
              <a:t>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180898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39824"/>
            <a:ext cx="8229600" cy="1515805"/>
          </a:xfrm>
          <a:ln/>
        </p:spPr>
        <p:txBody>
          <a:bodyPr/>
          <a:lstStyle/>
          <a:p>
            <a:r>
              <a:rPr lang="el-GR" sz="3900" b="1" dirty="0">
                <a:cs typeface="Helvetica" charset="0"/>
                <a:sym typeface="Helvetica" charset="0"/>
              </a:rPr>
              <a:t>Δ´ Οἰκουμενικὴ Σύνοδος (451)</a:t>
            </a:r>
            <a:endParaRPr lang="en-US" sz="39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481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  <a:ln/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450: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Σύνοδος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Ρώμης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: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κ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τ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δίκη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Διοσκόρου</a:t>
            </a: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2350"/>
              </a:spcBef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450: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Σύνοδος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Ἀλεξ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νδρεί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: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κ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τ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δίκη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Λέοντος</a:t>
            </a: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2350"/>
              </a:spcBef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450: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Θάν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τος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Θεοδοσίου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Β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´ (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Μικροῦ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) </a:t>
            </a: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2350"/>
              </a:spcBef>
              <a:buNone/>
            </a:pPr>
            <a:r>
              <a:rPr lang="en-US" sz="2000" b="1" dirty="0"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cs typeface="Zapf Dingbats" charset="0"/>
                <a:sym typeface="Helvetica" charset="0"/>
              </a:rPr>
              <a:t>Κωνστ</a:t>
            </a:r>
            <a:r>
              <a:rPr lang="en-US" sz="2000" b="1" dirty="0"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cs typeface="Zapf Dingbats" charset="0"/>
                <a:sym typeface="Helvetica" charset="0"/>
              </a:rPr>
              <a:t>ντινου</a:t>
            </a:r>
            <a:r>
              <a:rPr lang="en-US" sz="2000" b="1" dirty="0"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cs typeface="Zapf Dingbats" charset="0"/>
                <a:sym typeface="Helvetica" charset="0"/>
              </a:rPr>
              <a:t>όλεως</a:t>
            </a:r>
            <a:r>
              <a:rPr lang="en-US" sz="2000" b="1" dirty="0"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cs typeface="Zapf Dingbats" charset="0"/>
                <a:sym typeface="Helvetica" charset="0"/>
              </a:rPr>
              <a:t>Ἀν</a:t>
            </a:r>
            <a:r>
              <a:rPr lang="en-US" sz="2000" b="1" dirty="0"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cs typeface="Zapf Dingbats" charset="0"/>
                <a:sym typeface="Helvetica" charset="0"/>
              </a:rPr>
              <a:t>τόλιος</a:t>
            </a:r>
            <a:r>
              <a:rPr lang="en-US" sz="2000" b="1" dirty="0">
                <a:cs typeface="Zapf Dingbats" charset="0"/>
                <a:sym typeface="Helvetica" charset="0"/>
              </a:rPr>
              <a:t> (449-458)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2350"/>
              </a:spcBef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450: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Ἐνδημούσ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ντινου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όλεως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2350"/>
              </a:spcBef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2350"/>
              </a:spcBef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451: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Σύγκληση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Οἰκουμενικῆς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Συνόδου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: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Χ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λκηδόν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522"/>
              </a:spcBef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231106"/>
      </p:ext>
    </p:extLst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40"/>
            <a:ext cx="8706445" cy="5171777"/>
          </a:xfrm>
          <a:ln/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➢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Ἐργ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σίες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Χ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λκηδόν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ς</a:t>
            </a: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522"/>
              </a:spcBef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- 600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ίσκο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οι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522"/>
              </a:spcBef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π</a:t>
            </a:r>
            <a:r>
              <a:rPr lang="en-US" sz="2000" b="1" dirty="0" err="1">
                <a:cs typeface="Helvetica" charset="0"/>
                <a:sym typeface="Helvetica" charset="0"/>
              </a:rPr>
              <a:t>ρόεδρος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522"/>
              </a:spcBef>
              <a:buNone/>
            </a:pPr>
            <a:r>
              <a:rPr lang="en-US" b="1" dirty="0">
                <a:cs typeface="Helvetica" charset="0"/>
                <a:sym typeface="Helvetica" charset="0"/>
              </a:rPr>
              <a:t>- </a:t>
            </a:r>
            <a:r>
              <a:rPr lang="en-US" b="1" dirty="0" err="1">
                <a:cs typeface="Helvetica" charset="0"/>
                <a:sym typeface="Helvetica" charset="0"/>
              </a:rPr>
              <a:t>θέση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Διοσκόρου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522"/>
              </a:spcBef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➢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ἡ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Σύνοδος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λειτούργησε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ὡς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ἀνώτερο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συνοδικὸ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δικ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στήριο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endParaRPr lang="en-US" b="1" dirty="0">
              <a:solidFill>
                <a:srgbClr val="9B2C01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➢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Ὁ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Διόσκορος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δεχότ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ὡς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ὀρθὴ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ὁρολογί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 «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ἐκ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δύο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φύσεων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»,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ἀλλὰ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δὲν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δεχότ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ὁρολογί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 «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δύο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φύσεις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»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μετὰ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ἕνωση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(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«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δύο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οὐ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δέχομ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ι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»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).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θεωροῦσε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ἀντίθετη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ρὸς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τὴ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διδ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σκ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λί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Κυρίλλου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,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ἀφοῦ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μετὰ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ἕνωση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δὲν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ὑ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άρχουν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λέον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«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δύο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φύσεις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»,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ἀλλὰ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«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μί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φύσις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Θεοῦ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Λόγου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σεσ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ρκωμένη</a:t>
            </a:r>
            <a:r>
              <a:rPr lang="en-US" b="1" dirty="0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»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sz="1600" b="1" dirty="0">
                <a:cs typeface="Helvetica" charset="0"/>
                <a:sym typeface="Helvetica" charset="0"/>
              </a:rPr>
              <a:t>(β</a:t>
            </a:r>
            <a:r>
              <a:rPr lang="en-US" sz="1600" b="1" dirty="0" err="1">
                <a:cs typeface="Helvetica" charset="0"/>
                <a:sym typeface="Helvetica" charset="0"/>
              </a:rPr>
              <a:t>λ</a:t>
            </a:r>
            <a:r>
              <a:rPr lang="en-US" sz="1600" b="1" dirty="0">
                <a:cs typeface="Helvetica" charset="0"/>
                <a:sym typeface="Helvetica" charset="0"/>
              </a:rPr>
              <a:t>. </a:t>
            </a:r>
            <a:r>
              <a:rPr lang="en-US" sz="1600" b="1" dirty="0" err="1">
                <a:cs typeface="Helvetica" charset="0"/>
                <a:sym typeface="Helvetica" charset="0"/>
              </a:rPr>
              <a:t>Mansi</a:t>
            </a:r>
            <a:r>
              <a:rPr lang="en-US" sz="1600" b="1" dirty="0">
                <a:cs typeface="Helvetica" charset="0"/>
                <a:sym typeface="Helvetica" charset="0"/>
              </a:rPr>
              <a:t> 4, 678-690)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. </a:t>
            </a: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➢</a:t>
            </a:r>
            <a:r>
              <a:rPr lang="en-US" sz="29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9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κ</a:t>
            </a:r>
            <a:r>
              <a:rPr lang="en-US" sz="29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9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νονικὴ</a:t>
            </a:r>
            <a:r>
              <a:rPr lang="en-US" sz="29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9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ἀρχὴ</a:t>
            </a:r>
            <a:r>
              <a:rPr lang="en-US" sz="29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9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τῆς</a:t>
            </a:r>
            <a:r>
              <a:rPr lang="en-US" sz="29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«</a:t>
            </a:r>
            <a:r>
              <a:rPr lang="en-US" sz="29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τ</a:t>
            </a:r>
            <a:r>
              <a:rPr lang="en-US" sz="29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9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υτο</a:t>
            </a:r>
            <a:r>
              <a:rPr lang="en-US" sz="29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πα</a:t>
            </a:r>
            <a:r>
              <a:rPr lang="en-US" sz="29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θεί</a:t>
            </a:r>
            <a:r>
              <a:rPr lang="en-US" sz="29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9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ς</a:t>
            </a:r>
            <a:r>
              <a:rPr lang="en-US" sz="29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»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07097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3η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Συνεδρί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α: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522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δίκη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Διoσκόρου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ειδὴ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δὲν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ροσῆλθε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στὴ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Σύνοδο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522"/>
              </a:spcBef>
              <a:buNone/>
            </a:pP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4η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Συνεδρί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α: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522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ογρ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φὴ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Τόμου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Λέοντος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endParaRPr lang="en-US" b="1" dirty="0">
              <a:solidFill>
                <a:srgbClr val="290082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Ὅρος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τῆς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Συνόδου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: </a:t>
            </a:r>
            <a:r>
              <a:rPr lang="en-US" b="1" dirty="0">
                <a:solidFill>
                  <a:srgbClr val="921911"/>
                </a:solidFill>
                <a:latin typeface="+mn-lt"/>
                <a:cs typeface="Helvetica" charset="0"/>
                <a:sym typeface="Helvetica" charset="0"/>
              </a:rPr>
              <a:t>... </a:t>
            </a:r>
            <a:r>
              <a:rPr lang="en-US" sz="2900" b="1" dirty="0" err="1">
                <a:solidFill>
                  <a:srgbClr val="921911"/>
                </a:solidFill>
                <a:cs typeface="Helvetica" charset="0"/>
                <a:sym typeface="Helvetica" charset="0"/>
              </a:rPr>
              <a:t>ἀσυγχύτως</a:t>
            </a:r>
            <a:r>
              <a:rPr lang="en-US" sz="2900" b="1" dirty="0">
                <a:solidFill>
                  <a:srgbClr val="921911"/>
                </a:solidFill>
                <a:cs typeface="Helvetica" charset="0"/>
                <a:sym typeface="Helvetica" charset="0"/>
              </a:rPr>
              <a:t>,</a:t>
            </a:r>
            <a:r>
              <a:rPr lang="en-US" b="1" dirty="0">
                <a:solidFill>
                  <a:srgbClr val="921911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sz="3000" b="1" dirty="0" err="1">
                <a:solidFill>
                  <a:srgbClr val="CE3B00"/>
                </a:solidFill>
                <a:cs typeface="Helvetica" charset="0"/>
                <a:sym typeface="Helvetica" charset="0"/>
              </a:rPr>
              <a:t>ἀτρέ</a:t>
            </a:r>
            <a:r>
              <a:rPr lang="en-US" sz="3000" b="1" dirty="0">
                <a:solidFill>
                  <a:srgbClr val="CE3B00"/>
                </a:solidFill>
                <a:cs typeface="Helvetica" charset="0"/>
                <a:sym typeface="Helvetica" charset="0"/>
              </a:rPr>
              <a:t>π</a:t>
            </a:r>
            <a:r>
              <a:rPr lang="en-US" sz="3000" b="1" dirty="0" err="1">
                <a:solidFill>
                  <a:srgbClr val="CE3B00"/>
                </a:solidFill>
                <a:cs typeface="Helvetica" charset="0"/>
                <a:sym typeface="Helvetica" charset="0"/>
              </a:rPr>
              <a:t>τως</a:t>
            </a:r>
            <a:r>
              <a:rPr lang="en-US" sz="3000" b="1" dirty="0">
                <a:solidFill>
                  <a:srgbClr val="CE3B00"/>
                </a:solidFill>
                <a:cs typeface="Helvetica" charset="0"/>
                <a:sym typeface="Helvetica" charset="0"/>
              </a:rPr>
              <a:t>,</a:t>
            </a:r>
            <a:r>
              <a:rPr lang="en-US" b="1" dirty="0">
                <a:solidFill>
                  <a:srgbClr val="921911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sz="31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ἀδι</a:t>
            </a:r>
            <a:r>
              <a:rPr lang="en-US" sz="31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31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ιρέτως</a:t>
            </a:r>
            <a:r>
              <a:rPr lang="en-US" sz="31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,</a:t>
            </a:r>
            <a:r>
              <a:rPr lang="en-US" b="1" dirty="0">
                <a:solidFill>
                  <a:srgbClr val="921911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sz="3300" b="1" dirty="0" err="1">
                <a:solidFill>
                  <a:srgbClr val="AE00F0"/>
                </a:solidFill>
                <a:cs typeface="Helvetica" charset="0"/>
                <a:sym typeface="Helvetica" charset="0"/>
              </a:rPr>
              <a:t>ἀχωρίστως</a:t>
            </a:r>
            <a:r>
              <a:rPr lang="en-US" b="1" dirty="0">
                <a:solidFill>
                  <a:srgbClr val="921911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21911"/>
                </a:solidFill>
                <a:latin typeface="+mn-lt"/>
                <a:cs typeface="Helvetica" charset="0"/>
                <a:sym typeface="Helvetica" charset="0"/>
              </a:rPr>
              <a:t>γνωριζόμενον</a:t>
            </a:r>
            <a:r>
              <a:rPr lang="en-US" b="1" dirty="0">
                <a:solidFill>
                  <a:srgbClr val="921911"/>
                </a:solidFill>
                <a:latin typeface="+mn-lt"/>
                <a:cs typeface="Helvetica" charset="0"/>
                <a:sym typeface="Helvetica" charset="0"/>
              </a:rPr>
              <a:t> ...</a:t>
            </a:r>
            <a:endParaRPr lang="en-US" b="1" dirty="0">
              <a:solidFill>
                <a:srgbClr val="92191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endParaRPr lang="en-US" b="1" dirty="0">
              <a:solidFill>
                <a:srgbClr val="92191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Οἱ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συνέ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ειες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ἀ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οφάσεων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τῆς</a:t>
            </a:r>
            <a:r>
              <a:rPr lang="en-US" b="1" dirty="0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90082"/>
                </a:solidFill>
                <a:latin typeface="+mn-lt"/>
                <a:cs typeface="Helvetica" charset="0"/>
                <a:sym typeface="Helvetica" charset="0"/>
              </a:rPr>
              <a:t>Συνόδου</a:t>
            </a:r>
            <a:r>
              <a:rPr lang="en-US" b="1" dirty="0">
                <a:solidFill>
                  <a:srgbClr val="92191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sz="1600" b="1" dirty="0">
                <a:solidFill>
                  <a:srgbClr val="92191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Helvetica" charset="0"/>
                <a:sym typeface="Helvetica" charset="0"/>
              </a:rPr>
              <a:t> </a:t>
            </a:r>
            <a:endParaRPr lang="en-US" sz="2000" b="1" dirty="0">
              <a:solidFill>
                <a:srgbClr val="921911"/>
              </a:solidFill>
              <a:effectLst>
                <a:outerShdw blurRad="38100" dist="38100" dir="2700000" algn="tl">
                  <a:srgbClr val="DDDDDD"/>
                </a:outerShdw>
              </a:effectLst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endParaRPr lang="en-US" sz="16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233674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2893</TotalTime>
  <Words>610</Words>
  <Application>Microsoft Office PowerPoint</Application>
  <PresentationFormat>Προβολή στην οθόνη (4:3)</PresentationFormat>
  <Paragraphs>93</Paragraphs>
  <Slides>16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3" baseType="lpstr">
      <vt:lpstr>Arial</vt:lpstr>
      <vt:lpstr>Calibri</vt:lpstr>
      <vt:lpstr>Helvetica</vt:lpstr>
      <vt:lpstr>Wingdings</vt:lpstr>
      <vt:lpstr>Zapf Dingbats</vt:lpstr>
      <vt:lpstr>ヒラギノ角ゴ ProN W6</vt:lpstr>
      <vt:lpstr>Θέμα του Office</vt:lpstr>
      <vt:lpstr>Γενικὴ Ἐκκλησιαστικὴ Ἱστορία Α´</vt:lpstr>
      <vt:lpstr>Μονοφυσιτισμός</vt:lpstr>
      <vt:lpstr>Παρουσίαση του PowerPoint</vt:lpstr>
      <vt:lpstr>Παρουσίαση του PowerPoint</vt:lpstr>
      <vt:lpstr>Παρουσίαση του PowerPoint</vt:lpstr>
      <vt:lpstr>Δ´ Οἰκουμενικὴ Σύνοδος (451)</vt:lpstr>
      <vt:lpstr>Παρουσίαση του PowerPoint</vt:lpstr>
      <vt:lpstr>Παρουσίαση του PowerPoint</vt:lpstr>
      <vt:lpstr>Παρουσίαση του PowerPoint</vt:lpstr>
      <vt:lpstr>Τέλος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Ανθούλα</cp:lastModifiedBy>
  <cp:revision>215</cp:revision>
  <dcterms:created xsi:type="dcterms:W3CDTF">2012-09-06T09:03:05Z</dcterms:created>
  <dcterms:modified xsi:type="dcterms:W3CDTF">2015-06-08T08:10:33Z</dcterms:modified>
</cp:coreProperties>
</file>