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0"/>
  </p:notesMasterIdLst>
  <p:sldIdLst>
    <p:sldId id="359" r:id="rId3"/>
    <p:sldId id="365" r:id="rId4"/>
    <p:sldId id="366" r:id="rId5"/>
    <p:sldId id="367" r:id="rId6"/>
    <p:sldId id="368" r:id="rId7"/>
    <p:sldId id="369" r:id="rId8"/>
    <p:sldId id="370" r:id="rId9"/>
    <p:sldId id="371" r:id="rId10"/>
    <p:sldId id="372" r:id="rId11"/>
    <p:sldId id="373" r:id="rId12"/>
    <p:sldId id="374" r:id="rId13"/>
    <p:sldId id="376" r:id="rId14"/>
    <p:sldId id="377" r:id="rId15"/>
    <p:sldId id="378" r:id="rId16"/>
    <p:sldId id="379" r:id="rId17"/>
    <p:sldId id="380" r:id="rId18"/>
    <p:sldId id="381" r:id="rId19"/>
    <p:sldId id="382" r:id="rId20"/>
    <p:sldId id="383" r:id="rId21"/>
    <p:sldId id="384" r:id="rId22"/>
    <p:sldId id="360" r:id="rId23"/>
    <p:sldId id="361" r:id="rId24"/>
    <p:sldId id="362" r:id="rId25"/>
    <p:sldId id="363" r:id="rId26"/>
    <p:sldId id="364" r:id="rId27"/>
    <p:sldId id="385" r:id="rId28"/>
    <p:sldId id="293" r:id="rId29"/>
  </p:sldIdLst>
  <p:sldSz cx="9144000" cy="6858000" type="screen4x3"/>
  <p:notesSz cx="6858000" cy="9144000"/>
  <p:custDataLst>
    <p:tags r:id="rId3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59"/>
            <p14:sldId id="365"/>
            <p14:sldId id="366"/>
            <p14:sldId id="367"/>
            <p14:sldId id="368"/>
            <p14:sldId id="369"/>
            <p14:sldId id="370"/>
            <p14:sldId id="371"/>
            <p14:sldId id="372"/>
            <p14:sldId id="373"/>
            <p14:sldId id="374"/>
            <p14:sldId id="376"/>
            <p14:sldId id="377"/>
            <p14:sldId id="378"/>
            <p14:sldId id="379"/>
            <p14:sldId id="380"/>
            <p14:sldId id="381"/>
            <p14:sldId id="382"/>
            <p14:sldId id="383"/>
            <p14:sldId id="384"/>
            <p14:sldId id="360"/>
            <p14:sldId id="361"/>
            <p14:sldId id="362"/>
            <p14:sldId id="363"/>
            <p14:sldId id="364"/>
            <p14:sldId id="385"/>
          </p14:sldIdLst>
        </p14:section>
        <p14:section name="Untitled Section" id="{0F1CB131-A6BD-43D0-B8D4-1F27CEF7A05E}">
          <p14:sldIdLst>
            <p14:sldId id="2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57" d="100"/>
          <a:sy n="57" d="100"/>
        </p:scale>
        <p:origin x="-321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24</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25</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Μορφή Γραπτού Κειμένου</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opencourses.uoa.gr/courses/ECD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hyperlink" Target="%5b1%5d%20http:/creativecommons.org/licenses/by-nc-sa/4.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iblionet.gr/book/192605/Niemann,_Christoph/%CE%9F_%CF%86%CE%AF%CE%BB%CE%BF%CF%82_%CE%BC%CE%BF%CF%85_%CE%BF_%CE%B4%CF%81%CE%AC%CE%BA%CE%BF%CF%8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chineasy.org/" TargetMode="External"/><Relationship Id="rId4" Type="http://schemas.openxmlformats.org/officeDocument/2006/relationships/hyperlink" Target="http://www.disneypictures.net/r-disney-movies-79-mulan-46-mulan-1024-493.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685800" y="200660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l-GR" sz="2800" dirty="0">
                <a:solidFill>
                  <a:srgbClr val="5075BC"/>
                </a:solidFill>
                <a:latin typeface="+mj-lt"/>
                <a:ea typeface="+mj-ea"/>
                <a:cs typeface="+mj-cs"/>
              </a:rPr>
              <a:t>3</a:t>
            </a:r>
            <a:r>
              <a:rPr lang="en-US" sz="2800" dirty="0" smtClean="0">
                <a:solidFill>
                  <a:srgbClr val="5075BC"/>
                </a:solidFill>
                <a:latin typeface="+mj-lt"/>
                <a:ea typeface="+mj-ea"/>
                <a:cs typeface="+mj-cs"/>
              </a:rPr>
              <a:t>.1</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Μορφή Γραπτού Κειμένου</a:t>
            </a:r>
            <a:endParaRPr lang="en-GB" sz="2800" dirty="0" smtClean="0"/>
          </a:p>
          <a:p>
            <a:pPr fontAlgn="auto">
              <a:spcAft>
                <a:spcPts val="0"/>
              </a:spcAft>
              <a:defRPr/>
            </a:pPr>
            <a:endParaRPr lang="el-GR" sz="2800" dirty="0" smtClean="0"/>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27146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a:t>Μετά την </a:t>
            </a:r>
            <a:r>
              <a:rPr lang="el-GR" dirty="0" smtClean="0"/>
              <a:t>ανάγνωση (3/3)</a:t>
            </a:r>
            <a:endParaRPr lang="el-GR" dirty="0"/>
          </a:p>
        </p:txBody>
      </p:sp>
      <p:sp>
        <p:nvSpPr>
          <p:cNvPr id="8" name="Θέση περιεχομένου 7"/>
          <p:cNvSpPr>
            <a:spLocks noGrp="1"/>
          </p:cNvSpPr>
          <p:nvPr>
            <p:ph sz="half" idx="1"/>
          </p:nvPr>
        </p:nvSpPr>
        <p:spPr/>
        <p:txBody>
          <a:bodyPr>
            <a:noAutofit/>
          </a:bodyPr>
          <a:lstStyle/>
          <a:p>
            <a:pPr>
              <a:buFont typeface="Symbol" panose="05050102010706020507" pitchFamily="18" charset="2"/>
              <a:buChar char="-"/>
            </a:pPr>
            <a:r>
              <a:rPr lang="el-GR" sz="2400" dirty="0"/>
              <a:t>Και τώρα με το τετράγωνο μαζί (囚) τί λέτε να σημαίνει; Η εικόνα μπορεί να σας </a:t>
            </a:r>
            <a:r>
              <a:rPr lang="el-GR" sz="2400" dirty="0" smtClean="0"/>
              <a:t>βοηθήσει.</a:t>
            </a:r>
          </a:p>
          <a:p>
            <a:pPr>
              <a:buFont typeface="Symbol" panose="05050102010706020507" pitchFamily="18" charset="2"/>
              <a:buChar char="-"/>
            </a:pPr>
            <a:r>
              <a:rPr lang="el-GR" sz="2400" dirty="0" smtClean="0"/>
              <a:t>Άνθρωπος </a:t>
            </a:r>
            <a:r>
              <a:rPr lang="el-GR" sz="2400" dirty="0"/>
              <a:t>που δεν μπορεί να βγει! / </a:t>
            </a:r>
            <a:r>
              <a:rPr lang="el-GR" sz="2400" dirty="0" smtClean="0"/>
              <a:t>Ο </a:t>
            </a:r>
            <a:r>
              <a:rPr lang="el-GR" sz="2400" dirty="0"/>
              <a:t>δράκος στο κλουβί</a:t>
            </a:r>
            <a:r>
              <a:rPr lang="el-GR" sz="2400" dirty="0" smtClean="0"/>
              <a:t>! / Κλουβί!</a:t>
            </a:r>
          </a:p>
          <a:p>
            <a:pPr>
              <a:buFont typeface="Symbol" panose="05050102010706020507" pitchFamily="18" charset="2"/>
              <a:buChar char="-"/>
            </a:pPr>
            <a:r>
              <a:rPr lang="el-GR" sz="2400" dirty="0" smtClean="0"/>
              <a:t>Πώς </a:t>
            </a:r>
            <a:r>
              <a:rPr lang="el-GR" sz="2400" dirty="0"/>
              <a:t>λέγεται ο άνθρωπος που είναι σε ένα κλουβί ή σε ένα </a:t>
            </a:r>
            <a:r>
              <a:rPr lang="el-GR" sz="2400" dirty="0" smtClean="0"/>
              <a:t>κελί;</a:t>
            </a:r>
          </a:p>
          <a:p>
            <a:pPr>
              <a:buFont typeface="Symbol" panose="05050102010706020507" pitchFamily="18" charset="2"/>
              <a:buChar char="-"/>
            </a:pPr>
            <a:r>
              <a:rPr lang="el-GR" sz="2400" dirty="0" smtClean="0"/>
              <a:t>Φυλακισμένος</a:t>
            </a:r>
            <a:r>
              <a:rPr lang="el-GR" sz="2400" dirty="0"/>
              <a:t>! </a:t>
            </a:r>
          </a:p>
          <a:p>
            <a:pPr>
              <a:buFont typeface="Symbol" panose="05050102010706020507" pitchFamily="18" charset="2"/>
              <a:buChar char="-"/>
            </a:pPr>
            <a:endParaRPr lang="el-GR" sz="2400" dirty="0"/>
          </a:p>
        </p:txBody>
      </p:sp>
      <p:pic>
        <p:nvPicPr>
          <p:cNvPr id="10" name="6 - Θέση περιεχομένου" descr="Η νηπιαγωγός δείχνει ιδεογράμματα από το βιβλίο."/>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700808"/>
            <a:ext cx="4038600" cy="3456384"/>
          </a:xfrm>
        </p:spPr>
      </p:pic>
    </p:spTree>
    <p:extLst>
      <p:ext uri="{BB962C8B-B14F-4D97-AF65-F5344CB8AC3E}">
        <p14:creationId xmlns:p14="http://schemas.microsoft.com/office/powerpoint/2010/main" val="2335330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Παιχνίδι στην </a:t>
            </a:r>
            <a:r>
              <a:rPr lang="el-GR" dirty="0" err="1" smtClean="0"/>
              <a:t>παρεούλα</a:t>
            </a:r>
            <a:r>
              <a:rPr lang="el-GR" dirty="0" smtClean="0"/>
              <a:t> (1/3)</a:t>
            </a:r>
            <a:endParaRPr lang="el-GR" dirty="0"/>
          </a:p>
        </p:txBody>
      </p:sp>
      <p:sp>
        <p:nvSpPr>
          <p:cNvPr id="3" name="Θέση περιεχομένου 2"/>
          <p:cNvSpPr>
            <a:spLocks noGrp="1"/>
          </p:cNvSpPr>
          <p:nvPr>
            <p:ph sz="half" idx="1"/>
          </p:nvPr>
        </p:nvSpPr>
        <p:spPr/>
        <p:txBody>
          <a:bodyPr/>
          <a:lstStyle/>
          <a:p>
            <a:pPr marL="0" indent="0">
              <a:buNone/>
            </a:pPr>
            <a:r>
              <a:rPr lang="el-GR" dirty="0"/>
              <a:t>Παιχνίδι με κάρτες μνήμης από ιδεογράμματα στην </a:t>
            </a:r>
            <a:r>
              <a:rPr lang="el-GR" dirty="0" err="1"/>
              <a:t>παρεούλα</a:t>
            </a:r>
            <a:r>
              <a:rPr lang="el-GR" dirty="0"/>
              <a:t>. Τα παιδιά προσπαθούν να βρουν δυο ίδια ιδεογράμματα. </a:t>
            </a:r>
          </a:p>
          <a:p>
            <a:endParaRPr lang="el-GR" dirty="0"/>
          </a:p>
        </p:txBody>
      </p:sp>
      <p:pic>
        <p:nvPicPr>
          <p:cNvPr id="5" name="Θέση περιεχομένου 4" descr="Παιδιά παίζουν το παιχνίδι."/>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12040" y="1600200"/>
            <a:ext cx="3910920" cy="4525963"/>
          </a:xfrm>
          <a:prstGeom prst="rect">
            <a:avLst/>
          </a:prstGeom>
        </p:spPr>
      </p:pic>
    </p:spTree>
    <p:extLst>
      <p:ext uri="{BB962C8B-B14F-4D97-AF65-F5344CB8AC3E}">
        <p14:creationId xmlns:p14="http://schemas.microsoft.com/office/powerpoint/2010/main" val="4059639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Παιχνίδι στην </a:t>
            </a:r>
            <a:r>
              <a:rPr lang="el-GR" dirty="0" err="1" smtClean="0"/>
              <a:t>παρεούλα</a:t>
            </a:r>
            <a:r>
              <a:rPr lang="el-GR" dirty="0" smtClean="0"/>
              <a:t> (2/3)</a:t>
            </a:r>
            <a:endParaRPr lang="el-GR" dirty="0"/>
          </a:p>
        </p:txBody>
      </p:sp>
      <p:sp>
        <p:nvSpPr>
          <p:cNvPr id="3" name="Θέση περιεχομένου 2"/>
          <p:cNvSpPr>
            <a:spLocks noGrp="1"/>
          </p:cNvSpPr>
          <p:nvPr>
            <p:ph sz="half" idx="1"/>
          </p:nvPr>
        </p:nvSpPr>
        <p:spPr/>
        <p:txBody>
          <a:bodyPr/>
          <a:lstStyle/>
          <a:p>
            <a:pPr marL="0" indent="0">
              <a:buNone/>
            </a:pPr>
            <a:r>
              <a:rPr lang="el-GR" dirty="0"/>
              <a:t>Δείχνουν τις ίδιες κάρτες και στους υπόλοιπους και προσπαθούν, στη συνέχεια, να μαντέψουν τι σημαίνει το </a:t>
            </a:r>
            <a:r>
              <a:rPr lang="el-GR" dirty="0" smtClean="0"/>
              <a:t>ιδεόγραμμα</a:t>
            </a:r>
            <a:r>
              <a:rPr lang="el-GR" dirty="0"/>
              <a:t>.</a:t>
            </a:r>
          </a:p>
        </p:txBody>
      </p:sp>
      <p:pic>
        <p:nvPicPr>
          <p:cNvPr id="5" name="Θέση περιεχομένου 4" descr="Παιδάκι δείχνει τις ίδιες κάρτες."/>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48200" y="1772816"/>
            <a:ext cx="4038600" cy="3992072"/>
          </a:xfrm>
          <a:prstGeom prst="rect">
            <a:avLst/>
          </a:prstGeom>
        </p:spPr>
      </p:pic>
    </p:spTree>
    <p:extLst>
      <p:ext uri="{BB962C8B-B14F-4D97-AF65-F5344CB8AC3E}">
        <p14:creationId xmlns:p14="http://schemas.microsoft.com/office/powerpoint/2010/main" val="2944266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Παιχνίδι στην </a:t>
            </a:r>
            <a:r>
              <a:rPr lang="el-GR" dirty="0" err="1" smtClean="0"/>
              <a:t>παρεούλα</a:t>
            </a:r>
            <a:r>
              <a:rPr lang="el-GR" smtClean="0"/>
              <a:t> (3/3)</a:t>
            </a:r>
            <a:endParaRPr lang="el-GR" dirty="0"/>
          </a:p>
        </p:txBody>
      </p:sp>
      <p:sp>
        <p:nvSpPr>
          <p:cNvPr id="3" name="Θέση περιεχομένου 2"/>
          <p:cNvSpPr>
            <a:spLocks noGrp="1"/>
          </p:cNvSpPr>
          <p:nvPr>
            <p:ph sz="half" idx="1"/>
          </p:nvPr>
        </p:nvSpPr>
        <p:spPr/>
        <p:txBody>
          <a:bodyPr/>
          <a:lstStyle/>
          <a:p>
            <a:pPr marL="0" indent="0">
              <a:buNone/>
            </a:pPr>
            <a:r>
              <a:rPr lang="el-GR" dirty="0" smtClean="0"/>
              <a:t>Ψάχνουν επίσης </a:t>
            </a:r>
            <a:r>
              <a:rPr lang="el-GR" dirty="0"/>
              <a:t>μήπως </a:t>
            </a:r>
            <a:r>
              <a:rPr lang="el-GR" dirty="0" smtClean="0"/>
              <a:t>βρουν το ιδεόγραμμα και </a:t>
            </a:r>
            <a:r>
              <a:rPr lang="el-GR" dirty="0"/>
              <a:t>σε κάποια σελίδα του </a:t>
            </a:r>
            <a:r>
              <a:rPr lang="el-GR" dirty="0" smtClean="0"/>
              <a:t>βιβλίου.</a:t>
            </a:r>
            <a:endParaRPr lang="el-GR" dirty="0"/>
          </a:p>
        </p:txBody>
      </p:sp>
      <p:pic>
        <p:nvPicPr>
          <p:cNvPr id="7" name="Θέση περιεχομένου 6" descr="Η νηπιαγωγός δείχνει ιδεογράμματα από το βιβλίο."/>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48200" y="1624733"/>
            <a:ext cx="4038600" cy="4476897"/>
          </a:xfrm>
          <a:prstGeom prst="rect">
            <a:avLst/>
          </a:prstGeom>
        </p:spPr>
      </p:pic>
    </p:spTree>
    <p:extLst>
      <p:ext uri="{BB962C8B-B14F-4D97-AF65-F5344CB8AC3E}">
        <p14:creationId xmlns:p14="http://schemas.microsoft.com/office/powerpoint/2010/main" val="1394393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Προβολή εικόνων</a:t>
            </a:r>
          </a:p>
        </p:txBody>
      </p:sp>
      <p:sp>
        <p:nvSpPr>
          <p:cNvPr id="3" name="Θέση περιεχομένου 2"/>
          <p:cNvSpPr>
            <a:spLocks noGrp="1"/>
          </p:cNvSpPr>
          <p:nvPr>
            <p:ph sz="half" idx="1"/>
          </p:nvPr>
        </p:nvSpPr>
        <p:spPr/>
        <p:txBody>
          <a:bodyPr/>
          <a:lstStyle/>
          <a:p>
            <a:pPr marL="0" indent="0">
              <a:buNone/>
            </a:pPr>
            <a:r>
              <a:rPr lang="el-GR" dirty="0"/>
              <a:t>Προβολή εικόνων από παιδικές ταινίες στον </a:t>
            </a:r>
            <a:r>
              <a:rPr lang="el-GR" dirty="0" err="1"/>
              <a:t>διαδραστικό</a:t>
            </a:r>
            <a:r>
              <a:rPr lang="el-GR" dirty="0"/>
              <a:t> πίνακα. Τα παιδιά παρατηρούν τις εικόνες, προσπαθούν να βρουν τα ιδεογράμματα και να φανταστούν τη σημασία τους. </a:t>
            </a:r>
            <a:br>
              <a:rPr lang="el-GR" dirty="0"/>
            </a:br>
            <a:endParaRPr lang="el-GR" dirty="0"/>
          </a:p>
        </p:txBody>
      </p:sp>
      <p:pic>
        <p:nvPicPr>
          <p:cNvPr id="1026" name="Picture 2" descr="Μουλάν&#10;"/>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716016" y="1700808"/>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75270" y="436510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2</a:t>
            </a:r>
            <a:r>
              <a:rPr lang="el-GR" b="1" dirty="0" smtClean="0">
                <a:latin typeface="+mj-lt"/>
              </a:rPr>
              <a:t>]</a:t>
            </a:r>
          </a:p>
        </p:txBody>
      </p:sp>
      <p:sp>
        <p:nvSpPr>
          <p:cNvPr id="7" name="Rectangle 6"/>
          <p:cNvSpPr/>
          <p:nvPr/>
        </p:nvSpPr>
        <p:spPr>
          <a:xfrm>
            <a:off x="4647443" y="4870422"/>
            <a:ext cx="4051302" cy="400110"/>
          </a:xfrm>
          <a:prstGeom prst="rect">
            <a:avLst/>
          </a:prstGeom>
        </p:spPr>
        <p:txBody>
          <a:bodyPr wrap="none">
            <a:spAutoFit/>
          </a:bodyPr>
          <a:lstStyle/>
          <a:p>
            <a:r>
              <a:rPr lang="el-GR" sz="2000" dirty="0"/>
              <a:t>- Λέει εκεί «Η </a:t>
            </a:r>
            <a:r>
              <a:rPr lang="el-GR" sz="2000" dirty="0" err="1"/>
              <a:t>Λιν</a:t>
            </a:r>
            <a:r>
              <a:rPr lang="el-GR" sz="2000" dirty="0"/>
              <a:t> και ο δράκος της»! </a:t>
            </a:r>
          </a:p>
        </p:txBody>
      </p:sp>
    </p:spTree>
    <p:custDataLst>
      <p:tags r:id="rId1"/>
    </p:custDataLst>
    <p:extLst>
      <p:ext uri="{BB962C8B-B14F-4D97-AF65-F5344CB8AC3E}">
        <p14:creationId xmlns:p14="http://schemas.microsoft.com/office/powerpoint/2010/main" val="274338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Προβολή εικόνων με ιδεογράμματα</a:t>
            </a:r>
          </a:p>
        </p:txBody>
      </p:sp>
      <p:sp>
        <p:nvSpPr>
          <p:cNvPr id="3" name="Θέση περιεχομένου 2"/>
          <p:cNvSpPr>
            <a:spLocks noGrp="1"/>
          </p:cNvSpPr>
          <p:nvPr>
            <p:ph sz="half" idx="1"/>
          </p:nvPr>
        </p:nvSpPr>
        <p:spPr/>
        <p:txBody>
          <a:bodyPr>
            <a:noAutofit/>
          </a:bodyPr>
          <a:lstStyle/>
          <a:p>
            <a:pPr marL="0" indent="0">
              <a:buNone/>
            </a:pPr>
            <a:r>
              <a:rPr lang="el-GR" sz="2600" dirty="0"/>
              <a:t>Προβολή εικόνων με ιδεογράμματα με σημασίες από την καθημερινότητα. </a:t>
            </a:r>
            <a:endParaRPr lang="el-GR" sz="2600" dirty="0" smtClean="0"/>
          </a:p>
          <a:p>
            <a:pPr marL="0" indent="0">
              <a:buNone/>
            </a:pPr>
            <a:r>
              <a:rPr lang="el-GR" sz="2600" dirty="0" smtClean="0"/>
              <a:t>Τα </a:t>
            </a:r>
            <a:r>
              <a:rPr lang="el-GR" sz="2600" dirty="0"/>
              <a:t>παιδιά τα παρατηρούν και προσπαθούν να μαντέψουν τη σημασία τους κι αν τα συναντήσαμε ήδη προηγουμένως (τα περισσότερα συνέδεσαν το ιδεόγραμμα</a:t>
            </a:r>
            <a:r>
              <a:rPr lang="ja-JP" altLang="en-US" sz="2600" dirty="0"/>
              <a:t>人</a:t>
            </a:r>
            <a:r>
              <a:rPr lang="el-GR" altLang="ja-JP" sz="2600" dirty="0"/>
              <a:t>με το βιβλίο). </a:t>
            </a:r>
            <a:endParaRPr lang="el-GR" sz="2600" dirty="0"/>
          </a:p>
          <a:p>
            <a:endParaRPr lang="el-GR" sz="2600" dirty="0"/>
          </a:p>
        </p:txBody>
      </p:sp>
      <p:pic>
        <p:nvPicPr>
          <p:cNvPr id="7" name="Θέση περιεχομένου 4" descr="Ιδεογράμματα: φωτιά, άνθρωπος, άλογο, δέντρα."/>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648200" y="1772817"/>
            <a:ext cx="4038600" cy="3672408"/>
          </a:xfrm>
        </p:spPr>
      </p:pic>
      <p:sp>
        <p:nvSpPr>
          <p:cNvPr id="5" name="TextBox 4"/>
          <p:cNvSpPr txBox="1"/>
          <p:nvPr/>
        </p:nvSpPr>
        <p:spPr>
          <a:xfrm>
            <a:off x="8348299" y="5445224"/>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167306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Τα ιδεογράμματα των παιδιών </a:t>
            </a:r>
            <a:r>
              <a:rPr lang="el-GR" dirty="0" smtClean="0"/>
              <a:t>(1/4</a:t>
            </a:r>
            <a:r>
              <a:rPr lang="el-GR" dirty="0"/>
              <a:t>)</a:t>
            </a:r>
          </a:p>
        </p:txBody>
      </p:sp>
      <p:sp>
        <p:nvSpPr>
          <p:cNvPr id="6" name="Θέση περιεχομένου 5"/>
          <p:cNvSpPr>
            <a:spLocks noGrp="1"/>
          </p:cNvSpPr>
          <p:nvPr>
            <p:ph sz="half" idx="1"/>
          </p:nvPr>
        </p:nvSpPr>
        <p:spPr>
          <a:xfrm>
            <a:off x="457200" y="1600200"/>
            <a:ext cx="2314600" cy="4525963"/>
          </a:xfrm>
        </p:spPr>
        <p:txBody>
          <a:bodyPr/>
          <a:lstStyle/>
          <a:p>
            <a:pPr marL="0" indent="0">
              <a:buNone/>
            </a:pPr>
            <a:r>
              <a:rPr lang="el-GR" dirty="0"/>
              <a:t>Τα παιδιά ζωγραφίζουν το δικό τους </a:t>
            </a:r>
            <a:r>
              <a:rPr lang="el-GR" dirty="0" smtClean="0"/>
              <a:t>ιδεόγραμμα.</a:t>
            </a:r>
            <a:endParaRPr lang="el-GR" dirty="0"/>
          </a:p>
        </p:txBody>
      </p:sp>
      <p:pic>
        <p:nvPicPr>
          <p:cNvPr id="10" name="Θέση περιεχομένου 9" descr="Ζωγραφιές των παιδιών."/>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3059832" y="1772816"/>
            <a:ext cx="5623520" cy="3925216"/>
          </a:xfrm>
        </p:spPr>
      </p:pic>
    </p:spTree>
    <p:extLst>
      <p:ext uri="{BB962C8B-B14F-4D97-AF65-F5344CB8AC3E}">
        <p14:creationId xmlns:p14="http://schemas.microsoft.com/office/powerpoint/2010/main" val="2688583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fontScale="90000"/>
          </a:bodyPr>
          <a:lstStyle/>
          <a:p>
            <a:r>
              <a:rPr lang="el-GR" dirty="0"/>
              <a:t>Τα ιδεογράμματα των </a:t>
            </a:r>
            <a:r>
              <a:rPr lang="el-GR" dirty="0" smtClean="0"/>
              <a:t>παιδιών (2/4)</a:t>
            </a:r>
            <a:endParaRPr lang="el-GR" dirty="0"/>
          </a:p>
        </p:txBody>
      </p:sp>
      <p:pic>
        <p:nvPicPr>
          <p:cNvPr id="9" name="Θέση περιεχομένου 8" descr="Ζωγραφιές των παιδιών."/>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76636" y="1557338"/>
            <a:ext cx="7403427" cy="4525962"/>
          </a:xfrm>
        </p:spPr>
      </p:pic>
    </p:spTree>
    <p:extLst>
      <p:ext uri="{BB962C8B-B14F-4D97-AF65-F5344CB8AC3E}">
        <p14:creationId xmlns:p14="http://schemas.microsoft.com/office/powerpoint/2010/main" val="1085637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1"/>
          <p:cNvSpPr>
            <a:spLocks noGrp="1"/>
          </p:cNvSpPr>
          <p:nvPr>
            <p:ph type="title"/>
          </p:nvPr>
        </p:nvSpPr>
        <p:spPr/>
        <p:txBody>
          <a:bodyPr>
            <a:normAutofit fontScale="90000"/>
          </a:bodyPr>
          <a:lstStyle/>
          <a:p>
            <a:r>
              <a:rPr lang="el-GR" dirty="0"/>
              <a:t>Τα ιδεογράμματα των παιδιών </a:t>
            </a:r>
            <a:r>
              <a:rPr lang="el-GR" dirty="0" smtClean="0"/>
              <a:t>(3/4)</a:t>
            </a:r>
            <a:endParaRPr lang="el-GR" dirty="0"/>
          </a:p>
        </p:txBody>
      </p:sp>
      <p:pic>
        <p:nvPicPr>
          <p:cNvPr id="14" name="3 - Θέση περιεχομένου" descr="Ζωγραφιές των παιδιών."/>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63550" y="2053323"/>
            <a:ext cx="8229600" cy="3533992"/>
          </a:xfrm>
        </p:spPr>
      </p:pic>
    </p:spTree>
    <p:extLst>
      <p:ext uri="{BB962C8B-B14F-4D97-AF65-F5344CB8AC3E}">
        <p14:creationId xmlns:p14="http://schemas.microsoft.com/office/powerpoint/2010/main" val="209279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Τα ιδεογράμματα των παιδιών </a:t>
            </a:r>
            <a:r>
              <a:rPr lang="el-GR" dirty="0" smtClean="0"/>
              <a:t>(4/4)</a:t>
            </a:r>
            <a:endParaRPr lang="el-GR" dirty="0"/>
          </a:p>
        </p:txBody>
      </p:sp>
      <p:pic>
        <p:nvPicPr>
          <p:cNvPr id="4" name="4 - Εικόνα" descr="Ζωγραφιές των παιδιών."/>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63550" y="2194774"/>
            <a:ext cx="8229600" cy="3251090"/>
          </a:xfrm>
          <a:prstGeom prst="rect">
            <a:avLst/>
          </a:prstGeom>
          <a:noFill/>
          <a:ln w="9525">
            <a:noFill/>
            <a:miter lim="800000"/>
            <a:headEnd/>
            <a:tailEnd/>
          </a:ln>
        </p:spPr>
      </p:pic>
    </p:spTree>
    <p:extLst>
      <p:ext uri="{BB962C8B-B14F-4D97-AF65-F5344CB8AC3E}">
        <p14:creationId xmlns:p14="http://schemas.microsoft.com/office/powerpoint/2010/main" val="235146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Διδακτική Πρακτική</a:t>
            </a:r>
            <a:endParaRPr lang="en-GB" dirty="0"/>
          </a:p>
        </p:txBody>
      </p:sp>
      <p:sp>
        <p:nvSpPr>
          <p:cNvPr id="7" name="Θέση περιεχομένου 6"/>
          <p:cNvSpPr>
            <a:spLocks noGrp="1"/>
          </p:cNvSpPr>
          <p:nvPr>
            <p:ph sz="half" idx="1"/>
          </p:nvPr>
        </p:nvSpPr>
        <p:spPr>
          <a:xfrm>
            <a:off x="457200" y="1600200"/>
            <a:ext cx="3898776" cy="4525963"/>
          </a:xfrm>
        </p:spPr>
        <p:txBody>
          <a:bodyPr>
            <a:noAutofit/>
          </a:bodyPr>
          <a:lstStyle/>
          <a:p>
            <a:pPr marL="0" indent="0">
              <a:buNone/>
            </a:pPr>
            <a:r>
              <a:rPr lang="el-GR" sz="2400" b="1" dirty="0"/>
              <a:t>Διδακτική </a:t>
            </a:r>
            <a:r>
              <a:rPr lang="el-GR" sz="2400" b="1" dirty="0" smtClean="0"/>
              <a:t>πρακτική</a:t>
            </a:r>
            <a:r>
              <a:rPr lang="en-GB" sz="2400" dirty="0" smtClean="0"/>
              <a:t>:</a:t>
            </a:r>
            <a:r>
              <a:rPr lang="el-GR" sz="2400" dirty="0" smtClean="0"/>
              <a:t> </a:t>
            </a:r>
          </a:p>
          <a:p>
            <a:pPr marL="0" indent="0">
              <a:spcBef>
                <a:spcPts val="0"/>
              </a:spcBef>
              <a:buNone/>
            </a:pPr>
            <a:r>
              <a:rPr lang="el-GR" altLang="el-GR" sz="2400" dirty="0" err="1" smtClean="0"/>
              <a:t>Βιολέττα</a:t>
            </a:r>
            <a:r>
              <a:rPr lang="el-GR" altLang="el-GR" sz="2400" dirty="0" smtClean="0"/>
              <a:t> </a:t>
            </a:r>
            <a:r>
              <a:rPr lang="el-GR" altLang="el-GR" sz="2400" dirty="0" err="1" smtClean="0"/>
              <a:t>Ρουσάκου</a:t>
            </a:r>
            <a:r>
              <a:rPr lang="el-GR" altLang="el-GR" sz="2400" dirty="0" smtClean="0"/>
              <a:t>. </a:t>
            </a:r>
          </a:p>
          <a:p>
            <a:pPr marL="0" indent="0">
              <a:spcBef>
                <a:spcPts val="1200"/>
              </a:spcBef>
              <a:buNone/>
            </a:pPr>
            <a:r>
              <a:rPr lang="el-GR" altLang="en-US" sz="2400" b="1" dirty="0" smtClean="0"/>
              <a:t>Βιβλίο</a:t>
            </a:r>
            <a:r>
              <a:rPr lang="el-GR" altLang="en-US" sz="2400" dirty="0" smtClean="0"/>
              <a:t>: </a:t>
            </a:r>
            <a:r>
              <a:rPr lang="en-US" sz="2400" dirty="0" err="1"/>
              <a:t>Niemann</a:t>
            </a:r>
            <a:r>
              <a:rPr lang="en-US" sz="2400" dirty="0"/>
              <a:t>, Christoph. </a:t>
            </a:r>
            <a:r>
              <a:rPr lang="el-GR" sz="2400" b="1" dirty="0"/>
              <a:t>Ο φίλος μου ο δράκος : Μια ιστορία με κινέζικα ιδεογράμματα </a:t>
            </a:r>
            <a:r>
              <a:rPr lang="el-GR" sz="2400" dirty="0"/>
              <a:t>/ </a:t>
            </a:r>
            <a:r>
              <a:rPr lang="en-US" sz="2400" dirty="0"/>
              <a:t>Christoph </a:t>
            </a:r>
            <a:r>
              <a:rPr lang="en-US" sz="2400" dirty="0" err="1"/>
              <a:t>Niemann</a:t>
            </a:r>
            <a:r>
              <a:rPr lang="en-US" sz="2400" dirty="0"/>
              <a:t> · </a:t>
            </a:r>
            <a:r>
              <a:rPr lang="el-GR" sz="2400" dirty="0"/>
              <a:t>μετάφραση Θεόφιλος </a:t>
            </a:r>
            <a:r>
              <a:rPr lang="el-GR" sz="2400" dirty="0" err="1"/>
              <a:t>Μπαχτσεβάνης</a:t>
            </a:r>
            <a:r>
              <a:rPr lang="el-GR" sz="2400" dirty="0"/>
              <a:t> · εικονογράφηση </a:t>
            </a:r>
            <a:r>
              <a:rPr lang="en-US" sz="2400" dirty="0"/>
              <a:t>Christoph </a:t>
            </a:r>
            <a:r>
              <a:rPr lang="en-US" sz="2400" dirty="0" err="1"/>
              <a:t>Niemann</a:t>
            </a:r>
            <a:r>
              <a:rPr lang="en-US" sz="2400" dirty="0"/>
              <a:t>. - 1</a:t>
            </a:r>
            <a:r>
              <a:rPr lang="el-GR" sz="2400" dirty="0"/>
              <a:t>η </a:t>
            </a:r>
            <a:r>
              <a:rPr lang="el-GR" sz="2400" dirty="0" err="1"/>
              <a:t>έκδ</a:t>
            </a:r>
            <a:r>
              <a:rPr lang="el-GR" sz="2400" dirty="0"/>
              <a:t>. - Αθήνα : Νεφέλη, 2013.</a:t>
            </a:r>
            <a:endParaRPr lang="en-GB" sz="2400" dirty="0"/>
          </a:p>
        </p:txBody>
      </p:sp>
      <p:pic>
        <p:nvPicPr>
          <p:cNvPr id="6" name="3 - Θέση περιεχομένου" descr="Εξώφυλλο του βιβλίου"/>
          <p:cNvPicPr>
            <a:picLocks noGrp="1" noChangeAspect="1"/>
          </p:cNvPicPr>
          <p:nvPr>
            <p:ph sz="half" idx="2"/>
          </p:nvPr>
        </p:nvPicPr>
        <p:blipFill>
          <a:blip r:embed="rId3" cstate="screen">
            <a:lum bright="10000" contrast="30000"/>
            <a:extLst>
              <a:ext uri="{28A0092B-C50C-407E-A947-70E740481C1C}">
                <a14:useLocalDpi xmlns:a14="http://schemas.microsoft.com/office/drawing/2010/main"/>
              </a:ext>
            </a:extLst>
          </a:blip>
          <a:srcRect/>
          <a:stretch>
            <a:fillRect/>
          </a:stretch>
        </p:blipFill>
        <p:spPr bwMode="auto">
          <a:xfrm>
            <a:off x="4648200" y="2100424"/>
            <a:ext cx="4038600" cy="3525515"/>
          </a:xfrm>
          <a:prstGeom prst="rect">
            <a:avLst/>
          </a:prstGeom>
          <a:noFill/>
          <a:ln w="9525">
            <a:solidFill>
              <a:schemeClr val="tx1"/>
            </a:solidFill>
            <a:miter lim="800000"/>
            <a:headEnd/>
            <a:tailEnd/>
          </a:ln>
        </p:spPr>
      </p:pic>
      <p:sp>
        <p:nvSpPr>
          <p:cNvPr id="5" name="TextBox 4"/>
          <p:cNvSpPr txBox="1"/>
          <p:nvPr/>
        </p:nvSpPr>
        <p:spPr>
          <a:xfrm>
            <a:off x="4644008" y="5661248"/>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3129675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τελικό αποτέλεσμα</a:t>
            </a:r>
            <a:endParaRPr lang="el-GR" dirty="0"/>
          </a:p>
        </p:txBody>
      </p:sp>
      <p:pic>
        <p:nvPicPr>
          <p:cNvPr id="4" name="3 - Εικόνα" descr="Τα ιδεογράμματα όλων των παιδιών."/>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560978" y="1557338"/>
            <a:ext cx="6034744" cy="4525962"/>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1825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685058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859652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extLst>
      <p:ext uri="{BB962C8B-B14F-4D97-AF65-F5344CB8AC3E}">
        <p14:creationId xmlns:p14="http://schemas.microsoft.com/office/powerpoint/2010/main" val="99369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a:buNone/>
              <a:defRPr/>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smtClean="0"/>
              <a:t>Αγγελική </a:t>
            </a:r>
            <a:r>
              <a:rPr lang="el-GR" sz="2000" dirty="0" err="1" smtClean="0"/>
              <a:t>Γιαννικοπούλου</a:t>
            </a:r>
            <a:r>
              <a:rPr lang="el-GR" sz="2000" dirty="0" smtClean="0"/>
              <a:t> 2015. </a:t>
            </a:r>
            <a:r>
              <a:rPr lang="el-GR" altLang="el-GR" sz="2000" dirty="0" err="1"/>
              <a:t>Βιολέττα</a:t>
            </a:r>
            <a:r>
              <a:rPr lang="el-GR" altLang="el-GR" sz="2000" dirty="0"/>
              <a:t> </a:t>
            </a:r>
            <a:r>
              <a:rPr lang="el-GR" altLang="el-GR" sz="2000" dirty="0" err="1" smtClean="0"/>
              <a:t>Ρουσάκου</a:t>
            </a:r>
            <a:r>
              <a:rPr lang="el-GR" altLang="el-GR" sz="2000" dirty="0" smtClean="0"/>
              <a:t>, </a:t>
            </a:r>
            <a:r>
              <a:rPr lang="el-GR" sz="2000" dirty="0" smtClean="0"/>
              <a:t>Αγγελική </a:t>
            </a:r>
            <a:r>
              <a:rPr lang="el-GR" sz="2000" dirty="0" err="1" smtClean="0"/>
              <a:t>Γιαννικοπούλου</a:t>
            </a:r>
            <a:r>
              <a:rPr lang="el-GR" sz="2000" dirty="0" smtClean="0"/>
              <a:t>. «Το Εικονογραφημένο Βιβλίο στην Προσχολική Εκπαίδευση. Μορφή Γραπτού Κειμένου. Ο φίλος μου ο δράκος : Μια ιστορία με κινέζικα ιδεογράμματα». </a:t>
            </a:r>
            <a:r>
              <a:rPr lang="el-GR" sz="2000" dirty="0"/>
              <a:t>Έκδοση: 1.0. Αθήνα 2015. Διαθέσιμο από τη δικτυακή διεύθυνση: </a:t>
            </a:r>
            <a:r>
              <a:rPr lang="en-GB" sz="2000" dirty="0">
                <a:hlinkClick r:id="rId3" tooltip="Ανοιχτό Μάθημα: Το Εικονογραφημένο Βιβλίο στην Προσχολική Εκπαίδευση"/>
              </a:rPr>
              <a:t>http://opencourses.uoa.gr/courses/ECD5/</a:t>
            </a:r>
            <a:r>
              <a:rPr lang="el-GR" sz="2000" dirty="0"/>
              <a:t>.</a:t>
            </a:r>
          </a:p>
        </p:txBody>
      </p:sp>
    </p:spTree>
    <p:extLst>
      <p:ext uri="{BB962C8B-B14F-4D97-AF65-F5344CB8AC3E}">
        <p14:creationId xmlns:p14="http://schemas.microsoft.com/office/powerpoint/2010/main" val="102922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808697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smtClean="0"/>
              <a:t>το Σημείωμα Αν</a:t>
            </a:r>
            <a:r>
              <a:rPr lang="en-US" sz="2000" dirty="0" smtClean="0"/>
              <a:t>α</a:t>
            </a:r>
            <a:r>
              <a:rPr lang="el-GR" sz="2000" dirty="0" smtClean="0"/>
              <a:t>φοράς,</a:t>
            </a:r>
            <a:endParaRPr lang="el-GR" sz="2000" dirty="0"/>
          </a:p>
          <a:p>
            <a:pPr lvl="1">
              <a:buFont typeface="Wingdings" panose="05000000000000000000" pitchFamily="2" charset="2"/>
              <a:buChar cha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a:buFont typeface="Wingdings" panose="05000000000000000000" pitchFamily="2" charset="2"/>
              <a:buChar char="§"/>
            </a:pPr>
            <a:r>
              <a:rPr lang="el-GR" sz="2000" dirty="0" smtClean="0"/>
              <a:t>τη δήλωση Διατήρησης 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a:buNone/>
            </a:pPr>
            <a:r>
              <a:rPr lang="el-GR" sz="2400" dirty="0"/>
              <a:t>μαζί με τους </a:t>
            </a:r>
            <a:r>
              <a:rPr lang="el-GR" sz="2400" dirty="0" smtClean="0"/>
              <a:t>συνοδευτικούς </a:t>
            </a:r>
            <a:r>
              <a:rPr lang="el-GR" sz="2400" dirty="0" err="1" smtClean="0"/>
              <a:t>υπερσυνδέσμους</a:t>
            </a:r>
            <a:r>
              <a:rPr lang="el-GR" sz="2400" dirty="0"/>
              <a:t>.</a:t>
            </a:r>
          </a:p>
          <a:p>
            <a:endParaRPr lang="el-GR" sz="2000" dirty="0"/>
          </a:p>
        </p:txBody>
      </p:sp>
    </p:spTree>
    <p:extLst>
      <p:ext uri="{BB962C8B-B14F-4D97-AF65-F5344CB8AC3E}">
        <p14:creationId xmlns:p14="http://schemas.microsoft.com/office/powerpoint/2010/main" val="4132852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pPr marL="0" indent="0">
              <a:buNone/>
            </a:pPr>
            <a:r>
              <a:rPr lang="el-GR" sz="2000" dirty="0" smtClean="0"/>
              <a:t>Εικόνα 1: Εξώφυλλο του βιβλίου</a:t>
            </a:r>
            <a:r>
              <a:rPr lang="el-GR" sz="2000" dirty="0"/>
              <a:t> </a:t>
            </a:r>
            <a:r>
              <a:rPr lang="el-GR" sz="2000" dirty="0" smtClean="0"/>
              <a:t>«</a:t>
            </a:r>
            <a:r>
              <a:rPr lang="el-GR" sz="2000" dirty="0">
                <a:hlinkClick r:id="rId3"/>
              </a:rPr>
              <a:t>Ο φίλος μου ο </a:t>
            </a:r>
            <a:r>
              <a:rPr lang="el-GR" sz="2000" dirty="0" smtClean="0">
                <a:hlinkClick r:id="rId3"/>
              </a:rPr>
              <a:t>δράκος: </a:t>
            </a:r>
            <a:r>
              <a:rPr lang="el-GR" sz="2000" dirty="0">
                <a:hlinkClick r:id="rId3"/>
              </a:rPr>
              <a:t>Μια ιστορία με κινέζικα </a:t>
            </a:r>
            <a:r>
              <a:rPr lang="el-GR" sz="2000" dirty="0" smtClean="0">
                <a:hlinkClick r:id="rId3"/>
              </a:rPr>
              <a:t>ιδεογράμματα</a:t>
            </a:r>
            <a:r>
              <a:rPr lang="el-GR" sz="2000" dirty="0" smtClean="0"/>
              <a:t>» </a:t>
            </a:r>
            <a:r>
              <a:rPr lang="el-GR" sz="2000" dirty="0"/>
              <a:t>/ </a:t>
            </a:r>
            <a:r>
              <a:rPr lang="en-US" sz="2000" dirty="0"/>
              <a:t>Christoph </a:t>
            </a:r>
            <a:r>
              <a:rPr lang="en-US" sz="2000" dirty="0" err="1"/>
              <a:t>Niemann</a:t>
            </a:r>
            <a:r>
              <a:rPr lang="en-US" sz="2000" dirty="0"/>
              <a:t> · </a:t>
            </a:r>
            <a:r>
              <a:rPr lang="el-GR" sz="2000" dirty="0"/>
              <a:t>μετάφραση Θεόφιλος </a:t>
            </a:r>
            <a:r>
              <a:rPr lang="el-GR" sz="2000" dirty="0" err="1"/>
              <a:t>Μπαχτσεβάνης</a:t>
            </a:r>
            <a:r>
              <a:rPr lang="el-GR" sz="2000" dirty="0"/>
              <a:t> · εικονογράφηση </a:t>
            </a:r>
            <a:r>
              <a:rPr lang="en-US" sz="2000" dirty="0"/>
              <a:t>Christoph </a:t>
            </a:r>
            <a:r>
              <a:rPr lang="en-US" sz="2000" dirty="0" err="1"/>
              <a:t>Niemann</a:t>
            </a:r>
            <a:r>
              <a:rPr lang="en-US" sz="2000" dirty="0"/>
              <a:t>. - 1</a:t>
            </a:r>
            <a:r>
              <a:rPr lang="el-GR" sz="2000" dirty="0"/>
              <a:t>η </a:t>
            </a:r>
            <a:r>
              <a:rPr lang="el-GR" sz="2000" dirty="0" err="1"/>
              <a:t>έκδ</a:t>
            </a:r>
            <a:r>
              <a:rPr lang="el-GR" sz="2000" dirty="0"/>
              <a:t>. - Αθήνα : Νεφέλη, 2013</a:t>
            </a:r>
            <a:r>
              <a:rPr lang="el-GR" sz="2000" dirty="0" smtClean="0"/>
              <a:t>.</a:t>
            </a:r>
          </a:p>
          <a:p>
            <a:pPr marL="0" indent="0">
              <a:buNone/>
            </a:pPr>
            <a:r>
              <a:rPr lang="el-GR" sz="2000" dirty="0" smtClean="0"/>
              <a:t>Εικόνα 2: </a:t>
            </a:r>
            <a:r>
              <a:rPr lang="en-GB" sz="2000" dirty="0" smtClean="0">
                <a:hlinkClick r:id="rId4"/>
              </a:rPr>
              <a:t>Mulan</a:t>
            </a:r>
            <a:r>
              <a:rPr lang="en-GB" sz="2000" dirty="0" smtClean="0"/>
              <a:t>, Copyright Disney. All rights reserved. Disney pictures.</a:t>
            </a:r>
            <a:endParaRPr lang="en-GB" sz="2000" dirty="0"/>
          </a:p>
          <a:p>
            <a:pPr marL="0" indent="0">
              <a:buNone/>
            </a:pPr>
            <a:r>
              <a:rPr lang="el-GR" sz="2000" dirty="0" smtClean="0"/>
              <a:t>Εικόνα</a:t>
            </a:r>
            <a:r>
              <a:rPr lang="en-GB" sz="2000" dirty="0" smtClean="0"/>
              <a:t> </a:t>
            </a:r>
            <a:r>
              <a:rPr lang="en-GB" sz="2000" dirty="0"/>
              <a:t>3: </a:t>
            </a:r>
            <a:r>
              <a:rPr lang="el-GR" sz="2000" u="sng" dirty="0">
                <a:hlinkClick r:id="rId5"/>
              </a:rPr>
              <a:t>Κινέζικα ιδεογράμματα</a:t>
            </a:r>
            <a:r>
              <a:rPr lang="en-GB" sz="2000" dirty="0"/>
              <a:t>, Copyright </a:t>
            </a:r>
            <a:r>
              <a:rPr lang="en-US" sz="2000" dirty="0"/>
              <a:t>Norma Bar</a:t>
            </a:r>
            <a:r>
              <a:rPr lang="en-GB" sz="2000" dirty="0"/>
              <a:t>. </a:t>
            </a:r>
            <a:r>
              <a:rPr lang="en-US" sz="2000" dirty="0"/>
              <a:t>All rights reserved. </a:t>
            </a:r>
            <a:r>
              <a:rPr lang="en-US" sz="2000" dirty="0" err="1"/>
              <a:t>Chineasy</a:t>
            </a:r>
            <a:r>
              <a:rPr lang="en-US" sz="2000" dirty="0"/>
              <a:t>.</a:t>
            </a:r>
            <a:endParaRPr lang="en-GB"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Λίγα λόγια για τη δραστηριότητα (1/3)</a:t>
            </a:r>
            <a:endParaRPr lang="el-GR" dirty="0"/>
          </a:p>
        </p:txBody>
      </p:sp>
      <p:sp>
        <p:nvSpPr>
          <p:cNvPr id="5" name="Θέση περιεχομένου 4"/>
          <p:cNvSpPr>
            <a:spLocks noGrp="1"/>
          </p:cNvSpPr>
          <p:nvPr>
            <p:ph idx="1"/>
          </p:nvPr>
        </p:nvSpPr>
        <p:spPr/>
        <p:txBody>
          <a:bodyPr/>
          <a:lstStyle/>
          <a:p>
            <a:pPr marL="0" indent="0">
              <a:buNone/>
            </a:pPr>
            <a:r>
              <a:rPr lang="el-GR" dirty="0"/>
              <a:t>Με αφορμή το παιδικό βιβλίο </a:t>
            </a:r>
            <a:r>
              <a:rPr lang="el-GR" dirty="0" smtClean="0"/>
              <a:t>«</a:t>
            </a:r>
            <a:r>
              <a:rPr lang="el-GR" dirty="0"/>
              <a:t>Ο φίλος μου ο δράκος», εικονογραφημένο με κινέζικα ιδεογράμματα, επέλεξα να φέρω τα παιδιά σε ένα διαφορετικό σύστημα γραφής, εκείνο των ιδεογραμμάτων. </a:t>
            </a:r>
            <a:br>
              <a:rPr lang="el-GR" dirty="0"/>
            </a:br>
            <a:endParaRPr lang="el-GR" dirty="0"/>
          </a:p>
        </p:txBody>
      </p:sp>
    </p:spTree>
    <p:extLst>
      <p:ext uri="{BB962C8B-B14F-4D97-AF65-F5344CB8AC3E}">
        <p14:creationId xmlns:p14="http://schemas.microsoft.com/office/powerpoint/2010/main" val="207716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Λίγα λόγια για τη </a:t>
            </a:r>
            <a:r>
              <a:rPr lang="el-GR" dirty="0" smtClean="0"/>
              <a:t>δραστηριότητα (2/3)</a:t>
            </a:r>
            <a:endParaRPr lang="el-GR" dirty="0"/>
          </a:p>
        </p:txBody>
      </p:sp>
      <p:sp>
        <p:nvSpPr>
          <p:cNvPr id="3" name="Θέση περιεχομένου 2"/>
          <p:cNvSpPr>
            <a:spLocks noGrp="1"/>
          </p:cNvSpPr>
          <p:nvPr>
            <p:ph idx="1"/>
          </p:nvPr>
        </p:nvSpPr>
        <p:spPr/>
        <p:txBody>
          <a:bodyPr>
            <a:noAutofit/>
          </a:bodyPr>
          <a:lstStyle/>
          <a:p>
            <a:r>
              <a:rPr lang="el-GR" dirty="0" smtClean="0"/>
              <a:t>Παρουσίασα </a:t>
            </a:r>
            <a:r>
              <a:rPr lang="el-GR" dirty="0"/>
              <a:t>σε όσα παιδιά ήθελαν να παίξουμε μαζί κατά την ελεύθερη ώρα το πρωί, ένα καινούριο παιχνίδι με κάρτες μνήμης από </a:t>
            </a:r>
            <a:r>
              <a:rPr lang="el-GR" dirty="0" smtClean="0"/>
              <a:t>ιδεογράμματα.</a:t>
            </a:r>
          </a:p>
          <a:p>
            <a:r>
              <a:rPr lang="el-GR" dirty="0"/>
              <a:t>Π</a:t>
            </a:r>
            <a:r>
              <a:rPr lang="el-GR" dirty="0" smtClean="0"/>
              <a:t>ροχώρησα </a:t>
            </a:r>
            <a:r>
              <a:rPr lang="el-GR" dirty="0"/>
              <a:t>σε δημιουργική ανάγνωση της ιστορίας στην </a:t>
            </a:r>
            <a:r>
              <a:rPr lang="el-GR" dirty="0" err="1"/>
              <a:t>παρεούλα</a:t>
            </a:r>
            <a:r>
              <a:rPr lang="el-GR" dirty="0"/>
              <a:t>, τόσο με ανοιχτού όσο και κλειστού τύπου ερωτήσεις, εξηγώντας στα παιδιά τι είναι τα </a:t>
            </a:r>
            <a:r>
              <a:rPr lang="el-GR" dirty="0" smtClean="0"/>
              <a:t>ιδεογράμματα.</a:t>
            </a:r>
            <a:r>
              <a:rPr lang="el-GR" dirty="0"/>
              <a:t/>
            </a:r>
            <a:br>
              <a:rPr lang="el-GR" dirty="0"/>
            </a:br>
            <a:endParaRPr lang="el-GR" dirty="0"/>
          </a:p>
        </p:txBody>
      </p:sp>
    </p:spTree>
    <p:extLst>
      <p:ext uri="{BB962C8B-B14F-4D97-AF65-F5344CB8AC3E}">
        <p14:creationId xmlns:p14="http://schemas.microsoft.com/office/powerpoint/2010/main" val="495495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Λίγα λόγια για τη </a:t>
            </a:r>
            <a:r>
              <a:rPr lang="el-GR" dirty="0" smtClean="0"/>
              <a:t>δραστηριότητα (3/3)</a:t>
            </a:r>
            <a:endParaRPr lang="el-GR" dirty="0"/>
          </a:p>
        </p:txBody>
      </p:sp>
      <p:sp>
        <p:nvSpPr>
          <p:cNvPr id="3" name="Θέση περιεχομένου 2"/>
          <p:cNvSpPr>
            <a:spLocks noGrp="1"/>
          </p:cNvSpPr>
          <p:nvPr>
            <p:ph idx="1"/>
          </p:nvPr>
        </p:nvSpPr>
        <p:spPr/>
        <p:txBody>
          <a:bodyPr>
            <a:noAutofit/>
          </a:bodyPr>
          <a:lstStyle/>
          <a:p>
            <a:pPr>
              <a:spcBef>
                <a:spcPts val="600"/>
              </a:spcBef>
            </a:pPr>
            <a:r>
              <a:rPr lang="el-GR" dirty="0"/>
              <a:t>Π</a:t>
            </a:r>
            <a:r>
              <a:rPr lang="el-GR" dirty="0" smtClean="0"/>
              <a:t>αίξαμε </a:t>
            </a:r>
            <a:r>
              <a:rPr lang="el-GR" dirty="0"/>
              <a:t>όλοι μαζί στη </a:t>
            </a:r>
            <a:r>
              <a:rPr lang="el-GR" dirty="0" err="1"/>
              <a:t>παρεούλα</a:t>
            </a:r>
            <a:r>
              <a:rPr lang="el-GR" dirty="0"/>
              <a:t> το παιχνίδι μνήμης με τα </a:t>
            </a:r>
            <a:r>
              <a:rPr lang="el-GR" dirty="0" smtClean="0"/>
              <a:t>ιδεογράμματα.</a:t>
            </a:r>
          </a:p>
          <a:p>
            <a:pPr>
              <a:spcBef>
                <a:spcPts val="600"/>
              </a:spcBef>
            </a:pPr>
            <a:r>
              <a:rPr lang="el-GR" dirty="0" smtClean="0"/>
              <a:t>Χρησιμοποιώντας </a:t>
            </a:r>
            <a:r>
              <a:rPr lang="el-GR" dirty="0"/>
              <a:t>τον </a:t>
            </a:r>
            <a:r>
              <a:rPr lang="el-GR" dirty="0" err="1"/>
              <a:t>προτζέκτορα</a:t>
            </a:r>
            <a:r>
              <a:rPr lang="el-GR" dirty="0"/>
              <a:t>, τους πρότεινα να παρατηρήσουν εικόνες με ιδεογράμματα από την καθημερινότητα και να προσπαθήσουν να μαντέψουν τη σημασία </a:t>
            </a:r>
            <a:r>
              <a:rPr lang="el-GR" dirty="0" smtClean="0"/>
              <a:t>τους.</a:t>
            </a:r>
          </a:p>
          <a:p>
            <a:pPr>
              <a:spcBef>
                <a:spcPts val="600"/>
              </a:spcBef>
            </a:pPr>
            <a:r>
              <a:rPr lang="el-GR" dirty="0"/>
              <a:t>Τ</a:t>
            </a:r>
            <a:r>
              <a:rPr lang="el-GR" dirty="0" smtClean="0"/>
              <a:t>α </a:t>
            </a:r>
            <a:r>
              <a:rPr lang="el-GR" dirty="0"/>
              <a:t>παιδιά ζωγράφισαν τα δικά τους ιδεογράμματα. </a:t>
            </a:r>
            <a:br>
              <a:rPr lang="el-GR" dirty="0"/>
            </a:br>
            <a:endParaRPr lang="el-GR" dirty="0"/>
          </a:p>
        </p:txBody>
      </p:sp>
    </p:spTree>
    <p:extLst>
      <p:ext uri="{BB962C8B-B14F-4D97-AF65-F5344CB8AC3E}">
        <p14:creationId xmlns:p14="http://schemas.microsoft.com/office/powerpoint/2010/main" val="207589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descr="Τα παιδιά παίζουν το παιχνίδι."/>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5" name="Θέση περιεχομένου 4"/>
          <p:cNvSpPr>
            <a:spLocks noGrp="1"/>
          </p:cNvSpPr>
          <p:nvPr>
            <p:ph type="body" sz="half" idx="2"/>
          </p:nvPr>
        </p:nvSpPr>
        <p:spPr/>
        <p:txBody>
          <a:bodyPr>
            <a:normAutofit/>
          </a:bodyPr>
          <a:lstStyle/>
          <a:p>
            <a:pPr marL="0" indent="0">
              <a:buNone/>
            </a:pPr>
            <a:r>
              <a:rPr lang="el-GR" sz="2400" dirty="0"/>
              <a:t>Παιχνίδι κατά την ελεύθερη ώρα το πρωί με κάρτες μνήμης με ιδεογράμματα.</a:t>
            </a:r>
          </a:p>
          <a:p>
            <a:endParaRPr lang="el-GR" sz="2400" dirty="0"/>
          </a:p>
        </p:txBody>
      </p:sp>
      <p:sp>
        <p:nvSpPr>
          <p:cNvPr id="10" name="Τίτλος 9"/>
          <p:cNvSpPr>
            <a:spLocks noGrp="1"/>
          </p:cNvSpPr>
          <p:nvPr>
            <p:ph type="title"/>
          </p:nvPr>
        </p:nvSpPr>
        <p:spPr/>
        <p:txBody>
          <a:bodyPr/>
          <a:lstStyle/>
          <a:p>
            <a:r>
              <a:rPr lang="el-GR" dirty="0"/>
              <a:t>Παιχνίδι κατά την ελεύθερη ώρα </a:t>
            </a:r>
          </a:p>
        </p:txBody>
      </p:sp>
    </p:spTree>
    <p:extLst>
      <p:ext uri="{BB962C8B-B14F-4D97-AF65-F5344CB8AC3E}">
        <p14:creationId xmlns:p14="http://schemas.microsoft.com/office/powerpoint/2010/main" val="4220217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κειμένου 6"/>
          <p:cNvSpPr>
            <a:spLocks noGrp="1"/>
          </p:cNvSpPr>
          <p:nvPr>
            <p:ph type="body" sz="half" idx="2"/>
          </p:nvPr>
        </p:nvSpPr>
        <p:spPr>
          <a:xfrm>
            <a:off x="457201" y="1556792"/>
            <a:ext cx="2818656" cy="4608512"/>
          </a:xfrm>
        </p:spPr>
        <p:txBody>
          <a:bodyPr>
            <a:normAutofit/>
          </a:bodyPr>
          <a:lstStyle/>
          <a:p>
            <a:r>
              <a:rPr lang="el-GR" sz="2800" dirty="0" smtClean="0"/>
              <a:t>Ανάγνωση </a:t>
            </a:r>
            <a:r>
              <a:rPr lang="el-GR" sz="2800" dirty="0"/>
              <a:t>του βιβλίου με παράλληλη προβολή του στον </a:t>
            </a:r>
            <a:r>
              <a:rPr lang="el-GR" sz="2800" dirty="0" err="1"/>
              <a:t>διαδραστικό</a:t>
            </a:r>
            <a:r>
              <a:rPr lang="el-GR" sz="2800" dirty="0"/>
              <a:t> πίνακα της τάξης. </a:t>
            </a:r>
          </a:p>
          <a:p>
            <a:endParaRPr lang="el-GR" sz="2800" dirty="0"/>
          </a:p>
        </p:txBody>
      </p:sp>
      <p:sp>
        <p:nvSpPr>
          <p:cNvPr id="6" name="Τίτλος 5"/>
          <p:cNvSpPr>
            <a:spLocks noGrp="1"/>
          </p:cNvSpPr>
          <p:nvPr>
            <p:ph type="title"/>
          </p:nvPr>
        </p:nvSpPr>
        <p:spPr/>
        <p:txBody>
          <a:bodyPr/>
          <a:lstStyle/>
          <a:p>
            <a:r>
              <a:rPr lang="el-GR" dirty="0"/>
              <a:t>Ανάγνωση του βιβλίου</a:t>
            </a:r>
          </a:p>
        </p:txBody>
      </p:sp>
      <p:pic>
        <p:nvPicPr>
          <p:cNvPr id="11" name="Θέση εικόνας 4" descr="Η νηπιαγωγός διαβάζει το βιβλίο."/>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575050" y="1800823"/>
            <a:ext cx="5111750" cy="4121542"/>
          </a:xfrm>
        </p:spPr>
      </p:pic>
    </p:spTree>
    <p:extLst>
      <p:ext uri="{BB962C8B-B14F-4D97-AF65-F5344CB8AC3E}">
        <p14:creationId xmlns:p14="http://schemas.microsoft.com/office/powerpoint/2010/main" val="382817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smtClean="0"/>
              <a:t>Μετά την ανάγνωση (1/3)</a:t>
            </a:r>
            <a:endParaRPr lang="el-GR" dirty="0"/>
          </a:p>
        </p:txBody>
      </p:sp>
      <p:sp>
        <p:nvSpPr>
          <p:cNvPr id="3" name="Θέση κειμένου 2"/>
          <p:cNvSpPr>
            <a:spLocks noGrp="1"/>
          </p:cNvSpPr>
          <p:nvPr>
            <p:ph sz="half" idx="1"/>
          </p:nvPr>
        </p:nvSpPr>
        <p:spPr/>
        <p:txBody>
          <a:bodyPr/>
          <a:lstStyle/>
          <a:p>
            <a:pPr marL="0" indent="0">
              <a:buNone/>
            </a:pPr>
            <a:r>
              <a:rPr lang="el-GR" dirty="0"/>
              <a:t>Μετά το τέλος της ανάγνωσης, ανατρέχουμε και πάλι σε διάφορες σελίδες του βιβλίου και ζητώ να μου δείξουν πού βλέπουν διάφορα ιδεογράμματα και να μαντέψουν τη σημασία τους. </a:t>
            </a:r>
          </a:p>
          <a:p>
            <a:endParaRPr lang="el-GR" dirty="0"/>
          </a:p>
        </p:txBody>
      </p:sp>
      <p:pic>
        <p:nvPicPr>
          <p:cNvPr id="9" name="Θέση περιεχομένου 8" descr="Η νηπιαγωγός δείχνει ιδεογράμματα από το βιβλίο."/>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25509" y="1600200"/>
            <a:ext cx="3883982" cy="4525963"/>
          </a:xfrm>
          <a:prstGeom prst="rect">
            <a:avLst/>
          </a:prstGeom>
        </p:spPr>
      </p:pic>
    </p:spTree>
    <p:extLst>
      <p:ext uri="{BB962C8B-B14F-4D97-AF65-F5344CB8AC3E}">
        <p14:creationId xmlns:p14="http://schemas.microsoft.com/office/powerpoint/2010/main" val="384379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Μετά την </a:t>
            </a:r>
            <a:r>
              <a:rPr lang="el-GR" dirty="0" smtClean="0"/>
              <a:t>ανάγνωση (2/3)</a:t>
            </a:r>
            <a:endParaRPr lang="el-GR" dirty="0"/>
          </a:p>
        </p:txBody>
      </p:sp>
      <p:sp>
        <p:nvSpPr>
          <p:cNvPr id="3" name="Θέση περιεχομένου 2"/>
          <p:cNvSpPr>
            <a:spLocks noGrp="1"/>
          </p:cNvSpPr>
          <p:nvPr>
            <p:ph sz="half" idx="1"/>
          </p:nvPr>
        </p:nvSpPr>
        <p:spPr/>
        <p:txBody>
          <a:bodyPr>
            <a:normAutofit fontScale="92500" lnSpcReduction="10000"/>
          </a:bodyPr>
          <a:lstStyle/>
          <a:p>
            <a:pPr marL="0" indent="0">
              <a:buNone/>
            </a:pPr>
            <a:r>
              <a:rPr lang="el-GR" dirty="0"/>
              <a:t>Πολλά παιδιά παρατήρησαν  ότι  το πρώτο ιδεόγραμμα που συναντήσαμε </a:t>
            </a:r>
            <a:r>
              <a:rPr lang="el-GR" dirty="0" smtClean="0"/>
              <a:t>人 το </a:t>
            </a:r>
            <a:r>
              <a:rPr lang="el-GR" dirty="0"/>
              <a:t>συναντάμε και αλλού. </a:t>
            </a:r>
          </a:p>
          <a:p>
            <a:endParaRPr lang="el-GR" dirty="0"/>
          </a:p>
        </p:txBody>
      </p:sp>
      <p:sp>
        <p:nvSpPr>
          <p:cNvPr id="4" name="Θέση περιεχομένου 3"/>
          <p:cNvSpPr>
            <a:spLocks noGrp="1"/>
          </p:cNvSpPr>
          <p:nvPr>
            <p:ph sz="half" idx="2"/>
          </p:nvPr>
        </p:nvSpPr>
        <p:spPr/>
        <p:txBody>
          <a:bodyPr>
            <a:normAutofit fontScale="92500" lnSpcReduction="10000"/>
          </a:bodyPr>
          <a:lstStyle/>
          <a:p>
            <a:pPr>
              <a:buFont typeface="Symbol" panose="05050102010706020507" pitchFamily="18" charset="2"/>
              <a:buChar char="-"/>
            </a:pPr>
            <a:r>
              <a:rPr lang="el-GR" dirty="0"/>
              <a:t>Βλέπω αυτό το </a:t>
            </a:r>
            <a:r>
              <a:rPr lang="el-GR" dirty="0" err="1"/>
              <a:t>λου</a:t>
            </a:r>
            <a:r>
              <a:rPr lang="el-GR" dirty="0"/>
              <a:t> το κεφαλαίο  με ένα τετράγωνο!</a:t>
            </a:r>
          </a:p>
          <a:p>
            <a:pPr>
              <a:buFont typeface="Symbol" panose="05050102010706020507" pitchFamily="18" charset="2"/>
              <a:buChar char="-"/>
            </a:pPr>
            <a:r>
              <a:rPr lang="el-GR" dirty="0"/>
              <a:t>Σωστά σας θυμίζει το λάμδα το κεφαλαίο, το ελληνικό γράμμα! Αλλά το σύμβολο αυτό τι είπαμε ότι είναι;</a:t>
            </a:r>
          </a:p>
          <a:p>
            <a:pPr>
              <a:buFont typeface="Symbol" panose="05050102010706020507" pitchFamily="18" charset="2"/>
              <a:buChar char="-"/>
            </a:pPr>
            <a:r>
              <a:rPr lang="el-GR" dirty="0"/>
              <a:t>Ιδεόγραμμα!</a:t>
            </a:r>
          </a:p>
          <a:p>
            <a:pPr>
              <a:buFont typeface="Symbol" panose="05050102010706020507" pitchFamily="18" charset="2"/>
              <a:buChar char="-"/>
            </a:pPr>
            <a:r>
              <a:rPr lang="el-GR" dirty="0"/>
              <a:t>Και τι σημαίνει;</a:t>
            </a:r>
          </a:p>
          <a:p>
            <a:pPr>
              <a:buFont typeface="Symbol" panose="05050102010706020507" pitchFamily="18" charset="2"/>
              <a:buChar char="-"/>
            </a:pPr>
            <a:r>
              <a:rPr lang="el-GR" dirty="0"/>
              <a:t>Άνθρωπος!</a:t>
            </a:r>
          </a:p>
          <a:p>
            <a:endParaRPr lang="el-GR" dirty="0"/>
          </a:p>
        </p:txBody>
      </p:sp>
    </p:spTree>
    <p:extLst>
      <p:ext uri="{BB962C8B-B14F-4D97-AF65-F5344CB8AC3E}">
        <p14:creationId xmlns:p14="http://schemas.microsoft.com/office/powerpoint/2010/main" val="24530058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ZHAW.ACCESSIBILITYADDIN.CHECKTIMEDATE" val="10/29/2015 12:56:50 AM"/>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6,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1026,6,7,"/>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7,5,"/>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7AD12816-7E4F-4195-8A6C-F54F737241B1}">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2411</TotalTime>
  <Words>990</Words>
  <Application>Microsoft Office PowerPoint</Application>
  <PresentationFormat>On-screen Show (4:3)</PresentationFormat>
  <Paragraphs>96</Paragraphs>
  <Slides>27</Slides>
  <Notes>8</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Θέμα του Office</vt:lpstr>
      <vt:lpstr>Το Εικονογραφημένο Βιβλίο στην Προσχολική Εκπαίδευση</vt:lpstr>
      <vt:lpstr>Διδακτική Πρακτική</vt:lpstr>
      <vt:lpstr>Λίγα λόγια για τη δραστηριότητα (1/3)</vt:lpstr>
      <vt:lpstr>Λίγα λόγια για τη δραστηριότητα (2/3)</vt:lpstr>
      <vt:lpstr>Λίγα λόγια για τη δραστηριότητα (3/3)</vt:lpstr>
      <vt:lpstr>Παιχνίδι κατά την ελεύθερη ώρα </vt:lpstr>
      <vt:lpstr>Ανάγνωση του βιβλίου</vt:lpstr>
      <vt:lpstr>Μετά την ανάγνωση (1/3)</vt:lpstr>
      <vt:lpstr>Μετά την ανάγνωση (2/3)</vt:lpstr>
      <vt:lpstr>Μετά την ανάγνωση (3/3)</vt:lpstr>
      <vt:lpstr>Παιχνίδι στην παρεούλα (1/3)</vt:lpstr>
      <vt:lpstr>Παιχνίδι στην παρεούλα (2/3)</vt:lpstr>
      <vt:lpstr>Παιχνίδι στην παρεούλα (3/3)</vt:lpstr>
      <vt:lpstr>Προβολή εικόνων</vt:lpstr>
      <vt:lpstr>Προβολή εικόνων με ιδεογράμματα</vt:lpstr>
      <vt:lpstr>Τα ιδεογράμματα των παιδιών (1/4)</vt:lpstr>
      <vt:lpstr>Τα ιδεογράμματα των παιδιών (2/4)</vt:lpstr>
      <vt:lpstr>Τα ιδεογράμματα των παιδιών (3/4)</vt:lpstr>
      <vt:lpstr>Τα ιδεογράμματα των παιδιών (4/4)</vt:lpstr>
      <vt:lpstr>Το τελικό αποτέλεσμα</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Μια ιστορία με κινέζικα ιδεογράμματα</dc:title>
  <dc:subject>Το Εικονογραφημένο Βιβλίο στην Προσχολική Εκπαίδευση</dc:subject>
  <dc:creator> Αγγελική Γιαννικοπούλου</dc:creator>
  <cp:lastModifiedBy>Smaragda Papadopoulou</cp:lastModifiedBy>
  <cp:revision>259</cp:revision>
  <dcterms:created xsi:type="dcterms:W3CDTF">2012-09-06T09:03:05Z</dcterms:created>
  <dcterms:modified xsi:type="dcterms:W3CDTF">2015-10-28T22:57:09Z</dcterms:modified>
  <cp:category>Μορφή Γραπτού Κειμένου</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