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32" r:id="rId2"/>
    <p:sldId id="340" r:id="rId3"/>
    <p:sldId id="342" r:id="rId4"/>
    <p:sldId id="343" r:id="rId5"/>
    <p:sldId id="341" r:id="rId6"/>
    <p:sldId id="344" r:id="rId7"/>
    <p:sldId id="345" r:id="rId8"/>
    <p:sldId id="346" r:id="rId9"/>
    <p:sldId id="347" r:id="rId10"/>
    <p:sldId id="349" r:id="rId11"/>
    <p:sldId id="350" r:id="rId12"/>
    <p:sldId id="351" r:id="rId13"/>
    <p:sldId id="352" r:id="rId14"/>
    <p:sldId id="353" r:id="rId15"/>
    <p:sldId id="354" r:id="rId16"/>
    <p:sldId id="355" r:id="rId17"/>
    <p:sldId id="356" r:id="rId18"/>
    <p:sldId id="357" r:id="rId19"/>
    <p:sldId id="359" r:id="rId20"/>
    <p:sldId id="333" r:id="rId21"/>
    <p:sldId id="334" r:id="rId22"/>
    <p:sldId id="335" r:id="rId23"/>
    <p:sldId id="336" r:id="rId24"/>
    <p:sldId id="337" r:id="rId25"/>
    <p:sldId id="338" r:id="rId26"/>
    <p:sldId id="339" r:id="rId2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332"/>
            <p14:sldId id="340"/>
            <p14:sldId id="342"/>
            <p14:sldId id="343"/>
            <p14:sldId id="341"/>
            <p14:sldId id="344"/>
            <p14:sldId id="345"/>
            <p14:sldId id="346"/>
            <p14:sldId id="347"/>
            <p14:sldId id="349"/>
            <p14:sldId id="350"/>
            <p14:sldId id="351"/>
            <p14:sldId id="352"/>
            <p14:sldId id="353"/>
            <p14:sldId id="354"/>
            <p14:sldId id="355"/>
            <p14:sldId id="356"/>
            <p14:sldId id="357"/>
            <p14:sldId id="359"/>
            <p14:sldId id="333"/>
            <p14:sldId id="334"/>
            <p14:sldId id="335"/>
            <p14:sldId id="336"/>
            <p14:sldId id="337"/>
            <p14:sldId id="338"/>
            <p14:sldId id="339"/>
          </p14:sldIdLst>
        </p14:section>
        <p14:section name="Untitled Section" id="{0F1CB131-A6BD-43D0-B8D4-1F27CEF7A05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9309" autoAdjust="0"/>
  </p:normalViewPr>
  <p:slideViewPr>
    <p:cSldViewPr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3/8/2015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756881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50897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65554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8417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21904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14538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98110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719187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56806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69642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0580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02588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839722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66308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103649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44993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953226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04158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8527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0133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66241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8087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4343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86561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1116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5572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Συλλογή και οργάνωση δεδομένων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Συλλογή και οργάνωση δεδομένων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Συλλογή και οργάνωση δεδομένων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Συλλογή και οργάνωση δεδομένων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Συλλογή και οργάνωση δεδομένων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rgbClr val="5075BC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Συλλογή και οργάνωση δεδομένων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rgbClr val="5075BC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Συλλογή και οργάνωση δεδομένων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hyperlink" Target="pie.exe" TargetMode="External"/><Relationship Id="rId18" Type="http://schemas.openxmlformats.org/officeDocument/2006/relationships/image" Target="../media/image15.png"/><Relationship Id="rId3" Type="http://schemas.openxmlformats.org/officeDocument/2006/relationships/hyperlink" Target="datahandling.exe" TargetMode="External"/><Relationship Id="rId7" Type="http://schemas.openxmlformats.org/officeDocument/2006/relationships/hyperlink" Target="barchart.exe" TargetMode="External"/><Relationship Id="rId12" Type="http://schemas.openxmlformats.org/officeDocument/2006/relationships/image" Target="../media/image12.png"/><Relationship Id="rId17" Type="http://schemas.openxmlformats.org/officeDocument/2006/relationships/hyperlink" Target="line%20graph.exe" TargetMode="External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hyperlink" Target="picto.exe" TargetMode="External"/><Relationship Id="rId5" Type="http://schemas.openxmlformats.org/officeDocument/2006/relationships/hyperlink" Target="tally.exe" TargetMode="External"/><Relationship Id="rId15" Type="http://schemas.openxmlformats.org/officeDocument/2006/relationships/hyperlink" Target="graphs2.exe" TargetMode="External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hyperlink" Target="barline.exe" TargetMode="External"/><Relationship Id="rId1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>
            <a:noAutofit/>
          </a:bodyPr>
          <a:lstStyle/>
          <a:p>
            <a:r>
              <a:rPr lang="el-GR" sz="3200" dirty="0" smtClean="0">
                <a:solidFill>
                  <a:srgbClr val="5075BC"/>
                </a:solidFill>
              </a:rPr>
              <a:t>ΛΟΓΙΚΟ-ΜΑΘΗΜΑΤΙΚΕΣ </a:t>
            </a:r>
            <a:r>
              <a:rPr lang="el-GR" sz="3200" dirty="0">
                <a:solidFill>
                  <a:srgbClr val="5075BC"/>
                </a:solidFill>
              </a:rPr>
              <a:t>ΣΧΕΣΕΙΣ &amp; </a:t>
            </a:r>
            <a:br>
              <a:rPr lang="el-GR" sz="3200" dirty="0">
                <a:solidFill>
                  <a:srgbClr val="5075BC"/>
                </a:solidFill>
              </a:rPr>
            </a:br>
            <a:r>
              <a:rPr lang="el-GR" sz="3200" dirty="0">
                <a:solidFill>
                  <a:srgbClr val="5075BC"/>
                </a:solidFill>
              </a:rPr>
              <a:t>ΑΡΙΘΜΗΤΙΚΕΣ ΕΝΝΟΙΕΣ </a:t>
            </a:r>
            <a:br>
              <a:rPr lang="el-GR" sz="3200" dirty="0">
                <a:solidFill>
                  <a:srgbClr val="5075BC"/>
                </a:solidFill>
              </a:rPr>
            </a:br>
            <a:r>
              <a:rPr lang="el-GR" sz="3200" dirty="0">
                <a:solidFill>
                  <a:srgbClr val="5075BC"/>
                </a:solidFill>
              </a:rPr>
              <a:t>ΣΤΗΝ ΠΡΟΣΧΟΛΙΚΗ ΕΚΠΑΙΔΕΥΣΗ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63824" y="3645024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6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altLang="el-GR" sz="2800" dirty="0" smtClean="0"/>
              <a:t>Συλλογή </a:t>
            </a:r>
            <a:r>
              <a:rPr lang="el-GR" altLang="el-GR" sz="2800" dirty="0"/>
              <a:t>και οργάνωση δεδομένων</a:t>
            </a:r>
          </a:p>
          <a:p>
            <a:endParaRPr lang="en-US" sz="2800" dirty="0" smtClean="0"/>
          </a:p>
          <a:p>
            <a:r>
              <a:rPr lang="el-GR" sz="2400" dirty="0" smtClean="0"/>
              <a:t>Δημήτρης Χασάπης</a:t>
            </a:r>
          </a:p>
          <a:p>
            <a:endParaRPr lang="el-GR" sz="2800" dirty="0" smtClean="0"/>
          </a:p>
          <a:p>
            <a:endParaRPr lang="el-GR" sz="2400" dirty="0" smtClean="0"/>
          </a:p>
          <a:p>
            <a:r>
              <a:rPr lang="el-GR" sz="2400" b="1" dirty="0" smtClean="0"/>
              <a:t>Τμήμα </a:t>
            </a:r>
            <a:r>
              <a:rPr lang="el-GR" sz="2400" b="1" dirty="0"/>
              <a:t>Εκπαίδευσης και </a:t>
            </a:r>
            <a:r>
              <a:rPr lang="el-GR" sz="2400" b="1" dirty="0" smtClean="0"/>
              <a:t>Αγωγής στην </a:t>
            </a:r>
            <a:r>
              <a:rPr lang="el-GR" sz="2400" b="1" dirty="0"/>
              <a:t>Προσχολική Ηλικία </a:t>
            </a:r>
          </a:p>
          <a:p>
            <a:endParaRPr lang="en-US" sz="2800" dirty="0" smtClean="0"/>
          </a:p>
          <a:p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164781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ΔΥΣΚΟΛΙΕΣ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4400" b="1" dirty="0"/>
              <a:t>Ομαδοποίησης</a:t>
            </a:r>
          </a:p>
          <a:p>
            <a:pPr marL="0" indent="0" algn="ctr">
              <a:buNone/>
            </a:pPr>
            <a:r>
              <a:rPr lang="el-GR" sz="4400" b="1" dirty="0"/>
              <a:t>Ταξινόμησης</a:t>
            </a:r>
          </a:p>
          <a:p>
            <a:pPr marL="0" indent="0" algn="ctr">
              <a:buNone/>
            </a:pPr>
            <a:r>
              <a:rPr lang="el-GR" sz="4400" dirty="0"/>
              <a:t>με βάση ένα ή περισσότερα χαρακτηριστικά</a:t>
            </a:r>
          </a:p>
          <a:p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394454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3600" dirty="0"/>
              <a:t>Ομαδοποίηση  και  ταξινόμηση </a:t>
            </a: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4283968" y="2273713"/>
            <a:ext cx="215900" cy="719138"/>
          </a:xfrm>
          <a:prstGeom prst="upDownArrow">
            <a:avLst>
              <a:gd name="adj1" fmla="val 50000"/>
              <a:gd name="adj2" fmla="val 66618"/>
            </a:avLst>
          </a:prstGeom>
          <a:solidFill>
            <a:srgbClr val="0070C0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54656" y="3140968"/>
            <a:ext cx="784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zh-CN" sz="2000" dirty="0"/>
              <a:t>	</a:t>
            </a:r>
            <a:r>
              <a:rPr lang="el-GR" altLang="zh-CN" sz="3600" dirty="0">
                <a:latin typeface="+mn-lt"/>
                <a:cs typeface="+mn-cs"/>
              </a:rPr>
              <a:t>διάκριση - ταύτιση αντικειμένων</a:t>
            </a:r>
            <a:endParaRPr lang="el-GR" altLang="el-GR" sz="3600" dirty="0">
              <a:latin typeface="+mn-lt"/>
              <a:cs typeface="+mn-cs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4283968" y="4182442"/>
            <a:ext cx="215900" cy="719138"/>
          </a:xfrm>
          <a:prstGeom prst="upDownArrow">
            <a:avLst>
              <a:gd name="adj1" fmla="val 50000"/>
              <a:gd name="adj2" fmla="val 66618"/>
            </a:avLst>
          </a:prstGeom>
          <a:solidFill>
            <a:srgbClr val="0070C0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7" name="Rectangle 6"/>
          <p:cNvSpPr/>
          <p:nvPr/>
        </p:nvSpPr>
        <p:spPr>
          <a:xfrm>
            <a:off x="2444817" y="5094985"/>
            <a:ext cx="41101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altLang="zh-CN" sz="3600" dirty="0"/>
              <a:t>σχέσεις ισοδυναμίας</a:t>
            </a:r>
            <a:endParaRPr lang="el-GR" altLang="el-GR" sz="3600" dirty="0"/>
          </a:p>
        </p:txBody>
      </p:sp>
    </p:spTree>
    <p:extLst>
      <p:ext uri="{BB962C8B-B14F-4D97-AF65-F5344CB8AC3E}">
        <p14:creationId xmlns:p14="http://schemas.microsoft.com/office/powerpoint/2010/main" val="270068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ΣΤΕΡΕΑ ΛΟΓΙΚΗΣ </a:t>
            </a:r>
            <a:r>
              <a:rPr lang="el-GR" altLang="el-GR" dirty="0" smtClean="0"/>
              <a:t>ΤΟΥ DIENES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altLang="el-GR" dirty="0"/>
              <a:t>(LOGIC BLOCKS</a:t>
            </a:r>
            <a:r>
              <a:rPr lang="el-GR" altLang="el-GR" dirty="0" smtClean="0"/>
              <a:t>)</a:t>
            </a:r>
          </a:p>
          <a:p>
            <a:pPr>
              <a:spcBef>
                <a:spcPct val="0"/>
              </a:spcBef>
              <a:buNone/>
            </a:pPr>
            <a:endParaRPr lang="el-GR" altLang="el-GR" sz="2000" b="1" dirty="0" smtClean="0"/>
          </a:p>
          <a:p>
            <a:pPr>
              <a:spcBef>
                <a:spcPct val="0"/>
              </a:spcBef>
              <a:buNone/>
            </a:pPr>
            <a:r>
              <a:rPr lang="el-GR" altLang="el-GR" sz="2400" dirty="0" smtClean="0"/>
              <a:t>ΧΑΡΑΚΤΗΡΙΣΤΙΚΑ </a:t>
            </a:r>
            <a:r>
              <a:rPr lang="el-GR" altLang="el-GR" sz="2400" dirty="0"/>
              <a:t>ΤΩΝ ΣΤΕΡΕΩΝ</a:t>
            </a:r>
          </a:p>
          <a:p>
            <a:pPr>
              <a:spcBef>
                <a:spcPct val="0"/>
              </a:spcBef>
            </a:pPr>
            <a:r>
              <a:rPr lang="el-GR" altLang="el-GR" sz="2400" b="1" dirty="0" smtClean="0"/>
              <a:t>ΧΡΩΜΑ </a:t>
            </a:r>
            <a:r>
              <a:rPr lang="el-GR" altLang="el-GR" sz="2400" dirty="0" smtClean="0"/>
              <a:t>(κόκκινο </a:t>
            </a:r>
            <a:r>
              <a:rPr lang="el-GR" altLang="el-GR" sz="2400" dirty="0"/>
              <a:t>- μπλε - κίτρινο) </a:t>
            </a:r>
          </a:p>
          <a:p>
            <a:pPr>
              <a:spcBef>
                <a:spcPct val="0"/>
              </a:spcBef>
            </a:pPr>
            <a:r>
              <a:rPr lang="el-GR" altLang="el-GR" sz="2400" b="1" dirty="0" smtClean="0"/>
              <a:t>ΣΧΗΜΑ</a:t>
            </a:r>
            <a:r>
              <a:rPr lang="el-GR" altLang="el-GR" sz="2400" dirty="0" smtClean="0"/>
              <a:t> (κύκλος </a:t>
            </a:r>
            <a:r>
              <a:rPr lang="el-GR" altLang="el-GR" sz="2400" dirty="0"/>
              <a:t>- τετράγωνο </a:t>
            </a:r>
            <a:r>
              <a:rPr lang="el-GR" altLang="el-GR" sz="2400" dirty="0" smtClean="0"/>
              <a:t>–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l-GR" altLang="el-GR" sz="2400" dirty="0" smtClean="0"/>
              <a:t>	    τρίγωνο –  </a:t>
            </a:r>
            <a:r>
              <a:rPr lang="el-GR" altLang="el-GR" sz="2400" dirty="0"/>
              <a:t>ορθογώνιο) </a:t>
            </a:r>
          </a:p>
          <a:p>
            <a:pPr>
              <a:spcBef>
                <a:spcPct val="0"/>
              </a:spcBef>
            </a:pPr>
            <a:r>
              <a:rPr lang="el-GR" altLang="el-GR" sz="2400" b="1" dirty="0" smtClean="0"/>
              <a:t>ΜΕΓΕΘΟΣ</a:t>
            </a:r>
            <a:r>
              <a:rPr lang="el-GR" altLang="el-GR" sz="2400" dirty="0" smtClean="0"/>
              <a:t> (</a:t>
            </a:r>
            <a:r>
              <a:rPr lang="el-GR" altLang="el-GR" sz="2400" dirty="0"/>
              <a:t>μεγάλο – μικρό) </a:t>
            </a:r>
          </a:p>
          <a:p>
            <a:pPr>
              <a:spcBef>
                <a:spcPct val="0"/>
              </a:spcBef>
            </a:pPr>
            <a:r>
              <a:rPr lang="el-GR" altLang="el-GR" sz="2400" b="1" dirty="0"/>
              <a:t>ΠΑΧΟΣ </a:t>
            </a:r>
            <a:r>
              <a:rPr lang="el-GR" altLang="el-GR" sz="2400" dirty="0" smtClean="0"/>
              <a:t>(</a:t>
            </a:r>
            <a:r>
              <a:rPr lang="el-GR" altLang="el-GR" sz="2400" dirty="0"/>
              <a:t>παχύ – λεπτό)</a:t>
            </a:r>
          </a:p>
          <a:p>
            <a:pPr marL="0" indent="0">
              <a:buNone/>
            </a:pPr>
            <a:endParaRPr lang="el-GR" altLang="el-GR" dirty="0"/>
          </a:p>
          <a:p>
            <a:endParaRPr lang="el-GR" dirty="0"/>
          </a:p>
        </p:txBody>
      </p:sp>
      <p:pic>
        <p:nvPicPr>
          <p:cNvPr id="4" name="Picture 4" descr="attri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56792"/>
            <a:ext cx="3857625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688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Συλλογή-Οργάνωση-Ταξινόμηση: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l-GR" dirty="0"/>
              <a:t>Ταξινομούμε δεδομένα </a:t>
            </a:r>
          </a:p>
          <a:p>
            <a:pPr marL="0" indent="0" algn="ctr">
              <a:buNone/>
            </a:pPr>
            <a:r>
              <a:rPr lang="el-GR" dirty="0"/>
              <a:t>πίνακες συχνοτήτων (απλής </a:t>
            </a:r>
            <a:r>
              <a:rPr lang="el-GR" dirty="0" smtClean="0"/>
              <a:t>εισόδου)</a:t>
            </a:r>
            <a:endParaRPr lang="el-GR" dirty="0"/>
          </a:p>
        </p:txBody>
      </p:sp>
      <p:graphicFrame>
        <p:nvGraphicFramePr>
          <p:cNvPr id="4" name="2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244131"/>
              </p:ext>
            </p:extLst>
          </p:nvPr>
        </p:nvGraphicFramePr>
        <p:xfrm>
          <a:off x="899592" y="3212976"/>
          <a:ext cx="6696596" cy="207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8298"/>
                <a:gridCol w="3348298"/>
              </a:tblGrid>
              <a:tr h="1036700"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 smtClean="0">
                          <a:solidFill>
                            <a:schemeClr val="bg1"/>
                          </a:solidFill>
                        </a:rPr>
                        <a:t>ΞΑΝΘΑ ΜΑΛΛΙΑ</a:t>
                      </a:r>
                      <a:endParaRPr lang="el-GR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 smtClean="0">
                          <a:solidFill>
                            <a:schemeClr val="bg1"/>
                          </a:solidFill>
                        </a:rPr>
                        <a:t>ΜΑΥΡΑ ΜΑΛΛΙΑ</a:t>
                      </a:r>
                      <a:endParaRPr lang="el-GR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1036700">
                <a:tc>
                  <a:txBody>
                    <a:bodyPr/>
                    <a:lstStyle/>
                    <a:p>
                      <a:pPr algn="ctr"/>
                      <a:r>
                        <a:rPr lang="el-GR" sz="3200" b="1" dirty="0" smtClean="0"/>
                        <a:t>3</a:t>
                      </a:r>
                      <a:endParaRPr lang="el-GR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3200" b="1" dirty="0" smtClean="0"/>
                        <a:t>4</a:t>
                      </a:r>
                      <a:endParaRPr lang="el-GR" sz="32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902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Συλλογή-Οργάνωση-Ταξινόμηση: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l-GR" dirty="0"/>
              <a:t>Ταξινομούμε δεδομένα </a:t>
            </a:r>
          </a:p>
          <a:p>
            <a:pPr marL="0" indent="0" algn="ctr">
              <a:buNone/>
            </a:pPr>
            <a:r>
              <a:rPr lang="el-GR" dirty="0"/>
              <a:t>πίνακες συχνοτήτων </a:t>
            </a:r>
            <a:r>
              <a:rPr lang="el-GR" dirty="0" smtClean="0"/>
              <a:t>(διπλής εισόδου)</a:t>
            </a:r>
            <a:endParaRPr lang="el-GR" dirty="0"/>
          </a:p>
        </p:txBody>
      </p:sp>
      <p:graphicFrame>
        <p:nvGraphicFramePr>
          <p:cNvPr id="5" name="2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2699286"/>
              </p:ext>
            </p:extLst>
          </p:nvPr>
        </p:nvGraphicFramePr>
        <p:xfrm>
          <a:off x="1500188" y="3786188"/>
          <a:ext cx="6096000" cy="2251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750358">
                <a:tc>
                  <a:txBody>
                    <a:bodyPr/>
                    <a:lstStyle/>
                    <a:p>
                      <a:pPr algn="ctr"/>
                      <a:endParaRPr lang="el-GR" sz="1800" dirty="0"/>
                    </a:p>
                  </a:txBody>
                  <a:tcPr marT="45736" marB="457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 smtClean="0">
                          <a:solidFill>
                            <a:schemeClr val="bg1"/>
                          </a:solidFill>
                        </a:rPr>
                        <a:t>ΞΑΝΘΑ ΜΑΛΛΙΑ</a:t>
                      </a:r>
                      <a:endParaRPr lang="el-GR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36" marB="45736"/>
                </a:tc>
                <a:tc>
                  <a:txBody>
                    <a:bodyPr/>
                    <a:lstStyle/>
                    <a:p>
                      <a:r>
                        <a:rPr lang="el-GR" sz="1800" b="1" dirty="0" smtClean="0">
                          <a:solidFill>
                            <a:schemeClr val="bg1"/>
                          </a:solidFill>
                        </a:rPr>
                        <a:t>ΜΑΥΡΑ ΜΑΛΛΙΑ</a:t>
                      </a:r>
                      <a:endParaRPr lang="el-GR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36" marB="45736"/>
                </a:tc>
              </a:tr>
              <a:tr h="750358"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 smtClean="0">
                          <a:solidFill>
                            <a:schemeClr val="tx1"/>
                          </a:solidFill>
                        </a:rPr>
                        <a:t>ΑΓΟΡΙΑ</a:t>
                      </a:r>
                      <a:endParaRPr lang="el-GR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6" marB="457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3200" b="1" dirty="0" smtClean="0"/>
                        <a:t>2</a:t>
                      </a:r>
                      <a:endParaRPr lang="el-GR" sz="3200" b="1" dirty="0"/>
                    </a:p>
                  </a:txBody>
                  <a:tcPr marT="45736" marB="457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3200" b="1" dirty="0" smtClean="0"/>
                        <a:t>2</a:t>
                      </a:r>
                      <a:endParaRPr lang="el-GR" sz="3200" b="1" dirty="0"/>
                    </a:p>
                  </a:txBody>
                  <a:tcPr marT="45736" marB="45736"/>
                </a:tc>
              </a:tr>
              <a:tr h="750358"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 smtClean="0">
                          <a:solidFill>
                            <a:schemeClr val="tx1"/>
                          </a:solidFill>
                        </a:rPr>
                        <a:t>ΚΟΡΙΤΣΙΑ</a:t>
                      </a:r>
                      <a:endParaRPr lang="el-GR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6" marB="457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3200" b="1" dirty="0" smtClean="0"/>
                        <a:t>1</a:t>
                      </a:r>
                      <a:endParaRPr lang="el-GR" sz="3200" b="1" dirty="0"/>
                    </a:p>
                  </a:txBody>
                  <a:tcPr marT="45736" marB="457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3200" b="1" dirty="0" smtClean="0"/>
                        <a:t>2</a:t>
                      </a:r>
                      <a:endParaRPr lang="el-GR" sz="3200" b="1" dirty="0"/>
                    </a:p>
                  </a:txBody>
                  <a:tcPr marT="45736" marB="45736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79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ΔΥΣΚΟΛΙΕΣ ΟΡΓΑΝΩΣΗΣ ΣΕ ΠΙΝΑΚΕΣ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l-GR" b="1" dirty="0"/>
              <a:t>Ανάγνωση – Κατασκευή πινάκων</a:t>
            </a:r>
          </a:p>
          <a:p>
            <a:pPr marL="0" indent="0" algn="ctr">
              <a:buNone/>
            </a:pPr>
            <a:endParaRPr lang="el-GR" dirty="0"/>
          </a:p>
          <a:p>
            <a:pPr marL="0" indent="0" algn="ctr">
              <a:buNone/>
            </a:pPr>
            <a:r>
              <a:rPr lang="el-GR" dirty="0"/>
              <a:t>Πίνακας = πολιτισμικό εργαλείο σκέψης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1031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/>
              <a:t>ΣΥΝΟΨΗ </a:t>
            </a:r>
            <a:r>
              <a:rPr lang="el-GR" sz="3200" dirty="0" smtClean="0"/>
              <a:t>ΔΕΔΟΜΕΝΩΝ: </a:t>
            </a:r>
            <a:r>
              <a:rPr lang="el-GR" sz="3200" b="1" dirty="0" smtClean="0"/>
              <a:t>δείκτες  </a:t>
            </a:r>
            <a:r>
              <a:rPr lang="el-GR" sz="3200" b="1" dirty="0"/>
              <a:t>(μέση τιμή</a:t>
            </a:r>
            <a:r>
              <a:rPr lang="el-GR" sz="3200" b="1" dirty="0" smtClean="0"/>
              <a:t>)</a:t>
            </a:r>
            <a:endParaRPr lang="el-GR" sz="32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708920"/>
                <a:ext cx="8229600" cy="3589859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0" smtClean="0"/>
                        <m:t>μ</m:t>
                      </m:r>
                      <m:r>
                        <a:rPr lang="el-GR" b="0" i="0" smtClean="0"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b="0" i="1" smtClean="0"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b="0" i="0" smtClean="0">
                              <a:ea typeface="Cambria Math" panose="02040503050406030204" pitchFamily="18" charset="0"/>
                            </a:rPr>
                            <m:t>ΑΘΡΟΙΣΜΑ</m:t>
                          </m:r>
                          <m:r>
                            <a:rPr lang="el-GR" b="0" i="0" smtClean="0"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l-GR" b="0" i="0" smtClean="0">
                              <a:ea typeface="Cambria Math" panose="02040503050406030204" pitchFamily="18" charset="0"/>
                            </a:rPr>
                            <m:t>ΤΙΜΩΝ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b="0" i="0" smtClean="0">
                              <a:ea typeface="Cambria Math" panose="02040503050406030204" pitchFamily="18" charset="0"/>
                            </a:rPr>
                            <m:t>ΠΛΗΘΟΣ</m:t>
                          </m:r>
                          <m:r>
                            <a:rPr lang="el-GR" b="0" i="0" smtClean="0"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l-GR" b="0" i="0" smtClean="0">
                              <a:ea typeface="Cambria Math" panose="02040503050406030204" pitchFamily="18" charset="0"/>
                            </a:rPr>
                            <m:t>ΔΕΔΟΜΕΝΩΝ</m:t>
                          </m:r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708920"/>
                <a:ext cx="8229600" cy="3589859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927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ΠΑΡΟΥΣΙΑΣΗ ΔΕΔΟΜΕΝΩΝ: </a:t>
            </a:r>
            <a:r>
              <a:rPr lang="el-GR" sz="3600" b="1" dirty="0" smtClean="0"/>
              <a:t>διαγράμματα</a:t>
            </a:r>
            <a:endParaRPr lang="el-GR" sz="3600" b="1" dirty="0"/>
          </a:p>
        </p:txBody>
      </p:sp>
      <p:pic>
        <p:nvPicPr>
          <p:cNvPr id="4" name="Picture 6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4007" y="2780128"/>
            <a:ext cx="2267899" cy="1728992"/>
          </a:xfrm>
          <a:prstGeom prst="rect">
            <a:avLst/>
          </a:prstGeom>
        </p:spPr>
      </p:pic>
      <p:pic>
        <p:nvPicPr>
          <p:cNvPr id="5" name="Picture 8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6"/>
          <a:stretch>
            <a:fillRect/>
          </a:stretch>
        </p:blipFill>
        <p:spPr>
          <a:xfrm>
            <a:off x="6587760" y="1340768"/>
            <a:ext cx="2399419" cy="1799564"/>
          </a:xfrm>
          <a:prstGeom prst="rect">
            <a:avLst/>
          </a:prstGeom>
        </p:spPr>
      </p:pic>
      <p:pic>
        <p:nvPicPr>
          <p:cNvPr id="6" name="Picture 10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65"/>
          <a:stretch>
            <a:fillRect/>
          </a:stretch>
        </p:blipFill>
        <p:spPr>
          <a:xfrm>
            <a:off x="466360" y="1340768"/>
            <a:ext cx="2399419" cy="1799564"/>
          </a:xfrm>
          <a:prstGeom prst="rect">
            <a:avLst/>
          </a:prstGeom>
        </p:spPr>
      </p:pic>
      <p:pic>
        <p:nvPicPr>
          <p:cNvPr id="7" name="Picture 12">
            <a:hlinkClick r:id="rId9" action="ppaction://hlinkfile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65"/>
          <a:stretch>
            <a:fillRect/>
          </a:stretch>
        </p:blipFill>
        <p:spPr>
          <a:xfrm>
            <a:off x="6361613" y="4602260"/>
            <a:ext cx="2625566" cy="1801168"/>
          </a:xfrm>
          <a:prstGeom prst="rect">
            <a:avLst/>
          </a:prstGeom>
        </p:spPr>
      </p:pic>
      <p:pic>
        <p:nvPicPr>
          <p:cNvPr id="8" name="Picture 14">
            <a:hlinkClick r:id="rId11" action="ppaction://hlinkfile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2"/>
          <a:stretch>
            <a:fillRect/>
          </a:stretch>
        </p:blipFill>
        <p:spPr bwMode="auto">
          <a:xfrm>
            <a:off x="524445" y="4604476"/>
            <a:ext cx="2741047" cy="1799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5">
            <a:hlinkClick r:id="rId13" action="ppaction://hlinkfile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87"/>
          <a:stretch>
            <a:fillRect/>
          </a:stretch>
        </p:blipFill>
        <p:spPr bwMode="auto">
          <a:xfrm>
            <a:off x="3396734" y="1340959"/>
            <a:ext cx="2676891" cy="1801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6">
            <a:hlinkClick r:id="rId15" action="ppaction://hlinkfile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86"/>
          <a:stretch>
            <a:fillRect/>
          </a:stretch>
        </p:blipFill>
        <p:spPr bwMode="auto">
          <a:xfrm>
            <a:off x="3394314" y="4604476"/>
            <a:ext cx="2875772" cy="179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7">
            <a:hlinkClick r:id="rId17" action="ppaction://hlinkfile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933" y="2709556"/>
            <a:ext cx="2399419" cy="1799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424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 smtClean="0"/>
              <a:t>ΤΥΠΟΙ ΑΝΑΠΑΡΑΣΤΑΣΗΣ ΜΙΑΣ ΜΑΘΗΜΑΤΙΚΗΣ ΕΝΝΟΙΑΣ (</a:t>
            </a:r>
            <a:r>
              <a:rPr lang="el-GR" sz="3200" dirty="0" err="1" smtClean="0"/>
              <a:t>Lesh</a:t>
            </a:r>
            <a:r>
              <a:rPr lang="el-GR" sz="3200" dirty="0" smtClean="0"/>
              <a:t> </a:t>
            </a:r>
            <a:r>
              <a:rPr lang="el-GR" sz="3200" dirty="0"/>
              <a:t>- </a:t>
            </a:r>
            <a:r>
              <a:rPr lang="el-GR" sz="3200" dirty="0" err="1"/>
              <a:t>Bruner</a:t>
            </a:r>
            <a:r>
              <a:rPr lang="el-GR" sz="3200" dirty="0" smtClean="0"/>
              <a:t>)</a:t>
            </a:r>
            <a:endParaRPr lang="el-GR" sz="3200" dirty="0"/>
          </a:p>
        </p:txBody>
      </p:sp>
      <p:pic>
        <p:nvPicPr>
          <p:cNvPr id="4" name="Picture 4" descr="figure3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49" y="1417638"/>
            <a:ext cx="6781587" cy="5035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046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ΔΥΣΚΟΛΙΕΣ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Aft>
                <a:spcPts val="2400"/>
              </a:spcAft>
              <a:buNone/>
            </a:pPr>
            <a:r>
              <a:rPr lang="el-GR" b="1" dirty="0"/>
              <a:t>Στεγανοποίηση των διαφορετικών σημειωτικών συστημάτων αναπαράστασης σε διάφορες μαθηματικές έννοιες. </a:t>
            </a:r>
          </a:p>
          <a:p>
            <a:pPr marL="0" indent="0">
              <a:spcAft>
                <a:spcPts val="2400"/>
              </a:spcAft>
              <a:buNone/>
            </a:pPr>
            <a:r>
              <a:rPr lang="el-GR" sz="2600" dirty="0" smtClean="0"/>
              <a:t>Με </a:t>
            </a:r>
            <a:r>
              <a:rPr lang="el-GR" sz="2600" dirty="0"/>
              <a:t>τον όρο "στεγανοποίηση εννοείται η εργασία/σκέψη σε ένα πεδίο αναπαράστασης χωρίς ευχέρεια επικοινωνίας σε ένα άλλο πεδίο αναπαράστασης. </a:t>
            </a:r>
          </a:p>
          <a:p>
            <a:pPr marL="0" indent="0">
              <a:spcAft>
                <a:spcPts val="2400"/>
              </a:spcAft>
              <a:buNone/>
            </a:pPr>
            <a:r>
              <a:rPr lang="en-US" sz="2000" dirty="0" smtClean="0"/>
              <a:t>Duval</a:t>
            </a:r>
            <a:r>
              <a:rPr lang="en-US" sz="2000" dirty="0"/>
              <a:t>, R. (2002). ‘The cognitive analysis of problems of comprehension in the learning of mathematics’, </a:t>
            </a:r>
            <a:r>
              <a:rPr lang="en-US" sz="2000" i="1" dirty="0"/>
              <a:t>Mediterranean Journal for Research in Mathematics Education </a:t>
            </a:r>
            <a:r>
              <a:rPr lang="en-US" sz="2000" dirty="0"/>
              <a:t>1(2), 1-16.</a:t>
            </a:r>
          </a:p>
          <a:p>
            <a:pPr marL="0" indent="0">
              <a:spcAft>
                <a:spcPts val="2400"/>
              </a:spcAft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6843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Συλλογή και οργάνωση δεδομένων</a:t>
            </a:r>
            <a:br>
              <a:rPr lang="el-GR" dirty="0"/>
            </a:br>
            <a:endParaRPr lang="el-G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Περιγραφική στατιστική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2171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9550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73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811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el-GR" altLang="el-GR" sz="2000" dirty="0">
                <a:latin typeface="+mj-lt"/>
                <a:cs typeface="Times New Roman" panose="02020603050405020304" pitchFamily="18" charset="0"/>
              </a:rPr>
              <a:t>Το παρόν έργο αποτελεί την έκδοση 1.0.  </a:t>
            </a:r>
          </a:p>
          <a:p>
            <a:pPr marL="0" indent="0">
              <a:buNone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55865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</a:t>
            </a:r>
            <a:r>
              <a:rPr lang="el-GR" sz="2000" dirty="0" err="1"/>
              <a:t>Εθνικόν</a:t>
            </a:r>
            <a:r>
              <a:rPr lang="el-GR" sz="2000" dirty="0"/>
              <a:t> και </a:t>
            </a:r>
            <a:r>
              <a:rPr lang="el-GR" sz="2000" dirty="0" err="1"/>
              <a:t>Καποδιστριακόν</a:t>
            </a:r>
            <a:r>
              <a:rPr lang="el-GR" sz="2000" dirty="0"/>
              <a:t> </a:t>
            </a:r>
            <a:r>
              <a:rPr lang="el-GR" sz="2000" dirty="0" err="1"/>
              <a:t>Πανεπιστήμιον</a:t>
            </a:r>
            <a:r>
              <a:rPr lang="el-GR" sz="2000" dirty="0"/>
              <a:t> Αθηνών</a:t>
            </a:r>
            <a:r>
              <a:rPr lang="en-US" sz="2000" dirty="0"/>
              <a:t>, </a:t>
            </a:r>
            <a:r>
              <a:rPr lang="el-GR" sz="2000" dirty="0"/>
              <a:t>Δημήτρης Χασάπης. Δημήτρης Χασάπης. «</a:t>
            </a:r>
            <a:r>
              <a:rPr lang="el-GR" sz="2000" dirty="0" err="1"/>
              <a:t>Λογικο</a:t>
            </a:r>
            <a:r>
              <a:rPr lang="el-GR" sz="2000" dirty="0"/>
              <a:t>-μαθηματικές σχέσεις και αριθμητικές έννοιες στην προσχολική εκπαίδευση». Έκδοση: 1.0. Αθήνα 2015. Διαθέσιμο από τη δικτυακή διεύθυνση: </a:t>
            </a:r>
            <a:r>
              <a:rPr lang="en-US" sz="2000" dirty="0"/>
              <a:t>http://opencourses.uoa.gr/courses/ECD101</a:t>
            </a:r>
            <a:r>
              <a:rPr lang="el-GR" sz="2000" dirty="0"/>
              <a:t>.</a:t>
            </a:r>
          </a:p>
          <a:p>
            <a:pPr marL="0" indent="0">
              <a:buNone/>
            </a:pP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12623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602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77213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ΕΡΩΤΗΜΑ – </a:t>
            </a:r>
            <a:r>
              <a:rPr lang="el-GR" altLang="el-GR" dirty="0" smtClean="0"/>
              <a:t>ΑΠΑΝΤΗΣΗ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Όλες οι </a:t>
            </a:r>
            <a:r>
              <a:rPr lang="el-GR" b="1" dirty="0"/>
              <a:t>πληροφορίες</a:t>
            </a:r>
            <a:r>
              <a:rPr lang="el-GR" dirty="0"/>
              <a:t> που μπορούμε να συγκεντρώσουμε από παρατηρήσεις, μετρήσεις, ερωτηματολόγια κ.λπ. λέγονται </a:t>
            </a:r>
            <a:r>
              <a:rPr lang="el-GR" b="1" dirty="0"/>
              <a:t>δεδομένα</a:t>
            </a:r>
            <a:r>
              <a:rPr lang="el-GR" dirty="0"/>
              <a:t>.</a:t>
            </a:r>
          </a:p>
          <a:p>
            <a:endParaRPr lang="el-GR" dirty="0"/>
          </a:p>
          <a:p>
            <a:r>
              <a:rPr lang="el-GR" dirty="0"/>
              <a:t>Η </a:t>
            </a:r>
            <a:r>
              <a:rPr lang="el-GR" b="1" dirty="0"/>
              <a:t>ερμηνεία των δεδομένων </a:t>
            </a:r>
            <a:r>
              <a:rPr lang="el-GR" dirty="0"/>
              <a:t>αυτών απαιτεί την οργάνωση τους και την παρουσίαση τους.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3198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ΧΕΙΡΙΣΜΟΣ ΔΕΔΟΜΕΝΩΝ</a:t>
            </a:r>
            <a:endParaRPr lang="el-GR" dirty="0"/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685800" y="2251075"/>
          <a:ext cx="3814763" cy="258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Chart" r:id="rId4" imgW="6096075" imgH="4067089" progId="MSGraph.Chart.8">
                  <p:embed followColorScheme="full"/>
                </p:oleObj>
              </mc:Choice>
              <mc:Fallback>
                <p:oleObj name="Chart" r:id="rId4" imgW="6096075" imgH="4067089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251075"/>
                        <a:ext cx="3814763" cy="2584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3708400" y="1268413"/>
            <a:ext cx="16573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sz="1800">
                <a:latin typeface="Comic Sans MS" panose="030F0702030302020204" pitchFamily="66" charset="0"/>
              </a:rPr>
              <a:t>Διατύπωση ερώτησης</a:t>
            </a:r>
            <a:endParaRPr lang="en-GB" altLang="el-GR" sz="1800">
              <a:latin typeface="Comic Sans MS" panose="030F0702030302020204" pitchFamily="66" charset="0"/>
            </a:endParaRP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914400" y="2852738"/>
            <a:ext cx="2133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sz="1800">
                <a:latin typeface="Comic Sans MS" panose="030F0702030302020204" pitchFamily="66" charset="0"/>
              </a:rPr>
              <a:t>Ερμηνεία δεδομένων</a:t>
            </a:r>
            <a:endParaRPr lang="en-GB" altLang="el-GR" sz="1800">
              <a:latin typeface="Comic Sans MS" panose="030F0702030302020204" pitchFamily="66" charset="0"/>
            </a:endParaRPr>
          </a:p>
        </p:txBody>
      </p:sp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3708400" y="5084763"/>
            <a:ext cx="16573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sz="1800">
                <a:latin typeface="Comic Sans MS" panose="030F0702030302020204" pitchFamily="66" charset="0"/>
              </a:rPr>
              <a:t>Οργάνωση δεδομένων</a:t>
            </a:r>
            <a:endParaRPr lang="en-GB" altLang="el-GR" sz="1800">
              <a:latin typeface="Comic Sans MS" panose="030F0702030302020204" pitchFamily="66" charset="0"/>
            </a:endParaRPr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6300788" y="3213100"/>
            <a:ext cx="1657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sz="1800">
                <a:latin typeface="Comic Sans MS" panose="030F0702030302020204" pitchFamily="66" charset="0"/>
              </a:rPr>
              <a:t>Συλλογή δεδομένων</a:t>
            </a:r>
            <a:endParaRPr lang="en-GB" altLang="el-GR" sz="1800">
              <a:latin typeface="Comic Sans MS" panose="030F0702030302020204" pitchFamily="66" charset="0"/>
            </a:endParaRPr>
          </a:p>
        </p:txBody>
      </p:sp>
      <p:sp>
        <p:nvSpPr>
          <p:cNvPr id="12" name="AutoShape 24"/>
          <p:cNvSpPr>
            <a:spLocks noChangeArrowheads="1"/>
          </p:cNvSpPr>
          <p:nvPr/>
        </p:nvSpPr>
        <p:spPr bwMode="auto">
          <a:xfrm>
            <a:off x="4859338" y="1557338"/>
            <a:ext cx="2449512" cy="2087562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10306" y="5399"/>
                  <a:pt x="9815" y="5467"/>
                  <a:pt x="9341" y="5600"/>
                </a:cubicBezTo>
                <a:lnTo>
                  <a:pt x="7882" y="401"/>
                </a:lnTo>
                <a:cubicBezTo>
                  <a:pt x="8831" y="135"/>
                  <a:pt x="9813" y="-1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3" name="AutoShape 25"/>
          <p:cNvSpPr>
            <a:spLocks noChangeArrowheads="1"/>
          </p:cNvSpPr>
          <p:nvPr/>
        </p:nvSpPr>
        <p:spPr bwMode="auto">
          <a:xfrm rot="-4738688">
            <a:off x="1582737" y="1593851"/>
            <a:ext cx="2449513" cy="2087562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10306" y="5399"/>
                  <a:pt x="9815" y="5467"/>
                  <a:pt x="9341" y="5600"/>
                </a:cubicBezTo>
                <a:lnTo>
                  <a:pt x="7882" y="401"/>
                </a:lnTo>
                <a:cubicBezTo>
                  <a:pt x="8831" y="135"/>
                  <a:pt x="9813" y="-1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" name="AutoShape 26"/>
          <p:cNvSpPr>
            <a:spLocks noChangeArrowheads="1"/>
          </p:cNvSpPr>
          <p:nvPr/>
        </p:nvSpPr>
        <p:spPr bwMode="auto">
          <a:xfrm rot="10800000">
            <a:off x="1835150" y="3933825"/>
            <a:ext cx="2449513" cy="2087563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10306" y="5399"/>
                  <a:pt x="9815" y="5467"/>
                  <a:pt x="9341" y="5600"/>
                </a:cubicBezTo>
                <a:lnTo>
                  <a:pt x="7882" y="401"/>
                </a:lnTo>
                <a:cubicBezTo>
                  <a:pt x="8831" y="135"/>
                  <a:pt x="9813" y="-1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" name="AutoShape 27"/>
          <p:cNvSpPr>
            <a:spLocks noChangeArrowheads="1"/>
          </p:cNvSpPr>
          <p:nvPr/>
        </p:nvSpPr>
        <p:spPr bwMode="auto">
          <a:xfrm rot="5604659">
            <a:off x="5038726" y="3538537"/>
            <a:ext cx="2449512" cy="2087563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10306" y="5399"/>
                  <a:pt x="9815" y="5467"/>
                  <a:pt x="9341" y="5600"/>
                </a:cubicBezTo>
                <a:lnTo>
                  <a:pt x="7882" y="401"/>
                </a:lnTo>
                <a:cubicBezTo>
                  <a:pt x="8831" y="135"/>
                  <a:pt x="9813" y="-1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459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altLang="el-GR" dirty="0"/>
              <a:t>ΕΡΩΤΗΜΑ – ΑΠΑΝΤΗΣΗ</a:t>
            </a:r>
            <a:r>
              <a:rPr lang="el-GR" altLang="el-GR" dirty="0" smtClean="0"/>
              <a:t>: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156" y="1556792"/>
            <a:ext cx="273298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altLang="el-GR" sz="2800" dirty="0"/>
              <a:t>Σε ποια περιοχή της Ελλάδος φύονται τα πιο απειλούμενα με εξαφάνιση είδη φυτών</a:t>
            </a:r>
            <a:r>
              <a:rPr lang="en-US" altLang="el-GR" sz="2800" dirty="0"/>
              <a:t> ;</a:t>
            </a:r>
            <a:endParaRPr lang="el-GR" altLang="el-GR" sz="2800" dirty="0"/>
          </a:p>
          <a:p>
            <a:pPr algn="ctr"/>
            <a:endParaRPr lang="el-GR" sz="2800" dirty="0"/>
          </a:p>
        </p:txBody>
      </p:sp>
      <p:pic>
        <p:nvPicPr>
          <p:cNvPr id="4" name="Picture 2" descr="Εικόν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136" y="1268760"/>
            <a:ext cx="5723994" cy="500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679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ΤΕΣΣΕΡΑ ΣΤΑΔΙΑ ΧΕΙΡΙΣΜΟΥ ΔΕΔΟΜΕΝΩΝ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el-GR" dirty="0"/>
              <a:t>Συλλογή-Οργάνωση-Ταξινόμηση</a:t>
            </a:r>
            <a:r>
              <a:rPr lang="el-GR" dirty="0" smtClean="0"/>
              <a:t>: </a:t>
            </a:r>
            <a:r>
              <a:rPr lang="el-GR" b="1" dirty="0" smtClean="0"/>
              <a:t>διαγράμματα </a:t>
            </a:r>
            <a:r>
              <a:rPr lang="el-GR" b="1" dirty="0" err="1"/>
              <a:t>Venn</a:t>
            </a:r>
            <a:r>
              <a:rPr lang="el-GR" b="1" dirty="0"/>
              <a:t> - πίνακες</a:t>
            </a:r>
          </a:p>
          <a:p>
            <a:pPr>
              <a:spcAft>
                <a:spcPts val="2400"/>
              </a:spcAft>
            </a:pPr>
            <a:r>
              <a:rPr lang="el-GR" dirty="0" smtClean="0"/>
              <a:t>Σύνοψη</a:t>
            </a:r>
            <a:r>
              <a:rPr lang="el-GR" dirty="0"/>
              <a:t>: </a:t>
            </a:r>
            <a:r>
              <a:rPr lang="el-GR" b="1" dirty="0"/>
              <a:t>δείκτες  (μέση τιμή)</a:t>
            </a:r>
          </a:p>
          <a:p>
            <a:pPr>
              <a:spcAft>
                <a:spcPts val="2400"/>
              </a:spcAft>
            </a:pPr>
            <a:r>
              <a:rPr lang="el-GR" dirty="0" smtClean="0"/>
              <a:t>Παρουσίαση</a:t>
            </a:r>
            <a:r>
              <a:rPr lang="el-GR" dirty="0"/>
              <a:t>: </a:t>
            </a:r>
            <a:r>
              <a:rPr lang="el-GR" b="1" dirty="0"/>
              <a:t>Διαγράμματα</a:t>
            </a:r>
          </a:p>
          <a:p>
            <a:pPr>
              <a:spcAft>
                <a:spcPts val="2400"/>
              </a:spcAft>
            </a:pPr>
            <a:r>
              <a:rPr lang="el-GR" dirty="0" smtClean="0"/>
              <a:t>Ερμηνεία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3880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Συλλογή-Οργάνωση-Ταξινόμηση:  διαγράμματα </a:t>
            </a:r>
            <a:r>
              <a:rPr lang="en-US" dirty="0"/>
              <a:t>Venn – </a:t>
            </a:r>
            <a:r>
              <a:rPr lang="el-GR" dirty="0" smtClean="0"/>
              <a:t>πίνακες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2400"/>
              </a:spcAft>
            </a:pPr>
            <a:r>
              <a:rPr lang="el-GR" dirty="0"/>
              <a:t>Ομαδοποιούμε δεδομένα</a:t>
            </a:r>
          </a:p>
          <a:p>
            <a:pPr>
              <a:spcAft>
                <a:spcPts val="2400"/>
              </a:spcAft>
            </a:pPr>
            <a:r>
              <a:rPr lang="el-GR" dirty="0"/>
              <a:t>Ταξινομούμε δεδομένα</a:t>
            </a:r>
          </a:p>
          <a:p>
            <a:pPr>
              <a:spcAft>
                <a:spcPts val="2400"/>
              </a:spcAft>
            </a:pPr>
            <a:r>
              <a:rPr lang="el-GR" dirty="0"/>
              <a:t>Διαβάζουμε πίνακες συχνοτήτων</a:t>
            </a:r>
          </a:p>
          <a:p>
            <a:pPr>
              <a:spcAft>
                <a:spcPts val="2400"/>
              </a:spcAft>
            </a:pPr>
            <a:r>
              <a:rPr lang="el-GR" dirty="0"/>
              <a:t>Συνθέτουμε πίνακες συχνοτήτων</a:t>
            </a:r>
          </a:p>
          <a:p>
            <a:pPr>
              <a:spcAft>
                <a:spcPts val="2400"/>
              </a:spcAft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5978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Συλλογή-Οργάνωση-Ταξινόμηση: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spcAft>
                <a:spcPts val="2400"/>
              </a:spcAft>
              <a:buNone/>
            </a:pPr>
            <a:r>
              <a:rPr lang="el-GR" dirty="0" smtClean="0"/>
              <a:t>Ομαδοποιούμε </a:t>
            </a:r>
            <a:r>
              <a:rPr lang="el-GR" dirty="0"/>
              <a:t>δεδομένα </a:t>
            </a:r>
          </a:p>
          <a:p>
            <a:pPr marL="0" indent="0" algn="ctr">
              <a:spcAft>
                <a:spcPts val="2400"/>
              </a:spcAft>
              <a:buNone/>
            </a:pPr>
            <a:r>
              <a:rPr lang="el-GR" dirty="0"/>
              <a:t>διαγράμματα </a:t>
            </a:r>
            <a:r>
              <a:rPr lang="el-GR" dirty="0" err="1" smtClean="0"/>
              <a:t>Venn</a:t>
            </a:r>
            <a:endParaRPr lang="el-GR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475656" y="5625555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endParaRPr lang="el-GR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250049" y="2865612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l-GR" dirty="0" smtClean="0"/>
              <a:t>ΞΑΝΘΑ ΜΑΛΛΙΑ</a:t>
            </a:r>
          </a:p>
        </p:txBody>
      </p:sp>
      <p:sp>
        <p:nvSpPr>
          <p:cNvPr id="10" name="2 - Έλλειψη"/>
          <p:cNvSpPr/>
          <p:nvPr/>
        </p:nvSpPr>
        <p:spPr>
          <a:xfrm>
            <a:off x="428625" y="3643313"/>
            <a:ext cx="3571875" cy="278606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  <p:sp>
        <p:nvSpPr>
          <p:cNvPr id="11" name="4 - TextBox"/>
          <p:cNvSpPr txBox="1">
            <a:spLocks noChangeArrowheads="1"/>
          </p:cNvSpPr>
          <p:nvPr/>
        </p:nvSpPr>
        <p:spPr bwMode="auto">
          <a:xfrm>
            <a:off x="1071563" y="4357688"/>
            <a:ext cx="2214562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1"/>
              <a:t>Κώστας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1"/>
              <a:t>		Ελένη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1"/>
              <a:t>Νίκος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76123" y="2892318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l-GR" dirty="0" smtClean="0"/>
              <a:t>ΜΑΥΡΑ ΜΑΛΛΙΑ</a:t>
            </a:r>
          </a:p>
        </p:txBody>
      </p:sp>
      <p:sp>
        <p:nvSpPr>
          <p:cNvPr id="13" name="3 - Έλλειψη"/>
          <p:cNvSpPr/>
          <p:nvPr/>
        </p:nvSpPr>
        <p:spPr>
          <a:xfrm>
            <a:off x="5047531" y="3643313"/>
            <a:ext cx="3500438" cy="278606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  <p:sp>
        <p:nvSpPr>
          <p:cNvPr id="14" name="5 - TextBox"/>
          <p:cNvSpPr txBox="1">
            <a:spLocks noChangeArrowheads="1"/>
          </p:cNvSpPr>
          <p:nvPr/>
        </p:nvSpPr>
        <p:spPr bwMode="auto">
          <a:xfrm>
            <a:off x="5619031" y="4500563"/>
            <a:ext cx="23574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1"/>
              <a:t>Γιάννης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1"/>
              <a:t>	Σπύρος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1"/>
              <a:t>Μαρία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1"/>
              <a:t>	Ιωάννα</a:t>
            </a:r>
          </a:p>
        </p:txBody>
      </p:sp>
    </p:spTree>
    <p:extLst>
      <p:ext uri="{BB962C8B-B14F-4D97-AF65-F5344CB8AC3E}">
        <p14:creationId xmlns:p14="http://schemas.microsoft.com/office/powerpoint/2010/main" val="168378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Ταξινόμηση</a:t>
            </a:r>
            <a:endParaRPr lang="el-G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39671"/>
            <a:ext cx="7736160" cy="5152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275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ototype_template_MS-PowerPoint_2013_v2_template" id="{456B78F2-D0F7-49B6-B541-B5315FC998BE}" vid="{DF901EF5-41D4-4678-A143-2649A94675AD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12</Template>
  <TotalTime>56</TotalTime>
  <Words>611</Words>
  <Application>Microsoft Office PowerPoint</Application>
  <PresentationFormat>Προβολή στην οθόνη (4:3)</PresentationFormat>
  <Paragraphs>143</Paragraphs>
  <Slides>26</Slides>
  <Notes>26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26</vt:i4>
      </vt:variant>
    </vt:vector>
  </HeadingPairs>
  <TitlesOfParts>
    <vt:vector size="35" baseType="lpstr">
      <vt:lpstr>宋体</vt:lpstr>
      <vt:lpstr>Arial</vt:lpstr>
      <vt:lpstr>Calibri</vt:lpstr>
      <vt:lpstr>Cambria Math</vt:lpstr>
      <vt:lpstr>Comic Sans MS</vt:lpstr>
      <vt:lpstr>Times New Roman</vt:lpstr>
      <vt:lpstr>Wingdings</vt:lpstr>
      <vt:lpstr>Θέμα του Office</vt:lpstr>
      <vt:lpstr>Chart</vt:lpstr>
      <vt:lpstr>ΛΟΓΙΚΟ-ΜΑΘΗΜΑΤΙΚΕΣ ΣΧΕΣΕΙΣ &amp;  ΑΡΙΘΜΗΤΙΚΕΣ ΕΝΝΟΙΕΣ  ΣΤΗΝ ΠΡΟΣΧΟΛΙΚΗ ΕΚΠΑΙΔΕΥΣΗ</vt:lpstr>
      <vt:lpstr>Συλλογή και οργάνωση δεδομένων </vt:lpstr>
      <vt:lpstr>ΕΡΩΤΗΜΑ – ΑΠΑΝΤΗΣΗ</vt:lpstr>
      <vt:lpstr>ΧΕΙΡΙΣΜΟΣ ΔΕΔΟΜΕΝΩΝ</vt:lpstr>
      <vt:lpstr>ΕΡΩΤΗΜΑ – ΑΠΑΝΤΗΣΗ:</vt:lpstr>
      <vt:lpstr>ΤΕΣΣΕΡΑ ΣΤΑΔΙΑ ΧΕΙΡΙΣΜΟΥ ΔΕΔΟΜΕΝΩΝ</vt:lpstr>
      <vt:lpstr>Συλλογή-Οργάνωση-Ταξινόμηση:  διαγράμματα Venn – πίνακες</vt:lpstr>
      <vt:lpstr>Συλλογή-Οργάνωση-Ταξινόμηση:</vt:lpstr>
      <vt:lpstr>Ταξινόμηση</vt:lpstr>
      <vt:lpstr>ΔΥΣΚΟΛΙΕΣ</vt:lpstr>
      <vt:lpstr>Παρουσίαση του PowerPoint</vt:lpstr>
      <vt:lpstr>ΣΤΕΡΕΑ ΛΟΓΙΚΗΣ ΤΟΥ DIENES</vt:lpstr>
      <vt:lpstr>Συλλογή-Οργάνωση-Ταξινόμηση: </vt:lpstr>
      <vt:lpstr>Συλλογή-Οργάνωση-Ταξινόμηση: </vt:lpstr>
      <vt:lpstr>ΔΥΣΚΟΛΙΕΣ ΟΡΓΑΝΩΣΗΣ ΣΕ ΠΙΝΑΚΕΣ</vt:lpstr>
      <vt:lpstr>ΣΥΝΟΨΗ ΔΕΔΟΜΕΝΩΝ: δείκτες  (μέση τιμή)</vt:lpstr>
      <vt:lpstr>ΠΑΡΟΥΣΙΑΣΗ ΔΕΔΟΜΕΝΩΝ: διαγράμματα</vt:lpstr>
      <vt:lpstr>ΤΥΠΟΙ ΑΝΑΠΑΡΑΣΤΑΣΗΣ ΜΙΑΣ ΜΑΘΗΜΑΤΙΚΗΣ ΕΝΝΟΙΑΣ (Lesh - Bruner)</vt:lpstr>
      <vt:lpstr>ΔΥΣΚΟΛΙΕΣ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ΛΟΓΙΚΟ-ΜΑΘΗΜΑΤΙΚΕΣ ΣΧΕΣΕΙΣ &amp;  ΑΡΙΘΜΗΤΙΚΕΣ ΕΝΝΟΙΕΣ  ΣΤΗΝ ΠΡΟΣΧΟΛΙΚΗ ΕΚΠΑΙΔΕΥΣΗ</dc:title>
  <dc:creator>Pantelis Balaouras</dc:creator>
  <cp:lastModifiedBy>Athanasia</cp:lastModifiedBy>
  <cp:revision>15</cp:revision>
  <dcterms:created xsi:type="dcterms:W3CDTF">2015-07-15T15:55:17Z</dcterms:created>
  <dcterms:modified xsi:type="dcterms:W3CDTF">2015-08-03T16:27:02Z</dcterms:modified>
</cp:coreProperties>
</file>