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3"/>
  </p:notesMasterIdLst>
  <p:sldIdLst>
    <p:sldId id="256" r:id="rId2"/>
    <p:sldId id="304" r:id="rId3"/>
    <p:sldId id="305" r:id="rId4"/>
    <p:sldId id="306" r:id="rId5"/>
    <p:sldId id="307"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39" r:id="rId37"/>
    <p:sldId id="340" r:id="rId38"/>
    <p:sldId id="341" r:id="rId39"/>
    <p:sldId id="342" r:id="rId40"/>
    <p:sldId id="343" r:id="rId41"/>
    <p:sldId id="344" r:id="rId42"/>
    <p:sldId id="345" r:id="rId43"/>
    <p:sldId id="346" r:id="rId44"/>
    <p:sldId id="347" r:id="rId45"/>
    <p:sldId id="348" r:id="rId46"/>
    <p:sldId id="349" r:id="rId47"/>
    <p:sldId id="350" r:id="rId48"/>
    <p:sldId id="351" r:id="rId49"/>
    <p:sldId id="352" r:id="rId50"/>
    <p:sldId id="353" r:id="rId51"/>
    <p:sldId id="354" r:id="rId52"/>
    <p:sldId id="355" r:id="rId53"/>
    <p:sldId id="356" r:id="rId54"/>
    <p:sldId id="357" r:id="rId55"/>
    <p:sldId id="358" r:id="rId56"/>
    <p:sldId id="359" r:id="rId57"/>
    <p:sldId id="360" r:id="rId58"/>
    <p:sldId id="361" r:id="rId59"/>
    <p:sldId id="362" r:id="rId60"/>
    <p:sldId id="363" r:id="rId61"/>
    <p:sldId id="364" r:id="rId62"/>
    <p:sldId id="365" r:id="rId63"/>
    <p:sldId id="366" r:id="rId64"/>
    <p:sldId id="367" r:id="rId65"/>
    <p:sldId id="368" r:id="rId66"/>
    <p:sldId id="369" r:id="rId67"/>
    <p:sldId id="370" r:id="rId68"/>
    <p:sldId id="371" r:id="rId69"/>
    <p:sldId id="372" r:id="rId70"/>
    <p:sldId id="373" r:id="rId71"/>
    <p:sldId id="374" r:id="rId72"/>
    <p:sldId id="375" r:id="rId73"/>
    <p:sldId id="376" r:id="rId74"/>
    <p:sldId id="377" r:id="rId75"/>
    <p:sldId id="280" r:id="rId76"/>
    <p:sldId id="290" r:id="rId77"/>
    <p:sldId id="295" r:id="rId78"/>
    <p:sldId id="299" r:id="rId79"/>
    <p:sldId id="292" r:id="rId80"/>
    <p:sldId id="291" r:id="rId81"/>
    <p:sldId id="294" r:id="rId8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4"/>
            <p14:sldId id="305"/>
            <p14:sldId id="306"/>
            <p14:sldId id="307"/>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280"/>
            <p14:sldId id="290"/>
            <p14:sldId id="295"/>
            <p14:sldId id="299"/>
            <p14:sldId id="292"/>
            <p14:sldId id="291"/>
            <p14:sldId id="294"/>
          </p14:sldIdLst>
        </p14:section>
        <p14:section name="Untitled Section" id="{0F1CB131-A6BD-43D0-B8D4-1F27CEF7A05E}">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9336" autoAdjust="0"/>
  </p:normalViewPr>
  <p:slideViewPr>
    <p:cSldViewPr>
      <p:cViewPr varScale="1">
        <p:scale>
          <a:sx n="69" d="100"/>
          <a:sy n="69" d="100"/>
        </p:scale>
        <p:origin x="-1134" y="-108"/>
      </p:cViewPr>
      <p:guideLst>
        <p:guide orient="horz" pos="2160"/>
        <p:guide pos="2880"/>
      </p:guideLst>
    </p:cSldViewPr>
  </p:slideViewPr>
  <p:outlineViewPr>
    <p:cViewPr>
      <p:scale>
        <a:sx n="33" d="100"/>
        <a:sy n="33" d="100"/>
      </p:scale>
      <p:origin x="54" y="8851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17/1/2016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75</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76</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77</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78</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79</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80</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81</a:t>
            </a:fld>
            <a:endParaRPr lang="el-GR"/>
          </a:p>
        </p:txBody>
      </p:sp>
    </p:spTree>
    <p:extLst>
      <p:ext uri="{BB962C8B-B14F-4D97-AF65-F5344CB8AC3E}">
        <p14:creationId xmlns:p14="http://schemas.microsoft.com/office/powerpoint/2010/main" val="4075370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Εισαγωγή στην</a:t>
            </a:r>
            <a:r>
              <a:rPr lang="el-GR" sz="1000" baseline="0" dirty="0" smtClean="0">
                <a:solidFill>
                  <a:srgbClr val="5075BC"/>
                </a:solidFill>
              </a:rPr>
              <a:t> τέχνη της  ερμηνείας στον Ιουδαικό και  ελληνικό κόσμο 3</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rgbClr val="5075BC"/>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3" Type="http://schemas.openxmlformats.org/officeDocument/2006/relationships/hyperlink" Target="http://eclass.uoa.gr/courses/SOCTHEOL10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opencourses.uoa.gr/courses/SOCTHEOL10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solidFill>
                  <a:srgbClr val="5075BC"/>
                </a:solidFill>
              </a:rPr>
              <a:t>Ερμηνεία και ερμηνευτική της Καινής Διαθήκης</a:t>
            </a: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rPr>
              <a:t>Ενότητα </a:t>
            </a:r>
            <a:r>
              <a:rPr lang="el-GR" sz="2800" dirty="0" smtClean="0">
                <a:solidFill>
                  <a:srgbClr val="5075BC"/>
                </a:solidFill>
              </a:rPr>
              <a:t>1: </a:t>
            </a:r>
            <a:r>
              <a:rPr lang="el-GR" sz="2800" dirty="0" smtClean="0"/>
              <a:t>Η τέχνη </a:t>
            </a:r>
            <a:r>
              <a:rPr lang="el-GR" sz="2800" dirty="0"/>
              <a:t>της ερμηνείας </a:t>
            </a:r>
            <a:r>
              <a:rPr lang="el-GR" sz="2800" dirty="0" smtClean="0"/>
              <a:t>3</a:t>
            </a:r>
            <a:endParaRPr lang="en-US" sz="2800" dirty="0"/>
          </a:p>
          <a:p>
            <a:endParaRPr lang="el-GR" sz="2800" dirty="0" smtClean="0"/>
          </a:p>
          <a:p>
            <a:r>
              <a:rPr lang="el-GR" sz="2800" dirty="0" smtClean="0"/>
              <a:t>Σωτήριος </a:t>
            </a:r>
            <a:r>
              <a:rPr lang="el-GR" sz="2800" dirty="0"/>
              <a:t>Δεσπότης</a:t>
            </a:r>
          </a:p>
          <a:p>
            <a:r>
              <a:rPr lang="el-GR" sz="2800" dirty="0"/>
              <a:t>Θεολογική Σχολή</a:t>
            </a:r>
          </a:p>
          <a:p>
            <a:r>
              <a:rPr lang="el-GR" sz="2800" dirty="0"/>
              <a:t>Τμήμα Κοινωνικής Θεολογίας</a:t>
            </a:r>
            <a:endParaRPr lang="en-US"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ΚΡΙΤΙΚΗ ΠΡΟΣΛΗΨΕΩΣ ΤΟΥ ΑΝΑΓΝΩΣΤΗ</a:t>
            </a:r>
            <a:endParaRPr lang="en-US" dirty="0"/>
          </a:p>
        </p:txBody>
      </p:sp>
      <p:sp>
        <p:nvSpPr>
          <p:cNvPr id="3" name="Content Placeholder 2"/>
          <p:cNvSpPr>
            <a:spLocks noGrp="1"/>
          </p:cNvSpPr>
          <p:nvPr>
            <p:ph idx="1"/>
          </p:nvPr>
        </p:nvSpPr>
        <p:spPr/>
        <p:txBody>
          <a:bodyPr>
            <a:normAutofit fontScale="92500" lnSpcReduction="20000"/>
          </a:bodyPr>
          <a:lstStyle/>
          <a:p>
            <a:r>
              <a:rPr lang="el-GR" dirty="0"/>
              <a:t>Στην ευρεία διάδοση των Ευαγγελίων έπαιξε ρόλο και το γεγονός ότι δεν ήταν καταγεγραμμένα σε ειλητάρια, αλλά κυκλοφορούσαν με τη φθηνότερη και χρηστικότερη μορφή του Κώδικα. Το γεγονός ότι τα Ευαγγέλια είναι «ανοικτά κείμενα» οδηγεί στην κριτική της προσλήψεως του αναγνώστη» (</a:t>
            </a:r>
            <a:r>
              <a:rPr lang="en-US" dirty="0"/>
              <a:t>Reader</a:t>
            </a:r>
            <a:r>
              <a:rPr lang="el-GR" dirty="0"/>
              <a:t>-</a:t>
            </a:r>
            <a:r>
              <a:rPr lang="en-US" dirty="0"/>
              <a:t>response criticism</a:t>
            </a:r>
            <a:r>
              <a:rPr lang="el-GR" dirty="0"/>
              <a:t>). Οφείλει ο ερμηνευτής να λάβει υπόψη του την ποικίλη απήχηση που είχαν αυτά τα κείμενα σε ακροατές με διαφορετική εθνοτική, φυλετική και θρησκευτική προέλευση</a:t>
            </a:r>
            <a:endParaRPr lang="en-US" dirty="0"/>
          </a:p>
        </p:txBody>
      </p:sp>
    </p:spTree>
    <p:extLst>
      <p:ext uri="{BB962C8B-B14F-4D97-AF65-F5344CB8AC3E}">
        <p14:creationId xmlns:p14="http://schemas.microsoft.com/office/powerpoint/2010/main" val="109902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Πολυσημαντότητα </a:t>
            </a:r>
            <a:r>
              <a:rPr lang="el-GR" dirty="0"/>
              <a:t>του </a:t>
            </a:r>
            <a:r>
              <a:rPr lang="el-GR" dirty="0" smtClean="0"/>
              <a:t>κειμένου (1 από 3) </a:t>
            </a:r>
            <a:endParaRPr lang="en-US" dirty="0"/>
          </a:p>
        </p:txBody>
      </p:sp>
      <p:sp>
        <p:nvSpPr>
          <p:cNvPr id="3" name="Content Placeholder 2"/>
          <p:cNvSpPr>
            <a:spLocks noGrp="1"/>
          </p:cNvSpPr>
          <p:nvPr>
            <p:ph idx="1"/>
          </p:nvPr>
        </p:nvSpPr>
        <p:spPr/>
        <p:txBody>
          <a:bodyPr>
            <a:normAutofit fontScale="92500"/>
          </a:bodyPr>
          <a:lstStyle/>
          <a:p>
            <a:pPr>
              <a:lnSpc>
                <a:spcPct val="90000"/>
              </a:lnSpc>
            </a:pPr>
            <a:r>
              <a:rPr lang="el-GR" i="1" dirty="0"/>
              <a:t>Το φαινόμενο αυτό εί­ναι επίσης στενά συνδεδεμένο με το άνοιγμα του κειμένου προς την πλευρά των αναγνωστών και γενικότερα προς την πλευρά της μεταγενέστερης πρόσ­ληψης του. Μια ερμηνευτική, η οποία υπογραμμίζει κυρίως την πρόθεση του συγγραφέα, τείνει να διεκδικήσει για το νόημα του κειμένου μια κατα­στατική θέση μονοσημαντότητας, αν είναι αλήθεια πως αυτό που ο συγγρα­φέας ήθελε να πει μπορεί να αναχθεί σε μια μοναδική πρόθεση. </a:t>
            </a:r>
          </a:p>
        </p:txBody>
      </p:sp>
    </p:spTree>
    <p:extLst>
      <p:ext uri="{BB962C8B-B14F-4D97-AF65-F5344CB8AC3E}">
        <p14:creationId xmlns:p14="http://schemas.microsoft.com/office/powerpoint/2010/main" val="1414790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Πολυσημαντότητα του κειμένου </a:t>
            </a:r>
            <a:r>
              <a:rPr lang="el-GR" dirty="0" smtClean="0"/>
              <a:t>(2 </a:t>
            </a:r>
            <a:r>
              <a:rPr lang="el-GR" dirty="0"/>
              <a:t>από 3) </a:t>
            </a:r>
            <a:endParaRPr lang="en-US" dirty="0"/>
          </a:p>
        </p:txBody>
      </p:sp>
      <p:sp>
        <p:nvSpPr>
          <p:cNvPr id="3" name="Content Placeholder 2"/>
          <p:cNvSpPr>
            <a:spLocks noGrp="1"/>
          </p:cNvSpPr>
          <p:nvPr>
            <p:ph idx="1"/>
          </p:nvPr>
        </p:nvSpPr>
        <p:spPr/>
        <p:txBody>
          <a:bodyPr>
            <a:normAutofit fontScale="92500" lnSpcReduction="20000"/>
          </a:bodyPr>
          <a:lstStyle/>
          <a:p>
            <a:r>
              <a:rPr lang="el-GR" i="1" dirty="0"/>
              <a:t>Μια ερμη­νευτική, η οποία επικεντρώνεται στην ιστορία της πρόσληψης θα σέβεται τη μη αναγώγιμη πολυσημαντότητα του κειμένου. Το γνώρισμα αυτό ισχύει ήδη από την πρώτη σχέση του κειμένου με την ποικιλία των κοινοτήτων που αλληλοερμηνεύονται ερμηνεύοντας το κείμενο. Είναι πράγματι σπάνιο να μην έχουν γεννηθεί πολλές κοινότητες ερμηνείας από το ίδιο κείμενο. Υπ' αυτή την έννοια, πολυσημαντότητα του κειμένου και πληθυντική ανάγνωση είναι συναφή </a:t>
            </a:r>
            <a:r>
              <a:rPr lang="el-GR" i="1" dirty="0" smtClean="0"/>
              <a:t>φαινόμενα.</a:t>
            </a:r>
            <a:endParaRPr lang="en-US" dirty="0"/>
          </a:p>
        </p:txBody>
      </p:sp>
    </p:spTree>
    <p:extLst>
      <p:ext uri="{BB962C8B-B14F-4D97-AF65-F5344CB8AC3E}">
        <p14:creationId xmlns:p14="http://schemas.microsoft.com/office/powerpoint/2010/main" val="3226409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Πολυσημαντότητα του κειμένου </a:t>
            </a:r>
            <a:r>
              <a:rPr lang="el-GR" dirty="0" smtClean="0"/>
              <a:t>(3 </a:t>
            </a:r>
            <a:r>
              <a:rPr lang="el-GR" dirty="0"/>
              <a:t>από 3) </a:t>
            </a:r>
            <a:endParaRPr lang="en-US" dirty="0"/>
          </a:p>
        </p:txBody>
      </p:sp>
      <p:sp>
        <p:nvSpPr>
          <p:cNvPr id="3" name="Content Placeholder 2"/>
          <p:cNvSpPr>
            <a:spLocks noGrp="1"/>
          </p:cNvSpPr>
          <p:nvPr>
            <p:ph idx="1"/>
          </p:nvPr>
        </p:nvSpPr>
        <p:spPr/>
        <p:txBody>
          <a:bodyPr/>
          <a:lstStyle/>
          <a:p>
            <a:r>
              <a:rPr lang="el-GR" i="1" dirty="0"/>
              <a:t>Έτσι, το κείμενο δεν είναι κάτι το μονογραμμικό -πράγ­μα που θα μπορούσε να είναι δυνάμει της τελικότητας που του προσδίδεται από την εικαζόμενη πρόθεση του συγγραφέα-, αλλά πολυδιάστατο, εφόσον δεν διαβάζεται σε ένα μόνο επίπεδο αλλά ταυτόχρονα σε πολλά επίπεδα από μια ιστορική κοινότητα, η οποία είναι φορέας ετερογενών ενδιαφερό­ντων.</a:t>
            </a:r>
            <a:r>
              <a:rPr lang="el-GR" dirty="0"/>
              <a:t> </a:t>
            </a:r>
          </a:p>
          <a:p>
            <a:endParaRPr lang="en-US" dirty="0"/>
          </a:p>
        </p:txBody>
      </p:sp>
    </p:spTree>
    <p:extLst>
      <p:ext uri="{BB962C8B-B14F-4D97-AF65-F5344CB8AC3E}">
        <p14:creationId xmlns:p14="http://schemas.microsoft.com/office/powerpoint/2010/main" val="3275253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Ανάλυση του λεξιλογίου και του συντακτικού </a:t>
            </a:r>
            <a:endParaRPr lang="en-US" dirty="0"/>
          </a:p>
        </p:txBody>
      </p:sp>
      <p:sp>
        <p:nvSpPr>
          <p:cNvPr id="3" name="Content Placeholder 2"/>
          <p:cNvSpPr>
            <a:spLocks noGrp="1"/>
          </p:cNvSpPr>
          <p:nvPr>
            <p:ph idx="1"/>
          </p:nvPr>
        </p:nvSpPr>
        <p:spPr/>
        <p:txBody>
          <a:bodyPr>
            <a:normAutofit fontScale="92500"/>
          </a:bodyPr>
          <a:lstStyle/>
          <a:p>
            <a:r>
              <a:rPr lang="el-GR" dirty="0"/>
              <a:t>Στα πλαίσια της αφηγηματικής κριτικής καταρχάς εξετάζεται το λεξιλόγιο και ερευνώνται </a:t>
            </a:r>
            <a:r>
              <a:rPr lang="el-GR" b="1" dirty="0"/>
              <a:t>τα είδη και τα μέρη του λόγου</a:t>
            </a:r>
            <a:r>
              <a:rPr lang="el-GR" dirty="0"/>
              <a:t>. Πιο συγκεκριμένα: α) η συχνότητα που χρησιμοποιούνται το άρθρο, το ουσιαστικό, το ρήμα, το επίρρημα, η πρόθεση και τα λοιπά μέρη του λόγου. β) η μορφή τους, καθώς γ) και ο τρόπος που συνδέονται μεταξύ τους οι λέξεις και οι προτάσεις έτσι ώστε να εξασφαλίζεται (ή να μην εξασφαλίζεται) συνοχή.</a:t>
            </a:r>
            <a:endParaRPr lang="en-US" dirty="0"/>
          </a:p>
        </p:txBody>
      </p:sp>
    </p:spTree>
    <p:extLst>
      <p:ext uri="{BB962C8B-B14F-4D97-AF65-F5344CB8AC3E}">
        <p14:creationId xmlns:p14="http://schemas.microsoft.com/office/powerpoint/2010/main" val="2541042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ΤΑ </a:t>
            </a:r>
            <a:r>
              <a:rPr lang="el-GR" dirty="0" smtClean="0"/>
              <a:t>ΡΗΜΑΤΑ (1 από 2)</a:t>
            </a: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l-GR" dirty="0"/>
              <a:t>Εν συνεχεία επικεντρώνουμε την προσοχή μας στα</a:t>
            </a:r>
            <a:r>
              <a:rPr lang="el-GR" b="1" dirty="0"/>
              <a:t> ρήματα, </a:t>
            </a:r>
            <a:r>
              <a:rPr lang="el-GR" dirty="0"/>
              <a:t>τα οποία ιδίως στα Ελληνικά συμπυκνώνουν την ενέργεια της πρότασης. Τα αναγνωρίζουμε γραμματικά αλλά και συντακτικά, δίνοντας έμφαση στο εάν αρχίζει η πρόταση με αυτά και εάν συνοδεύονται από υποκείμενο, αντικείμενο ή κατηγορούμενο, καθώς στην «ελληνική» πρόταση τα τρία αυτά μέρη συχνά αποσιωπώνται. Ο χρόνος, η έγκλιση, η διάθεση αλλά και η θέση που κατέχουν στην πρόταση αποτελούν στοιχεία δηλωτικά των προθέσεων του συγγραφέα και σημαντικά για την ανταπόκριση του ακροατή. </a:t>
            </a:r>
          </a:p>
        </p:txBody>
      </p:sp>
    </p:spTree>
    <p:extLst>
      <p:ext uri="{BB962C8B-B14F-4D97-AF65-F5344CB8AC3E}">
        <p14:creationId xmlns:p14="http://schemas.microsoft.com/office/powerpoint/2010/main" val="849678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ΤΑ ΡΗΜΑΤΑ </a:t>
            </a:r>
            <a:r>
              <a:rPr lang="el-GR" dirty="0" smtClean="0"/>
              <a:t>(2 </a:t>
            </a:r>
            <a:r>
              <a:rPr lang="el-GR" dirty="0"/>
              <a:t>από 2)</a:t>
            </a:r>
            <a:endParaRPr lang="en-US" dirty="0"/>
          </a:p>
        </p:txBody>
      </p:sp>
      <p:sp>
        <p:nvSpPr>
          <p:cNvPr id="3" name="Content Placeholder 2"/>
          <p:cNvSpPr>
            <a:spLocks noGrp="1"/>
          </p:cNvSpPr>
          <p:nvPr>
            <p:ph idx="1"/>
          </p:nvPr>
        </p:nvSpPr>
        <p:spPr/>
        <p:txBody>
          <a:bodyPr>
            <a:normAutofit fontScale="62500" lnSpcReduction="20000"/>
          </a:bodyPr>
          <a:lstStyle/>
          <a:p>
            <a:pPr>
              <a:lnSpc>
                <a:spcPct val="90000"/>
              </a:lnSpc>
            </a:pPr>
            <a:r>
              <a:rPr lang="el-GR" sz="4200" dirty="0" smtClean="0"/>
              <a:t>Στο σημείο αυτό οι Πατέρες επεσήμαναν </a:t>
            </a:r>
            <a:r>
              <a:rPr lang="el-GR" sz="4200" b="1" dirty="0" smtClean="0"/>
              <a:t>την ιδιομορφία της εβραϊκής</a:t>
            </a:r>
            <a:r>
              <a:rPr lang="el-GR" sz="4200" dirty="0" smtClean="0"/>
              <a:t> να διατυπώνει το τετελεσμένο κάποιας πράξεως χωρίς να απομονώνει το παρελθόν, το παρόν ή το μέλλον (</a:t>
            </a:r>
            <a:r>
              <a:rPr lang="el-GR" sz="4200" b="1" dirty="0" smtClean="0"/>
              <a:t>προφητικός χρόνος</a:t>
            </a:r>
            <a:r>
              <a:rPr lang="el-GR" sz="4200" dirty="0" smtClean="0"/>
              <a:t>), αλλά και την εναλλαγή, γεγονότα του παρελθόντος να δηλώνονται ως μελλοντικά και το αντίστροφο. Ιδιαιτέρως πρέπει να ληφθεί υπόψιν η μοναδικότητα στην Ελληνική του </a:t>
            </a:r>
            <a:r>
              <a:rPr lang="el-GR" sz="4200" b="1" dirty="0" smtClean="0"/>
              <a:t>αορίστου</a:t>
            </a:r>
            <a:r>
              <a:rPr lang="el-GR" sz="4200" dirty="0" smtClean="0"/>
              <a:t>, του χρόνου που εκφράζει το ιστορικά στιγμιαίο και μοναδικό. </a:t>
            </a:r>
          </a:p>
          <a:p>
            <a:pPr>
              <a:lnSpc>
                <a:spcPct val="90000"/>
              </a:lnSpc>
            </a:pPr>
            <a:r>
              <a:rPr lang="el-GR" sz="4200" dirty="0"/>
              <a:t>Κείμενα με προστακτικές εμπεριέχουν εντολές-επιταγές, ενώ κείμενα με προσωπικές αντωνυμίες ασχολούνται με θέματα επικοινωνίας (πρβλ. Γαλ. 1,1-5). </a:t>
            </a:r>
          </a:p>
          <a:p>
            <a:pPr marL="0" indent="0">
              <a:lnSpc>
                <a:spcPct val="90000"/>
              </a:lnSpc>
              <a:buNone/>
            </a:pPr>
            <a:r>
              <a:rPr lang="el-GR" dirty="0" smtClean="0"/>
              <a:t/>
            </a:r>
            <a:br>
              <a:rPr lang="el-GR" dirty="0" smtClean="0"/>
            </a:br>
            <a:endParaRPr lang="el-GR" dirty="0"/>
          </a:p>
        </p:txBody>
      </p:sp>
    </p:spTree>
    <p:extLst>
      <p:ext uri="{BB962C8B-B14F-4D97-AF65-F5344CB8AC3E}">
        <p14:creationId xmlns:p14="http://schemas.microsoft.com/office/powerpoint/2010/main" val="25712389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ΑΝΤΩΝΥΜΙΕΣ-ΣΥΝΔΕΣΜΟΙ (1 από 3)</a:t>
            </a:r>
            <a:endParaRPr lang="en-US" dirty="0"/>
          </a:p>
        </p:txBody>
      </p:sp>
      <p:sp>
        <p:nvSpPr>
          <p:cNvPr id="3" name="Content Placeholder 2"/>
          <p:cNvSpPr>
            <a:spLocks noGrp="1"/>
          </p:cNvSpPr>
          <p:nvPr>
            <p:ph idx="1"/>
          </p:nvPr>
        </p:nvSpPr>
        <p:spPr/>
        <p:txBody>
          <a:bodyPr>
            <a:normAutofit fontScale="85000" lnSpcReduction="20000"/>
          </a:bodyPr>
          <a:lstStyle/>
          <a:p>
            <a:r>
              <a:rPr lang="el-GR" sz="3100" dirty="0"/>
              <a:t>Κατόπιν υπογραμμίζουμε </a:t>
            </a:r>
            <a:r>
              <a:rPr lang="el-GR" sz="3100" b="1" dirty="0"/>
              <a:t>τις αντωνυμίες και τους συνδέσμους</a:t>
            </a:r>
            <a:r>
              <a:rPr lang="el-GR" sz="3100" dirty="0"/>
              <a:t>, ερευνώντας παράλληλα εάν ο συγγραφέας δείχνει ιδιαίτερη έφεση στο να εισαγάγει τις προτάσεις του με μια συγκεκριμένη φράση και εάν προτιμά την παρατακτική (με το </a:t>
            </a:r>
            <a:r>
              <a:rPr lang="el-GR" sz="3100" i="1" dirty="0"/>
              <a:t>και, δε, μεν, αλλά, πλην, γαρ</a:t>
            </a:r>
            <a:r>
              <a:rPr lang="el-GR" sz="3100" dirty="0"/>
              <a:t>) ή την υποτακτική σύνδεση (</a:t>
            </a:r>
            <a:r>
              <a:rPr lang="el-GR" sz="3100" i="1" dirty="0"/>
              <a:t>ως, καθάπερ, καθώς, ει, ότι</a:t>
            </a:r>
            <a:r>
              <a:rPr lang="el-GR" sz="3100" dirty="0"/>
              <a:t>). </a:t>
            </a:r>
            <a:endParaRPr lang="el-GR" sz="3100" dirty="0" smtClean="0"/>
          </a:p>
          <a:p>
            <a:r>
              <a:rPr lang="el-GR" sz="3100" dirty="0"/>
              <a:t>Το </a:t>
            </a:r>
            <a:r>
              <a:rPr lang="el-GR" sz="3100" b="1" dirty="0"/>
              <a:t>πολυσύνδετο </a:t>
            </a:r>
            <a:r>
              <a:rPr lang="el-GR" sz="3100" dirty="0"/>
              <a:t>(το οποίο χρησιμοποιείται κατά κόρον από το Μκ.)</a:t>
            </a:r>
            <a:r>
              <a:rPr lang="el-GR" sz="3100" b="1" dirty="0"/>
              <a:t> </a:t>
            </a:r>
            <a:r>
              <a:rPr lang="el-GR" sz="3100" dirty="0"/>
              <a:t>δίνει την εντύπωση του μεγέθους και της πληρότητας (πρβλ. Λκ.18,32 κε. Ρωμ.,2,17-20. 9,4. Απ.5,12) ενώ </a:t>
            </a:r>
            <a:r>
              <a:rPr lang="el-GR" sz="3100" b="1" dirty="0"/>
              <a:t>το ασύνδετο</a:t>
            </a:r>
            <a:r>
              <a:rPr lang="el-GR" sz="3100" dirty="0"/>
              <a:t> (Α΄Κορ.3,12) της ζωτικότητας και της κίνησης. Όταν εισάγεται μία πρόταση με αντωνυμία, τότε ο αναγνώστης παραπέμπεται σε πρόσωπο, το οποίο έχει προηγουμένως μνημονευθεί. </a:t>
            </a:r>
          </a:p>
          <a:p>
            <a:endParaRPr lang="el-GR" dirty="0"/>
          </a:p>
        </p:txBody>
      </p:sp>
    </p:spTree>
    <p:extLst>
      <p:ext uri="{BB962C8B-B14F-4D97-AF65-F5344CB8AC3E}">
        <p14:creationId xmlns:p14="http://schemas.microsoft.com/office/powerpoint/2010/main" val="1002950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ΑΝΤΩΝΥΜΙΕΣ-ΣΥΝΔΕΣΜΟΙ </a:t>
            </a:r>
            <a:r>
              <a:rPr lang="el-GR" dirty="0" smtClean="0"/>
              <a:t>(2 </a:t>
            </a:r>
            <a:r>
              <a:rPr lang="el-GR" dirty="0"/>
              <a:t>από 3)</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Είναι εντυπωσιακό ότι οι περισσότερες ευαγγελικές περικοπές αρχίζουν την αναφορά τους στο Χριστό, κάνοντας χρήση όχι του ονόματός Του, αλλά ρήματος σε τρίτο ενικό. Επίσης η </a:t>
            </a:r>
            <a:r>
              <a:rPr lang="el-GR" b="1" dirty="0" smtClean="0"/>
              <a:t>έναρθρη απόδοση ονομάτων</a:t>
            </a:r>
            <a:r>
              <a:rPr lang="el-GR" dirty="0" smtClean="0"/>
              <a:t> (</a:t>
            </a:r>
            <a:r>
              <a:rPr lang="el-GR" i="1" dirty="0" smtClean="0"/>
              <a:t>τοις δυσίν μάρτυσίν μου</a:t>
            </a:r>
            <a:r>
              <a:rPr lang="el-GR" dirty="0" smtClean="0"/>
              <a:t> Απ.11,3) αποδεικνύει ότι τα δηλούμενα πρόσωπα είναι γνωστά στο ακροατήριο του κειμένου. Ιδιαίτερη δυναμική προσδίδουν στο κείμενο και οι </a:t>
            </a:r>
            <a:r>
              <a:rPr lang="el-GR" b="1" i="1" dirty="0" smtClean="0"/>
              <a:t>μετοχές</a:t>
            </a:r>
            <a:r>
              <a:rPr lang="el-GR" dirty="0" smtClean="0"/>
              <a:t> (πρβλ. Απ.1,4: </a:t>
            </a:r>
            <a:r>
              <a:rPr lang="el-GR" i="1" dirty="0" smtClean="0"/>
              <a:t>χάρις και ειρήνη</a:t>
            </a:r>
            <a:r>
              <a:rPr lang="el-GR" dirty="0" smtClean="0"/>
              <a:t> (όχι από Κυρίου αλλά) </a:t>
            </a:r>
            <a:r>
              <a:rPr lang="el-GR" i="1" dirty="0" smtClean="0"/>
              <a:t>από ο Ων).</a:t>
            </a:r>
          </a:p>
          <a:p>
            <a:endParaRPr lang="en-US" dirty="0"/>
          </a:p>
        </p:txBody>
      </p:sp>
    </p:spTree>
    <p:extLst>
      <p:ext uri="{BB962C8B-B14F-4D97-AF65-F5344CB8AC3E}">
        <p14:creationId xmlns:p14="http://schemas.microsoft.com/office/powerpoint/2010/main" val="4726250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ΑΝΤΩΝΥΜΙΕΣ-ΣΥΝΔΕΣΜΟΙ </a:t>
            </a:r>
            <a:r>
              <a:rPr lang="el-GR" dirty="0" smtClean="0"/>
              <a:t>(3 </a:t>
            </a:r>
            <a:r>
              <a:rPr lang="el-GR" dirty="0"/>
              <a:t>από 3)</a:t>
            </a:r>
            <a:endParaRPr lang="en-US" dirty="0"/>
          </a:p>
        </p:txBody>
      </p:sp>
      <p:sp>
        <p:nvSpPr>
          <p:cNvPr id="3" name="Content Placeholder 2"/>
          <p:cNvSpPr>
            <a:spLocks noGrp="1"/>
          </p:cNvSpPr>
          <p:nvPr>
            <p:ph idx="1"/>
          </p:nvPr>
        </p:nvSpPr>
        <p:spPr/>
        <p:txBody>
          <a:bodyPr>
            <a:normAutofit fontScale="85000" lnSpcReduction="20000"/>
          </a:bodyPr>
          <a:lstStyle/>
          <a:p>
            <a:r>
              <a:rPr lang="el-GR" dirty="0"/>
              <a:t>Αναζητούμε επίσης εάν ο συγγραφέας κάνει χρήση </a:t>
            </a:r>
            <a:r>
              <a:rPr lang="el-GR" b="1" dirty="0"/>
              <a:t>ρητορικών «</a:t>
            </a:r>
            <a:r>
              <a:rPr lang="el-GR" b="1" i="1" dirty="0"/>
              <a:t>τρόπων»</a:t>
            </a:r>
            <a:r>
              <a:rPr lang="el-GR" dirty="0"/>
              <a:t>: α/ </a:t>
            </a:r>
            <a:r>
              <a:rPr lang="el-GR" i="1" dirty="0"/>
              <a:t>Τρόποι </a:t>
            </a:r>
            <a:r>
              <a:rPr lang="el-GR" b="1" i="1" dirty="0"/>
              <a:t>υποκατάστασης</a:t>
            </a:r>
            <a:r>
              <a:rPr lang="el-GR" b="1" dirty="0"/>
              <a:t>:</a:t>
            </a:r>
            <a:r>
              <a:rPr lang="el-GR" dirty="0"/>
              <a:t> λιτότης (Ρωμ.1,13</a:t>
            </a:r>
            <a:r>
              <a:rPr lang="el-GR" i="1" dirty="0"/>
              <a:t>)</a:t>
            </a:r>
            <a:r>
              <a:rPr lang="el-GR" dirty="0"/>
              <a:t>, προσωποποίηση (Α΄Θεσ.1,5:), ειρωνεία (Β΄Κορ.11,19 κ.ε.:), αφηρημένο αντί του συγκεκριμένου (Γαλ.2,7:.), σύγκριση και αλληγορία, υπερβολή. Β/  </a:t>
            </a:r>
            <a:r>
              <a:rPr lang="el-GR" b="1" i="1" dirty="0"/>
              <a:t>Τρόποι προσθήκης</a:t>
            </a:r>
            <a:r>
              <a:rPr lang="el-GR" dirty="0"/>
              <a:t>: αντιθέσεις (Β΄Κορ.1,24:. μερισμός (Γαλ.1,16: </a:t>
            </a:r>
            <a:r>
              <a:rPr lang="el-GR" i="1" dirty="0"/>
              <a:t>σαρξ και αίμα</a:t>
            </a:r>
            <a:r>
              <a:rPr lang="el-GR" dirty="0"/>
              <a:t> αντί</a:t>
            </a:r>
            <a:r>
              <a:rPr lang="el-GR" u="sng" dirty="0"/>
              <a:t> </a:t>
            </a:r>
            <a:r>
              <a:rPr lang="el-GR" i="1" dirty="0"/>
              <a:t>άνθρωπος</a:t>
            </a:r>
            <a:r>
              <a:rPr lang="el-GR" dirty="0"/>
              <a:t>), επανάληψη (Μτ.6,25-33:</a:t>
            </a:r>
            <a:r>
              <a:rPr lang="el-GR" i="1" dirty="0"/>
              <a:t>. </a:t>
            </a:r>
            <a:r>
              <a:rPr lang="el-GR" dirty="0"/>
              <a:t>συμπερίληψη- (Μτ.5,3-10), πλεονασμούς. Σε κάποιες περιπτώσεις έχουμε ανακολουθία, η πρόταση δηλ. παραμένει ατελής (Γαλ.4,6:). Κάποιες φορές παρουσιάζονται ασυμφωνίες ύφους, επαναλήψεις, δεδομένα εναντιούμενα.</a:t>
            </a:r>
          </a:p>
          <a:p>
            <a:endParaRPr lang="en-US" dirty="0"/>
          </a:p>
        </p:txBody>
      </p:sp>
    </p:spTree>
    <p:extLst>
      <p:ext uri="{BB962C8B-B14F-4D97-AF65-F5344CB8AC3E}">
        <p14:creationId xmlns:p14="http://schemas.microsoft.com/office/powerpoint/2010/main" val="1666112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dirty="0"/>
              <a:t>Η ΣΥΓΧΡΟΝΙΚΗ ΘΕΩΡΗΣΗ ΤΩΝ ΚΕΙΜΕΝΩΝ</a:t>
            </a:r>
            <a:r>
              <a:rPr lang="el-GR" dirty="0"/>
              <a:t/>
            </a:r>
            <a:br>
              <a:rPr lang="el-GR" dirty="0"/>
            </a:br>
            <a:endParaRPr lang="en-US" b="1" dirty="0"/>
          </a:p>
        </p:txBody>
      </p:sp>
      <p:sp>
        <p:nvSpPr>
          <p:cNvPr id="3" name="Content Placeholder 2"/>
          <p:cNvSpPr>
            <a:spLocks noGrp="1"/>
          </p:cNvSpPr>
          <p:nvPr>
            <p:ph idx="1"/>
          </p:nvPr>
        </p:nvSpPr>
        <p:spPr/>
        <p:txBody>
          <a:bodyPr/>
          <a:lstStyle/>
          <a:p>
            <a:pPr>
              <a:lnSpc>
                <a:spcPct val="80000"/>
              </a:lnSpc>
            </a:pPr>
            <a:r>
              <a:rPr lang="el-GR" b="1" i="1" dirty="0"/>
              <a:t>Με άλλες λέξεις, αυτή η νέα φάση της επιστήμης χειρίζεται το κείμενο περισσότερο σαν καθρέπτη παρά παράθυρο. Το νόημα φαίνεται να βρίσκεται περισσότερο εμπρός από το κείμενο παρά πίσω από αυτό. Δηλαδή, το νόημα βρίσκεται ή μάλλον δημιουργείται, μέσα από την αλληλεπίδραση αναγνώστη και κειμένου.</a:t>
            </a:r>
            <a:r>
              <a:rPr lang="el-GR" i="1" dirty="0"/>
              <a:t> Η ερμηνεία δεν αποτελεί μια προσπάθεια επαναδήλωσης του αρχικού κειμένου. Η ερμηνεία είναι το μήνυμα.</a:t>
            </a:r>
            <a:r>
              <a:rPr lang="el-GR" dirty="0"/>
              <a:t> </a:t>
            </a:r>
          </a:p>
        </p:txBody>
      </p:sp>
    </p:spTree>
    <p:extLst>
      <p:ext uri="{BB962C8B-B14F-4D97-AF65-F5344CB8AC3E}">
        <p14:creationId xmlns:p14="http://schemas.microsoft.com/office/powerpoint/2010/main" val="4198113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Άλλες παράμετροι (1 από 5)</a:t>
            </a:r>
            <a:endParaRPr lang="en-US" dirty="0"/>
          </a:p>
        </p:txBody>
      </p:sp>
      <p:sp>
        <p:nvSpPr>
          <p:cNvPr id="3" name="Content Placeholder 2"/>
          <p:cNvSpPr>
            <a:spLocks noGrp="1"/>
          </p:cNvSpPr>
          <p:nvPr>
            <p:ph idx="1"/>
          </p:nvPr>
        </p:nvSpPr>
        <p:spPr/>
        <p:txBody>
          <a:bodyPr>
            <a:normAutofit fontScale="92500" lnSpcReduction="10000"/>
          </a:bodyPr>
          <a:lstStyle/>
          <a:p>
            <a:r>
              <a:rPr lang="el-GR" dirty="0"/>
              <a:t>ΛΙΤΟΤΗΣ-ΡΩΜ1,13 13 οὐ θέλω δὲ ὑμᾶς ἀγνοεῖν, ἀδελφοί, ὅτι πολλάκις προεθέμην ἐλθεῖν πρὸς ὑμᾶς, καὶ ἐκωλύθην ἄχρι τοῦ δεῦρο, ἵνα τινὰ καρπὸν σχῶ καὶ ἐν ὑμῖν καθὼς καὶ ἐν τοῖς λοιποῖς ἔθνεσιν.</a:t>
            </a:r>
          </a:p>
          <a:p>
            <a:r>
              <a:rPr lang="el-GR" dirty="0"/>
              <a:t>ΠΡΟΣΩΠΟΠΟΙΗΣΗ-Α ΘΕΣΣ 1, 5 ὅτι τὸ εὐαγγέλιον ἡμῶν οὐκ ἐγενήθη εἰς ὑμᾶς ἐν λόγῳ μόνον, ἀλλὰ καὶ ἐν δυνάμει καὶ ἐν Πνεύματι ἁγίῳ καὶ ἐν πληροφορίᾳ πολλῇ, καθὼς οἴδατε οἷοι ἐγενήθημεν ἐν ὑμῖν δι' ὑμᾶς</a:t>
            </a:r>
          </a:p>
          <a:p>
            <a:endParaRPr lang="en-US" dirty="0"/>
          </a:p>
        </p:txBody>
      </p:sp>
    </p:spTree>
    <p:extLst>
      <p:ext uri="{BB962C8B-B14F-4D97-AF65-F5344CB8AC3E}">
        <p14:creationId xmlns:p14="http://schemas.microsoft.com/office/powerpoint/2010/main" val="3081437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Άλλες παράμετροι </a:t>
            </a:r>
            <a:r>
              <a:rPr lang="el-GR" dirty="0" smtClean="0"/>
              <a:t>(2 </a:t>
            </a:r>
            <a:r>
              <a:rPr lang="el-GR" dirty="0"/>
              <a:t>από 5)</a:t>
            </a:r>
            <a:endParaRPr lang="en-US" dirty="0"/>
          </a:p>
        </p:txBody>
      </p:sp>
      <p:sp>
        <p:nvSpPr>
          <p:cNvPr id="3" name="Content Placeholder 2"/>
          <p:cNvSpPr>
            <a:spLocks noGrp="1"/>
          </p:cNvSpPr>
          <p:nvPr>
            <p:ph idx="1"/>
          </p:nvPr>
        </p:nvSpPr>
        <p:spPr/>
        <p:txBody>
          <a:bodyPr/>
          <a:lstStyle/>
          <a:p>
            <a:r>
              <a:rPr lang="el-GR" dirty="0"/>
              <a:t>ΕΙΡΩΝΕΙΑ-Β ΚΟΡ 11,19</a:t>
            </a:r>
          </a:p>
          <a:p>
            <a:r>
              <a:rPr lang="el-GR" dirty="0"/>
              <a:t>19 ἡδέως γὰρ ἀνέχεσθε τῶν ἀφρόνων φρόνιμοι ὄντες·</a:t>
            </a:r>
          </a:p>
          <a:p>
            <a:r>
              <a:rPr lang="el-GR" dirty="0"/>
              <a:t>ΑΦΗΡΗΜΕΝΟΥ ΑΝΤΙ ΤΟΥ ΣΥΓΚΕΚΡΙΜΕΝΟΥ</a:t>
            </a:r>
          </a:p>
          <a:p>
            <a:r>
              <a:rPr lang="el-GR" dirty="0"/>
              <a:t>ΓΑΛ 2,7 ἀλλὰ τοὐναντίον ἰδόντες ὅτι πεπίστευμαι τὸ εὐαγγέλιον τῆς ἀκροβυστίας καθὼς Πέτρος τῆς περιτομῆς·</a:t>
            </a:r>
          </a:p>
          <a:p>
            <a:endParaRPr lang="en-US" dirty="0"/>
          </a:p>
        </p:txBody>
      </p:sp>
    </p:spTree>
    <p:extLst>
      <p:ext uri="{BB962C8B-B14F-4D97-AF65-F5344CB8AC3E}">
        <p14:creationId xmlns:p14="http://schemas.microsoft.com/office/powerpoint/2010/main" val="3723987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Άλλες παράμετροι </a:t>
            </a:r>
            <a:r>
              <a:rPr lang="el-GR" dirty="0" smtClean="0"/>
              <a:t>(3 </a:t>
            </a:r>
            <a:r>
              <a:rPr lang="el-GR" dirty="0"/>
              <a:t>από 5)</a:t>
            </a:r>
            <a:endParaRPr lang="en-US" dirty="0"/>
          </a:p>
        </p:txBody>
      </p:sp>
      <p:sp>
        <p:nvSpPr>
          <p:cNvPr id="3" name="Content Placeholder 2"/>
          <p:cNvSpPr>
            <a:spLocks noGrp="1"/>
          </p:cNvSpPr>
          <p:nvPr>
            <p:ph idx="1"/>
          </p:nvPr>
        </p:nvSpPr>
        <p:spPr/>
        <p:txBody>
          <a:bodyPr>
            <a:normAutofit lnSpcReduction="10000"/>
          </a:bodyPr>
          <a:lstStyle/>
          <a:p>
            <a:r>
              <a:rPr lang="el-GR" dirty="0"/>
              <a:t>Το λεξιλόγιο του κειμένου εξετάζεται κατόπιν σε συνάρτηση με το λεξιλόγιο ολόκληρου του κειμένου (Ευαγγελίου) αλλά και της συγγενούς προς αυτό ομάδος των κειμένων (Συνοπτικοί). Στο σημείο αυτό μας βοηθάνε τα </a:t>
            </a:r>
            <a:r>
              <a:rPr lang="el-GR" i="1" dirty="0"/>
              <a:t>Ταμεία της Α. Γ.</a:t>
            </a:r>
            <a:r>
              <a:rPr lang="el-GR" dirty="0"/>
              <a:t> Σπάνιες λέξεις, άπαξ λεγόμενα, ή και αντίστροφα αγαπητό στο συγγραφέα λεξιλόγιο, μας οδηγούν σε συμπεράσματα σχετικά την αρχική παράδοση, αλλά και την επεξεργασία της διηγήσεως </a:t>
            </a:r>
          </a:p>
          <a:p>
            <a:endParaRPr lang="en-US" dirty="0"/>
          </a:p>
        </p:txBody>
      </p:sp>
    </p:spTree>
    <p:extLst>
      <p:ext uri="{BB962C8B-B14F-4D97-AF65-F5344CB8AC3E}">
        <p14:creationId xmlns:p14="http://schemas.microsoft.com/office/powerpoint/2010/main" val="30820081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Άλλες παράμετροι </a:t>
            </a:r>
            <a:r>
              <a:rPr lang="el-GR" dirty="0" smtClean="0"/>
              <a:t>(4 </a:t>
            </a:r>
            <a:r>
              <a:rPr lang="el-GR" dirty="0"/>
              <a:t>από 5)</a:t>
            </a:r>
            <a:endParaRPr lang="en-US" dirty="0"/>
          </a:p>
        </p:txBody>
      </p:sp>
      <p:sp>
        <p:nvSpPr>
          <p:cNvPr id="3" name="Content Placeholder 2"/>
          <p:cNvSpPr>
            <a:spLocks noGrp="1"/>
          </p:cNvSpPr>
          <p:nvPr>
            <p:ph idx="1"/>
          </p:nvPr>
        </p:nvSpPr>
        <p:spPr/>
        <p:txBody>
          <a:bodyPr>
            <a:normAutofit fontScale="92500"/>
          </a:bodyPr>
          <a:lstStyle/>
          <a:p>
            <a:r>
              <a:rPr lang="el-GR" dirty="0"/>
              <a:t>Βοηθητική εν προκειμένω για την απήχηση των κειμένων στους ακροατές, οι οποίοι είχαν και εθνικό υπόβαθρο, είναι μια σύγκριση με αντίστοιχα έργα  της ελληνιστικής φιλολογίας.</a:t>
            </a:r>
          </a:p>
          <a:p>
            <a:r>
              <a:rPr lang="el-GR" dirty="0"/>
              <a:t>Θέτουμε τα εξής ερωτήματα: Εφαρμόζονται οι κανόνες της γραμματικής και του συντακτικού ή διακρίνουμε το φαινόμενο της «ποιητικής αδείας»; Εμφανίζονται όροι αγαπητοί στο συγγραφέα και με ποια συχνότητα; </a:t>
            </a:r>
          </a:p>
          <a:p>
            <a:endParaRPr lang="en-US" dirty="0"/>
          </a:p>
        </p:txBody>
      </p:sp>
    </p:spTree>
    <p:extLst>
      <p:ext uri="{BB962C8B-B14F-4D97-AF65-F5344CB8AC3E}">
        <p14:creationId xmlns:p14="http://schemas.microsoft.com/office/powerpoint/2010/main" val="3437599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Άλλες παράμετροι </a:t>
            </a:r>
            <a:r>
              <a:rPr lang="el-GR" dirty="0" smtClean="0"/>
              <a:t>(5 </a:t>
            </a:r>
            <a:r>
              <a:rPr lang="el-GR" dirty="0"/>
              <a:t>από 5)</a:t>
            </a:r>
            <a:endParaRPr lang="en-US" dirty="0"/>
          </a:p>
        </p:txBody>
      </p:sp>
      <p:sp>
        <p:nvSpPr>
          <p:cNvPr id="3" name="Content Placeholder 2"/>
          <p:cNvSpPr>
            <a:spLocks noGrp="1"/>
          </p:cNvSpPr>
          <p:nvPr>
            <p:ph idx="1"/>
          </p:nvPr>
        </p:nvSpPr>
        <p:spPr/>
        <p:txBody>
          <a:bodyPr/>
          <a:lstStyle/>
          <a:p>
            <a:r>
              <a:rPr lang="el-GR" dirty="0"/>
              <a:t>Οι λέξεις/οι προτάσεις ενώνονται ή παραμένουν ασύνδετες μεταξύ τους; Η σειρά παράθεσης είναι υποκείμενο-ρήμα-αντικείμενο ή προτάσσεται για παράδειγμα το ρήμα για να δοθεί έμφαση στην ενέργεια που υποδηλώνει; </a:t>
            </a:r>
          </a:p>
          <a:p>
            <a:endParaRPr lang="en-US" dirty="0"/>
          </a:p>
        </p:txBody>
      </p:sp>
    </p:spTree>
    <p:extLst>
      <p:ext uri="{BB962C8B-B14F-4D97-AF65-F5344CB8AC3E}">
        <p14:creationId xmlns:p14="http://schemas.microsoft.com/office/powerpoint/2010/main" val="329123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Σημασιολογική </a:t>
            </a:r>
            <a:r>
              <a:rPr lang="el-GR" b="1" dirty="0" smtClean="0"/>
              <a:t>Ανάλυση (1 από 2)</a:t>
            </a:r>
            <a:r>
              <a:rPr lang="el-GR" b="1" u="sng" dirty="0"/>
              <a:t/>
            </a:r>
            <a:br>
              <a:rPr lang="el-GR" b="1" u="sng" dirty="0"/>
            </a:br>
            <a:endParaRPr lang="en-US" dirty="0"/>
          </a:p>
        </p:txBody>
      </p:sp>
      <p:sp>
        <p:nvSpPr>
          <p:cNvPr id="3" name="Content Placeholder 2"/>
          <p:cNvSpPr>
            <a:spLocks noGrp="1"/>
          </p:cNvSpPr>
          <p:nvPr>
            <p:ph idx="1"/>
          </p:nvPr>
        </p:nvSpPr>
        <p:spPr/>
        <p:txBody>
          <a:bodyPr>
            <a:normAutofit fontScale="85000" lnSpcReduction="20000"/>
          </a:bodyPr>
          <a:lstStyle/>
          <a:p>
            <a:r>
              <a:rPr lang="el-GR" dirty="0"/>
              <a:t>Σε αυτή το κέντρο βάρους μετατοπίζεται από τη μορφή </a:t>
            </a:r>
            <a:r>
              <a:rPr lang="el-GR" b="1" dirty="0"/>
              <a:t>στη σημασία των όρων</a:t>
            </a:r>
            <a:r>
              <a:rPr lang="el-GR" dirty="0"/>
              <a:t> (λέξεων, προτάσεων, περιόδων). Επί τη βάσει, θέσεων αλλά </a:t>
            </a:r>
            <a:r>
              <a:rPr lang="el-GR" b="1" dirty="0"/>
              <a:t>και αντιθέσεων</a:t>
            </a:r>
            <a:r>
              <a:rPr lang="el-GR" dirty="0"/>
              <a:t> προσδιορίζονται οι νοηματικοί άξονες, τα σημασιολογικά πεδία του κειμένου. Αυτοί (οι άξονες) προκύπτουν από την «απογραφή», τις ομαδοποιήσεις όρων (ονομάτων, ρημάτων) τα  οποία δηλώνουν ομοειδή φαινόμενα. π.χ. </a:t>
            </a:r>
            <a:r>
              <a:rPr lang="el-GR" b="1" dirty="0"/>
              <a:t>τόπο, χρόνο, κίνηση, ομιλία, θέαση</a:t>
            </a:r>
            <a:r>
              <a:rPr lang="el-GR" dirty="0"/>
              <a:t>, σωτηρία, αναγνώριση ισχύ. Τελικός στόχος μας είναι να ανακαλύψουμε τον τρόπο με τον οποίοι οι κυρίαρχοι αυτοί άξονες συμπλέκονται προκειμένου να συνθέσουν το τελικό κείμενο.</a:t>
            </a:r>
          </a:p>
          <a:p>
            <a:endParaRPr lang="en-US" dirty="0"/>
          </a:p>
        </p:txBody>
      </p:sp>
    </p:spTree>
    <p:extLst>
      <p:ext uri="{BB962C8B-B14F-4D97-AF65-F5344CB8AC3E}">
        <p14:creationId xmlns:p14="http://schemas.microsoft.com/office/powerpoint/2010/main" val="39631290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Σημασιολογική Ανάλυση </a:t>
            </a:r>
            <a:r>
              <a:rPr lang="el-GR" b="1" dirty="0" smtClean="0"/>
              <a:t>(2 </a:t>
            </a:r>
            <a:r>
              <a:rPr lang="el-GR" b="1" dirty="0"/>
              <a:t>από 2)</a:t>
            </a:r>
            <a:r>
              <a:rPr lang="el-GR" b="1" u="sng" dirty="0"/>
              <a:t/>
            </a:r>
            <a:br>
              <a:rPr lang="el-GR" b="1" u="sng" dirty="0"/>
            </a:br>
            <a:endParaRPr lang="en-US" dirty="0"/>
          </a:p>
        </p:txBody>
      </p:sp>
      <p:sp>
        <p:nvSpPr>
          <p:cNvPr id="3" name="Content Placeholder 2"/>
          <p:cNvSpPr>
            <a:spLocks noGrp="1"/>
          </p:cNvSpPr>
          <p:nvPr>
            <p:ph idx="1"/>
          </p:nvPr>
        </p:nvSpPr>
        <p:spPr/>
        <p:txBody>
          <a:bodyPr/>
          <a:lstStyle/>
          <a:p>
            <a:r>
              <a:rPr lang="el-GR" dirty="0"/>
              <a:t>Προκειμένου να κατανοήσουμε την κεντρική ιδέα ολόκληρου του κειμένου συγκρίνουμε τους τίτλους που έχουν δοθεί στην υπό εξέτασιν ενότητα στις διάφορες Μεταφράσεις και Ερμηνείες. Επιλέγουμε επίσης έναν «κεντρικό» στίχο, αλλά και συγκρίνουμε ολόκληρο το κείμενο με παράλληλα (π.χ. συνοπτικά).</a:t>
            </a:r>
            <a:endParaRPr lang="en-US" dirty="0"/>
          </a:p>
        </p:txBody>
      </p:sp>
    </p:spTree>
    <p:extLst>
      <p:ext uri="{BB962C8B-B14F-4D97-AF65-F5344CB8AC3E}">
        <p14:creationId xmlns:p14="http://schemas.microsoft.com/office/powerpoint/2010/main" val="31743858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Αφηγηματολογική </a:t>
            </a:r>
            <a:r>
              <a:rPr lang="el-GR" b="1" dirty="0" smtClean="0"/>
              <a:t>Ανάλυση (1 από 3)</a:t>
            </a:r>
            <a:r>
              <a:rPr lang="el-GR" b="1" u="sng" dirty="0"/>
              <a:t/>
            </a:r>
            <a:br>
              <a:rPr lang="el-GR" b="1" u="sng" dirty="0"/>
            </a:br>
            <a:r>
              <a:rPr lang="el-GR" dirty="0"/>
              <a:t> </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Σε αυτό το τρίτο βήμα ανάλυσης, εξετάζεται η εξέλιξη και </a:t>
            </a:r>
            <a:r>
              <a:rPr lang="el-GR" b="1" dirty="0"/>
              <a:t>οι φορείς της δράσης του κειμένου</a:t>
            </a:r>
            <a:r>
              <a:rPr lang="el-GR" dirty="0"/>
              <a:t>. Προκειμένου να ανιχνευτεί ο τρόπος με τον οποίο προωθείται η δράση, συνθεωρούνται ο άμεσος ή έμμεσος λόγος (Discours narrativisè -transposè), ο μεταφερμένος μονόλογος (Monologue Rapportè), οι ερωτήσεις, οι απαιτήσεις, οι απειλές, τα σχόλια του συγγραφέα, η χρονολογική συνέπεια και συνέχεια των γεγονότων καθώς και η διάρθρωση αντιθέσεων </a:t>
            </a:r>
          </a:p>
        </p:txBody>
      </p:sp>
    </p:spTree>
    <p:extLst>
      <p:ext uri="{BB962C8B-B14F-4D97-AF65-F5344CB8AC3E}">
        <p14:creationId xmlns:p14="http://schemas.microsoft.com/office/powerpoint/2010/main" val="705461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Αφηγηματολογική Ανάλυση </a:t>
            </a:r>
            <a:r>
              <a:rPr lang="el-GR" b="1" dirty="0" smtClean="0"/>
              <a:t>(2 </a:t>
            </a:r>
            <a:r>
              <a:rPr lang="el-GR" b="1" dirty="0"/>
              <a:t>από </a:t>
            </a:r>
            <a:r>
              <a:rPr lang="el-GR" b="1" dirty="0" smtClean="0"/>
              <a:t>3)</a:t>
            </a:r>
            <a:r>
              <a:rPr lang="el-GR" b="1" u="sng" dirty="0"/>
              <a:t/>
            </a:r>
            <a:br>
              <a:rPr lang="el-GR" b="1" u="sng" dirty="0"/>
            </a:br>
            <a:endParaRPr lang="en-US" dirty="0"/>
          </a:p>
        </p:txBody>
      </p:sp>
      <p:sp>
        <p:nvSpPr>
          <p:cNvPr id="3" name="Content Placeholder 2"/>
          <p:cNvSpPr>
            <a:spLocks noGrp="1"/>
          </p:cNvSpPr>
          <p:nvPr>
            <p:ph idx="1"/>
          </p:nvPr>
        </p:nvSpPr>
        <p:spPr/>
        <p:txBody>
          <a:bodyPr>
            <a:normAutofit lnSpcReduction="10000"/>
          </a:bodyPr>
          <a:lstStyle/>
          <a:p>
            <a:r>
              <a:rPr lang="el-GR" dirty="0"/>
              <a:t>Η προσοχή εστιάζεται ιδιαιτέρως εκείνα σημεία όπου προκαλούνται ρήξεις ή διλήμματα με τη δυνατότητα εναλλακτικών αντιδράσεων αλλά και στους κόμβους που οδηγούν τον αναγνώστη να προσανατολισθεί σε μία άλλη λογικὴ και να επιχειρήσει, μία διαφορετικὴ κατὰ περίπτωση (θεολογική, μυθολογικὴ κλπ.) προσέγγιση. Επισημαίνονται τα σημεία όπου υπάρχει έλλειψη, αποσιωπώνται πληροφορίες.</a:t>
            </a:r>
          </a:p>
        </p:txBody>
      </p:sp>
    </p:spTree>
    <p:extLst>
      <p:ext uri="{BB962C8B-B14F-4D97-AF65-F5344CB8AC3E}">
        <p14:creationId xmlns:p14="http://schemas.microsoft.com/office/powerpoint/2010/main" val="3928874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Αφηγηματολογική Ανάλυση </a:t>
            </a:r>
            <a:r>
              <a:rPr lang="el-GR" b="1" dirty="0" smtClean="0"/>
              <a:t>(3 </a:t>
            </a:r>
            <a:r>
              <a:rPr lang="el-GR" b="1" dirty="0"/>
              <a:t>από 3)</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Το ενδιαφέρον μας κεντρίζουν και οι </a:t>
            </a:r>
            <a:r>
              <a:rPr lang="el-GR" b="1" dirty="0"/>
              <a:t>πρωταγωνιστές </a:t>
            </a:r>
            <a:r>
              <a:rPr lang="el-GR" dirty="0"/>
              <a:t>(</a:t>
            </a:r>
            <a:r>
              <a:rPr lang="de-DE" dirty="0"/>
              <a:t>personnage</a:t>
            </a:r>
            <a:r>
              <a:rPr lang="el-GR" dirty="0"/>
              <a:t>): Πότε και πώς προβάλλουν; Ποιες αλλαγές προκαλούν στη ροή της αφήγησης; Ποια η λειτουργικότητα κάθε προσώπου (ενεργητική-παθητική/ήρωας-εχθρός); Μέσω ποιων πράξεων και κινήσεων προωθείται η αφήγηση; Ποια είναι η σχέση των πρωταγωνιστών μεταξύ τους; Υπάρχουν διακοπές στη δράση (με ένα σχόλιο) ή κενά στην εξέλιξη της πράξεως (ασυνέχεια στη διαδοχή ερωτήσεων και απαντήσεων, αντιδράσεις);</a:t>
            </a:r>
          </a:p>
        </p:txBody>
      </p:sp>
    </p:spTree>
    <p:extLst>
      <p:ext uri="{BB962C8B-B14F-4D97-AF65-F5344CB8AC3E}">
        <p14:creationId xmlns:p14="http://schemas.microsoft.com/office/powerpoint/2010/main" val="44552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READER RESPONSE </a:t>
            </a:r>
            <a:r>
              <a:rPr lang="en-US" dirty="0" smtClean="0"/>
              <a:t>CRITICISM</a:t>
            </a:r>
            <a:r>
              <a:rPr lang="el-GR" dirty="0" smtClean="0"/>
              <a:t> (1 από 4)</a:t>
            </a:r>
            <a:endParaRPr lang="en-US" dirty="0"/>
          </a:p>
        </p:txBody>
      </p:sp>
      <p:sp>
        <p:nvSpPr>
          <p:cNvPr id="3" name="Content Placeholder 2"/>
          <p:cNvSpPr>
            <a:spLocks noGrp="1"/>
          </p:cNvSpPr>
          <p:nvPr>
            <p:ph idx="1"/>
          </p:nvPr>
        </p:nvSpPr>
        <p:spPr/>
        <p:txBody>
          <a:bodyPr/>
          <a:lstStyle/>
          <a:p>
            <a:r>
              <a:rPr lang="el-GR" dirty="0"/>
              <a:t>Δεν υπάρχει ένα άπαξ διαπαντός προκαθορισμένο - προκατασκευασμένο νόημα στα κείμενα, που μπορεί να αποκρυπτογραφηθεί με την τέχνη της ερμηνείας, αλλά ένα νόημα το οποίο αναπαράγεται δια της αμοιβαίας επίδρασης και ανταπόκρισης κειμένου και αναγνώστη </a:t>
            </a:r>
          </a:p>
          <a:p>
            <a:endParaRPr lang="en-US" dirty="0"/>
          </a:p>
        </p:txBody>
      </p:sp>
    </p:spTree>
    <p:extLst>
      <p:ext uri="{BB962C8B-B14F-4D97-AF65-F5344CB8AC3E}">
        <p14:creationId xmlns:p14="http://schemas.microsoft.com/office/powerpoint/2010/main" val="20652819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Συμβολική Ανάλυση </a:t>
            </a:r>
            <a:endParaRPr lang="en-US" dirty="0"/>
          </a:p>
        </p:txBody>
      </p:sp>
      <p:sp>
        <p:nvSpPr>
          <p:cNvPr id="3" name="Content Placeholder 2"/>
          <p:cNvSpPr>
            <a:spLocks noGrp="1"/>
          </p:cNvSpPr>
          <p:nvPr>
            <p:ph idx="1"/>
          </p:nvPr>
        </p:nvSpPr>
        <p:spPr/>
        <p:txBody>
          <a:bodyPr>
            <a:normAutofit fontScale="70000" lnSpcReduction="20000"/>
          </a:bodyPr>
          <a:lstStyle/>
          <a:p>
            <a:pPr>
              <a:lnSpc>
                <a:spcPct val="90000"/>
              </a:lnSpc>
            </a:pPr>
            <a:r>
              <a:rPr lang="el-GR" sz="3400" dirty="0"/>
              <a:t>Ένα άλλο στοιχείο που μας κεντρίζει την προσοχή είναι η χρήση συμβόλων. </a:t>
            </a:r>
            <a:r>
              <a:rPr lang="el-GR" sz="3400" b="1" dirty="0"/>
              <a:t>Το σύμβολο</a:t>
            </a:r>
            <a:r>
              <a:rPr lang="el-GR" sz="3400" dirty="0"/>
              <a:t> λειτουργεί ως ο συνδετικός ιστός και ταυτόχρονα οπτικοποιεί και δραματοποιεί το ευαγγελικό ακρόαμα. Το συμ-βολο από τη φύση του προϋποθέτει και ταυτόχρονα συνεπάγεται συμ-μετοχή, έχει την ιδιότητα να γεφυρώνει τα διεστώτα (τα αόρατα και τα ορατά, το θείο και το ανθρώπινο) και να δίνει μεταφυσική προοπτική στα παρόντα, παρότι ταυτόχρονα το ίδιο (το σύμβολο) από τη φύση του φέρνει ανεξίτηλο το στίγμα της διαίρεσης και του αποχωρισμού </a:t>
            </a:r>
            <a:endParaRPr lang="el-GR" sz="3400" dirty="0" smtClean="0"/>
          </a:p>
          <a:p>
            <a:pPr>
              <a:lnSpc>
                <a:spcPct val="90000"/>
              </a:lnSpc>
            </a:pPr>
            <a:r>
              <a:rPr lang="el-GR" sz="3400" dirty="0"/>
              <a:t>Με την πολυσημαντικότητά του αγγίζει λεπτές χορδές του υποσυνειδήτου και παράλληλα δίνει χρώμα και βάθος στα περιγραφόμενα γεγονότα. Γι’ αυτό και αποτελεί τη διάλεκτο/γλώσσα κάθε θρησκείας. </a:t>
            </a:r>
          </a:p>
          <a:p>
            <a:pPr marL="0" indent="0">
              <a:lnSpc>
                <a:spcPct val="90000"/>
              </a:lnSpc>
              <a:buNone/>
            </a:pPr>
            <a:r>
              <a:rPr lang="el-GR" dirty="0"/>
              <a:t/>
            </a:r>
            <a:br>
              <a:rPr lang="el-GR" dirty="0"/>
            </a:br>
            <a:endParaRPr lang="el-GR" dirty="0"/>
          </a:p>
        </p:txBody>
      </p:sp>
    </p:spTree>
    <p:extLst>
      <p:ext uri="{BB962C8B-B14F-4D97-AF65-F5344CB8AC3E}">
        <p14:creationId xmlns:p14="http://schemas.microsoft.com/office/powerpoint/2010/main" val="13787194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Πραγματολογική ανάλυση </a:t>
            </a:r>
            <a:r>
              <a:rPr lang="el-GR" dirty="0" smtClean="0"/>
              <a:t>(1 από 9)</a:t>
            </a:r>
            <a:endParaRPr lang="en-US" dirty="0"/>
          </a:p>
        </p:txBody>
      </p:sp>
      <p:sp>
        <p:nvSpPr>
          <p:cNvPr id="3" name="Content Placeholder 2"/>
          <p:cNvSpPr>
            <a:spLocks noGrp="1"/>
          </p:cNvSpPr>
          <p:nvPr>
            <p:ph idx="1"/>
          </p:nvPr>
        </p:nvSpPr>
        <p:spPr/>
        <p:txBody>
          <a:bodyPr/>
          <a:lstStyle/>
          <a:p>
            <a:r>
              <a:rPr lang="el-GR" dirty="0"/>
              <a:t>Ερευνά με ποια αφορμή και με πιο σκοπό συνεγράφη το κείμενο, ποιο μήνυμα δηλ. προσπαθεί να μεταδώσει στους ακροατές του, με ποια </a:t>
            </a:r>
            <a:r>
              <a:rPr lang="el-GR" b="1" i="1" dirty="0"/>
              <a:t>στρατηγική</a:t>
            </a:r>
            <a:r>
              <a:rPr lang="el-GR" dirty="0"/>
              <a:t>, με ποια μέσα, το επιτυγχάνει (συμπάθεια ή αντιπάθεια) ο συγγραφέας καθιστώντας έτσι κοινωνούς των προθέσεών του τους παραλήπτες του έργου του. Η ανάλυση αυτή προϋποθέτει και τη διαχρονική ερμηνεία που θα ακολουθήσει. </a:t>
            </a:r>
          </a:p>
          <a:p>
            <a:endParaRPr lang="en-US" dirty="0"/>
          </a:p>
        </p:txBody>
      </p:sp>
    </p:spTree>
    <p:extLst>
      <p:ext uri="{BB962C8B-B14F-4D97-AF65-F5344CB8AC3E}">
        <p14:creationId xmlns:p14="http://schemas.microsoft.com/office/powerpoint/2010/main" val="3110280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Πραγματολογική ανάλυση </a:t>
            </a:r>
            <a:r>
              <a:rPr lang="el-GR" dirty="0" smtClean="0"/>
              <a:t>(2 </a:t>
            </a:r>
            <a:r>
              <a:rPr lang="el-GR" dirty="0"/>
              <a:t>από </a:t>
            </a:r>
            <a:r>
              <a:rPr lang="el-GR" dirty="0" smtClean="0"/>
              <a:t>9)</a:t>
            </a:r>
            <a:endParaRPr lang="en-US" dirty="0"/>
          </a:p>
        </p:txBody>
      </p:sp>
      <p:sp>
        <p:nvSpPr>
          <p:cNvPr id="3" name="Content Placeholder 2"/>
          <p:cNvSpPr>
            <a:spLocks noGrp="1"/>
          </p:cNvSpPr>
          <p:nvPr>
            <p:ph idx="1"/>
          </p:nvPr>
        </p:nvSpPr>
        <p:spPr/>
        <p:txBody>
          <a:bodyPr>
            <a:normAutofit fontScale="92500" lnSpcReduction="10000"/>
          </a:bodyPr>
          <a:lstStyle/>
          <a:p>
            <a:r>
              <a:rPr lang="el-GR" dirty="0"/>
              <a:t>Θέτουμε τα εξής ερωτήματα: Τι είδους επικοινωνία και ποιες νόρμες γλωσσικής αλλά κοινωνιολογικής συμπεριφοράς προϋποτίθενται; Ο συγγραφέας θέλει να εκφράσει συναισθήματα (πρβλ. Β΄Κορ.11), να μεταδώσει πληροφορίες σχετικά με ένα θέμα, ή να απευθύνει επιταγές-εντολές; Ποια η λειτουργικότητα του κειμένου; Έχει επικοινωνιακή (εισαγωγές επιστολών), ποιητική (Α΄Κορ.13. Ρωμ.8,31-9), ρητορική (Γαλ.), λειτουργική, μεταγλωσσική </a:t>
            </a:r>
          </a:p>
          <a:p>
            <a:endParaRPr lang="en-US" dirty="0"/>
          </a:p>
        </p:txBody>
      </p:sp>
    </p:spTree>
    <p:extLst>
      <p:ext uri="{BB962C8B-B14F-4D97-AF65-F5344CB8AC3E}">
        <p14:creationId xmlns:p14="http://schemas.microsoft.com/office/powerpoint/2010/main" val="8546874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Πραγματολογική ανάλυση </a:t>
            </a:r>
            <a:r>
              <a:rPr lang="el-GR" dirty="0" smtClean="0"/>
              <a:t>(3 </a:t>
            </a:r>
            <a:r>
              <a:rPr lang="el-GR" dirty="0"/>
              <a:t>από </a:t>
            </a:r>
            <a:r>
              <a:rPr lang="el-GR" dirty="0" smtClean="0"/>
              <a:t>9)</a:t>
            </a:r>
            <a:endParaRPr lang="en-US" dirty="0"/>
          </a:p>
        </p:txBody>
      </p:sp>
      <p:sp>
        <p:nvSpPr>
          <p:cNvPr id="3" name="Content Placeholder 2"/>
          <p:cNvSpPr>
            <a:spLocks noGrp="1"/>
          </p:cNvSpPr>
          <p:nvPr>
            <p:ph idx="1"/>
          </p:nvPr>
        </p:nvSpPr>
        <p:spPr/>
        <p:txBody>
          <a:bodyPr>
            <a:normAutofit lnSpcReduction="10000"/>
          </a:bodyPr>
          <a:lstStyle/>
          <a:p>
            <a:r>
              <a:rPr lang="el-GR" dirty="0"/>
              <a:t>αλληγορία της γλώσσας. Γαλ. 4,24);  Ποια δεδομένα, τα οποία εξυπηρετούν το στόχο της συγγραφής ανακαλύπτουμε στο ίδιο το κείμενο; Γι΄αυτό το σκοπό μετατρέπουμε τον άμεσο λόγο σε έμμεσο χρησιμοποιώντας ρήματα τα οποία δηλώνουν την πρόθεση και τη διάθεση του ομιλούντος Π.χ. Ο Νίκος λέει: </a:t>
            </a:r>
            <a:r>
              <a:rPr lang="el-GR" i="1" dirty="0"/>
              <a:t>Σωτήρη Κλείσε το παράθυρο</a:t>
            </a:r>
            <a:r>
              <a:rPr lang="el-GR" dirty="0"/>
              <a:t>!          Ο Νίκος διατάζει (ή παρακαλεί) το Σωτήρη να κλείσει το παράθυρο. </a:t>
            </a:r>
          </a:p>
          <a:p>
            <a:endParaRPr lang="en-US" dirty="0"/>
          </a:p>
        </p:txBody>
      </p:sp>
    </p:spTree>
    <p:extLst>
      <p:ext uri="{BB962C8B-B14F-4D97-AF65-F5344CB8AC3E}">
        <p14:creationId xmlns:p14="http://schemas.microsoft.com/office/powerpoint/2010/main" val="27430131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Πραγματολογική ανάλυση </a:t>
            </a:r>
            <a:r>
              <a:rPr lang="el-GR" dirty="0" smtClean="0"/>
              <a:t>(4 </a:t>
            </a:r>
            <a:r>
              <a:rPr lang="el-GR" dirty="0"/>
              <a:t>από 9)</a:t>
            </a:r>
            <a:endParaRPr lang="en-US" dirty="0"/>
          </a:p>
        </p:txBody>
      </p:sp>
      <p:sp>
        <p:nvSpPr>
          <p:cNvPr id="3" name="Content Placeholder 2"/>
          <p:cNvSpPr>
            <a:spLocks noGrp="1"/>
          </p:cNvSpPr>
          <p:nvPr>
            <p:ph idx="1"/>
          </p:nvPr>
        </p:nvSpPr>
        <p:spPr/>
        <p:txBody>
          <a:bodyPr>
            <a:normAutofit lnSpcReduction="10000"/>
          </a:bodyPr>
          <a:lstStyle/>
          <a:p>
            <a:r>
              <a:rPr lang="el-GR" dirty="0"/>
              <a:t>Ποιες άμεσες ή έμμεσες αναφορές που αφορούν στη σκέψη και στην πράξη των αναγνωστών υπάρχουν σε αυτό; Διαφαίνονται σκιές/προβλήματα στη σχέση συγγραφέα και ακροατών και ποιες αξίες προβάλλει ο συγγραφέας; Σε ποια </a:t>
            </a:r>
            <a:r>
              <a:rPr lang="el-GR" b="1" dirty="0"/>
              <a:t>πρόσωπα</a:t>
            </a:r>
            <a:r>
              <a:rPr lang="el-GR" dirty="0"/>
              <a:t> δείχνει συμπάθεια το ίδιο το κείμενο; Ποιες </a:t>
            </a:r>
            <a:r>
              <a:rPr lang="el-GR" b="1" dirty="0"/>
              <a:t>λύσεις</a:t>
            </a:r>
            <a:r>
              <a:rPr lang="el-GR" dirty="0"/>
              <a:t> προτείνει για συγκεκριμένα προβλήματα της κοινότητας και των αναγνωστών του; </a:t>
            </a:r>
          </a:p>
          <a:p>
            <a:endParaRPr lang="en-US" dirty="0"/>
          </a:p>
        </p:txBody>
      </p:sp>
    </p:spTree>
    <p:extLst>
      <p:ext uri="{BB962C8B-B14F-4D97-AF65-F5344CB8AC3E}">
        <p14:creationId xmlns:p14="http://schemas.microsoft.com/office/powerpoint/2010/main" val="10032724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Πραγματολογική ανάλυση </a:t>
            </a:r>
            <a:r>
              <a:rPr lang="el-GR" dirty="0" smtClean="0"/>
              <a:t>(5 </a:t>
            </a:r>
            <a:r>
              <a:rPr lang="el-GR" dirty="0"/>
              <a:t>από 9)</a:t>
            </a:r>
            <a:endParaRPr lang="en-US" dirty="0"/>
          </a:p>
        </p:txBody>
      </p:sp>
      <p:sp>
        <p:nvSpPr>
          <p:cNvPr id="3" name="Content Placeholder 2"/>
          <p:cNvSpPr>
            <a:spLocks noGrp="1"/>
          </p:cNvSpPr>
          <p:nvPr>
            <p:ph idx="1"/>
          </p:nvPr>
        </p:nvSpPr>
        <p:spPr/>
        <p:txBody>
          <a:bodyPr/>
          <a:lstStyle/>
          <a:p>
            <a:r>
              <a:rPr lang="el-GR" dirty="0"/>
              <a:t>Ποιος είναι ο πραγματικός συγγραφέας του κειμένου και ποιο το κύρος, το οποίο του αναγνωρίζεται (δομή αυθεντίας); Καταφεύγει σε προστακτικές, σε παράκληση, σε επεξήγηση και ποιες προϋποθέσεις πρέπει να εκπληρωθούν προκειμένου να επιτύχουν;</a:t>
            </a:r>
          </a:p>
        </p:txBody>
      </p:sp>
    </p:spTree>
    <p:extLst>
      <p:ext uri="{BB962C8B-B14F-4D97-AF65-F5344CB8AC3E}">
        <p14:creationId xmlns:p14="http://schemas.microsoft.com/office/powerpoint/2010/main" val="19835792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Πραγματολογική ανάλυση </a:t>
            </a:r>
            <a:r>
              <a:rPr lang="el-GR" dirty="0" smtClean="0"/>
              <a:t>(6 </a:t>
            </a:r>
            <a:r>
              <a:rPr lang="el-GR" dirty="0"/>
              <a:t>από 9)</a:t>
            </a:r>
            <a:endParaRPr lang="en-US" dirty="0"/>
          </a:p>
        </p:txBody>
      </p:sp>
      <p:sp>
        <p:nvSpPr>
          <p:cNvPr id="3" name="Content Placeholder 2"/>
          <p:cNvSpPr>
            <a:spLocks noGrp="1"/>
          </p:cNvSpPr>
          <p:nvPr>
            <p:ph idx="1"/>
          </p:nvPr>
        </p:nvSpPr>
        <p:spPr/>
        <p:txBody>
          <a:bodyPr>
            <a:normAutofit fontScale="92500" lnSpcReduction="20000"/>
          </a:bodyPr>
          <a:lstStyle/>
          <a:p>
            <a:r>
              <a:rPr lang="el-GR" dirty="0"/>
              <a:t>η πραγματολογική έρευνα λαμβάνει υπόψη επίσης πέντε </a:t>
            </a:r>
            <a:r>
              <a:rPr lang="el-GR" b="1" dirty="0"/>
              <a:t>αναγνώστες</a:t>
            </a:r>
            <a:r>
              <a:rPr lang="el-GR" dirty="0"/>
              <a:t> του κειμένου. Αυτοί</a:t>
            </a:r>
            <a:r>
              <a:rPr lang="de-DE" dirty="0"/>
              <a:t> </a:t>
            </a:r>
            <a:r>
              <a:rPr lang="el-GR" dirty="0"/>
              <a:t>είναι</a:t>
            </a:r>
            <a:r>
              <a:rPr lang="de-DE" dirty="0"/>
              <a:t> </a:t>
            </a:r>
            <a:r>
              <a:rPr lang="el-GR" dirty="0"/>
              <a:t>οι</a:t>
            </a:r>
            <a:r>
              <a:rPr lang="de-DE" dirty="0"/>
              <a:t> </a:t>
            </a:r>
            <a:r>
              <a:rPr lang="el-GR" dirty="0"/>
              <a:t>εξής</a:t>
            </a:r>
            <a:r>
              <a:rPr lang="de-DE" dirty="0"/>
              <a:t>:  realer, erzählter, historischer, fiktiver, intendierter. </a:t>
            </a:r>
            <a:r>
              <a:rPr lang="el-GR" dirty="0"/>
              <a:t>Π.χ. στην παραβολή Λκ. 16, 1-8: </a:t>
            </a:r>
            <a:r>
              <a:rPr lang="el-GR" b="1" dirty="0"/>
              <a:t>Realer - Πραγματικός</a:t>
            </a:r>
            <a:r>
              <a:rPr lang="el-GR" dirty="0"/>
              <a:t> είναι αυτός που πραγματικά άκουσε το λόγιο του Ιησού (Ιουδαίοι). </a:t>
            </a:r>
            <a:r>
              <a:rPr lang="el-GR" b="1" dirty="0"/>
              <a:t>Erzählter - αφηγηματικός</a:t>
            </a:r>
            <a:r>
              <a:rPr lang="el-GR" dirty="0"/>
              <a:t> είναι αυτός που ακροάται το λόγιο του Ιησού στο ευαγγελικό κείμενο (Φαρισαίοι). </a:t>
            </a:r>
            <a:r>
              <a:rPr lang="el-GR" b="1" dirty="0"/>
              <a:t>Historischer - ιστορικός</a:t>
            </a:r>
            <a:r>
              <a:rPr lang="el-GR" dirty="0"/>
              <a:t> είναι αυτός ο οποίος ακούει την παραβολή μετά την πρώτη αφήγησή της από τον Χριστό. </a:t>
            </a:r>
          </a:p>
          <a:p>
            <a:endParaRPr lang="en-US" dirty="0"/>
          </a:p>
        </p:txBody>
      </p:sp>
    </p:spTree>
    <p:extLst>
      <p:ext uri="{BB962C8B-B14F-4D97-AF65-F5344CB8AC3E}">
        <p14:creationId xmlns:p14="http://schemas.microsoft.com/office/powerpoint/2010/main" val="1700540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Πραγματολογική ανάλυση </a:t>
            </a:r>
            <a:r>
              <a:rPr lang="el-GR" dirty="0" smtClean="0"/>
              <a:t>(7 </a:t>
            </a:r>
            <a:r>
              <a:rPr lang="el-GR" dirty="0"/>
              <a:t>από 9)</a:t>
            </a:r>
            <a:endParaRPr lang="en-US" dirty="0"/>
          </a:p>
        </p:txBody>
      </p:sp>
      <p:sp>
        <p:nvSpPr>
          <p:cNvPr id="3" name="Content Placeholder 2"/>
          <p:cNvSpPr>
            <a:spLocks noGrp="1"/>
          </p:cNvSpPr>
          <p:nvPr>
            <p:ph idx="1"/>
          </p:nvPr>
        </p:nvSpPr>
        <p:spPr/>
        <p:txBody>
          <a:bodyPr>
            <a:normAutofit fontScale="92500" lnSpcReduction="20000"/>
          </a:bodyPr>
          <a:lstStyle/>
          <a:p>
            <a:r>
              <a:rPr lang="el-GR" dirty="0"/>
              <a:t>Δηλαδή οι πρώτες Χριστιανικές κοινότητες των Ιεροσολύμων, μετά της Ρώμης, μετά οι Πατέρες κλπ. κάτι που έχει ιδιαίτερη σημασία για την κατανόηση του πως διαμορφώθηκε το κείμενο όπως μας παραδίδεται σήμερα. </a:t>
            </a:r>
            <a:r>
              <a:rPr lang="el-GR" b="1" dirty="0"/>
              <a:t>Fiktiver-φανταστικός</a:t>
            </a:r>
            <a:r>
              <a:rPr lang="el-GR" dirty="0"/>
              <a:t> είναι ο Θεόφιλος και </a:t>
            </a:r>
            <a:r>
              <a:rPr lang="el-GR" b="1" dirty="0"/>
              <a:t>ο intendierter</a:t>
            </a:r>
            <a:r>
              <a:rPr lang="el-GR" dirty="0"/>
              <a:t> είναι ο νοούμενος αναγνώστης για τον οποίο γίνεται πολύς και δυσερμήνευτος λόγος. Είναι ο ιδεατός αναγνώστης τον οποίο έχει κάποιος συγγραφέας στο κεφάλι του όταν γράφει και θα καταλάβει ό,τι θέλει ο συγγραφέας</a:t>
            </a:r>
            <a:endParaRPr lang="en-US" dirty="0"/>
          </a:p>
        </p:txBody>
      </p:sp>
    </p:spTree>
    <p:extLst>
      <p:ext uri="{BB962C8B-B14F-4D97-AF65-F5344CB8AC3E}">
        <p14:creationId xmlns:p14="http://schemas.microsoft.com/office/powerpoint/2010/main" val="33404148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Πραγματολογική ανάλυση </a:t>
            </a:r>
            <a:r>
              <a:rPr lang="el-GR" dirty="0" smtClean="0"/>
              <a:t>(8 </a:t>
            </a:r>
            <a:r>
              <a:rPr lang="el-GR" dirty="0"/>
              <a:t>από 9)</a:t>
            </a:r>
            <a:endParaRPr lang="en-US" dirty="0"/>
          </a:p>
        </p:txBody>
      </p:sp>
      <p:sp>
        <p:nvSpPr>
          <p:cNvPr id="3" name="Content Placeholder 2"/>
          <p:cNvSpPr>
            <a:spLocks noGrp="1"/>
          </p:cNvSpPr>
          <p:nvPr>
            <p:ph idx="1"/>
          </p:nvPr>
        </p:nvSpPr>
        <p:spPr/>
        <p:txBody>
          <a:bodyPr>
            <a:normAutofit lnSpcReduction="10000"/>
          </a:bodyPr>
          <a:lstStyle/>
          <a:p>
            <a:r>
              <a:rPr lang="el-GR" dirty="0"/>
              <a:t>Ἡ παραβολὴ τοῦ οἰκονόμου τῆς ἀδικίας συνιστᾶ μία ἐγκιβωτισμένη ἀφήγηση, παρεμβάλλεται δηλαδὴ στὸ ἐσωτερικὸ τῆς εὐρύτερης εὐαγγελικῆς διηγήσεως. Ἔτσι θεωροῦμε ὅτι ἡ παραβολὴ δομεῖ ἕνα </a:t>
            </a:r>
            <a:r>
              <a:rPr lang="el-GR" b="1" dirty="0"/>
              <a:t>μεταδιηγητικὸ ἐπίπεδο</a:t>
            </a:r>
            <a:r>
              <a:rPr lang="el-GR" dirty="0"/>
              <a:t>, τὸ ὁποῖο εἶναι τρίτο σὲ μία σειρὰ ἄλλων ἐπιπέδων. Τὸ πρῶτο εἶναι τὸ </a:t>
            </a:r>
            <a:r>
              <a:rPr lang="el-GR" b="1" dirty="0"/>
              <a:t>ἐξωδιηγητικό</a:t>
            </a:r>
            <a:r>
              <a:rPr lang="el-GR" dirty="0"/>
              <a:t>, στὸ ὁποῖο ἔχουμε τὸν ἐξωδιηγητικό, τριτοπρόσωπο ἀφηγητὴ τοῦ Εὐαγγελίου, τὸν Εὐαγγελιστὴ </a:t>
            </a:r>
            <a:r>
              <a:rPr lang="el-GR" b="1" dirty="0"/>
              <a:t>Λουκᾶ</a:t>
            </a:r>
            <a:r>
              <a:rPr lang="el-GR" dirty="0"/>
              <a:t>. </a:t>
            </a:r>
          </a:p>
          <a:p>
            <a:endParaRPr lang="en-US" dirty="0"/>
          </a:p>
        </p:txBody>
      </p:sp>
    </p:spTree>
    <p:extLst>
      <p:ext uri="{BB962C8B-B14F-4D97-AF65-F5344CB8AC3E}">
        <p14:creationId xmlns:p14="http://schemas.microsoft.com/office/powerpoint/2010/main" val="32102453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Πραγματολογική ανάλυση </a:t>
            </a:r>
            <a:r>
              <a:rPr lang="el-GR" dirty="0" smtClean="0"/>
              <a:t>(9 </a:t>
            </a:r>
            <a:r>
              <a:rPr lang="el-GR" dirty="0"/>
              <a:t>από 9)</a:t>
            </a:r>
            <a:endParaRPr lang="en-US" dirty="0"/>
          </a:p>
        </p:txBody>
      </p:sp>
      <p:sp>
        <p:nvSpPr>
          <p:cNvPr id="3" name="Content Placeholder 2"/>
          <p:cNvSpPr>
            <a:spLocks noGrp="1"/>
          </p:cNvSpPr>
          <p:nvPr>
            <p:ph idx="1"/>
          </p:nvPr>
        </p:nvSpPr>
        <p:spPr/>
        <p:txBody>
          <a:bodyPr/>
          <a:lstStyle/>
          <a:p>
            <a:r>
              <a:rPr lang="el-GR" dirty="0"/>
              <a:t>Τὸ Εὐαγγέλιο συνιστᾶ τὸ δεύτερο, τὸ ἐνδοδιηγητικὸ ἐπίπεδο στὸ ὁποῖο ὁ </a:t>
            </a:r>
            <a:r>
              <a:rPr lang="el-GR" b="1" dirty="0"/>
              <a:t>Ἰησοῦς</a:t>
            </a:r>
            <a:r>
              <a:rPr lang="el-GR" dirty="0"/>
              <a:t> ὡς </a:t>
            </a:r>
            <a:r>
              <a:rPr lang="el-GR" b="1" dirty="0"/>
              <a:t>ἐνδοδιηγητικὸς</a:t>
            </a:r>
            <a:r>
              <a:rPr lang="el-GR" dirty="0"/>
              <a:t> ἀφηγητὴς λαμβάνει τὸ λόγο καὶ διηγεῖται ἕνα νέο ἀφήγημα, τὴν παραβολή. Στὸ μεταδιηγητικὸ ἐπίπεδο τῆς παραβολῆς δροῦν καὶ ὁμιλοῦν </a:t>
            </a:r>
            <a:r>
              <a:rPr lang="el-GR" b="1" dirty="0"/>
              <a:t>συγκεκριμένοι χαρακτῆρες</a:t>
            </a:r>
            <a:r>
              <a:rPr lang="el-GR" dirty="0"/>
              <a:t> (</a:t>
            </a:r>
            <a:r>
              <a:rPr lang="de-DE" dirty="0"/>
              <a:t>personnage</a:t>
            </a:r>
            <a:r>
              <a:rPr lang="el-GR" dirty="0"/>
              <a:t>): ὁ οἰκονόμος κλπ. </a:t>
            </a:r>
          </a:p>
          <a:p>
            <a:endParaRPr lang="en-US" dirty="0"/>
          </a:p>
        </p:txBody>
      </p:sp>
    </p:spTree>
    <p:extLst>
      <p:ext uri="{BB962C8B-B14F-4D97-AF65-F5344CB8AC3E}">
        <p14:creationId xmlns:p14="http://schemas.microsoft.com/office/powerpoint/2010/main" val="538809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READER RESPONSE CRITICISM</a:t>
            </a:r>
            <a:r>
              <a:rPr lang="el-GR" dirty="0"/>
              <a:t> </a:t>
            </a:r>
            <a:r>
              <a:rPr lang="el-GR" dirty="0" smtClean="0"/>
              <a:t>(2 </a:t>
            </a:r>
            <a:r>
              <a:rPr lang="el-GR" dirty="0"/>
              <a:t>από 4)</a:t>
            </a:r>
            <a:endParaRPr lang="en-US" dirty="0"/>
          </a:p>
        </p:txBody>
      </p:sp>
      <p:sp>
        <p:nvSpPr>
          <p:cNvPr id="3" name="Content Placeholder 2"/>
          <p:cNvSpPr>
            <a:spLocks noGrp="1"/>
          </p:cNvSpPr>
          <p:nvPr>
            <p:ph idx="1"/>
          </p:nvPr>
        </p:nvSpPr>
        <p:spPr/>
        <p:txBody>
          <a:bodyPr>
            <a:normAutofit fontScale="92500" lnSpcReduction="20000"/>
          </a:bodyPr>
          <a:lstStyle/>
          <a:p>
            <a:r>
              <a:rPr lang="el-GR" i="1" dirty="0"/>
              <a:t> Σε μια προσπάθεια να αποτραπεί η κριτική ότι τέτοιου είδους ερμηνεία αναπόφευκτα οδηγεί σε πλήρη σχετικοποίηση και κατακερματισμό του νοήματος (καμία ανάγνωση ενός κειμένου δεν μπορεί να απορριφθεί, καμία επαναδήλωση του μηνύματός του δεν είναι τόσο παράξενη) μια τρίτη, τροποποιημένη αρχή διατυπώθηκε, σύμφωνα με την οποία οποιαδήποτε ανάγνωση ενός κειμένου καθορίζεται από την αναγιγνώσκουσα κοινότητα. Με άλλες λέξεις, η Γραφή της Εκκλησίας που παραλαμβάνεται μέσα στους αιώνες</a:t>
            </a:r>
            <a:r>
              <a:rPr lang="el-GR" dirty="0"/>
              <a:t>.</a:t>
            </a:r>
          </a:p>
          <a:p>
            <a:endParaRPr lang="en-US" dirty="0"/>
          </a:p>
        </p:txBody>
      </p:sp>
    </p:spTree>
    <p:extLst>
      <p:ext uri="{BB962C8B-B14F-4D97-AF65-F5344CB8AC3E}">
        <p14:creationId xmlns:p14="http://schemas.microsoft.com/office/powerpoint/2010/main" val="29014152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ΔΙΑΧΡΟΝΙΚΗ ΘΕΩΡΗΣΗ ΤΩΝ ΚΕΙΜΕΝΩΝ</a:t>
            </a:r>
            <a:endParaRPr lang="en-US" dirty="0"/>
          </a:p>
        </p:txBody>
      </p:sp>
      <p:sp>
        <p:nvSpPr>
          <p:cNvPr id="3" name="Content Placeholder 2"/>
          <p:cNvSpPr>
            <a:spLocks noGrp="1"/>
          </p:cNvSpPr>
          <p:nvPr>
            <p:ph idx="1"/>
          </p:nvPr>
        </p:nvSpPr>
        <p:spPr/>
        <p:txBody>
          <a:bodyPr/>
          <a:lstStyle/>
          <a:p>
            <a:r>
              <a:rPr lang="el-GR" dirty="0"/>
              <a:t>Η κλασική ερμηνευτική μέθοδος της Α.Γ. επί δύο σχεδόν αιώνες εστιαζόταν στη διαχρονική εξέταση της μορφής, του είδους και της προέλευσης των περικοπών που απαρτίζουν τα βιβλικά κείμενα, προκειμένου να ανιχνευθεί με όσο το δυνατόν μεγαλύτερη ακρίβεια η φωνή του ιστορικού Ιησού και των αποστόλων. </a:t>
            </a:r>
          </a:p>
        </p:txBody>
      </p:sp>
    </p:spTree>
    <p:extLst>
      <p:ext uri="{BB962C8B-B14F-4D97-AF65-F5344CB8AC3E}">
        <p14:creationId xmlns:p14="http://schemas.microsoft.com/office/powerpoint/2010/main" val="30530417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ΘΕΟΔΙΔΑΚΤΟΙ</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Ο ίδιος ο Ιησούς δεν συνέγραψε κανένα κείμενο, ούτε και στους μαθητές του έδωσε την εντολή να γράψουν, αλλά να τον κηρύξουν στα πέρατα της οικουμένης, δίδοντάς τους επίσης την υπόσχεση ότι το αγ. Πνεύμα θα υπομνήσει όλα όσα είδαν κι άκουσαν από τον Κύριο. ‘Ο Χριστιανισμός είναι θρησκεία πνευματική, γιατί η πίστη κι η ζωή των οπαδών της στηρίζεται στο αγ.Πνεύμα και στην άμεση επικοινωνία με τον Χριστό. Γι’ αυτό κι οι πρώτοι χριστιανοί επί δεκαετηρίδες ζούσαν κατά Χριστόν </a:t>
            </a:r>
            <a:r>
              <a:rPr lang="el-GR" i="1" dirty="0"/>
              <a:t>ως θεοδίδακτοι</a:t>
            </a:r>
            <a:r>
              <a:rPr lang="el-GR" dirty="0"/>
              <a:t> </a:t>
            </a:r>
          </a:p>
        </p:txBody>
      </p:sp>
    </p:spTree>
    <p:extLst>
      <p:ext uri="{BB962C8B-B14F-4D97-AF65-F5344CB8AC3E}">
        <p14:creationId xmlns:p14="http://schemas.microsoft.com/office/powerpoint/2010/main" val="35099004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ΚΟΙΝΩΝΙΑ ΠΡΟΦΟΡΙΚΟΥ ΠΟΛΙΤΙΣΜΟΥ</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Αλλ’ οι χριστιανοί με την πάροδο του χρόνου δεν επέδειξαν την πρώτη αγιότητα και καθαρότητα βίου και εξώκειλαν ‘οι μεν δογμάτων ένεκεν, οι δε βίου και τρόπων, γι’αυτό κι η Εκκλησία αισθάνθηκε την ανάγκη της συγκροτήσεως της αγίας Γραφής της, του Κανόνος της Κ.Δ., ως κανόνος δηλ. μέτρου και κριτηρίου των πιστευτέων και πρακτέων. Επιπλέον το κήρυγμα του Χριστιανισμού διαδόθηκε σε μια κοινωνία, η οποία διακρινόταν για </a:t>
            </a:r>
            <a:r>
              <a:rPr lang="el-GR" b="1" dirty="0"/>
              <a:t>τον </a:t>
            </a:r>
            <a:r>
              <a:rPr lang="el-GR" b="1" i="1" dirty="0"/>
              <a:t>προφορικό της πολιτισμό</a:t>
            </a:r>
            <a:r>
              <a:rPr lang="el-GR" i="1" dirty="0"/>
              <a:t>.</a:t>
            </a:r>
            <a:r>
              <a:rPr lang="el-GR" dirty="0"/>
              <a:t> </a:t>
            </a:r>
          </a:p>
        </p:txBody>
      </p:sp>
    </p:spTree>
    <p:extLst>
      <p:ext uri="{BB962C8B-B14F-4D97-AF65-F5344CB8AC3E}">
        <p14:creationId xmlns:p14="http://schemas.microsoft.com/office/powerpoint/2010/main" val="37485259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ΠΟΙΗΤΙΚΗ ΜΟΡΦΗ</a:t>
            </a:r>
            <a:endParaRPr lang="en-US" dirty="0"/>
          </a:p>
        </p:txBody>
      </p:sp>
      <p:sp>
        <p:nvSpPr>
          <p:cNvPr id="3" name="Content Placeholder 2"/>
          <p:cNvSpPr>
            <a:spLocks noGrp="1"/>
          </p:cNvSpPr>
          <p:nvPr>
            <p:ph idx="1"/>
          </p:nvPr>
        </p:nvSpPr>
        <p:spPr/>
        <p:txBody>
          <a:bodyPr>
            <a:normAutofit lnSpcReduction="10000"/>
          </a:bodyPr>
          <a:lstStyle/>
          <a:p>
            <a:r>
              <a:rPr lang="el-GR" dirty="0"/>
              <a:t>Οι ραβίνοι αποστήθιζαν ολόκληρη την Παλαιά Διαθήκη. Αυτό σημαίνει ότι οι μαθητές του Ιησού αποθήκευσαν στην μνήμη τους πολλά περισσότερα γεγονότα και λόγια του Ιησού από αυτά, τα οποία είναι καταγεγραμμένα στην Βίβλο και συνεπώς τα παρέδωσαν με την προφορική τους διδασκαλία επακριβώς. Σε αυτό τους διευκόλυνε το γεγονός ότι μεγάλο μέρος των λόγων του Ιησού είχε </a:t>
            </a:r>
            <a:r>
              <a:rPr lang="el-GR" b="1" dirty="0"/>
              <a:t>ποιητική μορφή</a:t>
            </a:r>
            <a:r>
              <a:rPr lang="el-GR" dirty="0"/>
              <a:t> </a:t>
            </a:r>
          </a:p>
        </p:txBody>
      </p:sp>
    </p:spTree>
    <p:extLst>
      <p:ext uri="{BB962C8B-B14F-4D97-AF65-F5344CB8AC3E}">
        <p14:creationId xmlns:p14="http://schemas.microsoft.com/office/powerpoint/2010/main" val="2080146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ΑΥΘΕΝΤΙΚΟΤΗΤΑ</a:t>
            </a:r>
            <a:endParaRPr lang="en-US" dirty="0"/>
          </a:p>
        </p:txBody>
      </p:sp>
      <p:sp>
        <p:nvSpPr>
          <p:cNvPr id="3" name="Content Placeholder 2"/>
          <p:cNvSpPr>
            <a:spLocks noGrp="1"/>
          </p:cNvSpPr>
          <p:nvPr>
            <p:ph idx="1"/>
          </p:nvPr>
        </p:nvSpPr>
        <p:spPr/>
        <p:txBody>
          <a:bodyPr>
            <a:normAutofit fontScale="85000" lnSpcReduction="20000"/>
          </a:bodyPr>
          <a:lstStyle/>
          <a:p>
            <a:r>
              <a:rPr lang="el-GR" sz="3100" dirty="0"/>
              <a:t>Ο ίδιος ο Ιγνάτιος Αντιοχείας αντικρούοντας εκείνους που διατείνονταν ότι εάν δεν βρουν τις χριστιανικές αλήθειες καταγεγραμμένες στα αρχεία δεν τις πιστεύουν, απαντά ότι για εκείνον </a:t>
            </a:r>
            <a:r>
              <a:rPr lang="el-GR" sz="3100" b="1" dirty="0"/>
              <a:t>αυθεντικό αρχείο είναι ο σταυρός, ο θάνατος και η ανάστασις αυτού και η ζωντανή πίστη για όλα αυτά</a:t>
            </a:r>
            <a:r>
              <a:rPr lang="el-GR" sz="3100" b="1" dirty="0" smtClean="0"/>
              <a:t>.</a:t>
            </a:r>
          </a:p>
          <a:p>
            <a:r>
              <a:rPr lang="en-US" sz="3100" dirty="0"/>
              <a:t>O</a:t>
            </a:r>
            <a:r>
              <a:rPr lang="el-GR" sz="3100" dirty="0"/>
              <a:t> μαθητής του </a:t>
            </a:r>
            <a:r>
              <a:rPr lang="en-US" sz="3100" dirty="0" err="1"/>
              <a:t>Bultmann</a:t>
            </a:r>
            <a:r>
              <a:rPr lang="en-US" sz="3100" dirty="0"/>
              <a:t> </a:t>
            </a:r>
            <a:r>
              <a:rPr lang="en-US" sz="3100" b="1" dirty="0"/>
              <a:t>E</a:t>
            </a:r>
            <a:r>
              <a:rPr lang="el-GR" sz="3100" b="1" dirty="0"/>
              <a:t>.</a:t>
            </a:r>
            <a:r>
              <a:rPr lang="en-US" sz="3100" b="1" dirty="0"/>
              <a:t>K</a:t>
            </a:r>
            <a:r>
              <a:rPr lang="el-GR" sz="3100" b="1" dirty="0"/>
              <a:t>ä</a:t>
            </a:r>
            <a:r>
              <a:rPr lang="en-US" sz="3100" b="1" dirty="0" err="1"/>
              <a:t>semann</a:t>
            </a:r>
            <a:r>
              <a:rPr lang="el-GR" sz="3100" dirty="0"/>
              <a:t> το 1953 θεώρησε ως αυθεντικά εκείνα τα λόγια του Ιησού, τα οποία </a:t>
            </a:r>
            <a:r>
              <a:rPr lang="el-GR" sz="3100" b="1" u="sng" dirty="0"/>
              <a:t>(α)</a:t>
            </a:r>
            <a:r>
              <a:rPr lang="el-GR" sz="3100" dirty="0"/>
              <a:t> συγκρούονται με τον παραδοσιακό Ιουδαϊσμό και </a:t>
            </a:r>
            <a:r>
              <a:rPr lang="el-GR" sz="3100" b="1" u="sng" dirty="0"/>
              <a:t>(β)</a:t>
            </a:r>
            <a:r>
              <a:rPr lang="el-GR" sz="3100" dirty="0"/>
              <a:t> δεν δικαιολογούνται από την προβληματική της πρώτης Εκκλησίας (πχ. Οι φράσεις </a:t>
            </a:r>
            <a:r>
              <a:rPr lang="el-GR" sz="3100" i="1" dirty="0"/>
              <a:t>Αμήν λέγω υμίν</a:t>
            </a:r>
            <a:r>
              <a:rPr lang="el-GR" sz="3100" dirty="0"/>
              <a:t> ή το  Μκ. 13,32). Το δεύτερο ονομάζεται </a:t>
            </a:r>
            <a:r>
              <a:rPr lang="el-GR" sz="3100" i="1" dirty="0"/>
              <a:t>Κριτήριο της </a:t>
            </a:r>
            <a:r>
              <a:rPr lang="el-GR" sz="3100" b="1" i="1" dirty="0"/>
              <a:t>έλλειψης αναλογίας</a:t>
            </a:r>
            <a:r>
              <a:rPr lang="el-GR" sz="3100" dirty="0"/>
              <a:t> (</a:t>
            </a:r>
            <a:r>
              <a:rPr lang="en-US" sz="3100" dirty="0" err="1"/>
              <a:t>Differenzkriterium</a:t>
            </a:r>
            <a:r>
              <a:rPr lang="el-GR" sz="3100" dirty="0"/>
              <a:t> </a:t>
            </a:r>
          </a:p>
          <a:p>
            <a:endParaRPr lang="el-GR" b="1" dirty="0"/>
          </a:p>
        </p:txBody>
      </p:sp>
    </p:spTree>
    <p:extLst>
      <p:ext uri="{BB962C8B-B14F-4D97-AF65-F5344CB8AC3E}">
        <p14:creationId xmlns:p14="http://schemas.microsoft.com/office/powerpoint/2010/main" val="6939138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ΤΙ ΣΥΜΒΑΙΝΕΙ ΣΗΜΕΡΑ</a:t>
            </a:r>
            <a:endParaRPr lang="en-US" dirty="0"/>
          </a:p>
        </p:txBody>
      </p:sp>
      <p:sp>
        <p:nvSpPr>
          <p:cNvPr id="3" name="Content Placeholder 2"/>
          <p:cNvSpPr>
            <a:spLocks noGrp="1"/>
          </p:cNvSpPr>
          <p:nvPr>
            <p:ph idx="1"/>
          </p:nvPr>
        </p:nvSpPr>
        <p:spPr/>
        <p:txBody>
          <a:bodyPr>
            <a:normAutofit fontScale="92500" lnSpcReduction="20000"/>
          </a:bodyPr>
          <a:lstStyle/>
          <a:p>
            <a:r>
              <a:rPr lang="el-GR" dirty="0"/>
              <a:t>Σήμερα στα πλαίσια της Τρίτης Ερώτησης (</a:t>
            </a:r>
            <a:r>
              <a:rPr lang="en-US" dirty="0"/>
              <a:t>Third Quest</a:t>
            </a:r>
            <a:r>
              <a:rPr lang="el-GR" dirty="0"/>
              <a:t>) λαμβάνονται υπόψη τα εξής κριτήρια: (α) Η αρχαιότητα και (β) Η πολλαπλότητα των Πηγών Μαρτυριών. όταν δηλ. μαρτυρείται αυτό από ανεξάρτητες μεταξύ τους πηγές, οι οποίες ανήκουν μάλιστα σε διαφορετικά γένη (</a:t>
            </a:r>
            <a:r>
              <a:rPr lang="en-US" dirty="0"/>
              <a:t>Q</a:t>
            </a:r>
            <a:r>
              <a:rPr lang="el-GR" dirty="0"/>
              <a:t>, Μ, </a:t>
            </a:r>
            <a:r>
              <a:rPr lang="en-US" dirty="0"/>
              <a:t>L</a:t>
            </a:r>
            <a:r>
              <a:rPr lang="el-GR" dirty="0"/>
              <a:t>). (γ) </a:t>
            </a:r>
            <a:r>
              <a:rPr lang="el-GR" b="1" dirty="0"/>
              <a:t>Κριτήριο της συνέχειας και της εναρμόνισης</a:t>
            </a:r>
            <a:r>
              <a:rPr lang="el-GR" dirty="0"/>
              <a:t> (</a:t>
            </a:r>
            <a:r>
              <a:rPr lang="en-US" dirty="0" err="1"/>
              <a:t>Koh</a:t>
            </a:r>
            <a:r>
              <a:rPr lang="el-GR" dirty="0"/>
              <a:t>ä</a:t>
            </a:r>
            <a:r>
              <a:rPr lang="en-US" dirty="0" err="1"/>
              <a:t>renzkriterium</a:t>
            </a:r>
            <a:r>
              <a:rPr lang="el-GR" dirty="0"/>
              <a:t>). το κατά πόσον μια πράξη ή ένα λόγιο του Ιησού εντάσσεται αρμονικά στα γενικότερα πλαίσια της δράσης Του. Ε/ </a:t>
            </a:r>
            <a:r>
              <a:rPr lang="el-GR" b="1" dirty="0"/>
              <a:t>Κριτήριο της επαρκούς αιτιολόγησης</a:t>
            </a:r>
            <a:r>
              <a:rPr lang="el-GR" dirty="0"/>
              <a:t>. </a:t>
            </a:r>
          </a:p>
          <a:p>
            <a:endParaRPr lang="en-US" dirty="0"/>
          </a:p>
        </p:txBody>
      </p:sp>
    </p:spTree>
    <p:extLst>
      <p:ext uri="{BB962C8B-B14F-4D97-AF65-F5344CB8AC3E}">
        <p14:creationId xmlns:p14="http://schemas.microsoft.com/office/powerpoint/2010/main" val="33526102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Κριτική των Πηγών  (</a:t>
            </a:r>
            <a:r>
              <a:rPr lang="en-US" b="1" dirty="0" err="1"/>
              <a:t>Quellenkritik</a:t>
            </a:r>
            <a:r>
              <a:rPr lang="el-GR" b="1" dirty="0"/>
              <a:t>)</a:t>
            </a:r>
            <a:r>
              <a:rPr lang="el-GR" b="1" u="sng" dirty="0"/>
              <a:t/>
            </a:r>
            <a:br>
              <a:rPr lang="el-GR" b="1" u="sng" dirty="0"/>
            </a:br>
            <a:endParaRPr lang="en-US" dirty="0"/>
          </a:p>
        </p:txBody>
      </p:sp>
      <p:sp>
        <p:nvSpPr>
          <p:cNvPr id="3" name="Content Placeholder 2"/>
          <p:cNvSpPr>
            <a:spLocks noGrp="1"/>
          </p:cNvSpPr>
          <p:nvPr>
            <p:ph idx="1"/>
          </p:nvPr>
        </p:nvSpPr>
        <p:spPr/>
        <p:txBody>
          <a:bodyPr>
            <a:normAutofit fontScale="85000" lnSpcReduction="10000"/>
          </a:bodyPr>
          <a:lstStyle/>
          <a:p>
            <a:pPr>
              <a:lnSpc>
                <a:spcPct val="90000"/>
              </a:lnSpc>
            </a:pPr>
            <a:r>
              <a:rPr lang="el-GR" dirty="0"/>
              <a:t>Στα Ευαγγέλια η κριτική αυτή συνδέεται με το </a:t>
            </a:r>
            <a:r>
              <a:rPr lang="el-GR" b="1" dirty="0"/>
              <a:t>συνοπτικό πρόβλημα, </a:t>
            </a:r>
            <a:r>
              <a:rPr lang="el-GR" dirty="0"/>
              <a:t>ενώ στις Επιστολές λαμβάνεται υπόψιν η αλληλουχία μεταξύ συγγενών βιβλίων δηλ. Εφεσίους-Κολοσσαείς, Ιούδα-Β΄ Πέτρου. Κατά τη σύγκριση των Συνοπτικών τα χωρία, τα οποία είναι πανομοιότυπα και στους τρεις τα υπογραμμίζουμε </a:t>
            </a:r>
            <a:r>
              <a:rPr lang="el-GR" b="1" dirty="0"/>
              <a:t>με μπλέ μολύβι</a:t>
            </a:r>
            <a:r>
              <a:rPr lang="el-GR" dirty="0"/>
              <a:t>, τα κοινά μεταξύ Μκ. και Μτ. </a:t>
            </a:r>
            <a:r>
              <a:rPr lang="el-GR" b="1" dirty="0"/>
              <a:t>με κίτρινο</a:t>
            </a:r>
            <a:r>
              <a:rPr lang="el-GR" dirty="0"/>
              <a:t>, μεταξύ Μκ. και Λκ. </a:t>
            </a:r>
            <a:r>
              <a:rPr lang="el-GR" b="1" dirty="0"/>
              <a:t>με πράσινο</a:t>
            </a:r>
            <a:r>
              <a:rPr lang="el-GR" dirty="0"/>
              <a:t> και αυτά μεταξύ Μτ. και Λκ. </a:t>
            </a:r>
            <a:r>
              <a:rPr lang="el-GR" b="1" dirty="0"/>
              <a:t>με κόκκινο</a:t>
            </a:r>
            <a:r>
              <a:rPr lang="el-GR" dirty="0"/>
              <a:t>. Κατόπιν διερωτώμαστε εάν είναι μόνον οι διαφορές είναι λεκτικές ή αφορούν και σε θέματα περιεχομένου. </a:t>
            </a:r>
            <a:r>
              <a:rPr lang="el-GR" b="1" dirty="0"/>
              <a:t>Νεότερο είναι το κείμενο το οποίο γλωσσικά, υφολογικά είναι βελτιωμένο, ενώ περιέχει και επεξηγήσεις σε θέματα περιεχομένου. </a:t>
            </a:r>
            <a:endParaRPr lang="el-GR" dirty="0"/>
          </a:p>
        </p:txBody>
      </p:sp>
    </p:spTree>
    <p:extLst>
      <p:ext uri="{BB962C8B-B14F-4D97-AF65-F5344CB8AC3E}">
        <p14:creationId xmlns:p14="http://schemas.microsoft.com/office/powerpoint/2010/main" val="623552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λύση στο Συνοπτικό Πρόβλημα </a:t>
            </a:r>
            <a:endParaRPr lang="en-US" dirty="0"/>
          </a:p>
        </p:txBody>
      </p:sp>
      <p:sp>
        <p:nvSpPr>
          <p:cNvPr id="3" name="Content Placeholder 2"/>
          <p:cNvSpPr>
            <a:spLocks noGrp="1"/>
          </p:cNvSpPr>
          <p:nvPr>
            <p:ph idx="1"/>
          </p:nvPr>
        </p:nvSpPr>
        <p:spPr/>
        <p:txBody>
          <a:bodyPr>
            <a:normAutofit fontScale="85000" lnSpcReduction="20000"/>
          </a:bodyPr>
          <a:lstStyle/>
          <a:p>
            <a:pPr>
              <a:lnSpc>
                <a:spcPct val="90000"/>
              </a:lnSpc>
            </a:pPr>
            <a:r>
              <a:rPr lang="el-GR" dirty="0"/>
              <a:t>* Υπόθεση της </a:t>
            </a:r>
            <a:r>
              <a:rPr lang="el-GR" b="1" dirty="0"/>
              <a:t>Παράδοσης </a:t>
            </a:r>
            <a:r>
              <a:rPr lang="el-GR" dirty="0"/>
              <a:t>(Η</a:t>
            </a:r>
            <a:r>
              <a:rPr lang="en-US" dirty="0" err="1"/>
              <a:t>erder</a:t>
            </a:r>
            <a:r>
              <a:rPr lang="el-GR" dirty="0"/>
              <a:t> 1796, Gieseler 1818, Westcott 1851, </a:t>
            </a:r>
            <a:r>
              <a:rPr lang="en-US" dirty="0" err="1"/>
              <a:t>Reicke</a:t>
            </a:r>
            <a:r>
              <a:rPr lang="el-GR" dirty="0"/>
              <a:t> 1984). </a:t>
            </a:r>
          </a:p>
          <a:p>
            <a:pPr>
              <a:lnSpc>
                <a:spcPct val="90000"/>
              </a:lnSpc>
            </a:pPr>
            <a:r>
              <a:rPr lang="el-GR" dirty="0"/>
              <a:t>* Υπόθεση </a:t>
            </a:r>
            <a:r>
              <a:rPr lang="el-GR" b="1" dirty="0"/>
              <a:t>του απωλεσθέντ</a:t>
            </a:r>
            <a:r>
              <a:rPr lang="en-US" b="1" dirty="0"/>
              <a:t>o</a:t>
            </a:r>
            <a:r>
              <a:rPr lang="el-GR" b="1" dirty="0"/>
              <a:t>ς Πρωτοευαγγέλιου </a:t>
            </a:r>
            <a:r>
              <a:rPr lang="el-GR" dirty="0"/>
              <a:t>(Lessing 1778, Eichhorn 1812). </a:t>
            </a:r>
          </a:p>
          <a:p>
            <a:pPr>
              <a:lnSpc>
                <a:spcPct val="90000"/>
              </a:lnSpc>
            </a:pPr>
            <a:r>
              <a:rPr lang="el-GR" dirty="0"/>
              <a:t>* Υπόθεση των </a:t>
            </a:r>
            <a:r>
              <a:rPr lang="el-GR" b="1" dirty="0"/>
              <a:t>διηγήσεων (Schleiermacher 1817)</a:t>
            </a:r>
            <a:r>
              <a:rPr lang="el-GR" dirty="0"/>
              <a:t>. </a:t>
            </a:r>
          </a:p>
          <a:p>
            <a:pPr>
              <a:lnSpc>
                <a:spcPct val="90000"/>
              </a:lnSpc>
            </a:pPr>
            <a:endParaRPr lang="el-GR" dirty="0"/>
          </a:p>
          <a:p>
            <a:pPr>
              <a:lnSpc>
                <a:spcPct val="90000"/>
              </a:lnSpc>
            </a:pPr>
            <a:r>
              <a:rPr lang="el-GR" dirty="0"/>
              <a:t>* Υπόθεση της  </a:t>
            </a:r>
            <a:r>
              <a:rPr lang="el-GR" b="1" dirty="0"/>
              <a:t>χρησιμοποίησης ενός Ευαγγελίου</a:t>
            </a:r>
            <a:r>
              <a:rPr lang="el-GR" dirty="0"/>
              <a:t> (του Μκ. ή του Μτ.) (Griesbach, </a:t>
            </a:r>
            <a:r>
              <a:rPr lang="en-US" dirty="0" err="1"/>
              <a:t>Goulder</a:t>
            </a:r>
            <a:r>
              <a:rPr lang="el-GR" dirty="0"/>
              <a:t>). </a:t>
            </a:r>
          </a:p>
          <a:p>
            <a:pPr>
              <a:lnSpc>
                <a:spcPct val="90000"/>
              </a:lnSpc>
            </a:pPr>
            <a:r>
              <a:rPr lang="el-GR" dirty="0"/>
              <a:t>. Ο Μάρκος γράφτηκε στη Ρώμη ενόψει διωγμών απλά ως συμπλήρωμα και περίληψη. Αυτήν την άποψη επανέφερε στην Έρευνα ο </a:t>
            </a:r>
            <a:r>
              <a:rPr lang="en-US" dirty="0"/>
              <a:t>Farmer </a:t>
            </a:r>
            <a:r>
              <a:rPr lang="el-GR" b="1" dirty="0"/>
              <a:t>(υπόθεση των Δύο Ευαγγελίων).</a:t>
            </a:r>
            <a:r>
              <a:rPr lang="el-GR" dirty="0"/>
              <a:t> </a:t>
            </a:r>
          </a:p>
          <a:p>
            <a:endParaRPr lang="en-US" dirty="0"/>
          </a:p>
        </p:txBody>
      </p:sp>
    </p:spTree>
    <p:extLst>
      <p:ext uri="{BB962C8B-B14F-4D97-AF65-F5344CB8AC3E}">
        <p14:creationId xmlns:p14="http://schemas.microsoft.com/office/powerpoint/2010/main" val="18383333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Θεωρία των δύο Πηγών</a:t>
            </a:r>
            <a:endParaRPr lang="en-US" dirty="0"/>
          </a:p>
        </p:txBody>
      </p:sp>
      <p:sp>
        <p:nvSpPr>
          <p:cNvPr id="3" name="Content Placeholder 2"/>
          <p:cNvSpPr>
            <a:spLocks noGrp="1"/>
          </p:cNvSpPr>
          <p:nvPr>
            <p:ph idx="1"/>
          </p:nvPr>
        </p:nvSpPr>
        <p:spPr/>
        <p:txBody>
          <a:bodyPr>
            <a:normAutofit fontScale="85000" lnSpcReduction="20000"/>
          </a:bodyPr>
          <a:lstStyle/>
          <a:p>
            <a:pPr>
              <a:lnSpc>
                <a:spcPct val="80000"/>
              </a:lnSpc>
            </a:pPr>
            <a:r>
              <a:rPr lang="el-GR" dirty="0"/>
              <a:t>Σήμερα έχει καθιερωθεί η </a:t>
            </a:r>
            <a:r>
              <a:rPr lang="el-GR" b="1" dirty="0"/>
              <a:t>Θεωρία των δύο Πηγών </a:t>
            </a:r>
            <a:r>
              <a:rPr lang="el-GR" dirty="0"/>
              <a:t>του H. J. Holtzmann (1863), η οποία συμπυκνώνεται σε τρία σημεία:  </a:t>
            </a:r>
          </a:p>
          <a:p>
            <a:pPr>
              <a:lnSpc>
                <a:spcPct val="80000"/>
              </a:lnSpc>
            </a:pPr>
            <a:r>
              <a:rPr lang="el-GR" dirty="0"/>
              <a:t>1) Το Μκ., όπως ήδη είχαν ισχυριστεί οι Κο</a:t>
            </a:r>
            <a:r>
              <a:rPr lang="en-US" dirty="0" err="1"/>
              <a:t>ppe</a:t>
            </a:r>
            <a:r>
              <a:rPr lang="el-GR" dirty="0"/>
              <a:t> (1782) </a:t>
            </a:r>
            <a:r>
              <a:rPr lang="en-US" dirty="0" err="1"/>
              <a:t>Storr</a:t>
            </a:r>
            <a:r>
              <a:rPr lang="el-GR" dirty="0"/>
              <a:t> (1786), είναι το </a:t>
            </a:r>
            <a:r>
              <a:rPr lang="el-GR" i="1" dirty="0"/>
              <a:t>αρχαιότερο</a:t>
            </a:r>
            <a:r>
              <a:rPr lang="el-GR" dirty="0"/>
              <a:t> ευαγγέλιο και χρησιμοποιήθηκε ως πηγή των δύο άλλων. </a:t>
            </a:r>
          </a:p>
          <a:p>
            <a:pPr>
              <a:lnSpc>
                <a:spcPct val="80000"/>
              </a:lnSpc>
            </a:pPr>
            <a:r>
              <a:rPr lang="el-GR" dirty="0"/>
              <a:t>2) Φιλολογικά οι Μτ. και Λκ. δεν έχουν άμεση εξάρτηση. </a:t>
            </a:r>
          </a:p>
          <a:p>
            <a:pPr>
              <a:lnSpc>
                <a:spcPct val="80000"/>
              </a:lnSpc>
            </a:pPr>
            <a:r>
              <a:rPr lang="el-GR" dirty="0"/>
              <a:t>3) Και οι δύο έχουν χρησιμοποιήσει εκτός του Μκ. μια άλλη πηγή, η οποία δεν ήταν γνωστή στον Μκ. Έτσι εξηγείται και το φαινόμενο της επανάληψης της ίδιας λέξης ή και της ίδιας ρήσης δύο φορές στο ίδιο Ευαγγέλιο (πρβλ Λκ.8,16-19.11,33). Η δεύτερη πηγή είναι αυτή</a:t>
            </a:r>
            <a:r>
              <a:rPr lang="el-GR" b="1" dirty="0"/>
              <a:t> των Λογίων</a:t>
            </a:r>
            <a:r>
              <a:rPr lang="el-GR" dirty="0"/>
              <a:t>, η οποία ήταν μάλλον γραπτή και συμβολίζεται διεθνώς με το </a:t>
            </a:r>
            <a:r>
              <a:rPr lang="el-GR" b="1" dirty="0"/>
              <a:t>Q (Quelle)</a:t>
            </a:r>
            <a:r>
              <a:rPr lang="el-GR" dirty="0"/>
              <a:t>. </a:t>
            </a:r>
          </a:p>
        </p:txBody>
      </p:sp>
    </p:spTree>
    <p:extLst>
      <p:ext uri="{BB962C8B-B14F-4D97-AF65-F5344CB8AC3E}">
        <p14:creationId xmlns:p14="http://schemas.microsoft.com/office/powerpoint/2010/main" val="31157239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000" b="1" dirty="0"/>
              <a:t>Ιστορία των Μορφών  (</a:t>
            </a:r>
            <a:r>
              <a:rPr lang="en-US" sz="4000" b="1" dirty="0" err="1"/>
              <a:t>Formgeschichte</a:t>
            </a:r>
            <a:r>
              <a:rPr lang="el-GR" sz="4000" b="1" dirty="0" smtClean="0"/>
              <a:t>) (1 από 2)</a:t>
            </a:r>
            <a:r>
              <a:rPr lang="el-GR" sz="4000" b="1" u="sng" dirty="0"/>
              <a:t/>
            </a:r>
            <a:br>
              <a:rPr lang="el-GR" sz="4000" b="1" u="sng" dirty="0"/>
            </a:br>
            <a:endParaRPr lang="en-US" sz="4000"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l-GR" dirty="0"/>
              <a:t>Η ιστορία των Μορφών βασίζεται στην παραδοχή ότι οι Ευαγγελιστές συνέρραψαν διηγήσεις, οι οποίες ήδη είχαν λάβει μια συγκεκριμένη μορφή –</a:t>
            </a:r>
            <a:r>
              <a:rPr lang="el-GR" i="1" dirty="0"/>
              <a:t>είδος</a:t>
            </a:r>
            <a:r>
              <a:rPr lang="el-GR" dirty="0"/>
              <a:t> εντός της Εκκλησίας και εξυπηρετούσαν την ιεραποστολή, την κατήχηση, τη διδαχή, την λατρεία, την απολογητική κι άλλους τομείς της  δράσης της. Οι Μορφοϊστορικοί θεωρούν </a:t>
            </a:r>
            <a:r>
              <a:rPr lang="el-GR" i="1" dirty="0"/>
              <a:t>πρώτον</a:t>
            </a:r>
            <a:r>
              <a:rPr lang="el-GR" dirty="0"/>
              <a:t> ότι η Εκκλησία μπορούσε ανάλογα με τις ιεραποστολικές, κατηχητικές, απολογητικές, λατρευτικές ανάγκες της να αλλάξει την διατύπωση και το νόημα πολλών λόγων του Ιησού </a:t>
            </a:r>
            <a:endParaRPr lang="el-GR" dirty="0" smtClean="0"/>
          </a:p>
          <a:p>
            <a:pPr>
              <a:lnSpc>
                <a:spcPct val="90000"/>
              </a:lnSpc>
            </a:pPr>
            <a:endParaRPr lang="el-GR" dirty="0"/>
          </a:p>
        </p:txBody>
      </p:sp>
    </p:spTree>
    <p:extLst>
      <p:ext uri="{BB962C8B-B14F-4D97-AF65-F5344CB8AC3E}">
        <p14:creationId xmlns:p14="http://schemas.microsoft.com/office/powerpoint/2010/main" val="873275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READER RESPONSE CRITICISM</a:t>
            </a:r>
            <a:r>
              <a:rPr lang="el-GR" dirty="0"/>
              <a:t> </a:t>
            </a:r>
            <a:r>
              <a:rPr lang="el-GR" dirty="0" smtClean="0"/>
              <a:t>(3 </a:t>
            </a:r>
            <a:r>
              <a:rPr lang="el-GR" dirty="0"/>
              <a:t>από 4)</a:t>
            </a:r>
            <a:endParaRPr lang="en-US" dirty="0"/>
          </a:p>
        </p:txBody>
      </p:sp>
      <p:sp>
        <p:nvSpPr>
          <p:cNvPr id="3" name="Content Placeholder 2"/>
          <p:cNvSpPr>
            <a:spLocks noGrp="1"/>
          </p:cNvSpPr>
          <p:nvPr>
            <p:ph idx="1"/>
          </p:nvPr>
        </p:nvSpPr>
        <p:spPr/>
        <p:txBody>
          <a:bodyPr>
            <a:normAutofit fontScale="85000" lnSpcReduction="10000"/>
          </a:bodyPr>
          <a:lstStyle/>
          <a:p>
            <a:r>
              <a:rPr lang="el-GR" dirty="0"/>
              <a:t>Η φιλολογική κριτική επικεντρώνει το ενδιαφέρον της είτε στο κείμενο αυτό καθ΄ εαυτό (</a:t>
            </a:r>
            <a:r>
              <a:rPr lang="en-US" dirty="0"/>
              <a:t>Structuralism</a:t>
            </a:r>
            <a:r>
              <a:rPr lang="el-GR" dirty="0"/>
              <a:t>-</a:t>
            </a:r>
            <a:r>
              <a:rPr lang="en-US" dirty="0"/>
              <a:t>Deconstruction</a:t>
            </a:r>
            <a:r>
              <a:rPr lang="el-GR" dirty="0"/>
              <a:t>), αφού το εκλαμβάνει ως ένα σύμπαν «σημείων», είτε στην επικοινωνία (διαδραστικότητα) μεταξύ κειμένου και αναγνώστη </a:t>
            </a:r>
            <a:endParaRPr lang="el-GR" dirty="0" smtClean="0"/>
          </a:p>
          <a:p>
            <a:r>
              <a:rPr lang="el-GR" dirty="0"/>
              <a:t>Δεν υπάρχει ένα άπαξ διαπαντός προκαθορισμένο - προκατασκευασμένο νόημα στα κείμενα, που μπορεί να αποκρυπτογραφηθεί με την τέχνη της ερμηνείας, αλλά ένα νόημα το οποίο αναπαράγεται δια της αμοιβαίας επίδρασης και ανταπόκρισης κειμένου και αναγνώστη (</a:t>
            </a:r>
            <a:r>
              <a:rPr lang="en-US" dirty="0"/>
              <a:t>Reader</a:t>
            </a:r>
            <a:r>
              <a:rPr lang="el-GR" dirty="0"/>
              <a:t>-</a:t>
            </a:r>
            <a:r>
              <a:rPr lang="en-US" dirty="0"/>
              <a:t>Response Criticism</a:t>
            </a:r>
            <a:r>
              <a:rPr lang="el-GR" dirty="0"/>
              <a:t>)</a:t>
            </a:r>
          </a:p>
          <a:p>
            <a:endParaRPr lang="el-GR" dirty="0"/>
          </a:p>
        </p:txBody>
      </p:sp>
    </p:spTree>
    <p:extLst>
      <p:ext uri="{BB962C8B-B14F-4D97-AF65-F5344CB8AC3E}">
        <p14:creationId xmlns:p14="http://schemas.microsoft.com/office/powerpoint/2010/main" val="9088140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Ιστορία των Μορφών  (</a:t>
            </a:r>
            <a:r>
              <a:rPr lang="en-US" b="1" dirty="0" err="1"/>
              <a:t>Formgeschichte</a:t>
            </a:r>
            <a:r>
              <a:rPr lang="el-GR" b="1" dirty="0"/>
              <a:t>) </a:t>
            </a:r>
            <a:r>
              <a:rPr lang="el-GR" b="1" dirty="0" smtClean="0"/>
              <a:t>(2 </a:t>
            </a:r>
            <a:r>
              <a:rPr lang="el-GR" b="1" dirty="0"/>
              <a:t>από 2)</a:t>
            </a:r>
            <a:r>
              <a:rPr lang="el-GR" b="1" u="sng" dirty="0"/>
              <a:t/>
            </a:r>
            <a:br>
              <a:rPr lang="el-GR" b="1" u="sng" dirty="0"/>
            </a:br>
            <a:endParaRPr lang="en-US" dirty="0"/>
          </a:p>
        </p:txBody>
      </p:sp>
      <p:sp>
        <p:nvSpPr>
          <p:cNvPr id="3" name="Content Placeholder 2"/>
          <p:cNvSpPr>
            <a:spLocks noGrp="1"/>
          </p:cNvSpPr>
          <p:nvPr>
            <p:ph idx="1"/>
          </p:nvPr>
        </p:nvSpPr>
        <p:spPr/>
        <p:txBody>
          <a:bodyPr/>
          <a:lstStyle/>
          <a:p>
            <a:r>
              <a:rPr lang="el-GR" i="1" dirty="0"/>
              <a:t>Δεύτερον</a:t>
            </a:r>
            <a:r>
              <a:rPr lang="el-GR" dirty="0"/>
              <a:t> δημιουργούσε νέα λόγια του Ιησού, τα οποία δεν είπε Αυτός κατά την επίγεια ζωή Του αλλά τα διατύπωσαν εμπνευσμένοι από το Θεό προφήτες της. Αυτό έγινε απαραίτητο όταν η Ε. έφυγε από το ιουδαϊκό περιβάλλον και </a:t>
            </a:r>
            <a:r>
              <a:rPr lang="el-GR" i="1" dirty="0"/>
              <a:t>«εγκεντρίστηκε»</a:t>
            </a:r>
            <a:r>
              <a:rPr lang="el-GR" dirty="0"/>
              <a:t> σε ένα καθαρά ελληνιστικό. Βάσει αυτών των δεδομένων είναι αδύνατον να διαπιστώσουμε το τι είπε πραγματικά ο ιστορικός Ιησούς.</a:t>
            </a:r>
          </a:p>
          <a:p>
            <a:endParaRPr lang="en-US" dirty="0"/>
          </a:p>
        </p:txBody>
      </p:sp>
    </p:spTree>
    <p:extLst>
      <p:ext uri="{BB962C8B-B14F-4D97-AF65-F5344CB8AC3E}">
        <p14:creationId xmlns:p14="http://schemas.microsoft.com/office/powerpoint/2010/main" val="24640601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b="1" dirty="0"/>
              <a:t>Η Ιστορία της Παραδοσης, των Όρων και των Τυπικών Εικόνων (Μοτίβων)</a:t>
            </a:r>
            <a:r>
              <a:rPr lang="el-GR" sz="2800" b="1" u="sng" dirty="0"/>
              <a:t/>
            </a:r>
            <a:br>
              <a:rPr lang="el-GR" sz="2800" b="1" u="sng" dirty="0"/>
            </a:br>
            <a:r>
              <a:rPr lang="de-DE" sz="2800" b="1" dirty="0"/>
              <a:t>(Traditions-, Begriffs- Motivgeschichte</a:t>
            </a:r>
            <a:r>
              <a:rPr lang="de-DE" sz="2800" b="1" dirty="0" smtClean="0"/>
              <a:t>)</a:t>
            </a:r>
            <a:r>
              <a:rPr lang="el-GR" sz="2800" b="1" dirty="0" smtClean="0"/>
              <a:t> (1 από 2)</a:t>
            </a:r>
            <a:r>
              <a:rPr lang="el-GR" sz="2800" b="1" dirty="0"/>
              <a:t/>
            </a:r>
            <a:br>
              <a:rPr lang="el-GR" sz="2800" b="1" dirty="0"/>
            </a:br>
            <a:endParaRPr lang="en-US" sz="2800" dirty="0"/>
          </a:p>
        </p:txBody>
      </p:sp>
      <p:sp>
        <p:nvSpPr>
          <p:cNvPr id="3" name="Content Placeholder 2"/>
          <p:cNvSpPr>
            <a:spLocks noGrp="1"/>
          </p:cNvSpPr>
          <p:nvPr>
            <p:ph idx="1"/>
          </p:nvPr>
        </p:nvSpPr>
        <p:spPr/>
        <p:txBody>
          <a:bodyPr>
            <a:normAutofit fontScale="92500" lnSpcReduction="20000"/>
          </a:bodyPr>
          <a:lstStyle/>
          <a:p>
            <a:r>
              <a:rPr lang="el-GR" dirty="0"/>
              <a:t>Η ιστορία της Παράδοσης προσπαθεί να διακρίνει τα στάδια επεξεργασίας μιας παράδοσης προτού αυτή λάβει μια συγκεκριμένη μορφή-είδος και εν συνεχεία καταγραφεί από το βιβλικό συγγραφέα. Προσπαθεί δηλ. να ανιχνεύσει τη γένεση και την προϊστορία ενός κειμένου κυρίως επί τη βάσει ανακολουθιών και κενών που απνακαλύπτει εκείνη σε αυτό. </a:t>
            </a:r>
            <a:r>
              <a:rPr lang="el-GR" i="1" dirty="0"/>
              <a:t>Εν αρχή αυτής</a:t>
            </a:r>
            <a:r>
              <a:rPr lang="el-GR" dirty="0"/>
              <a:t> της διαδικασίας βρίσκονται τα λόγια, </a:t>
            </a:r>
            <a:r>
              <a:rPr lang="el-GR" b="1" dirty="0"/>
              <a:t>γνωμικά και αποφθέγματα</a:t>
            </a:r>
            <a:r>
              <a:rPr lang="el-GR" dirty="0"/>
              <a:t>, του Ιησού, τα οποία είχαν ποιητική υφή και χαρακτηρίζονταν από αντιθέσεις και παραλληλισμό </a:t>
            </a:r>
          </a:p>
          <a:p>
            <a:endParaRPr lang="en-US" dirty="0"/>
          </a:p>
        </p:txBody>
      </p:sp>
    </p:spTree>
    <p:extLst>
      <p:ext uri="{BB962C8B-B14F-4D97-AF65-F5344CB8AC3E}">
        <p14:creationId xmlns:p14="http://schemas.microsoft.com/office/powerpoint/2010/main" val="25808180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b="1" dirty="0"/>
              <a:t>Η Ιστορία της Παραδοσης, των Όρων και των Τυπικών Εικόνων (Μοτίβων)</a:t>
            </a:r>
            <a:r>
              <a:rPr lang="el-GR" sz="2800" b="1" u="sng" dirty="0"/>
              <a:t/>
            </a:r>
            <a:br>
              <a:rPr lang="el-GR" sz="2800" b="1" u="sng" dirty="0"/>
            </a:br>
            <a:r>
              <a:rPr lang="de-DE" sz="2800" b="1" dirty="0"/>
              <a:t>(Traditions-, Begriffs- Motivgeschichte</a:t>
            </a:r>
            <a:r>
              <a:rPr lang="de-DE" sz="2800" b="1" dirty="0" smtClean="0"/>
              <a:t>)</a:t>
            </a:r>
            <a:r>
              <a:rPr lang="el-GR" sz="2800" b="1" dirty="0" smtClean="0"/>
              <a:t> (2 από 2)</a:t>
            </a:r>
            <a:r>
              <a:rPr lang="el-GR" sz="2800" b="1" dirty="0"/>
              <a:t/>
            </a:r>
            <a:br>
              <a:rPr lang="el-GR" sz="2800" b="1" dirty="0"/>
            </a:br>
            <a:endParaRPr lang="en-US" sz="2800" dirty="0"/>
          </a:p>
        </p:txBody>
      </p:sp>
      <p:sp>
        <p:nvSpPr>
          <p:cNvPr id="3" name="Content Placeholder 2"/>
          <p:cNvSpPr>
            <a:spLocks noGrp="1"/>
          </p:cNvSpPr>
          <p:nvPr>
            <p:ph idx="1"/>
          </p:nvPr>
        </p:nvSpPr>
        <p:spPr/>
        <p:txBody>
          <a:bodyPr/>
          <a:lstStyle/>
          <a:p>
            <a:r>
              <a:rPr lang="el-GR" dirty="0"/>
              <a:t>Μέσω της σύγκρισης με ομοιογενή κείμενα όσον αφορά στη δομή και τη θεματολογία προσπαθεί ακνείς να ανιχνεύσει το αρχικό κείμενο, τις αλλαγές που έχουν επέλθει στη θεολογία, στη χριστολογία, διερωτώμενος ποιες ανάγκες της Εκκλησίας </a:t>
            </a:r>
          </a:p>
          <a:p>
            <a:endParaRPr lang="en-US" dirty="0"/>
          </a:p>
        </p:txBody>
      </p:sp>
    </p:spTree>
    <p:extLst>
      <p:ext uri="{BB962C8B-B14F-4D97-AF65-F5344CB8AC3E}">
        <p14:creationId xmlns:p14="http://schemas.microsoft.com/office/powerpoint/2010/main" val="11899223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Θρησκειοϊστορική Προσέγγιση (</a:t>
            </a:r>
            <a:r>
              <a:rPr lang="en-US" dirty="0" err="1" smtClean="0"/>
              <a:t>Religionsgeschichte</a:t>
            </a:r>
            <a:r>
              <a:rPr lang="el-GR" dirty="0" smtClean="0"/>
              <a:t>) (1 από 2)</a:t>
            </a: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l-GR" dirty="0"/>
              <a:t>Ο Χριστιανισμός εξετάζεται ως κομμάτι μια πολυθρησκειακής πραγματικότητας, η οποία μπορεί να διαφωτίσει την ερμηνεία των καινοδιαθηκικών κειμένων. Παρομοιάζεται με ένα ρεύμα στο οποίο εκβάλλουν τρεις ποταμοί. Το ένα είναι το καθαρά π.διαθηκικό-ισραηλιτικό, το άλλο το ιουδαϊκό, το οποίο είναι όμως ανακατεμένο με ιδέες ανατολικών θρησκειών, και το τρίτο το εθνικό. Δεν έλειψαν και ακραίες θέσεις όπως ότι ο Χριστιανισμός, όπως εκφράζεται από τον Παύλο και τον Ιωάννη, αποτελεί μια συγκρητική θρησκεία. </a:t>
            </a:r>
            <a:br>
              <a:rPr lang="el-GR" dirty="0"/>
            </a:br>
            <a:endParaRPr lang="el-GR" dirty="0"/>
          </a:p>
        </p:txBody>
      </p:sp>
    </p:spTree>
    <p:extLst>
      <p:ext uri="{BB962C8B-B14F-4D97-AF65-F5344CB8AC3E}">
        <p14:creationId xmlns:p14="http://schemas.microsoft.com/office/powerpoint/2010/main" val="15953733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Θρησκειοϊστορική Προσέγγιση (</a:t>
            </a:r>
            <a:r>
              <a:rPr lang="en-US" dirty="0" err="1"/>
              <a:t>Religionsgeschichte</a:t>
            </a:r>
            <a:r>
              <a:rPr lang="el-GR" dirty="0"/>
              <a:t>) </a:t>
            </a:r>
            <a:r>
              <a:rPr lang="el-GR" dirty="0" smtClean="0"/>
              <a:t>(2 </a:t>
            </a:r>
            <a:r>
              <a:rPr lang="el-GR" dirty="0"/>
              <a:t>από </a:t>
            </a:r>
            <a:r>
              <a:rPr lang="el-GR" dirty="0" smtClean="0"/>
              <a:t>2)</a:t>
            </a:r>
            <a:endParaRPr lang="en-US" dirty="0"/>
          </a:p>
        </p:txBody>
      </p:sp>
      <p:sp>
        <p:nvSpPr>
          <p:cNvPr id="3" name="Content Placeholder 2"/>
          <p:cNvSpPr>
            <a:spLocks noGrp="1"/>
          </p:cNvSpPr>
          <p:nvPr>
            <p:ph idx="1"/>
          </p:nvPr>
        </p:nvSpPr>
        <p:spPr/>
        <p:txBody>
          <a:bodyPr>
            <a:normAutofit fontScale="77500" lnSpcReduction="20000"/>
          </a:bodyPr>
          <a:lstStyle/>
          <a:p>
            <a:r>
              <a:rPr lang="el-GR" sz="3300" dirty="0"/>
              <a:t>Ο Σ. Σάκκος θεωρεί ότι γύρω από το κείμενο της Καινής Διαθήκης βρίσκονται επάλληλοι κύκλοι κειμένων. Τα κείμενα του κάθε κύκλου ερμηνεύ­ουν το καινοδιαθηκικό κείμενο τόσο καλύτερα όσο πλησιέστερα προς αυτό βρίσκονται. Είναι δε οι κύκλοι κειμένων οι </a:t>
            </a:r>
            <a:r>
              <a:rPr lang="el-GR" sz="3300" dirty="0" smtClean="0"/>
              <a:t>εξής:</a:t>
            </a:r>
          </a:p>
          <a:p>
            <a:r>
              <a:rPr lang="el-GR" sz="3300" dirty="0"/>
              <a:t>1) η ίδια η Καινή Διαθήκη, 2) η Παλαιά Διαθήκη, 3) οι αποστολικοί πατέρες, 4) τα σύγχρονα με την Καινή Διαθήκη μη φιλολογικά κείμενα, 5) οι Πατέρες της Εκκλησίας, 6) η ραβινική φιλολογία, 7) η άλλη θρησκευτική ελληνιστική γραμματεία, και 8) οι κλασικοί συγγραφείς </a:t>
            </a:r>
            <a:r>
              <a:rPr lang="el-GR" dirty="0"/>
              <a:t/>
            </a:r>
            <a:br>
              <a:rPr lang="el-GR" dirty="0"/>
            </a:br>
            <a:endParaRPr lang="en-US" dirty="0"/>
          </a:p>
        </p:txBody>
      </p:sp>
    </p:spTree>
    <p:extLst>
      <p:ext uri="{BB962C8B-B14F-4D97-AF65-F5344CB8AC3E}">
        <p14:creationId xmlns:p14="http://schemas.microsoft.com/office/powerpoint/2010/main" val="31924730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Η κριτική της Σύνταξης ή Αναθεώρησης</a:t>
            </a:r>
            <a:endParaRPr lang="en-US" dirty="0"/>
          </a:p>
        </p:txBody>
      </p:sp>
      <p:sp>
        <p:nvSpPr>
          <p:cNvPr id="3" name="Content Placeholder 2"/>
          <p:cNvSpPr>
            <a:spLocks noGrp="1"/>
          </p:cNvSpPr>
          <p:nvPr>
            <p:ph idx="1"/>
          </p:nvPr>
        </p:nvSpPr>
        <p:spPr/>
        <p:txBody>
          <a:bodyPr>
            <a:normAutofit fontScale="77500" lnSpcReduction="20000"/>
          </a:bodyPr>
          <a:lstStyle/>
          <a:p>
            <a:r>
              <a:rPr lang="el-GR" dirty="0"/>
              <a:t>Η </a:t>
            </a:r>
            <a:r>
              <a:rPr lang="el-GR" b="1" dirty="0"/>
              <a:t>Κριτική της Αναθεωρήσεως</a:t>
            </a:r>
            <a:r>
              <a:rPr lang="el-GR" dirty="0"/>
              <a:t>, ανέδειξε το ρόλο που διεδραμάτισαν οι συγκεκριμένοι Ευαγγελιστές κατά την συγγραφή των βιβλίων τους. Ο </a:t>
            </a:r>
            <a:r>
              <a:rPr lang="en-US" b="1" dirty="0"/>
              <a:t>H</a:t>
            </a:r>
            <a:r>
              <a:rPr lang="el-GR" b="1" dirty="0"/>
              <a:t>. </a:t>
            </a:r>
            <a:r>
              <a:rPr lang="en-US" b="1" dirty="0" err="1"/>
              <a:t>Conzelmann</a:t>
            </a:r>
            <a:r>
              <a:rPr lang="el-GR" dirty="0"/>
              <a:t> στο κορυφαίο έργο του </a:t>
            </a:r>
            <a:r>
              <a:rPr lang="de-DE" i="1" dirty="0"/>
              <a:t>Die Mitte der Zeit</a:t>
            </a:r>
            <a:r>
              <a:rPr lang="el-GR" i="1" dirty="0"/>
              <a:t> (αγγλ. </a:t>
            </a:r>
            <a:r>
              <a:rPr lang="de-DE" i="1" dirty="0"/>
              <a:t>The Theology of St</a:t>
            </a:r>
            <a:r>
              <a:rPr lang="el-GR" i="1" dirty="0"/>
              <a:t>. </a:t>
            </a:r>
            <a:r>
              <a:rPr lang="en-US" i="1" dirty="0"/>
              <a:t>Luke</a:t>
            </a:r>
            <a:r>
              <a:rPr lang="el-GR" i="1" dirty="0" smtClean="0"/>
              <a:t>)</a:t>
            </a:r>
          </a:p>
          <a:p>
            <a:r>
              <a:rPr lang="el-GR" dirty="0"/>
              <a:t>υποστήριξε ότι το ιερό κείμενο του Έλληνα Ευαγγελιστή δεν επιχειρεί απλώς να προβάλει τον Ιησού ως το κέντρο/τον πυρήνα της ιστορίας της θείας Οικονομίας, αλλά συνιστά παράλληλα και μια πολιτική απολογία, καθώς υπογραμμίζει στο ελληνορωμαϊκό τους κοινό ότι ο ηγέτης του Χριστιανισμού δε σταυρώθηκε επειδή αποτέλεσε πολιτική απειλή για τη ρωμαϊκή αυτοκρατορία, αλλά επειδή έθιξε τα συμφέροντα της ιουδαϊκής ιερατικής αριστοκρατίας</a:t>
            </a:r>
            <a:r>
              <a:rPr lang="el-GR" dirty="0" smtClean="0"/>
              <a:t>..</a:t>
            </a:r>
            <a:endParaRPr lang="el-GR" dirty="0"/>
          </a:p>
          <a:p>
            <a:endParaRPr lang="en-US" dirty="0"/>
          </a:p>
        </p:txBody>
      </p:sp>
    </p:spTree>
    <p:extLst>
      <p:ext uri="{BB962C8B-B14F-4D97-AF65-F5344CB8AC3E}">
        <p14:creationId xmlns:p14="http://schemas.microsoft.com/office/powerpoint/2010/main" val="34009509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Στ. Κοινωνιοϊστορική – Ρητορική- Φεμινιστική Ερμηνεία</a:t>
            </a:r>
            <a:r>
              <a:rPr lang="el-GR" b="1" u="sng" dirty="0"/>
              <a:t/>
            </a:r>
            <a:br>
              <a:rPr lang="el-GR" b="1" u="sng" dirty="0"/>
            </a:br>
            <a:endParaRPr lang="en-US" dirty="0"/>
          </a:p>
        </p:txBody>
      </p:sp>
      <p:sp>
        <p:nvSpPr>
          <p:cNvPr id="3" name="Content Placeholder 2"/>
          <p:cNvSpPr>
            <a:spLocks noGrp="1"/>
          </p:cNvSpPr>
          <p:nvPr>
            <p:ph idx="1"/>
          </p:nvPr>
        </p:nvSpPr>
        <p:spPr/>
        <p:txBody>
          <a:bodyPr/>
          <a:lstStyle/>
          <a:p>
            <a:r>
              <a:rPr lang="el-GR" dirty="0"/>
              <a:t>Αυτή η ερμηνευτική μέθοδος προσπαθεί να διαφωτίσει τις ιδιαίτερες πολιτισμικές, οικονομικές και κοινωνικές παραμέτρους της εποχής του Ιησού και της Πρώτης Εκκλησίας και να ανιχνεύσει το βαθμό της επίδρασής τους στη συγγραφή των καινοδιαθηκικών βιβλίων. </a:t>
            </a:r>
          </a:p>
          <a:p>
            <a:endParaRPr lang="en-US" dirty="0"/>
          </a:p>
        </p:txBody>
      </p:sp>
    </p:spTree>
    <p:extLst>
      <p:ext uri="{BB962C8B-B14F-4D97-AF65-F5344CB8AC3E}">
        <p14:creationId xmlns:p14="http://schemas.microsoft.com/office/powerpoint/2010/main" val="100219864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Ταση της Ρητορικής Ανάλυσης</a:t>
            </a:r>
            <a:endParaRPr lang="en-US" dirty="0"/>
          </a:p>
        </p:txBody>
      </p:sp>
      <p:sp>
        <p:nvSpPr>
          <p:cNvPr id="3" name="Content Placeholder 2"/>
          <p:cNvSpPr>
            <a:spLocks noGrp="1"/>
          </p:cNvSpPr>
          <p:nvPr>
            <p:ph idx="1"/>
          </p:nvPr>
        </p:nvSpPr>
        <p:spPr/>
        <p:txBody>
          <a:bodyPr>
            <a:normAutofit fontScale="92500"/>
          </a:bodyPr>
          <a:lstStyle/>
          <a:p>
            <a:pPr>
              <a:lnSpc>
                <a:spcPct val="80000"/>
              </a:lnSpc>
            </a:pPr>
            <a:r>
              <a:rPr lang="el-GR" dirty="0"/>
              <a:t>Στη σύγχρονη Ερμηνευτική κυρίαρχη είναι η </a:t>
            </a:r>
            <a:r>
              <a:rPr lang="el-GR" b="1" dirty="0"/>
              <a:t>τάση της ρητορικής ανάλυσης</a:t>
            </a:r>
            <a:r>
              <a:rPr lang="el-GR" dirty="0"/>
              <a:t> ιδίως των επιστολών ή και περικοπών αυτών. Στα ελληνιστικά χρόνια απαντώνται τριών ειδών λόγοι: ο </a:t>
            </a:r>
            <a:r>
              <a:rPr lang="el-GR" b="1" dirty="0"/>
              <a:t>δικανικός</a:t>
            </a:r>
            <a:r>
              <a:rPr lang="el-GR" dirty="0"/>
              <a:t> (</a:t>
            </a:r>
            <a:r>
              <a:rPr lang="en-US" dirty="0"/>
              <a:t>genus </a:t>
            </a:r>
            <a:r>
              <a:rPr lang="en-US" dirty="0" err="1"/>
              <a:t>iudicale</a:t>
            </a:r>
            <a:r>
              <a:rPr lang="el-GR" dirty="0"/>
              <a:t>), που εκφωνείται στο δικαστήριο και αφορά σε πράξεις που τελέσθηκαν στο παρελθόν, ο </a:t>
            </a:r>
            <a:r>
              <a:rPr lang="el-GR" b="1" dirty="0"/>
              <a:t>συμβουλευτικός/δημηγορικός</a:t>
            </a:r>
            <a:r>
              <a:rPr lang="el-GR" dirty="0"/>
              <a:t> (</a:t>
            </a:r>
            <a:r>
              <a:rPr lang="en-US" dirty="0" err="1"/>
              <a:t>deliberativum</a:t>
            </a:r>
            <a:r>
              <a:rPr lang="el-GR" dirty="0"/>
              <a:t>) που εκφέρεται στη Βουλή και αφορά στο μέλλον και ο </a:t>
            </a:r>
            <a:r>
              <a:rPr lang="el-GR" b="1" dirty="0"/>
              <a:t>επιδεικτικός</a:t>
            </a:r>
            <a:r>
              <a:rPr lang="el-GR" dirty="0"/>
              <a:t> (</a:t>
            </a:r>
            <a:r>
              <a:rPr lang="en-US" dirty="0" err="1"/>
              <a:t>demonstrativum</a:t>
            </a:r>
            <a:r>
              <a:rPr lang="el-GR" dirty="0"/>
              <a:t>) που ακούγεται στις λαϊκές συνάξεις και αφορά στο χαρμόσυνο ή πένθιμο παρόν. </a:t>
            </a:r>
          </a:p>
        </p:txBody>
      </p:sp>
    </p:spTree>
    <p:extLst>
      <p:ext uri="{BB962C8B-B14F-4D97-AF65-F5344CB8AC3E}">
        <p14:creationId xmlns:p14="http://schemas.microsoft.com/office/powerpoint/2010/main" val="35047276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ΒΗΜΑΤΑ</a:t>
            </a: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Για να προετοιμάσουν τις Ομιλίες τους οι ρήτορες ακολουθούσαν τα εξής βήματα: </a:t>
            </a:r>
            <a:r>
              <a:rPr lang="en-US" b="1" dirty="0" err="1"/>
              <a:t>Inventio</a:t>
            </a:r>
            <a:r>
              <a:rPr lang="el-GR" dirty="0"/>
              <a:t> (κατάστρωση της στρατηγικής της ομιλίας), </a:t>
            </a:r>
            <a:r>
              <a:rPr lang="en-US" b="1" dirty="0" err="1"/>
              <a:t>Dispositio</a:t>
            </a:r>
            <a:r>
              <a:rPr lang="en-US" b="1" dirty="0"/>
              <a:t> </a:t>
            </a:r>
            <a:r>
              <a:rPr lang="el-GR" dirty="0"/>
              <a:t>(ταξινόμηση, δόμηση), </a:t>
            </a:r>
            <a:r>
              <a:rPr lang="en-US" b="1" dirty="0" err="1"/>
              <a:t>Elocutio</a:t>
            </a:r>
            <a:r>
              <a:rPr lang="el-GR" dirty="0"/>
              <a:t> (επένδυση με λέξεις-παρουσίαση), </a:t>
            </a:r>
            <a:r>
              <a:rPr lang="en-US" b="1" dirty="0" err="1"/>
              <a:t>Memoria</a:t>
            </a:r>
            <a:r>
              <a:rPr lang="en-US" b="1" dirty="0"/>
              <a:t> </a:t>
            </a:r>
            <a:r>
              <a:rPr lang="el-GR" dirty="0"/>
              <a:t>(απομνημόνευση), </a:t>
            </a:r>
            <a:r>
              <a:rPr lang="en-US" b="1" dirty="0"/>
              <a:t>Action</a:t>
            </a:r>
            <a:r>
              <a:rPr lang="el-GR" b="1" dirty="0"/>
              <a:t>-</a:t>
            </a:r>
            <a:r>
              <a:rPr lang="en-US" b="1" dirty="0" err="1"/>
              <a:t>pronuntiatio</a:t>
            </a:r>
            <a:r>
              <a:rPr lang="el-GR" dirty="0"/>
              <a:t> (εκφορά Ομιλίας). Τα δομικά μέρη της Ομιλίας ήταν τα εξής: Προοίμιο (</a:t>
            </a:r>
            <a:r>
              <a:rPr lang="en-US" b="1" dirty="0"/>
              <a:t>exordium</a:t>
            </a:r>
            <a:r>
              <a:rPr lang="el-GR" dirty="0"/>
              <a:t>), διήγηση (</a:t>
            </a:r>
            <a:r>
              <a:rPr lang="en-US" b="1" dirty="0" err="1"/>
              <a:t>narratio</a:t>
            </a:r>
            <a:r>
              <a:rPr lang="el-GR" dirty="0"/>
              <a:t>), πίστη/επιχειρηματολογία (</a:t>
            </a:r>
            <a:r>
              <a:rPr lang="en-US" b="1" dirty="0" err="1"/>
              <a:t>argumentatio</a:t>
            </a:r>
            <a:r>
              <a:rPr lang="el-GR" dirty="0"/>
              <a:t>): </a:t>
            </a:r>
            <a:r>
              <a:rPr lang="en-US" dirty="0"/>
              <a:t>probation</a:t>
            </a:r>
            <a:r>
              <a:rPr lang="el-GR" dirty="0"/>
              <a:t>-</a:t>
            </a:r>
            <a:r>
              <a:rPr lang="en-US" dirty="0" err="1"/>
              <a:t>confirmatio</a:t>
            </a:r>
            <a:r>
              <a:rPr lang="en-US" dirty="0"/>
              <a:t> </a:t>
            </a:r>
            <a:r>
              <a:rPr lang="en-US" dirty="0" err="1"/>
              <a:t>confutatio</a:t>
            </a:r>
            <a:r>
              <a:rPr lang="el-GR" dirty="0"/>
              <a:t>-</a:t>
            </a:r>
            <a:r>
              <a:rPr lang="en-US" dirty="0" err="1"/>
              <a:t>refutatio</a:t>
            </a:r>
            <a:r>
              <a:rPr lang="el-GR" dirty="0"/>
              <a:t>, επίλογος (</a:t>
            </a:r>
            <a:r>
              <a:rPr lang="en-US" b="1" dirty="0" err="1"/>
              <a:t>peroratio</a:t>
            </a:r>
            <a:r>
              <a:rPr lang="el-GR" dirty="0"/>
              <a:t>). </a:t>
            </a:r>
          </a:p>
        </p:txBody>
      </p:sp>
    </p:spTree>
    <p:extLst>
      <p:ext uri="{BB962C8B-B14F-4D97-AF65-F5344CB8AC3E}">
        <p14:creationId xmlns:p14="http://schemas.microsoft.com/office/powerpoint/2010/main" val="24969210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ΤΕΧΝΙΚΕΣ</a:t>
            </a:r>
            <a:endParaRPr lang="en-US" dirty="0"/>
          </a:p>
        </p:txBody>
      </p:sp>
      <p:sp>
        <p:nvSpPr>
          <p:cNvPr id="3" name="Content Placeholder 2"/>
          <p:cNvSpPr>
            <a:spLocks noGrp="1"/>
          </p:cNvSpPr>
          <p:nvPr>
            <p:ph idx="1"/>
          </p:nvPr>
        </p:nvSpPr>
        <p:spPr/>
        <p:txBody>
          <a:bodyPr/>
          <a:lstStyle/>
          <a:p>
            <a:r>
              <a:rPr lang="el-GR" dirty="0"/>
              <a:t>Οι τεχνικές ήταν η </a:t>
            </a:r>
            <a:r>
              <a:rPr lang="en-US" b="1" dirty="0" err="1"/>
              <a:t>Benevollem</a:t>
            </a:r>
            <a:r>
              <a:rPr lang="el-GR" dirty="0"/>
              <a:t> (η θετική προκατάληψη του ακροατή), </a:t>
            </a:r>
            <a:r>
              <a:rPr lang="en-US" b="1" dirty="0" err="1"/>
              <a:t>attentum</a:t>
            </a:r>
            <a:r>
              <a:rPr lang="el-GR" dirty="0"/>
              <a:t> (το να κρατήσει άσβεστο το ενδιαφέρον του ακροατή για το τι θα επακολουθήσει), </a:t>
            </a:r>
            <a:r>
              <a:rPr lang="en-US" b="1" dirty="0" err="1"/>
              <a:t>docilem</a:t>
            </a:r>
            <a:r>
              <a:rPr lang="el-GR" dirty="0"/>
              <a:t> (το να υπάρχουν οι προϋποθέσεις ώστε το μήνυμα να εισέλθει στην καρδιά). Στοιχεία ρητορικά απαντώνται ιδιαιτέρως στις Επιστολές του Παύλου.</a:t>
            </a:r>
          </a:p>
          <a:p>
            <a:endParaRPr lang="en-US" dirty="0"/>
          </a:p>
        </p:txBody>
      </p:sp>
    </p:spTree>
    <p:extLst>
      <p:ext uri="{BB962C8B-B14F-4D97-AF65-F5344CB8AC3E}">
        <p14:creationId xmlns:p14="http://schemas.microsoft.com/office/powerpoint/2010/main" val="2028235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READER RESPONSE CRITICISM</a:t>
            </a:r>
            <a:r>
              <a:rPr lang="el-GR" dirty="0"/>
              <a:t> </a:t>
            </a:r>
            <a:r>
              <a:rPr lang="el-GR" dirty="0" smtClean="0"/>
              <a:t>(4 </a:t>
            </a:r>
            <a:r>
              <a:rPr lang="el-GR" dirty="0"/>
              <a:t>από 4)</a:t>
            </a:r>
            <a:endParaRPr lang="en-US" dirty="0"/>
          </a:p>
        </p:txBody>
      </p:sp>
      <p:sp>
        <p:nvSpPr>
          <p:cNvPr id="3" name="Content Placeholder 2"/>
          <p:cNvSpPr>
            <a:spLocks noGrp="1"/>
          </p:cNvSpPr>
          <p:nvPr>
            <p:ph idx="1"/>
          </p:nvPr>
        </p:nvSpPr>
        <p:spPr/>
        <p:txBody>
          <a:bodyPr>
            <a:normAutofit fontScale="85000" lnSpcReduction="20000"/>
          </a:bodyPr>
          <a:lstStyle/>
          <a:p>
            <a:r>
              <a:rPr lang="el-GR" dirty="0"/>
              <a:t>Θα ήταν ορθότερο, όμως, εάν, αντί να γίνεται λόγος μόνο για </a:t>
            </a:r>
            <a:r>
              <a:rPr lang="el-GR" b="1" i="1" dirty="0"/>
              <a:t>ανάγνωση </a:t>
            </a:r>
            <a:r>
              <a:rPr lang="el-GR" dirty="0"/>
              <a:t>των κειμένων, δινόταν έμφαση στην </a:t>
            </a:r>
            <a:r>
              <a:rPr lang="el-GR" b="1" i="1" dirty="0"/>
              <a:t>ακρόαση </a:t>
            </a:r>
            <a:r>
              <a:rPr lang="el-GR" dirty="0"/>
              <a:t>αυτών. Αυτό επεσήμανε πρόσφατα ο Ν. Ματσούκας, παραθέτοντας μάλιστα ένα σπουδαιότατο κείμενο του Ι. Κακριδή σχετικά με τα ομηρικά έπη</a:t>
            </a:r>
            <a:r>
              <a:rPr lang="el-GR" i="1" dirty="0"/>
              <a:t>: ας μην ξεχνούμε πως στα παλιά εκείνα χρόνια τα ομηρική έπη ήταν από τη φύση τους </a:t>
            </a:r>
            <a:r>
              <a:rPr lang="el-GR" b="1" i="1" dirty="0"/>
              <a:t>ακρόαμα</a:t>
            </a:r>
            <a:r>
              <a:rPr lang="el-GR" dirty="0"/>
              <a:t> </a:t>
            </a:r>
            <a:endParaRPr lang="el-GR" dirty="0" smtClean="0"/>
          </a:p>
          <a:p>
            <a:r>
              <a:rPr lang="el-GR" i="1" dirty="0" smtClean="0"/>
              <a:t>Και </a:t>
            </a:r>
            <a:r>
              <a:rPr lang="el-GR" i="1" dirty="0"/>
              <a:t>είμαστε εμείς σήμερα που έχουμε μετατρέψει το ακρόαμα σε ανάγνωσμα. Έτσι βρίσκουμε όσο θέλουμε καιρό να γυρίσουμε μπρος τις σελίδες του τυπωμένου κειμένου και να κυνηγούμε τις "ανωμαλίες</a:t>
            </a:r>
            <a:r>
              <a:rPr lang="el-GR" dirty="0"/>
              <a:t> </a:t>
            </a:r>
          </a:p>
          <a:p>
            <a:endParaRPr lang="en-US" dirty="0"/>
          </a:p>
        </p:txBody>
      </p:sp>
    </p:spTree>
    <p:extLst>
      <p:ext uri="{BB962C8B-B14F-4D97-AF65-F5344CB8AC3E}">
        <p14:creationId xmlns:p14="http://schemas.microsoft.com/office/powerpoint/2010/main" val="149828205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Η </a:t>
            </a:r>
            <a:r>
              <a:rPr lang="el-GR" b="1" dirty="0"/>
              <a:t>φεμινιστική ερμηνεία</a:t>
            </a:r>
            <a:endParaRPr lang="en-US" dirty="0"/>
          </a:p>
        </p:txBody>
      </p:sp>
      <p:sp>
        <p:nvSpPr>
          <p:cNvPr id="3" name="Content Placeholder 2"/>
          <p:cNvSpPr>
            <a:spLocks noGrp="1"/>
          </p:cNvSpPr>
          <p:nvPr>
            <p:ph idx="1"/>
          </p:nvPr>
        </p:nvSpPr>
        <p:spPr/>
        <p:txBody>
          <a:bodyPr/>
          <a:lstStyle/>
          <a:p>
            <a:r>
              <a:rPr lang="el-GR" dirty="0"/>
              <a:t>Η </a:t>
            </a:r>
            <a:r>
              <a:rPr lang="el-GR" b="1" dirty="0"/>
              <a:t>φεμινιστική ερμηνεία</a:t>
            </a:r>
            <a:r>
              <a:rPr lang="el-GR" dirty="0"/>
              <a:t>, την οποία ασκούν </a:t>
            </a:r>
            <a:r>
              <a:rPr lang="en-US" dirty="0" err="1"/>
              <a:t>Fiorenza</a:t>
            </a:r>
            <a:r>
              <a:rPr lang="el-GR" dirty="0"/>
              <a:t>, </a:t>
            </a:r>
            <a:r>
              <a:rPr lang="en-US" dirty="0"/>
              <a:t>Collins</a:t>
            </a:r>
            <a:r>
              <a:rPr lang="el-GR" dirty="0"/>
              <a:t> δίνει ιδιαίτερη έμφαση στη θέση και το ρόλο της γυναίκας, ενώ η ψυχαναλυτική </a:t>
            </a:r>
            <a:r>
              <a:rPr lang="en-US" b="1" dirty="0"/>
              <a:t>E</a:t>
            </a:r>
            <a:r>
              <a:rPr lang="el-GR" b="1" dirty="0"/>
              <a:t>. </a:t>
            </a:r>
            <a:r>
              <a:rPr lang="en-US" b="1" dirty="0" err="1"/>
              <a:t>Drewermann</a:t>
            </a:r>
            <a:r>
              <a:rPr lang="el-GR" dirty="0"/>
              <a:t> στο θεραπευτικό ρόλο των κειμένων τα οποία χρησιμοποιούν σύμβολα και αρχέτυπα οικεία προς την ανθρώπινη ψυχοσύνθεση.</a:t>
            </a:r>
          </a:p>
          <a:p>
            <a:endParaRPr lang="en-US" dirty="0"/>
          </a:p>
        </p:txBody>
      </p:sp>
    </p:spTree>
    <p:extLst>
      <p:ext uri="{BB962C8B-B14F-4D97-AF65-F5344CB8AC3E}">
        <p14:creationId xmlns:p14="http://schemas.microsoft.com/office/powerpoint/2010/main" val="34290197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Ιστορία της Ερμηνείας και της Επενέργειας της Γραφής</a:t>
            </a:r>
            <a:r>
              <a:rPr lang="el-GR" b="1" u="sng" dirty="0"/>
              <a:t/>
            </a:r>
            <a:br>
              <a:rPr lang="el-GR" b="1" u="sng" dirty="0"/>
            </a:b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Η εξηγητική παράδοση των Πατέρων δεν αφορά καταρχήν στις λέξεις αλλά στα γεγονότα της Γραφής, και έχει ιδιάζουσα σημασία πρώτον γιατί έζησαν χρονικά, τοπικά αλλά και γλωσσικά πλησιέστερα στους συγγραφείς της ΚΔ. Δεύτερον γιατί διαπνέονταν από τον ίδιο ιεραποστολικό και ποιμαντικό ζήλο που ενέπνευσε τους αποστόλους να συγγραψουν τα βιβλία της Κ.Δ. Τρίτον διότι διέθεταν το νου Χριστού και ίδιο  Πνεύμα το οποίο εμφυσούσε τους ιερούς συγγραφείς. </a:t>
            </a:r>
          </a:p>
        </p:txBody>
      </p:sp>
    </p:spTree>
    <p:extLst>
      <p:ext uri="{BB962C8B-B14F-4D97-AF65-F5344CB8AC3E}">
        <p14:creationId xmlns:p14="http://schemas.microsoft.com/office/powerpoint/2010/main" val="87196910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ΘΕΟΠΝΕΥΣΤΙΑ</a:t>
            </a:r>
            <a:endParaRPr lang="en-US" dirty="0"/>
          </a:p>
        </p:txBody>
      </p:sp>
      <p:sp>
        <p:nvSpPr>
          <p:cNvPr id="3" name="Content Placeholder 2"/>
          <p:cNvSpPr>
            <a:spLocks noGrp="1"/>
          </p:cNvSpPr>
          <p:nvPr>
            <p:ph idx="1"/>
          </p:nvPr>
        </p:nvSpPr>
        <p:spPr/>
        <p:txBody>
          <a:bodyPr/>
          <a:lstStyle/>
          <a:p>
            <a:pPr>
              <a:lnSpc>
                <a:spcPct val="90000"/>
              </a:lnSpc>
            </a:pPr>
            <a:r>
              <a:rPr lang="el-GR" b="1" i="1" dirty="0"/>
              <a:t>Οι Πατέρες δεν αποδίδουν την θεοπνευστία τόσο στην γραπτή μορφή της αποκαλύψεως, δηλ. στην μορφή των βιβλικών διηγήσεων, αλλά στα γεγονότα και τις αλήθειες που ευαγγελίζονται…</a:t>
            </a:r>
            <a:r>
              <a:rPr lang="el-GR" i="1" dirty="0"/>
              <a:t> Η θεοπνευστία είναι πράξη οικονομίας και συγκαταβάσεως του Θ. καθόσον θα ήταν αλλιών αδύνατη η γνώση και καταγραφή του θείου θελήματος.</a:t>
            </a:r>
          </a:p>
        </p:txBody>
      </p:sp>
    </p:spTree>
    <p:extLst>
      <p:ext uri="{BB962C8B-B14F-4D97-AF65-F5344CB8AC3E}">
        <p14:creationId xmlns:p14="http://schemas.microsoft.com/office/powerpoint/2010/main" val="164207799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ΖΩΤΙΚΟΤΗΤΑ ΤΗΣ ΠΑΡΑΔΟΣΗΣ</a:t>
            </a:r>
            <a:endParaRPr lang="en-US" dirty="0"/>
          </a:p>
        </p:txBody>
      </p:sp>
      <p:sp>
        <p:nvSpPr>
          <p:cNvPr id="3" name="Content Placeholder 2"/>
          <p:cNvSpPr>
            <a:spLocks noGrp="1"/>
          </p:cNvSpPr>
          <p:nvPr>
            <p:ph idx="1"/>
          </p:nvPr>
        </p:nvSpPr>
        <p:spPr/>
        <p:txBody>
          <a:bodyPr/>
          <a:lstStyle/>
          <a:p>
            <a:r>
              <a:rPr lang="el-GR" dirty="0"/>
              <a:t>Τη ζωτικότητα της Παράδοσης ανακαλύπτει ολοένα και περισσότερο και η Δυτική Ερμηνευτική. Ο </a:t>
            </a:r>
            <a:r>
              <a:rPr lang="en-US" dirty="0"/>
              <a:t>H</a:t>
            </a:r>
            <a:r>
              <a:rPr lang="el-GR" dirty="0"/>
              <a:t>. </a:t>
            </a:r>
            <a:r>
              <a:rPr lang="en-US" dirty="0"/>
              <a:t>G</a:t>
            </a:r>
            <a:r>
              <a:rPr lang="el-GR" dirty="0"/>
              <a:t>. </a:t>
            </a:r>
            <a:r>
              <a:rPr lang="en-US" dirty="0" err="1"/>
              <a:t>Gadamer</a:t>
            </a:r>
            <a:r>
              <a:rPr lang="el-GR" dirty="0"/>
              <a:t> υπογράμμισε ότι το παρελθόν δεν αποτελεί απλώς κάτι που ιστορι­κώς προηγείται της εποχής μας, αλλά τον ορίζοντα της δικής μας καταστάσεως, στον οποίον ανοιγόμαστε, ένα χάρισμα που το απο­δεχόμαστε και μας σφραγίζει </a:t>
            </a:r>
          </a:p>
        </p:txBody>
      </p:sp>
    </p:spTree>
    <p:extLst>
      <p:ext uri="{BB962C8B-B14F-4D97-AF65-F5344CB8AC3E}">
        <p14:creationId xmlns:p14="http://schemas.microsoft.com/office/powerpoint/2010/main" val="2157180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ΠΑΤΕΡΙΚΕΣ ΑΠΟΨΕΙΣ</a:t>
            </a:r>
            <a:r>
              <a:rPr lang="el-GR" dirty="0"/>
              <a:t> </a:t>
            </a:r>
            <a:r>
              <a:rPr lang="el-GR" dirty="0" smtClean="0"/>
              <a:t>(1 από 3)</a:t>
            </a:r>
            <a:endParaRPr lang="en-US" dirty="0"/>
          </a:p>
        </p:txBody>
      </p:sp>
      <p:sp>
        <p:nvSpPr>
          <p:cNvPr id="3" name="Content Placeholder 2"/>
          <p:cNvSpPr>
            <a:spLocks noGrp="1"/>
          </p:cNvSpPr>
          <p:nvPr>
            <p:ph idx="1"/>
          </p:nvPr>
        </p:nvSpPr>
        <p:spPr/>
        <p:txBody>
          <a:bodyPr>
            <a:normAutofit fontScale="77500" lnSpcReduction="20000"/>
          </a:bodyPr>
          <a:lstStyle/>
          <a:p>
            <a:pPr>
              <a:lnSpc>
                <a:spcPct val="90000"/>
              </a:lnSpc>
            </a:pPr>
            <a:r>
              <a:rPr lang="el-GR" b="1" dirty="0"/>
              <a:t>α. Αποστολικοί Πατέρες</a:t>
            </a:r>
          </a:p>
          <a:p>
            <a:pPr>
              <a:lnSpc>
                <a:spcPct val="90000"/>
              </a:lnSpc>
            </a:pPr>
            <a:r>
              <a:rPr lang="el-GR" dirty="0"/>
              <a:t>Οι αιρετικοί είναι, που διαβάζοντας με </a:t>
            </a:r>
            <a:r>
              <a:rPr lang="el-GR" b="1" i="1" dirty="0"/>
              <a:t>τον τόνο της φωνής </a:t>
            </a:r>
            <a:r>
              <a:rPr lang="el-GR" dirty="0"/>
              <a:t>διαστρέφουν τις Γραφές ανάλογα με την ευχαρίστηση τους και με την αλλαγή μακρών και βραχέων και την μετάθεση της στίξης τις πιο φρόνιμες και τις συμφέρουσες εντολές τις παραβιάζουν έλκοντας τις σε αυτά, που τους προκαλούν ηδονή (Στρωμ. 1,377).. Για πολλές αιτίες οι Γραφές κρύβουν το νόημα των λεγομένων. </a:t>
            </a:r>
            <a:r>
              <a:rPr lang="el-GR" b="1" i="1" dirty="0"/>
              <a:t>Πρώτα για να αναζητούμε και να αγρυπνούμε πάντα για την ανεύρεση των λόγων της σωτηρίας. </a:t>
            </a:r>
            <a:r>
              <a:rPr lang="el-GR" dirty="0"/>
              <a:t>Έπειτα </a:t>
            </a:r>
            <a:r>
              <a:rPr lang="el-GR" b="1" i="1" dirty="0"/>
              <a:t>δεν ήταν πρέπον οι πάντες να την κατανοούν, για να μην βλαβούν</a:t>
            </a:r>
            <a:r>
              <a:rPr lang="el-GR" dirty="0"/>
              <a:t> </a:t>
            </a:r>
            <a:endParaRPr lang="el-GR" dirty="0" smtClean="0"/>
          </a:p>
          <a:p>
            <a:pPr>
              <a:lnSpc>
                <a:spcPct val="90000"/>
              </a:lnSpc>
            </a:pPr>
            <a:r>
              <a:rPr lang="el-GR" b="1" dirty="0"/>
              <a:t>Επίσης για να δείξει το Πνεύμα, ότι κι οι φιλόσοφοι των Ελλήνων κι οι σοφοί των άλλων βαρβάρων αγνόησαν την παρουσία του Κ., που θα γινόταν με την μυστική διδασκαλία, που θα παρέδιδε</a:t>
            </a:r>
            <a:r>
              <a:rPr lang="el-GR" dirty="0"/>
              <a:t>... </a:t>
            </a:r>
          </a:p>
          <a:p>
            <a:pPr>
              <a:lnSpc>
                <a:spcPct val="90000"/>
              </a:lnSpc>
            </a:pPr>
            <a:endParaRPr lang="el-GR" dirty="0"/>
          </a:p>
        </p:txBody>
      </p:sp>
    </p:spTree>
    <p:extLst>
      <p:ext uri="{BB962C8B-B14F-4D97-AF65-F5344CB8AC3E}">
        <p14:creationId xmlns:p14="http://schemas.microsoft.com/office/powerpoint/2010/main" val="8992574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ΠΑΤΕΡΙΚΕΣ ΑΠΟΨΕΙΣ</a:t>
            </a:r>
            <a:r>
              <a:rPr lang="el-GR" dirty="0"/>
              <a:t> </a:t>
            </a:r>
            <a:r>
              <a:rPr lang="el-GR" dirty="0" smtClean="0"/>
              <a:t>(2 </a:t>
            </a:r>
            <a:r>
              <a:rPr lang="el-GR" dirty="0"/>
              <a:t>από </a:t>
            </a:r>
            <a:r>
              <a:rPr lang="el-GR" dirty="0" smtClean="0"/>
              <a:t>3)</a:t>
            </a:r>
            <a:endParaRPr lang="en-US" dirty="0"/>
          </a:p>
        </p:txBody>
      </p:sp>
      <p:sp>
        <p:nvSpPr>
          <p:cNvPr id="3" name="Content Placeholder 2"/>
          <p:cNvSpPr>
            <a:spLocks noGrp="1"/>
          </p:cNvSpPr>
          <p:nvPr>
            <p:ph idx="1"/>
          </p:nvPr>
        </p:nvSpPr>
        <p:spPr/>
        <p:txBody>
          <a:bodyPr/>
          <a:lstStyle/>
          <a:p>
            <a:r>
              <a:rPr lang="el-GR" b="1" dirty="0"/>
              <a:t>Όπως η Παρθένος, έτσι κι η Γραφή ενώ γεννούν την αλήθεια, μένουν παρθένες με την απόκρυψη της αλήθειας. Κι επειδή όλοι οι ά. έχουν την ίδια κρίση, άλλοι πιστεύουν ακολουθώντας τους αιρετικούς λόγους κι άλλοι παραδομένοι στις ηδονές προσαρμόζουν εκβιαστικά τη Γραφή σύμφωνα με τις επιθυμίες τους. Ο εραστής της αλήθειας χρειάζεται ψυχική δύναμη</a:t>
            </a:r>
            <a:r>
              <a:rPr lang="el-GR" dirty="0"/>
              <a:t> </a:t>
            </a:r>
          </a:p>
        </p:txBody>
      </p:sp>
    </p:spTree>
    <p:extLst>
      <p:ext uri="{BB962C8B-B14F-4D97-AF65-F5344CB8AC3E}">
        <p14:creationId xmlns:p14="http://schemas.microsoft.com/office/powerpoint/2010/main" val="1980022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ΠΑΤΕΡΙΚΕΣ ΑΠΟΨΕΙΣ</a:t>
            </a:r>
            <a:r>
              <a:rPr lang="el-GR" dirty="0"/>
              <a:t> </a:t>
            </a:r>
            <a:r>
              <a:rPr lang="el-GR" dirty="0" smtClean="0"/>
              <a:t>(3 </a:t>
            </a:r>
            <a:r>
              <a:rPr lang="el-GR" dirty="0"/>
              <a:t>από </a:t>
            </a:r>
            <a:r>
              <a:rPr lang="el-GR" dirty="0" smtClean="0"/>
              <a:t>3)</a:t>
            </a:r>
            <a:endParaRPr lang="en-US" dirty="0"/>
          </a:p>
        </p:txBody>
      </p:sp>
      <p:sp>
        <p:nvSpPr>
          <p:cNvPr id="3" name="Content Placeholder 2"/>
          <p:cNvSpPr>
            <a:spLocks noGrp="1"/>
          </p:cNvSpPr>
          <p:nvPr>
            <p:ph idx="1"/>
          </p:nvPr>
        </p:nvSpPr>
        <p:spPr/>
        <p:txBody>
          <a:bodyPr>
            <a:normAutofit fontScale="92500" lnSpcReduction="10000"/>
          </a:bodyPr>
          <a:lstStyle/>
          <a:p>
            <a:r>
              <a:rPr lang="el-GR" b="1" dirty="0"/>
              <a:t>β. Καππαδόκες Πατέρες</a:t>
            </a:r>
            <a:r>
              <a:rPr lang="el-GR" b="1" u="sng" dirty="0"/>
              <a:t/>
            </a:r>
            <a:br>
              <a:rPr lang="el-GR" b="1" u="sng" dirty="0"/>
            </a:br>
            <a:r>
              <a:rPr lang="el-GR" dirty="0"/>
              <a:t>Για την έρευνα των Γραφών και την αληθή τους γνώση τους χρειάζεται έντιμος βίος και καθαρή ψυχή και η κατά Χ. αρετή, ώστε να βαδίζει τον δρόμο της, για να μπορέσει να επιτύχει αυτά που επιθυμεί και να τα καταλάβει όσο είναι προσιτό στην ανθρώπινη φύση να μάθει περί του θ. Λόγου. </a:t>
            </a:r>
            <a:r>
              <a:rPr lang="el-GR" b="1" dirty="0"/>
              <a:t>Διότι χωρίς τον καθαρό νου και χωρίς την μίμηση της ζωής των αγίων δεν μπορεί να εννοήσει κανείς τους λόγους των αγίων.</a:t>
            </a:r>
            <a:r>
              <a:rPr lang="el-GR" dirty="0"/>
              <a:t> </a:t>
            </a:r>
          </a:p>
          <a:p>
            <a:endParaRPr lang="en-US" dirty="0"/>
          </a:p>
        </p:txBody>
      </p:sp>
    </p:spTree>
    <p:extLst>
      <p:ext uri="{BB962C8B-B14F-4D97-AF65-F5344CB8AC3E}">
        <p14:creationId xmlns:p14="http://schemas.microsoft.com/office/powerpoint/2010/main" val="258347132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ΦΙΛΟΚΑΛΙΑ (1 από 4)</a:t>
            </a:r>
            <a:r>
              <a:rPr lang="el-GR" b="1" u="sng" dirty="0"/>
              <a:t/>
            </a:r>
            <a:br>
              <a:rPr lang="el-GR" b="1" u="sng" dirty="0"/>
            </a:br>
            <a:endParaRPr lang="en-US" dirty="0"/>
          </a:p>
        </p:txBody>
      </p:sp>
      <p:sp>
        <p:nvSpPr>
          <p:cNvPr id="3" name="Content Placeholder 2"/>
          <p:cNvSpPr>
            <a:spLocks noGrp="1"/>
          </p:cNvSpPr>
          <p:nvPr>
            <p:ph idx="1"/>
          </p:nvPr>
        </p:nvSpPr>
        <p:spPr/>
        <p:txBody>
          <a:bodyPr>
            <a:normAutofit fontScale="92500" lnSpcReduction="10000"/>
          </a:bodyPr>
          <a:lstStyle/>
          <a:p>
            <a:pPr>
              <a:lnSpc>
                <a:spcPct val="90000"/>
              </a:lnSpc>
            </a:pPr>
            <a:r>
              <a:rPr lang="el-GR" dirty="0"/>
              <a:t>Καμία ωφέλεια δεν προκύπτει από τα γνωρίζει ο ά. τα θεία λόγια αν απουσιάζει η ευσεβής ζωή που αρέσει στον Θ... Όσοι ξεγελιούνται από τις ελπίδες στα βιοτικά πράγματα και περιορίζουν την γνώση τους για την άσκηση του ενάρετου βίου μόνον στα λόγια μοιάζουν με εκείνους που έχουν φάρμακα κι ιατρικά, αλλά δεν ξέρουν ούτε να τα φροντίσουν ούτε να τα χρησιμοποιήσουν... Λόγια του Πνεύματος να μην λείπουν από το στόμα σου και κτύπα </a:t>
            </a:r>
            <a:r>
              <a:rPr lang="el-GR" b="1" dirty="0"/>
              <a:t>τις πόρτες των Γραφών με τα χέρια των αρετών</a:t>
            </a:r>
            <a:r>
              <a:rPr lang="el-GR" dirty="0"/>
              <a:t> </a:t>
            </a:r>
          </a:p>
        </p:txBody>
      </p:sp>
    </p:spTree>
    <p:extLst>
      <p:ext uri="{BB962C8B-B14F-4D97-AF65-F5344CB8AC3E}">
        <p14:creationId xmlns:p14="http://schemas.microsoft.com/office/powerpoint/2010/main" val="15606932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ΦΙΛΟΚΑΛΙΑ </a:t>
            </a:r>
            <a:r>
              <a:rPr lang="el-GR" b="1" dirty="0" smtClean="0"/>
              <a:t>(2 </a:t>
            </a:r>
            <a:r>
              <a:rPr lang="el-GR" b="1" dirty="0"/>
              <a:t>από 4)</a:t>
            </a:r>
            <a:endParaRPr lang="en-US" dirty="0"/>
          </a:p>
        </p:txBody>
      </p:sp>
      <p:sp>
        <p:nvSpPr>
          <p:cNvPr id="3" name="Content Placeholder 2"/>
          <p:cNvSpPr>
            <a:spLocks noGrp="1"/>
          </p:cNvSpPr>
          <p:nvPr>
            <p:ph idx="1"/>
          </p:nvPr>
        </p:nvSpPr>
        <p:spPr/>
        <p:txBody>
          <a:bodyPr>
            <a:normAutofit fontScale="92500" lnSpcReduction="20000"/>
          </a:bodyPr>
          <a:lstStyle/>
          <a:p>
            <a:r>
              <a:rPr lang="el-GR" dirty="0"/>
              <a:t>Τότε θα ανατείλει η απάθεια της καρδιάς και θα δεις το νου σου στην προσευχή σου σαν αστέρι, γεμάτο από θείο φως. (Ευαγρ.86).. Η προσεκτική μελέτη του θείου λόγου και μάλιστα όταν γίνεται με χύσιμο δακρύων, νεκρώνει κι αφανίζει τα πάθη, ακόμη κι αν έχουν πολυκαιρίσει.. μόνον εμείς να μην αμελήσουμε με προσευχή κι επίμονη ελπίδα να καθόμαστε κοντά στον Κ... (Καρπ. 331).. Η Π.Δ. είναι εικόνα της εξωτερικής κι αισθητής σωματικής ασκήσεως και η Κ.Δ. της προσοχής δηλ. της καθαρότητας της καρδιάς </a:t>
            </a:r>
          </a:p>
          <a:p>
            <a:endParaRPr lang="en-US" dirty="0"/>
          </a:p>
        </p:txBody>
      </p:sp>
    </p:spTree>
    <p:extLst>
      <p:ext uri="{BB962C8B-B14F-4D97-AF65-F5344CB8AC3E}">
        <p14:creationId xmlns:p14="http://schemas.microsoft.com/office/powerpoint/2010/main" val="421953997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ΦΙΛΟΚΑΛΙΑ </a:t>
            </a:r>
            <a:r>
              <a:rPr lang="el-GR" b="1" dirty="0" smtClean="0"/>
              <a:t>(3 </a:t>
            </a:r>
            <a:r>
              <a:rPr lang="el-GR" b="1" dirty="0"/>
              <a:t>από 4)</a:t>
            </a:r>
            <a:endParaRPr lang="en-US" dirty="0"/>
          </a:p>
        </p:txBody>
      </p:sp>
      <p:sp>
        <p:nvSpPr>
          <p:cNvPr id="3" name="Content Placeholder 2"/>
          <p:cNvSpPr>
            <a:spLocks noGrp="1"/>
          </p:cNvSpPr>
          <p:nvPr>
            <p:ph idx="1"/>
          </p:nvPr>
        </p:nvSpPr>
        <p:spPr/>
        <p:txBody>
          <a:bodyPr>
            <a:normAutofit fontScale="92500" lnSpcReduction="20000"/>
          </a:bodyPr>
          <a:lstStyle/>
          <a:p>
            <a:r>
              <a:rPr lang="el-GR" b="1" dirty="0"/>
              <a:t>Δεν υπάρχει πιο ισχυρό πράγμα, ώστε να αποβάλλει από την ψ. του α. τις ενθυμήσεις της παλιάς ακολασίας και να αποδιώξει τις μνήμες της, που κινούνται και διεγείρονται κατά της σάρκας και ανάπτουν την φλόγα της αισχρής επιθυμίας, όσο το να καταγίνεται κανείς μετά πόθου στην μελέτη της θείας Γ. και να ζητεί το βάθος των νοημάτων της</a:t>
            </a:r>
            <a:r>
              <a:rPr lang="el-GR" dirty="0"/>
              <a:t> (Ισαάκ,5).. Μην ζητήσεις να εννοήσεις λόγους της Γ. χωρίς προσευχή και αίτηση βοηθείας παρά του </a:t>
            </a:r>
            <a:r>
              <a:rPr lang="el-GR" b="1" dirty="0"/>
              <a:t>Κυρίου...Γνώριζε ότι το κλειδί των αληθινών νοημάτων της Γ. είναι η προσευχή </a:t>
            </a:r>
            <a:r>
              <a:rPr lang="el-GR" dirty="0"/>
              <a:t>(Ισαάκ, 357 </a:t>
            </a:r>
          </a:p>
          <a:p>
            <a:endParaRPr lang="en-US" dirty="0"/>
          </a:p>
        </p:txBody>
      </p:sp>
    </p:spTree>
    <p:extLst>
      <p:ext uri="{BB962C8B-B14F-4D97-AF65-F5344CB8AC3E}">
        <p14:creationId xmlns:p14="http://schemas.microsoft.com/office/powerpoint/2010/main" val="94086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Απάντηση του </a:t>
            </a:r>
            <a:r>
              <a:rPr lang="el-GR" dirty="0" smtClean="0"/>
              <a:t>Ομήρου</a:t>
            </a:r>
            <a:endParaRPr lang="en-US" dirty="0"/>
          </a:p>
        </p:txBody>
      </p:sp>
      <p:sp>
        <p:nvSpPr>
          <p:cNvPr id="3" name="Content Placeholder 2"/>
          <p:cNvSpPr>
            <a:spLocks noGrp="1"/>
          </p:cNvSpPr>
          <p:nvPr>
            <p:ph idx="1"/>
          </p:nvPr>
        </p:nvSpPr>
        <p:spPr/>
        <p:txBody>
          <a:bodyPr/>
          <a:lstStyle/>
          <a:p>
            <a:pPr>
              <a:lnSpc>
                <a:spcPct val="90000"/>
              </a:lnSpc>
            </a:pPr>
            <a:r>
              <a:rPr lang="el-GR" i="1" dirty="0"/>
              <a:t>Φαντάζομαι πως αν ρωτούσαμε τον Όμηρο σε ποιόν από τους δύο θα ήθελε ν' αρέσει περισσότερο, στον απλοϊκό άνθρωπο η στον φιλόλογο, δε θα δίσταζε ούτε για μια στιγμή να φανερώσει την προτίμησή του. Αν μάλιστα ήταν και λίγο διπλωμάτης θα χαμογελούσε και θα έλεγε: καλέ μου φίλε ξεχνάς πως στα χρόνια που έζησα και έγραψα την Οδύσσεια δεν υπήρχαν φιλόλογοι</a:t>
            </a:r>
            <a:r>
              <a:rPr lang="el-GR" dirty="0"/>
              <a:t> </a:t>
            </a:r>
          </a:p>
        </p:txBody>
      </p:sp>
    </p:spTree>
    <p:extLst>
      <p:ext uri="{BB962C8B-B14F-4D97-AF65-F5344CB8AC3E}">
        <p14:creationId xmlns:p14="http://schemas.microsoft.com/office/powerpoint/2010/main" val="37886299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t>ΦΙΛΟΚΑΛΙΑ </a:t>
            </a:r>
            <a:r>
              <a:rPr lang="el-GR" b="1" dirty="0" smtClean="0"/>
              <a:t>(4 </a:t>
            </a:r>
            <a:r>
              <a:rPr lang="el-GR" b="1" dirty="0"/>
              <a:t>από 4)</a:t>
            </a:r>
            <a:endParaRPr lang="en-US" dirty="0"/>
          </a:p>
        </p:txBody>
      </p:sp>
      <p:sp>
        <p:nvSpPr>
          <p:cNvPr id="3" name="Content Placeholder 2"/>
          <p:cNvSpPr>
            <a:spLocks noGrp="1"/>
          </p:cNvSpPr>
          <p:nvPr>
            <p:ph idx="1"/>
          </p:nvPr>
        </p:nvSpPr>
        <p:spPr/>
        <p:txBody>
          <a:bodyPr>
            <a:normAutofit fontScale="62500" lnSpcReduction="20000"/>
          </a:bodyPr>
          <a:lstStyle/>
          <a:p>
            <a:r>
              <a:rPr lang="el-GR" b="1" dirty="0"/>
              <a:t>Όπως οι αγράμματοι δεν μπορούν να διαβάσουν βιβλία εξίσου με τους έμπειρους, έτσι και κείνοι, που δεν θέλησαν έμπρακτα να εκπληρώσουν τις εντολές του Χ. δεν θα αξιωθούν ποτέ της αποκαλύψεως του αγ.Π., όπως εκείνοι που έχυσαν για αυτές το ίδιο τους το αίμα. Όπως ακριβώς αυτός που έλαβε έστω κι αν είναι πάνσοφος ένα σφραγισμένο βιβλίο δεν μπορεί να δει τα γραμμένα σε αυτό, έτσι και κείνος που έχει στο στόμα του τη Γραφή, δε θα μπορέσει ποτέ να γνωρίσει και να δει την κρυμμένη σε αυτές μυστική και θεία δόξα και δύναμη, εάν δε διέλθει όλες τις εντολές του Θ. και δεν λάβει μαζί του τον Παράκλητο. Σαν τον άρρωστο στα μάτια που χάνει και το λίγο φως του βλέποντας την ηλιακή ακτίνα, έτσι κι ο ασθενών στα μάτια της ψ. κι έχων εμπαθείς αισθήσεις, όχι μόνον δεν μπορεί να κατανοήσει με απάθεια και χωρίς βλάβη το κάλλος ή την ωραιότητα του σώματος, αλλά θεωρώντας όλους τους ανθρώπους εμπαθείς τους εξισώνει όλους με τον εαυτό του</a:t>
            </a:r>
            <a:r>
              <a:rPr lang="el-GR" dirty="0"/>
              <a:t> (Κατηχ.ΚΔ)... </a:t>
            </a:r>
          </a:p>
          <a:p>
            <a:endParaRPr lang="en-US" dirty="0"/>
          </a:p>
        </p:txBody>
      </p:sp>
    </p:spTree>
    <p:extLst>
      <p:ext uri="{BB962C8B-B14F-4D97-AF65-F5344CB8AC3E}">
        <p14:creationId xmlns:p14="http://schemas.microsoft.com/office/powerpoint/2010/main" val="209533774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ΣΗΜΕΙΩΣΕΙΣ ΣΧΕΤΙΚΑ ΜΕ ΤΗ </a:t>
            </a:r>
            <a:r>
              <a:rPr lang="el-GR" b="1" dirty="0" smtClean="0"/>
              <a:t>ΜΕΤΑΦΡΑΣΗ (1 από 2)</a:t>
            </a:r>
            <a:r>
              <a:rPr lang="el-GR" b="1" dirty="0"/>
              <a:t/>
            </a:r>
            <a:br>
              <a:rPr lang="el-GR" b="1" dirty="0"/>
            </a:br>
            <a:endParaRPr lang="en-US" dirty="0"/>
          </a:p>
        </p:txBody>
      </p:sp>
      <p:sp>
        <p:nvSpPr>
          <p:cNvPr id="3" name="Content Placeholder 2"/>
          <p:cNvSpPr>
            <a:spLocks noGrp="1"/>
          </p:cNvSpPr>
          <p:nvPr>
            <p:ph idx="1"/>
          </p:nvPr>
        </p:nvSpPr>
        <p:spPr/>
        <p:txBody>
          <a:bodyPr>
            <a:normAutofit fontScale="77500" lnSpcReduction="20000"/>
          </a:bodyPr>
          <a:lstStyle/>
          <a:p>
            <a:pPr>
              <a:lnSpc>
                <a:spcPct val="90000"/>
              </a:lnSpc>
            </a:pPr>
            <a:r>
              <a:rPr lang="el-GR" sz="3100" b="1" dirty="0"/>
              <a:t>3000 λέξεις από </a:t>
            </a:r>
            <a:r>
              <a:rPr lang="el-GR" sz="3100" dirty="0"/>
              <a:t>τις </a:t>
            </a:r>
            <a:r>
              <a:rPr lang="el-GR" sz="3100" b="1" dirty="0"/>
              <a:t>4.900 λέξεις της Κ.Δ. προέρχονται από το λεξιλόγιο της αρχαίας Ελληνικής</a:t>
            </a:r>
            <a:r>
              <a:rPr lang="el-GR" sz="3100" dirty="0"/>
              <a:t>, 1800 δημιουργήθηκαν από τους συγγραφείς των βιβλίων και έχουν ελληνική ρίζα και 45 λέξεις μόνον προέρχονται από άλλες γλώσσες. </a:t>
            </a:r>
            <a:r>
              <a:rPr lang="el-GR" sz="3100" b="1" dirty="0"/>
              <a:t>Οι κυριότεροι όροι της Κ.Δ. οι οποίοι χρησιμοποιούνται σε αυτή με τη σημασία που έχουν στους Ο’ και όχι με αυτή που έχουν στην ελληνική γραμματεία</a:t>
            </a:r>
            <a:r>
              <a:rPr lang="el-GR" sz="3100" b="1" u="sng" dirty="0"/>
              <a:t> </a:t>
            </a:r>
            <a:r>
              <a:rPr lang="el-GR" sz="3100" b="1" dirty="0"/>
              <a:t>είναι οι </a:t>
            </a:r>
            <a:r>
              <a:rPr lang="el-GR" sz="3100" b="1" dirty="0" smtClean="0"/>
              <a:t>εξής:</a:t>
            </a:r>
            <a:r>
              <a:rPr lang="el-GR" sz="3100" dirty="0" smtClean="0"/>
              <a:t> </a:t>
            </a:r>
            <a:endParaRPr lang="el-GR" sz="3100" dirty="0"/>
          </a:p>
          <a:p>
            <a:pPr>
              <a:lnSpc>
                <a:spcPct val="90000"/>
              </a:lnSpc>
            </a:pPr>
            <a:r>
              <a:rPr lang="el-GR" sz="3100" dirty="0"/>
              <a:t>αλήθεια, αμαρτάνω, άγγελος, γραμματεύς, διάβολος (ελλην. Συκοφάντης, εβρ. Σατανάς), δόξα, διαθήκη, δικαιοσύνη, εκκλησία, εξομολόγηση (ομολογία, ευχαριστώ), επισκέπτομαι/επισκοπή, κληρονομία, παιδεύω/παιδεία (εβρ. τιμωρία), πάροικος, πειρασμός, προφήτης, πτωχός (ζητιάνος,), ρήμα (ελλην. Λόγος εβρ. Πράγμα), σάρξ, σκάνδαλο, ταπεινός, ψάλλω (ψαύω, αινώ). </a:t>
            </a:r>
          </a:p>
          <a:p>
            <a:endParaRPr lang="el-GR" dirty="0"/>
          </a:p>
        </p:txBody>
      </p:sp>
    </p:spTree>
    <p:extLst>
      <p:ext uri="{BB962C8B-B14F-4D97-AF65-F5344CB8AC3E}">
        <p14:creationId xmlns:p14="http://schemas.microsoft.com/office/powerpoint/2010/main" val="38225066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a:t>ΣΗΜΕΙΩΣΕΙΣ ΣΧΕΤΙΚΑ ΜΕ ΤΗ ΜΕΤΑΦΡΑΣΗ </a:t>
            </a:r>
            <a:r>
              <a:rPr lang="el-GR" b="1" dirty="0" smtClean="0"/>
              <a:t>(2 </a:t>
            </a:r>
            <a:r>
              <a:rPr lang="el-GR" b="1" dirty="0"/>
              <a:t>από 2)</a:t>
            </a:r>
            <a:br>
              <a:rPr lang="el-GR" b="1" dirty="0"/>
            </a:br>
            <a:endParaRPr lang="en-US" dirty="0"/>
          </a:p>
        </p:txBody>
      </p:sp>
      <p:sp>
        <p:nvSpPr>
          <p:cNvPr id="3" name="Content Placeholder 2"/>
          <p:cNvSpPr>
            <a:spLocks noGrp="1"/>
          </p:cNvSpPr>
          <p:nvPr>
            <p:ph idx="1"/>
          </p:nvPr>
        </p:nvSpPr>
        <p:spPr/>
        <p:txBody>
          <a:bodyPr>
            <a:normAutofit fontScale="85000" lnSpcReduction="10000"/>
          </a:bodyPr>
          <a:lstStyle/>
          <a:p>
            <a:r>
              <a:rPr lang="el-GR" b="1" dirty="0"/>
              <a:t>Ελληνικοί όροι που απαντώνται μόνον στους Ο’ και στην Κ.Δ.</a:t>
            </a:r>
            <a:r>
              <a:rPr lang="el-GR" dirty="0"/>
              <a:t>: αγάπη, ακροβυστία, έθνη (με τη σημασία των εθνικών), είδωλα (με την υποτιμητική σημασία των ξοάνων), ελεημοσύνη, ημέρες, πειρασμός. </a:t>
            </a:r>
            <a:endParaRPr lang="el-GR" dirty="0" smtClean="0"/>
          </a:p>
          <a:p>
            <a:r>
              <a:rPr lang="el-GR" b="1" dirty="0"/>
              <a:t>Φράσεις που τελούν υπό την επίδραση των Ο’ είναι:</a:t>
            </a:r>
            <a:r>
              <a:rPr lang="el-GR" dirty="0"/>
              <a:t> Και εγένετο, εν εκείναις ταις ημέραις, εν ταις ημέραις τινός, και ιδού, αποκριθείς είπεν, απεκρίθη και είπεν, χάριν ευρίσκειν παρά τινι, πρόσωπον προς πρόσωπον, πρόσωπον λαμβάνειν τινός, διά χειρός, άρτον εσθίειν, εκ κοιλίας μητρός, πάσα σάρξ, τα πετεινά του ουρανού, οίκος Ισραήλ, εξανιστάναι σπέρμα τινί</a:t>
            </a:r>
          </a:p>
          <a:p>
            <a:endParaRPr lang="el-GR" dirty="0"/>
          </a:p>
        </p:txBody>
      </p:sp>
    </p:spTree>
    <p:extLst>
      <p:ext uri="{BB962C8B-B14F-4D97-AF65-F5344CB8AC3E}">
        <p14:creationId xmlns:p14="http://schemas.microsoft.com/office/powerpoint/2010/main" val="24551598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2</a:t>
            </a:r>
            <a:r>
              <a:rPr lang="el-GR" baseline="30000" dirty="0"/>
              <a:t>ον</a:t>
            </a:r>
            <a:r>
              <a:rPr lang="el-GR" dirty="0"/>
              <a:t> ΒΗΜΑ</a:t>
            </a:r>
            <a:br>
              <a:rPr lang="el-GR" dirty="0"/>
            </a:br>
            <a:endParaRPr lang="en-US" dirty="0"/>
          </a:p>
        </p:txBody>
      </p:sp>
      <p:sp>
        <p:nvSpPr>
          <p:cNvPr id="3" name="Content Placeholder 2"/>
          <p:cNvSpPr>
            <a:spLocks noGrp="1"/>
          </p:cNvSpPr>
          <p:nvPr>
            <p:ph idx="1"/>
          </p:nvPr>
        </p:nvSpPr>
        <p:spPr/>
        <p:txBody>
          <a:bodyPr/>
          <a:lstStyle/>
          <a:p>
            <a:r>
              <a:rPr lang="el-GR" dirty="0"/>
              <a:t>ΕΞΙΧΝ</a:t>
            </a:r>
            <a:r>
              <a:rPr lang="en-US" dirty="0"/>
              <a:t>I</a:t>
            </a:r>
            <a:r>
              <a:rPr lang="el-GR" dirty="0"/>
              <a:t>ΑΣΗ ΑΛΛΗΛΟΥΧΙΑΣ ΚΕΙΜΕΝΟΥ ΜΕ ΤΟ ΠΛΑΙΣ</a:t>
            </a:r>
            <a:r>
              <a:rPr lang="en-US" dirty="0"/>
              <a:t>I</a:t>
            </a:r>
            <a:r>
              <a:rPr lang="el-GR" dirty="0"/>
              <a:t>Ο</a:t>
            </a:r>
            <a:r>
              <a:rPr lang="en-US" dirty="0"/>
              <a:t> </a:t>
            </a:r>
            <a:r>
              <a:rPr lang="el-GR" dirty="0"/>
              <a:t>(</a:t>
            </a:r>
            <a:r>
              <a:rPr lang="en-US" dirty="0"/>
              <a:t>context-</a:t>
            </a:r>
            <a:r>
              <a:rPr lang="el-GR" dirty="0"/>
              <a:t>ΣΥΓΚΕΙΜΕΝΟ) ΑΛΛΑ ΚΑΙ ΜΕ ΤΟ –</a:t>
            </a:r>
            <a:r>
              <a:rPr lang="el-GR" dirty="0" smtClean="0"/>
              <a:t>ΜΑΚΡΟ</a:t>
            </a:r>
          </a:p>
        </p:txBody>
      </p:sp>
    </p:spTree>
    <p:extLst>
      <p:ext uri="{BB962C8B-B14F-4D97-AF65-F5344CB8AC3E}">
        <p14:creationId xmlns:p14="http://schemas.microsoft.com/office/powerpoint/2010/main" val="46829273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t>
            </a:r>
            <a:r>
              <a:rPr lang="el-GR" dirty="0" smtClean="0"/>
              <a:t>πάντηση </a:t>
            </a:r>
            <a:r>
              <a:rPr lang="el-GR" dirty="0"/>
              <a:t>σε </a:t>
            </a:r>
            <a:r>
              <a:rPr lang="el-GR" dirty="0" smtClean="0"/>
              <a:t>ερωτηματικά</a:t>
            </a:r>
            <a:endParaRPr lang="en-US" dirty="0"/>
          </a:p>
        </p:txBody>
      </p:sp>
      <p:sp>
        <p:nvSpPr>
          <p:cNvPr id="3" name="Content Placeholder 2"/>
          <p:cNvSpPr>
            <a:spLocks noGrp="1"/>
          </p:cNvSpPr>
          <p:nvPr>
            <p:ph idx="1"/>
          </p:nvPr>
        </p:nvSpPr>
        <p:spPr/>
        <p:txBody>
          <a:bodyPr/>
          <a:lstStyle/>
          <a:p>
            <a:r>
              <a:rPr lang="el-GR" dirty="0" smtClean="0"/>
              <a:t>Θέση περικοπής </a:t>
            </a:r>
            <a:endParaRPr lang="el-GR" dirty="0"/>
          </a:p>
          <a:p>
            <a:r>
              <a:rPr lang="el-GR"/>
              <a:t>Είναι </a:t>
            </a:r>
            <a:r>
              <a:rPr lang="el-GR" smtClean="0"/>
              <a:t>εισαγωγή-επίλογος-ιδιαίτερη θέση</a:t>
            </a:r>
            <a:endParaRPr lang="el-GR" dirty="0"/>
          </a:p>
          <a:p>
            <a:endParaRPr lang="el-GR" dirty="0"/>
          </a:p>
        </p:txBody>
      </p:sp>
    </p:spTree>
    <p:extLst>
      <p:ext uri="{BB962C8B-B14F-4D97-AF65-F5344CB8AC3E}">
        <p14:creationId xmlns:p14="http://schemas.microsoft.com/office/powerpoint/2010/main" val="17580019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solidFill>
                  <a:srgbClr val="5075BC"/>
                </a:solidFill>
              </a:rPr>
              <a:t>Τέλος Ενότητας</a:t>
            </a:r>
            <a:endParaRPr lang="el-GR" dirty="0">
              <a:solidFill>
                <a:srgbClr val="5075BC"/>
              </a:solidFill>
            </a:endParaRPr>
          </a:p>
        </p:txBody>
      </p:sp>
      <p:sp>
        <p:nvSpPr>
          <p:cNvPr id="8" name="Υπότιτλος 7"/>
          <p:cNvSpPr>
            <a:spLocks noGrp="1"/>
          </p:cNvSpPr>
          <p:nvPr>
            <p:ph type="subTitle" idx="1"/>
          </p:nvPr>
        </p:nvSpPr>
        <p:spPr/>
        <p:txBody>
          <a:bodyPr/>
          <a:lstStyle/>
          <a:p>
            <a:r>
              <a:rPr lang="el-GR"/>
              <a:t>Γενική Εισαγωγή στην τέχνη της ερμηνείας στον ελληνικό και ιουδαϊκό </a:t>
            </a:r>
            <a:r>
              <a:rPr lang="el-GR" smtClean="0"/>
              <a:t>κόσμο 3</a:t>
            </a:r>
            <a:endParaRPr lang="el-GR"/>
          </a:p>
          <a:p>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1.0..  </a:t>
            </a:r>
          </a:p>
          <a:p>
            <a:pPr marL="0" indent="0">
              <a:buNone/>
            </a:pPr>
            <a:r>
              <a:rPr lang="el-GR" sz="2000" dirty="0"/>
              <a:t>Έχουν προηγηθεί οι κάτωθι εκδόσεις:</a:t>
            </a:r>
          </a:p>
          <a:p>
            <a:r>
              <a:rPr lang="el-GR" sz="2000" dirty="0"/>
              <a:t>Έκδοση διαθέσιμη εδώ </a:t>
            </a:r>
            <a:r>
              <a:rPr lang="en-US" sz="2000" dirty="0">
                <a:solidFill>
                  <a:srgbClr val="000000"/>
                </a:solidFill>
                <a:hlinkClick r:id="rId3"/>
              </a:rPr>
              <a:t>http://eclass.uoa.gr/courses/SOCTHEOL105/</a:t>
            </a:r>
            <a:endParaRPr lang="el-GR" sz="2000" dirty="0">
              <a:solidFill>
                <a:srgbClr val="000000"/>
              </a:solidFill>
            </a:endParaRPr>
          </a:p>
          <a:p>
            <a:endParaRPr lang="el-GR" sz="2000" dirty="0"/>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a:t>Copyright Εθνικόν και Καποδιστριακόν Πανεπιστήμιον </a:t>
            </a:r>
            <a:r>
              <a:rPr lang="el-GR" sz="2000" dirty="0" smtClean="0"/>
              <a:t>Αθηνών</a:t>
            </a:r>
            <a:r>
              <a:rPr lang="en-US" sz="2000" dirty="0" smtClean="0"/>
              <a:t> 2015,</a:t>
            </a:r>
            <a:r>
              <a:rPr lang="el-GR" sz="2000" dirty="0" smtClean="0"/>
              <a:t> </a:t>
            </a:r>
            <a:r>
              <a:rPr lang="el-GR" sz="2000" dirty="0">
                <a:solidFill>
                  <a:srgbClr val="000000"/>
                </a:solidFill>
              </a:rPr>
              <a:t>Σωτήριος Δεσπότης</a:t>
            </a:r>
            <a:r>
              <a:rPr lang="el-GR" sz="2000" dirty="0"/>
              <a:t>. Σωτήριος Δεσπότης</a:t>
            </a:r>
            <a:r>
              <a:rPr lang="el-GR" sz="2000" dirty="0" smtClean="0"/>
              <a:t>.</a:t>
            </a:r>
            <a:r>
              <a:rPr lang="en-US" sz="2000" smtClean="0"/>
              <a:t> </a:t>
            </a:r>
            <a:r>
              <a:rPr lang="el-GR" sz="2000" smtClean="0">
                <a:solidFill>
                  <a:srgbClr val="000000"/>
                </a:solidFill>
              </a:rPr>
              <a:t>«</a:t>
            </a:r>
            <a:r>
              <a:rPr lang="el-GR" sz="2000" dirty="0">
                <a:solidFill>
                  <a:srgbClr val="000000"/>
                </a:solidFill>
              </a:rPr>
              <a:t>Ερμηνεία και Ερμηνευτική της Καινής Διαθήκη: </a:t>
            </a:r>
            <a:r>
              <a:rPr lang="el-GR" sz="2000" dirty="0"/>
              <a:t>Γενική Εισαγωγή στην τέχνη της ερμηνείας στον ελληνικό και ιουδαϊκό </a:t>
            </a:r>
            <a:r>
              <a:rPr lang="el-GR" sz="2000" dirty="0" smtClean="0"/>
              <a:t>κόσμο 3». </a:t>
            </a:r>
            <a:r>
              <a:rPr lang="el-GR" sz="2000" dirty="0"/>
              <a:t>Έκδοση: 1.0 Αθήνα 2015. Διαθέσιμο από τη δικτυακή διεύθυνση:</a:t>
            </a:r>
          </a:p>
          <a:p>
            <a:pPr marL="0" indent="0">
              <a:buNone/>
            </a:pPr>
            <a:r>
              <a:rPr lang="en-US" sz="2000" dirty="0">
                <a:hlinkClick r:id="rId3"/>
              </a:rPr>
              <a:t>http://opencourses.uoa.gr/courses/SOCTHEOL105/</a:t>
            </a:r>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ΣΥΝΟΠΤΙΚΑ </a:t>
            </a:r>
            <a:r>
              <a:rPr lang="el-GR" dirty="0" smtClean="0"/>
              <a:t>ΕΥΑΓΓΕΛΙΑ (1 από 2)</a:t>
            </a:r>
            <a:endParaRPr lang="en-US" dirty="0"/>
          </a:p>
        </p:txBody>
      </p:sp>
      <p:sp>
        <p:nvSpPr>
          <p:cNvPr id="3" name="Content Placeholder 2"/>
          <p:cNvSpPr>
            <a:spLocks noGrp="1"/>
          </p:cNvSpPr>
          <p:nvPr>
            <p:ph idx="1"/>
          </p:nvPr>
        </p:nvSpPr>
        <p:spPr/>
        <p:txBody>
          <a:bodyPr/>
          <a:lstStyle/>
          <a:p>
            <a:r>
              <a:rPr lang="el-GR" dirty="0"/>
              <a:t>Ιδιαίτερα στην περίπτωση των </a:t>
            </a:r>
            <a:r>
              <a:rPr lang="el-GR" b="1" dirty="0"/>
              <a:t>Συνοπτικών Ευαγγελίων</a:t>
            </a:r>
            <a:r>
              <a:rPr lang="el-GR" dirty="0"/>
              <a:t> πρέπει να ληφθούν υπόψη τα εξής στοιχεία: α) Σε αντίθεση προς τις παύλειες Επιστολές, τα Ευαγγέλια δεν απευθύνονται καταρχάς σε συγκεκριμένη Εκκλησία. Παραμένει, έτσι, «ανοικτό» το πότε, πού και από ποιους </a:t>
            </a:r>
            <a:r>
              <a:rPr lang="el-GR" dirty="0" smtClean="0"/>
              <a:t>αναγιγνώσκονται.</a:t>
            </a:r>
            <a:endParaRPr lang="el-GR" dirty="0"/>
          </a:p>
        </p:txBody>
      </p:sp>
    </p:spTree>
    <p:extLst>
      <p:ext uri="{BB962C8B-B14F-4D97-AF65-F5344CB8AC3E}">
        <p14:creationId xmlns:p14="http://schemas.microsoft.com/office/powerpoint/2010/main" val="36473022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ΣΥΝΟΠΤΙΚΑ ΕΥΑΓΓΕΛΙΑ </a:t>
            </a:r>
            <a:r>
              <a:rPr lang="el-GR" dirty="0" smtClean="0"/>
              <a:t>(2 </a:t>
            </a:r>
            <a:r>
              <a:rPr lang="el-GR" dirty="0"/>
              <a:t>από </a:t>
            </a:r>
            <a:r>
              <a:rPr lang="el-GR" dirty="0" smtClean="0"/>
              <a:t>2)</a:t>
            </a:r>
            <a:endParaRPr lang="en-US" dirty="0"/>
          </a:p>
        </p:txBody>
      </p:sp>
      <p:sp>
        <p:nvSpPr>
          <p:cNvPr id="3" name="Content Placeholder 2"/>
          <p:cNvSpPr>
            <a:spLocks noGrp="1"/>
          </p:cNvSpPr>
          <p:nvPr>
            <p:ph idx="1"/>
          </p:nvPr>
        </p:nvSpPr>
        <p:spPr/>
        <p:txBody>
          <a:bodyPr/>
          <a:lstStyle/>
          <a:p>
            <a:r>
              <a:rPr lang="el-GR" dirty="0" smtClean="0"/>
              <a:t>Β)Οι </a:t>
            </a:r>
            <a:r>
              <a:rPr lang="el-GR" dirty="0"/>
              <a:t>απόστολοι και οι άλλες ηγετικές μορφές της Πρώτης Εκκλησίας μέσω των ιεραποστολικών τους περιοδειών είχαν επαφή με πλήθος Εκκλησιών, ενώ και ανάμεσα στα κέντρα του Χριστιανισμού στην Ιερουσαλήμ, Αντιόχεια, Έφεσο, Κόρινθο και Ρώμη υπήρχε ήδη από τη θεμελίωσή τους επικοινωνία </a:t>
            </a:r>
          </a:p>
        </p:txBody>
      </p:sp>
    </p:spTree>
    <p:extLst>
      <p:ext uri="{BB962C8B-B14F-4D97-AF65-F5344CB8AC3E}">
        <p14:creationId xmlns:p14="http://schemas.microsoft.com/office/powerpoint/2010/main" val="400583571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4046</TotalTime>
  <Words>6261</Words>
  <Application>Microsoft Office PowerPoint</Application>
  <PresentationFormat>On-screen Show (4:3)</PresentationFormat>
  <Paragraphs>219</Paragraphs>
  <Slides>81</Slides>
  <Notes>8</Notes>
  <HiddenSlides>0</HiddenSlides>
  <MMClips>0</MMClips>
  <ScaleCrop>false</ScaleCrop>
  <HeadingPairs>
    <vt:vector size="4" baseType="variant">
      <vt:variant>
        <vt:lpstr>Theme</vt:lpstr>
      </vt:variant>
      <vt:variant>
        <vt:i4>1</vt:i4>
      </vt:variant>
      <vt:variant>
        <vt:lpstr>Slide Titles</vt:lpstr>
      </vt:variant>
      <vt:variant>
        <vt:i4>81</vt:i4>
      </vt:variant>
    </vt:vector>
  </HeadingPairs>
  <TitlesOfParts>
    <vt:vector size="82" baseType="lpstr">
      <vt:lpstr>Θέμα του Office</vt:lpstr>
      <vt:lpstr>Ερμηνεία και ερμηνευτική της Καινής Διαθήκης</vt:lpstr>
      <vt:lpstr>Η ΣΥΓΧΡΟΝΙΚΗ ΘΕΩΡΗΣΗ ΤΩΝ ΚΕΙΜΕΝΩΝ </vt:lpstr>
      <vt:lpstr>READER RESPONSE CRITICISM (1 από 4)</vt:lpstr>
      <vt:lpstr>READER RESPONSE CRITICISM (2 από 4)</vt:lpstr>
      <vt:lpstr>READER RESPONSE CRITICISM (3 από 4)</vt:lpstr>
      <vt:lpstr>READER RESPONSE CRITICISM (4 από 4)</vt:lpstr>
      <vt:lpstr>Απάντηση του Ομήρου</vt:lpstr>
      <vt:lpstr>ΣΥΝΟΠΤΙΚΑ ΕΥΑΓΓΕΛΙΑ (1 από 2)</vt:lpstr>
      <vt:lpstr>ΣΥΝΟΠΤΙΚΑ ΕΥΑΓΓΕΛΙΑ (2 από 2)</vt:lpstr>
      <vt:lpstr>ΚΡΙΤΙΚΗ ΠΡΟΣΛΗΨΕΩΣ ΤΟΥ ΑΝΑΓΝΩΣΤΗ</vt:lpstr>
      <vt:lpstr>Πολυσημαντότητα του κειμένου (1 από 3) </vt:lpstr>
      <vt:lpstr>Πολυσημαντότητα του κειμένου (2 από 3) </vt:lpstr>
      <vt:lpstr>Πολυσημαντότητα του κειμένου (3 από 3) </vt:lpstr>
      <vt:lpstr>Ανάλυση του λεξιλογίου και του συντακτικού </vt:lpstr>
      <vt:lpstr>ΤΑ ΡΗΜΑΤΑ (1 από 2)</vt:lpstr>
      <vt:lpstr>ΤΑ ΡΗΜΑΤΑ (2 από 2)</vt:lpstr>
      <vt:lpstr>ΑΝΤΩΝΥΜΙΕΣ-ΣΥΝΔΕΣΜΟΙ (1 από 3)</vt:lpstr>
      <vt:lpstr>ΑΝΤΩΝΥΜΙΕΣ-ΣΥΝΔΕΣΜΟΙ (2 από 3)</vt:lpstr>
      <vt:lpstr>ΑΝΤΩΝΥΜΙΕΣ-ΣΥΝΔΕΣΜΟΙ (3 από 3)</vt:lpstr>
      <vt:lpstr>Άλλες παράμετροι (1 από 5)</vt:lpstr>
      <vt:lpstr>Άλλες παράμετροι (2 από 5)</vt:lpstr>
      <vt:lpstr>Άλλες παράμετροι (3 από 5)</vt:lpstr>
      <vt:lpstr>Άλλες παράμετροι (4 από 5)</vt:lpstr>
      <vt:lpstr>Άλλες παράμετροι (5 από 5)</vt:lpstr>
      <vt:lpstr>Σημασιολογική Ανάλυση (1 από 2) </vt:lpstr>
      <vt:lpstr>Σημασιολογική Ανάλυση (2 από 2) </vt:lpstr>
      <vt:lpstr>Αφηγηματολογική Ανάλυση (1 από 3)  </vt:lpstr>
      <vt:lpstr>Αφηγηματολογική Ανάλυση (2 από 3) </vt:lpstr>
      <vt:lpstr>Αφηγηματολογική Ανάλυση (3 από 3)</vt:lpstr>
      <vt:lpstr>Συμβολική Ανάλυση </vt:lpstr>
      <vt:lpstr>Πραγματολογική ανάλυση (1 από 9)</vt:lpstr>
      <vt:lpstr>Πραγματολογική ανάλυση (2 από 9)</vt:lpstr>
      <vt:lpstr>Πραγματολογική ανάλυση (3 από 9)</vt:lpstr>
      <vt:lpstr>Πραγματολογική ανάλυση (4 από 9)</vt:lpstr>
      <vt:lpstr>Πραγματολογική ανάλυση (5 από 9)</vt:lpstr>
      <vt:lpstr>Πραγματολογική ανάλυση (6 από 9)</vt:lpstr>
      <vt:lpstr>Πραγματολογική ανάλυση (7 από 9)</vt:lpstr>
      <vt:lpstr>Πραγματολογική ανάλυση (8 από 9)</vt:lpstr>
      <vt:lpstr>Πραγματολογική ανάλυση (9 από 9)</vt:lpstr>
      <vt:lpstr>ΔΙΑΧΡΟΝΙΚΗ ΘΕΩΡΗΣΗ ΤΩΝ ΚΕΙΜΕΝΩΝ</vt:lpstr>
      <vt:lpstr>ΘΕΟΔΙΔΑΚΤΟΙ</vt:lpstr>
      <vt:lpstr>ΚΟΙΝΩΝΙΑ ΠΡΟΦΟΡΙΚΟΥ ΠΟΛΙΤΙΣΜΟΥ</vt:lpstr>
      <vt:lpstr>ΠΟΙΗΤΙΚΗ ΜΟΡΦΗ</vt:lpstr>
      <vt:lpstr>ΑΥΘΕΝΤΙΚΟΤΗΤΑ</vt:lpstr>
      <vt:lpstr>ΤΙ ΣΥΜΒΑΙΝΕΙ ΣΗΜΕΡΑ</vt:lpstr>
      <vt:lpstr>Κριτική των Πηγών  (Quellenkritik) </vt:lpstr>
      <vt:lpstr>Η λύση στο Συνοπτικό Πρόβλημα </vt:lpstr>
      <vt:lpstr>Θεωρία των δύο Πηγών</vt:lpstr>
      <vt:lpstr>Ιστορία των Μορφών  (Formgeschichte) (1 από 2) </vt:lpstr>
      <vt:lpstr>Ιστορία των Μορφών  (Formgeschichte) (2 από 2) </vt:lpstr>
      <vt:lpstr>Η Ιστορία της Παραδοσης, των Όρων και των Τυπικών Εικόνων (Μοτίβων) (Traditions-, Begriffs- Motivgeschichte) (1 από 2) </vt:lpstr>
      <vt:lpstr>Η Ιστορία της Παραδοσης, των Όρων και των Τυπικών Εικόνων (Μοτίβων) (Traditions-, Begriffs- Motivgeschichte) (2 από 2) </vt:lpstr>
      <vt:lpstr>Θρησκειοϊστορική Προσέγγιση (Religionsgeschichte) (1 από 2)</vt:lpstr>
      <vt:lpstr>Θρησκειοϊστορική Προσέγγιση (Religionsgeschichte) (2 από 2)</vt:lpstr>
      <vt:lpstr>Η κριτική της Σύνταξης ή Αναθεώρησης</vt:lpstr>
      <vt:lpstr>Στ. Κοινωνιοϊστορική – Ρητορική- Φεμινιστική Ερμηνεία </vt:lpstr>
      <vt:lpstr>Ταση της Ρητορικής Ανάλυσης</vt:lpstr>
      <vt:lpstr>ΒΗΜΑΤΑ</vt:lpstr>
      <vt:lpstr>ΤΕΧΝΙΚΕΣ</vt:lpstr>
      <vt:lpstr>Η φεμινιστική ερμηνεία</vt:lpstr>
      <vt:lpstr>Ιστορία της Ερμηνείας και της Επενέργειας της Γραφής </vt:lpstr>
      <vt:lpstr>ΘΕΟΠΝΕΥΣΤΙΑ</vt:lpstr>
      <vt:lpstr>ΖΩΤΙΚΟΤΗΤΑ ΤΗΣ ΠΑΡΑΔΟΣΗΣ</vt:lpstr>
      <vt:lpstr>ΠΑΤΕΡΙΚΕΣ ΑΠΟΨΕΙΣ (1 από 3)</vt:lpstr>
      <vt:lpstr>ΠΑΤΕΡΙΚΕΣ ΑΠΟΨΕΙΣ (2 από 3)</vt:lpstr>
      <vt:lpstr>ΠΑΤΕΡΙΚΕΣ ΑΠΟΨΕΙΣ (3 από 3)</vt:lpstr>
      <vt:lpstr>ΦΙΛΟΚΑΛΙΑ (1 από 4) </vt:lpstr>
      <vt:lpstr>ΦΙΛΟΚΑΛΙΑ (2 από 4)</vt:lpstr>
      <vt:lpstr>ΦΙΛΟΚΑΛΙΑ (3 από 4)</vt:lpstr>
      <vt:lpstr>ΦΙΛΟΚΑΛΙΑ (4 από 4)</vt:lpstr>
      <vt:lpstr>ΣΗΜΕΙΩΣΕΙΣ ΣΧΕΤΙΚΑ ΜΕ ΤΗ ΜΕΤΑΦΡΑΣΗ (1 από 2) </vt:lpstr>
      <vt:lpstr>ΣΗΜΕΙΩΣΕΙΣ ΣΧΕΤΙΚΑ ΜΕ ΤΗ ΜΕΤΑΦΡΑΣΗ (2 από 2) </vt:lpstr>
      <vt:lpstr>2ον ΒΗΜΑ </vt:lpstr>
      <vt:lpstr>Aπάντηση σε ερωτηματικά</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stelios</cp:lastModifiedBy>
  <cp:revision>202</cp:revision>
  <dcterms:created xsi:type="dcterms:W3CDTF">2012-09-06T09:03:05Z</dcterms:created>
  <dcterms:modified xsi:type="dcterms:W3CDTF">2016-01-17T17:37:21Z</dcterms:modified>
</cp:coreProperties>
</file>