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sldIdLst>
    <p:sldId id="331" r:id="rId3"/>
    <p:sldId id="308" r:id="rId4"/>
    <p:sldId id="338" r:id="rId5"/>
    <p:sldId id="340" r:id="rId6"/>
    <p:sldId id="342" r:id="rId7"/>
    <p:sldId id="341" r:id="rId8"/>
    <p:sldId id="343" r:id="rId9"/>
    <p:sldId id="344" r:id="rId10"/>
    <p:sldId id="345" r:id="rId11"/>
    <p:sldId id="358" r:id="rId12"/>
    <p:sldId id="346" r:id="rId13"/>
    <p:sldId id="347" r:id="rId14"/>
    <p:sldId id="348" r:id="rId15"/>
    <p:sldId id="349" r:id="rId16"/>
    <p:sldId id="350" r:id="rId17"/>
    <p:sldId id="351" r:id="rId18"/>
    <p:sldId id="352" r:id="rId19"/>
    <p:sldId id="353" r:id="rId20"/>
    <p:sldId id="354" r:id="rId21"/>
    <p:sldId id="355" r:id="rId22"/>
    <p:sldId id="356" r:id="rId23"/>
    <p:sldId id="290" r:id="rId24"/>
    <p:sldId id="295" r:id="rId25"/>
    <p:sldId id="299" r:id="rId26"/>
    <p:sldId id="332" r:id="rId27"/>
    <p:sldId id="333" r:id="rId28"/>
    <p:sldId id="334" r:id="rId29"/>
    <p:sldId id="293" r:id="rId30"/>
  </p:sldIdLst>
  <p:sldSz cx="9144000" cy="6858000" type="screen4x3"/>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08"/>
            <p14:sldId id="338"/>
            <p14:sldId id="340"/>
            <p14:sldId id="342"/>
            <p14:sldId id="341"/>
            <p14:sldId id="343"/>
            <p14:sldId id="344"/>
            <p14:sldId id="345"/>
            <p14:sldId id="358"/>
            <p14:sldId id="346"/>
            <p14:sldId id="347"/>
            <p14:sldId id="348"/>
            <p14:sldId id="349"/>
            <p14:sldId id="350"/>
            <p14:sldId id="351"/>
            <p14:sldId id="352"/>
            <p14:sldId id="353"/>
            <p14:sldId id="354"/>
            <p14:sldId id="355"/>
            <p14:sldId id="356"/>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6" autoAdjust="0"/>
    <p:restoredTop sz="99309" autoAdjust="0"/>
  </p:normalViewPr>
  <p:slideViewPr>
    <p:cSldViewPr>
      <p:cViewPr varScale="1">
        <p:scale>
          <a:sx n="71" d="100"/>
          <a:sy n="71" d="100"/>
        </p:scale>
        <p:origin x="-64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5.png"/><Relationship Id="rId4" Type="http://schemas.openxmlformats.org/officeDocument/2006/relationships/hyperlink" Target="%5b1%5d%20http:/creativecommons.org/licenses/by-nc-sa/4.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e.phaidon.com/store/childrens-books/the-game-of-mirrors-9780714866871/" TargetMode="External"/><Relationship Id="rId7" Type="http://schemas.openxmlformats.org/officeDocument/2006/relationships/hyperlink" Target="http://thebookdesignblog.com/book-design-inspiration/llibre-homenat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howtocookthat.net/public_html/chocolate-book-recipe/" TargetMode="External"/><Relationship Id="rId5" Type="http://schemas.openxmlformats.org/officeDocument/2006/relationships/hyperlink" Target="https://commons.wikimedia.org/wiki/File:Iron-bound_wooden_covered_book_at_Mission_Santa_Clara,_ca.1908_(CHS-4459).jpghttps:/commons.wikimedia.org/wiki/File:Iron-bound_wooden_covered_book_at_Mission_Santa_Clara,_ca.1908_(CHS-4459).jpg" TargetMode="External"/><Relationship Id="rId4" Type="http://schemas.openxmlformats.org/officeDocument/2006/relationships/hyperlink" Target="https://commons.wikimedia.org/wiki/File:Detail_of_book_at_memorial_stone_of_Memorial_of_Kralice_Bible_in_Kralice_nad_Oslavou,_T%C5%99eb%C3%AD%C4%8D_District.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1114.photobucket.com/albums/k529/zorrozo/obrazkowe/?action=view&amp;current=mirrors61.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Βιβλία φτιαγμένα από περίεργα υλικά (</a:t>
            </a:r>
            <a:r>
              <a:rPr lang="el-GR" dirty="0" smtClean="0"/>
              <a:t>2/3)</a:t>
            </a:r>
            <a:endParaRPr lang="el-GR" dirty="0"/>
          </a:p>
        </p:txBody>
      </p:sp>
      <p:sp>
        <p:nvSpPr>
          <p:cNvPr id="5" name="Text Placeholder 4"/>
          <p:cNvSpPr>
            <a:spLocks noGrp="1"/>
          </p:cNvSpPr>
          <p:nvPr>
            <p:ph type="body" idx="1"/>
          </p:nvPr>
        </p:nvSpPr>
        <p:spPr/>
        <p:txBody>
          <a:bodyPr/>
          <a:lstStyle/>
          <a:p>
            <a:r>
              <a:rPr lang="el-GR" b="0" dirty="0" smtClean="0"/>
              <a:t>Βιβλία από μάρμαρο.</a:t>
            </a:r>
            <a:endParaRPr lang="el-GR" b="0" dirty="0"/>
          </a:p>
        </p:txBody>
      </p:sp>
      <p:pic>
        <p:nvPicPr>
          <p:cNvPr id="2050" name="Picture 2" descr="Μαρμάρινο βιβλίο"/>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539552" y="2420888"/>
            <a:ext cx="3752321" cy="33123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79912" y="5877272"/>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
        <p:nvSpPr>
          <p:cNvPr id="6" name="Text Placeholder 5"/>
          <p:cNvSpPr>
            <a:spLocks noGrp="1"/>
          </p:cNvSpPr>
          <p:nvPr>
            <p:ph type="body" sz="quarter" idx="3"/>
          </p:nvPr>
        </p:nvSpPr>
        <p:spPr/>
        <p:txBody>
          <a:bodyPr/>
          <a:lstStyle/>
          <a:p>
            <a:r>
              <a:rPr lang="el-GR" b="0" dirty="0" smtClean="0"/>
              <a:t>Βιβλία από σίδερο.</a:t>
            </a:r>
            <a:endParaRPr lang="el-GR" b="0" dirty="0"/>
          </a:p>
        </p:txBody>
      </p:sp>
      <p:pic>
        <p:nvPicPr>
          <p:cNvPr id="1028" name="Picture 4" descr="Σιδερένιο βιβλίο"/>
          <p:cNvPicPr>
            <a:picLocks noGrp="1" noChangeAspect="1" noChangeArrowheads="1"/>
          </p:cNvPicPr>
          <p:nvPr>
            <p:ph sz="quarter" idx="4"/>
          </p:nvPr>
        </p:nvPicPr>
        <p:blipFill rotWithShape="1">
          <a:blip r:embed="rId4" cstate="print">
            <a:extLst>
              <a:ext uri="{28A0092B-C50C-407E-A947-70E740481C1C}">
                <a14:useLocalDpi xmlns:a14="http://schemas.microsoft.com/office/drawing/2010/main" val="0"/>
              </a:ext>
            </a:extLst>
          </a:blip>
          <a:srcRect l="3435" t="6009" r="3927" b="5806"/>
          <a:stretch/>
        </p:blipFill>
        <p:spPr bwMode="auto">
          <a:xfrm>
            <a:off x="4716016" y="2348880"/>
            <a:ext cx="3024336" cy="3384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88024" y="5877272"/>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122323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Βιβλία φτιαγμένα από περίεργα υλικά </a:t>
            </a:r>
            <a:r>
              <a:rPr lang="el-GR" dirty="0" smtClean="0"/>
              <a:t>(3/3)</a:t>
            </a:r>
            <a:endParaRPr lang="el-GR" dirty="0"/>
          </a:p>
        </p:txBody>
      </p:sp>
      <p:sp>
        <p:nvSpPr>
          <p:cNvPr id="5" name="Text Placeholder 4"/>
          <p:cNvSpPr>
            <a:spLocks noGrp="1"/>
          </p:cNvSpPr>
          <p:nvPr>
            <p:ph type="body" idx="1"/>
          </p:nvPr>
        </p:nvSpPr>
        <p:spPr/>
        <p:txBody>
          <a:bodyPr/>
          <a:lstStyle/>
          <a:p>
            <a:r>
              <a:rPr lang="el-GR" b="0" dirty="0" smtClean="0"/>
              <a:t>Βιβλία από σοκολάτα.</a:t>
            </a:r>
            <a:endParaRPr lang="el-GR" b="0" dirty="0"/>
          </a:p>
        </p:txBody>
      </p:sp>
      <p:pic>
        <p:nvPicPr>
          <p:cNvPr id="10" name="Picture 2" descr="Σοκολατένιο βιβλίο"/>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611560" y="2348880"/>
            <a:ext cx="3528392" cy="33924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35896" y="5805264"/>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
        <p:nvSpPr>
          <p:cNvPr id="6" name="Text Placeholder 5"/>
          <p:cNvSpPr>
            <a:spLocks noGrp="1"/>
          </p:cNvSpPr>
          <p:nvPr>
            <p:ph type="body" sz="quarter" idx="3"/>
          </p:nvPr>
        </p:nvSpPr>
        <p:spPr/>
        <p:txBody>
          <a:bodyPr/>
          <a:lstStyle/>
          <a:p>
            <a:r>
              <a:rPr lang="el-GR" b="0" dirty="0" smtClean="0"/>
              <a:t>Βιβλία από ξύλο.</a:t>
            </a:r>
            <a:endParaRPr lang="el-GR" b="0" dirty="0"/>
          </a:p>
        </p:txBody>
      </p:sp>
      <p:pic>
        <p:nvPicPr>
          <p:cNvPr id="1030" name="Picture 6" descr="ξύλινο βιβλίο"/>
          <p:cNvPicPr>
            <a:picLocks noGrp="1" noChangeAspect="1" noChangeArrowheads="1"/>
          </p:cNvPicPr>
          <p:nvPr>
            <p:ph sz="quarter" idx="4"/>
          </p:nvPr>
        </p:nvPicPr>
        <p:blipFill rotWithShape="1">
          <a:blip r:embed="rId4" cstate="print">
            <a:extLst>
              <a:ext uri="{28A0092B-C50C-407E-A947-70E740481C1C}">
                <a14:useLocalDpi xmlns:a14="http://schemas.microsoft.com/office/drawing/2010/main" val="0"/>
              </a:ext>
            </a:extLst>
          </a:blip>
          <a:srcRect/>
          <a:stretch/>
        </p:blipFill>
        <p:spPr bwMode="auto">
          <a:xfrm>
            <a:off x="4716015" y="2321291"/>
            <a:ext cx="3863341" cy="341196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60032" y="5805264"/>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Tree>
    <p:custDataLst>
      <p:tags r:id="rId1"/>
    </p:custDataLst>
    <p:extLst>
      <p:ext uri="{BB962C8B-B14F-4D97-AF65-F5344CB8AC3E}">
        <p14:creationId xmlns:p14="http://schemas.microsoft.com/office/powerpoint/2010/main" val="351898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Φτιάχνοντας το δικό μας βιβλίο </a:t>
            </a:r>
            <a:r>
              <a:rPr lang="el-GR" dirty="0" smtClean="0"/>
              <a:t/>
            </a:r>
            <a:br>
              <a:rPr lang="el-GR" dirty="0" smtClean="0"/>
            </a:br>
            <a:r>
              <a:rPr lang="el-GR" dirty="0" smtClean="0"/>
              <a:t>από </a:t>
            </a:r>
            <a:r>
              <a:rPr lang="el-GR" dirty="0"/>
              <a:t>πηλό (</a:t>
            </a:r>
            <a:r>
              <a:rPr lang="el-GR" dirty="0" smtClean="0"/>
              <a:t>1/4)</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a:t>Τα παιδιά πρότειναν να φτιάξουν ένα βιβλίο από πηλό. </a:t>
            </a:r>
            <a:r>
              <a:rPr lang="el-GR" sz="2600" dirty="0" smtClean="0"/>
              <a:t>Πρώτα </a:t>
            </a:r>
            <a:r>
              <a:rPr lang="el-GR" sz="2600" dirty="0"/>
              <a:t>‘γράψαμε’ την ιστορία μας. </a:t>
            </a:r>
          </a:p>
          <a:p>
            <a:pPr marL="0" indent="0">
              <a:buNone/>
            </a:pPr>
            <a:r>
              <a:rPr lang="el-GR" sz="2600" dirty="0"/>
              <a:t>Μετά σειρά είχε το </a:t>
            </a:r>
            <a:r>
              <a:rPr lang="el-GR" sz="2600" dirty="0" smtClean="0"/>
              <a:t>βιβλίο. Αρχικά </a:t>
            </a:r>
            <a:r>
              <a:rPr lang="el-GR" sz="2600" dirty="0"/>
              <a:t>τα παιδιά έπλασαν τον πηλό και έφτιαξαν τις σελίδες του βιβλίου και τις άφησαν να στεγνώσουν.  </a:t>
            </a:r>
          </a:p>
          <a:p>
            <a:pPr marL="0" indent="0">
              <a:buNone/>
            </a:pPr>
            <a:endParaRPr lang="el-GR" sz="2600" dirty="0"/>
          </a:p>
          <a:p>
            <a:pPr marL="0" indent="0">
              <a:buNone/>
            </a:pPr>
            <a:endParaRPr lang="el-GR" sz="2600" dirty="0"/>
          </a:p>
        </p:txBody>
      </p:sp>
      <p:pic>
        <p:nvPicPr>
          <p:cNvPr id="5" name="Εικόνα 3" descr="Σελίδες από πηλό."/>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860032" y="1772816"/>
            <a:ext cx="3799328" cy="3278472"/>
          </a:xfrm>
          <a:prstGeom prst="rect">
            <a:avLst/>
          </a:prstGeom>
        </p:spPr>
      </p:pic>
    </p:spTree>
    <p:extLst>
      <p:ext uri="{BB962C8B-B14F-4D97-AF65-F5344CB8AC3E}">
        <p14:creationId xmlns:p14="http://schemas.microsoft.com/office/powerpoint/2010/main" val="69628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Φτιάχνοντας το δικό μας βιβλίο </a:t>
            </a:r>
            <a:r>
              <a:rPr lang="el-GR" dirty="0" smtClean="0"/>
              <a:t/>
            </a:r>
            <a:br>
              <a:rPr lang="el-GR" dirty="0" smtClean="0"/>
            </a:br>
            <a:r>
              <a:rPr lang="el-GR" dirty="0" smtClean="0"/>
              <a:t>από </a:t>
            </a:r>
            <a:r>
              <a:rPr lang="el-GR" dirty="0"/>
              <a:t>πηλό </a:t>
            </a:r>
            <a:r>
              <a:rPr lang="el-GR" dirty="0" smtClean="0"/>
              <a:t>(2/4)</a:t>
            </a:r>
            <a:endParaRPr lang="el-GR" dirty="0"/>
          </a:p>
        </p:txBody>
      </p:sp>
      <p:sp>
        <p:nvSpPr>
          <p:cNvPr id="3" name="Content Placeholder 2"/>
          <p:cNvSpPr>
            <a:spLocks noGrp="1"/>
          </p:cNvSpPr>
          <p:nvPr>
            <p:ph sz="half" idx="1"/>
          </p:nvPr>
        </p:nvSpPr>
        <p:spPr>
          <a:xfrm>
            <a:off x="457200" y="1600200"/>
            <a:ext cx="3466728" cy="4525963"/>
          </a:xfrm>
        </p:spPr>
        <p:txBody>
          <a:bodyPr>
            <a:noAutofit/>
          </a:bodyPr>
          <a:lstStyle/>
          <a:p>
            <a:pPr marL="0" indent="0">
              <a:buNone/>
            </a:pPr>
            <a:r>
              <a:rPr lang="el-GR" dirty="0"/>
              <a:t>Προσέξαμε σε κάθε σελίδα να ανοίξουμε δύο-τρεις τρύπες ώστε να μπορεί αργότερα να γίνει η βιβλιοδεσία.</a:t>
            </a:r>
            <a:endParaRPr lang="en-US" dirty="0"/>
          </a:p>
          <a:p>
            <a:pPr marL="0" indent="0">
              <a:buNone/>
            </a:pPr>
            <a:endParaRPr lang="el-GR" dirty="0"/>
          </a:p>
          <a:p>
            <a:pPr marL="0" indent="0">
              <a:buNone/>
            </a:pPr>
            <a:endParaRPr lang="el-GR" dirty="0"/>
          </a:p>
        </p:txBody>
      </p:sp>
      <p:pic>
        <p:nvPicPr>
          <p:cNvPr id="5" name="Εικόνα 3" descr="Σελίδες από πηλό."/>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3986271" y="1772816"/>
            <a:ext cx="4673089" cy="4032448"/>
          </a:xfrm>
          <a:prstGeom prst="rect">
            <a:avLst/>
          </a:prstGeom>
        </p:spPr>
      </p:pic>
    </p:spTree>
    <p:extLst>
      <p:ext uri="{BB962C8B-B14F-4D97-AF65-F5344CB8AC3E}">
        <p14:creationId xmlns:p14="http://schemas.microsoft.com/office/powerpoint/2010/main" val="304346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Φτιάχνοντας το δικό μας βιβλίο </a:t>
            </a:r>
            <a:r>
              <a:rPr lang="el-GR" dirty="0" smtClean="0"/>
              <a:t/>
            </a:r>
            <a:br>
              <a:rPr lang="el-GR" dirty="0" smtClean="0"/>
            </a:br>
            <a:r>
              <a:rPr lang="el-GR" dirty="0" smtClean="0"/>
              <a:t>από </a:t>
            </a:r>
            <a:r>
              <a:rPr lang="el-GR" dirty="0"/>
              <a:t>πηλό </a:t>
            </a:r>
            <a:r>
              <a:rPr lang="el-GR" dirty="0" smtClean="0"/>
              <a:t>(3/4)</a:t>
            </a:r>
            <a:endParaRPr lang="el-GR" dirty="0"/>
          </a:p>
        </p:txBody>
      </p:sp>
      <p:sp>
        <p:nvSpPr>
          <p:cNvPr id="3" name="Content Placeholder 2"/>
          <p:cNvSpPr>
            <a:spLocks noGrp="1"/>
          </p:cNvSpPr>
          <p:nvPr>
            <p:ph sz="half" idx="1"/>
          </p:nvPr>
        </p:nvSpPr>
        <p:spPr/>
        <p:txBody>
          <a:bodyPr/>
          <a:lstStyle/>
          <a:p>
            <a:pPr marL="0" indent="0">
              <a:buNone/>
            </a:pPr>
            <a:r>
              <a:rPr lang="el-GR" dirty="0"/>
              <a:t>Αφού ο πηλός στέγνωσε, τα παιδιά ζωγράφισαν τις σελίδες με διάφορα χρώματα και ανάλογα με τη σκηνή της ιστορίας που ήθελαν να διηγηθούν. </a:t>
            </a:r>
          </a:p>
        </p:txBody>
      </p:sp>
      <p:pic>
        <p:nvPicPr>
          <p:cNvPr id="10" name="Picture 2" descr="Τα παιδιά ζωγραφίζουν τον πηλό."/>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978761" y="1833799"/>
            <a:ext cx="3377477" cy="405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54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Φτιάχνοντας το δικό μας βιβλίο </a:t>
            </a:r>
            <a:r>
              <a:rPr lang="el-GR" dirty="0" smtClean="0"/>
              <a:t/>
            </a:r>
            <a:br>
              <a:rPr lang="el-GR" dirty="0" smtClean="0"/>
            </a:br>
            <a:r>
              <a:rPr lang="el-GR" dirty="0" smtClean="0"/>
              <a:t>από </a:t>
            </a:r>
            <a:r>
              <a:rPr lang="el-GR" dirty="0"/>
              <a:t>πηλό </a:t>
            </a:r>
            <a:r>
              <a:rPr lang="el-GR" dirty="0" smtClean="0"/>
              <a:t>(4/4)</a:t>
            </a:r>
            <a:endParaRPr lang="el-GR" dirty="0"/>
          </a:p>
        </p:txBody>
      </p:sp>
      <p:sp>
        <p:nvSpPr>
          <p:cNvPr id="3" name="Content Placeholder 2"/>
          <p:cNvSpPr>
            <a:spLocks noGrp="1"/>
          </p:cNvSpPr>
          <p:nvPr>
            <p:ph sz="half" idx="1"/>
          </p:nvPr>
        </p:nvSpPr>
        <p:spPr/>
        <p:txBody>
          <a:bodyPr/>
          <a:lstStyle/>
          <a:p>
            <a:pPr marL="0" indent="0">
              <a:buNone/>
            </a:pPr>
            <a:r>
              <a:rPr lang="el-GR" dirty="0"/>
              <a:t>Το βιβλίο μας είναι έτοιμο!</a:t>
            </a:r>
          </a:p>
          <a:p>
            <a:pPr marL="0" indent="0">
              <a:buNone/>
            </a:pPr>
            <a:r>
              <a:rPr lang="el-GR" dirty="0"/>
              <a:t>Σε κάποιες σελίδες δημιουργήσαμε με κοπίδι εγκοπές-παράθυρα. </a:t>
            </a:r>
            <a:br>
              <a:rPr lang="el-GR" dirty="0"/>
            </a:br>
            <a:r>
              <a:rPr lang="el-GR" dirty="0" smtClean="0"/>
              <a:t>Οι </a:t>
            </a:r>
            <a:r>
              <a:rPr lang="el-GR" dirty="0"/>
              <a:t>εναλλακτικές είναι πολλές. </a:t>
            </a:r>
          </a:p>
          <a:p>
            <a:endParaRPr lang="el-GR" dirty="0"/>
          </a:p>
        </p:txBody>
      </p:sp>
      <p:pic>
        <p:nvPicPr>
          <p:cNvPr id="7" name="Εικόνα 5" descr="Το βιβλίο των παιδιών"/>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49539" y="1909690"/>
            <a:ext cx="4035922" cy="3906982"/>
          </a:xfrm>
          <a:prstGeom prst="rect">
            <a:avLst/>
          </a:prstGeom>
        </p:spPr>
      </p:pic>
    </p:spTree>
    <p:extLst>
      <p:ext uri="{BB962C8B-B14F-4D97-AF65-F5344CB8AC3E}">
        <p14:creationId xmlns:p14="http://schemas.microsoft.com/office/powerpoint/2010/main" val="423506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Μετά </a:t>
            </a:r>
            <a:r>
              <a:rPr lang="el-GR" dirty="0" smtClean="0"/>
              <a:t>«Το </a:t>
            </a:r>
            <a:r>
              <a:rPr lang="el-GR" dirty="0"/>
              <a:t>βιβλίο του </a:t>
            </a:r>
            <a:r>
              <a:rPr lang="el-GR" dirty="0" smtClean="0"/>
              <a:t>Εγώ», </a:t>
            </a:r>
            <a:r>
              <a:rPr lang="el-GR" dirty="0"/>
              <a:t/>
            </a:r>
            <a:br>
              <a:rPr lang="el-GR" dirty="0"/>
            </a:br>
            <a:r>
              <a:rPr lang="el-GR" dirty="0" smtClean="0"/>
              <a:t>«Το </a:t>
            </a:r>
            <a:r>
              <a:rPr lang="el-GR" dirty="0"/>
              <a:t>βιβλίο του </a:t>
            </a:r>
            <a:r>
              <a:rPr lang="el-GR" dirty="0" smtClean="0"/>
              <a:t>Εσύ»</a:t>
            </a:r>
            <a:endParaRPr lang="el-GR" dirty="0"/>
          </a:p>
        </p:txBody>
      </p:sp>
      <p:sp>
        <p:nvSpPr>
          <p:cNvPr id="3" name="Content Placeholder 2"/>
          <p:cNvSpPr>
            <a:spLocks noGrp="1"/>
          </p:cNvSpPr>
          <p:nvPr>
            <p:ph sz="half" idx="1"/>
          </p:nvPr>
        </p:nvSpPr>
        <p:spPr/>
        <p:txBody>
          <a:bodyPr/>
          <a:lstStyle/>
          <a:p>
            <a:pPr marL="0" indent="0">
              <a:buNone/>
            </a:pPr>
            <a:r>
              <a:rPr lang="el-GR" dirty="0"/>
              <a:t>Θυμηθήκαμε με τα παιδιά το βιβλίο </a:t>
            </a:r>
            <a:r>
              <a:rPr lang="en-US" dirty="0" smtClean="0"/>
              <a:t>“The </a:t>
            </a:r>
            <a:r>
              <a:rPr lang="en-US" dirty="0"/>
              <a:t>game of </a:t>
            </a:r>
            <a:r>
              <a:rPr lang="en-US" dirty="0" smtClean="0"/>
              <a:t>Mirrors”</a:t>
            </a:r>
            <a:r>
              <a:rPr lang="el-GR" dirty="0" smtClean="0"/>
              <a:t>,</a:t>
            </a:r>
            <a:r>
              <a:rPr lang="en-US" dirty="0" smtClean="0"/>
              <a:t> </a:t>
            </a:r>
            <a:r>
              <a:rPr lang="el-GR" dirty="0"/>
              <a:t>την ιστορία που φτιάξαμε και στην οποία πρωταγωνιστώ πάντα Εγώ. Ένα βιβλίο για Εμένα.</a:t>
            </a:r>
          </a:p>
          <a:p>
            <a:endParaRPr lang="el-GR" dirty="0"/>
          </a:p>
        </p:txBody>
      </p:sp>
      <p:sp>
        <p:nvSpPr>
          <p:cNvPr id="4" name="Content Placeholder 3"/>
          <p:cNvSpPr>
            <a:spLocks noGrp="1"/>
          </p:cNvSpPr>
          <p:nvPr>
            <p:ph sz="half" idx="2"/>
          </p:nvPr>
        </p:nvSpPr>
        <p:spPr/>
        <p:txBody>
          <a:bodyPr/>
          <a:lstStyle/>
          <a:p>
            <a:pPr marL="0" indent="0">
              <a:buNone/>
            </a:pPr>
            <a:r>
              <a:rPr lang="el-GR" dirty="0"/>
              <a:t>Πώς θα μπορούσαμε τώρα να δημιουργήσουμε ένα βιβλίο όπου πάντα θα πρωταγωνιστούσες Εσύ;  Ένα  βιβλίο για </a:t>
            </a:r>
            <a:r>
              <a:rPr lang="el-GR" dirty="0" smtClean="0"/>
              <a:t>Εσένα;</a:t>
            </a:r>
            <a:br>
              <a:rPr lang="el-GR" dirty="0" smtClean="0"/>
            </a:br>
            <a:r>
              <a:rPr lang="el-GR" dirty="0" smtClean="0"/>
              <a:t>Ποιο </a:t>
            </a:r>
            <a:r>
              <a:rPr lang="el-GR" dirty="0"/>
              <a:t>θα ήταν το υλικό;</a:t>
            </a:r>
          </a:p>
          <a:p>
            <a:endParaRPr lang="el-GR" dirty="0"/>
          </a:p>
        </p:txBody>
      </p:sp>
    </p:spTree>
    <p:extLst>
      <p:ext uri="{BB962C8B-B14F-4D97-AF65-F5344CB8AC3E}">
        <p14:creationId xmlns:p14="http://schemas.microsoft.com/office/powerpoint/2010/main" val="96089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βιβλίο του </a:t>
            </a:r>
            <a:r>
              <a:rPr lang="el-GR" dirty="0" smtClean="0"/>
              <a:t>Εσύ (1/5) </a:t>
            </a:r>
            <a:endParaRPr lang="el-GR" dirty="0"/>
          </a:p>
        </p:txBody>
      </p:sp>
      <p:sp>
        <p:nvSpPr>
          <p:cNvPr id="3" name="Content Placeholder 2"/>
          <p:cNvSpPr>
            <a:spLocks noGrp="1"/>
          </p:cNvSpPr>
          <p:nvPr>
            <p:ph sz="half" idx="1"/>
          </p:nvPr>
        </p:nvSpPr>
        <p:spPr>
          <a:xfrm>
            <a:off x="457200" y="1600200"/>
            <a:ext cx="4330824" cy="4525963"/>
          </a:xfrm>
        </p:spPr>
        <p:txBody>
          <a:bodyPr/>
          <a:lstStyle/>
          <a:p>
            <a:pPr marL="0" indent="0">
              <a:buNone/>
            </a:pPr>
            <a:r>
              <a:rPr lang="el-GR" dirty="0"/>
              <a:t>Τα παιδιά ανταποκρίθηκαν γρήγορα στο παιχνίδι και μίλησαν για τρύπες-παράθυρα ή υλικό με διαφάνεια, π.χ. γυαλί. Καταλήξαμε σε κάτι πιο εύχρηστο. Διαφάνειες σε μέγεθος Α4. </a:t>
            </a:r>
          </a:p>
          <a:p>
            <a:endParaRPr lang="el-GR" dirty="0"/>
          </a:p>
        </p:txBody>
      </p:sp>
      <p:pic>
        <p:nvPicPr>
          <p:cNvPr id="7" name="Picture 2" descr="Τα παιδιά κρατούν διαφάνειες."/>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5076056" y="1844824"/>
            <a:ext cx="3584721" cy="3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79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βιβλίο του Εσύ </a:t>
            </a:r>
            <a:r>
              <a:rPr lang="el-GR" dirty="0" smtClean="0"/>
              <a:t>(2/5</a:t>
            </a:r>
            <a:r>
              <a:rPr lang="el-GR" dirty="0"/>
              <a:t>) </a:t>
            </a:r>
          </a:p>
        </p:txBody>
      </p:sp>
      <p:sp>
        <p:nvSpPr>
          <p:cNvPr id="3" name="Content Placeholder 2"/>
          <p:cNvSpPr>
            <a:spLocks noGrp="1"/>
          </p:cNvSpPr>
          <p:nvPr>
            <p:ph sz="half" idx="1"/>
          </p:nvPr>
        </p:nvSpPr>
        <p:spPr/>
        <p:txBody>
          <a:bodyPr/>
          <a:lstStyle/>
          <a:p>
            <a:pPr marL="0" indent="0">
              <a:buNone/>
            </a:pPr>
            <a:r>
              <a:rPr lang="el-GR" dirty="0" smtClean="0"/>
              <a:t>Ζητήσαμε</a:t>
            </a:r>
            <a:r>
              <a:rPr lang="en-US" dirty="0" smtClean="0"/>
              <a:t> </a:t>
            </a:r>
            <a:r>
              <a:rPr lang="el-GR" dirty="0" smtClean="0"/>
              <a:t>από </a:t>
            </a:r>
            <a:r>
              <a:rPr lang="el-GR" dirty="0"/>
              <a:t>κάθε παιδί να μας πει τι βλέπει μέσα από αυτό. </a:t>
            </a:r>
          </a:p>
          <a:p>
            <a:r>
              <a:rPr lang="el-GR" dirty="0" smtClean="0"/>
              <a:t>Πάντα </a:t>
            </a:r>
            <a:r>
              <a:rPr lang="el-GR" dirty="0"/>
              <a:t>πρωταγωνιστείς εσύ: </a:t>
            </a:r>
          </a:p>
          <a:p>
            <a:pPr lvl="1"/>
            <a:r>
              <a:rPr lang="el-GR" sz="2800" dirty="0"/>
              <a:t>Σε βλέπω να </a:t>
            </a:r>
            <a:r>
              <a:rPr lang="el-GR" sz="2800" dirty="0" smtClean="0"/>
              <a:t>χορεύεις</a:t>
            </a:r>
            <a:r>
              <a:rPr lang="en-US" sz="2800" dirty="0" smtClean="0"/>
              <a:t>.</a:t>
            </a:r>
            <a:r>
              <a:rPr lang="el-GR" sz="2800" dirty="0" smtClean="0"/>
              <a:t> </a:t>
            </a:r>
            <a:endParaRPr lang="el-GR" sz="2800" dirty="0"/>
          </a:p>
          <a:p>
            <a:pPr lvl="1"/>
            <a:r>
              <a:rPr lang="el-GR" sz="2800" dirty="0"/>
              <a:t>Να </a:t>
            </a:r>
            <a:r>
              <a:rPr lang="el-GR" sz="2800" dirty="0" smtClean="0"/>
              <a:t>τρέχεις</a:t>
            </a:r>
            <a:r>
              <a:rPr lang="en-US" sz="2800" dirty="0"/>
              <a:t>.</a:t>
            </a:r>
            <a:endParaRPr lang="el-GR" sz="2800" dirty="0"/>
          </a:p>
          <a:p>
            <a:pPr lvl="1"/>
            <a:r>
              <a:rPr lang="el-GR" sz="2800" dirty="0"/>
              <a:t>Να πέφτεις. </a:t>
            </a:r>
          </a:p>
          <a:p>
            <a:endParaRPr lang="el-GR" dirty="0"/>
          </a:p>
        </p:txBody>
      </p:sp>
      <p:pic>
        <p:nvPicPr>
          <p:cNvPr id="7" name="Picture 2" descr="Τα παιδιά κρατούν διαφάνειες."/>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860032" y="1844824"/>
            <a:ext cx="3788411" cy="3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93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βιβλίο του Εσύ </a:t>
            </a:r>
            <a:r>
              <a:rPr lang="el-GR" dirty="0" smtClean="0"/>
              <a:t>(3/5</a:t>
            </a:r>
            <a:r>
              <a:rPr lang="el-GR" dirty="0"/>
              <a:t>) </a:t>
            </a:r>
          </a:p>
        </p:txBody>
      </p:sp>
      <p:sp>
        <p:nvSpPr>
          <p:cNvPr id="3" name="Content Placeholder 2"/>
          <p:cNvSpPr>
            <a:spLocks noGrp="1"/>
          </p:cNvSpPr>
          <p:nvPr>
            <p:ph sz="half" idx="1"/>
          </p:nvPr>
        </p:nvSpPr>
        <p:spPr>
          <a:xfrm>
            <a:off x="457200" y="1600200"/>
            <a:ext cx="3178696" cy="4525963"/>
          </a:xfrm>
        </p:spPr>
        <p:txBody>
          <a:bodyPr>
            <a:normAutofit/>
          </a:bodyPr>
          <a:lstStyle/>
          <a:p>
            <a:pPr marL="0" indent="0">
              <a:buNone/>
            </a:pPr>
            <a:r>
              <a:rPr lang="el-GR" sz="2600" dirty="0"/>
              <a:t>Στη συνέχεια τα παιδιά ζήτησαν να ζωγραφίσουν πάνω στις διαφάνειες του νέου τους βιβλίου το σκηνικό μέσα στο οποίο θα διαδραματίζεται η δράση (π.χ. σκύλος, λουλούδια). </a:t>
            </a:r>
          </a:p>
          <a:p>
            <a:endParaRPr lang="el-GR" sz="2600" dirty="0"/>
          </a:p>
        </p:txBody>
      </p:sp>
      <p:pic>
        <p:nvPicPr>
          <p:cNvPr id="8194" name="Picture 2" descr="Τα παιδιά ζωγραφίζουν τις διαφάνειε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05676" y="1772816"/>
            <a:ext cx="493305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46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a:t>
            </a:r>
            <a:r>
              <a:rPr lang="el-GR" altLang="en-US" dirty="0" smtClean="0"/>
              <a:t>Πρακτική</a:t>
            </a:r>
            <a:endParaRPr lang="en-GB" dirty="0"/>
          </a:p>
        </p:txBody>
      </p:sp>
      <p:sp>
        <p:nvSpPr>
          <p:cNvPr id="7" name="Θέση περιεχομένου 6"/>
          <p:cNvSpPr>
            <a:spLocks noGrp="1"/>
          </p:cNvSpPr>
          <p:nvPr>
            <p:ph sz="half" idx="1"/>
          </p:nvPr>
        </p:nvSpPr>
        <p:spPr>
          <a:xfrm>
            <a:off x="457200" y="1600200"/>
            <a:ext cx="4546848" cy="4525963"/>
          </a:xfrm>
        </p:spPr>
        <p:txBody>
          <a:bodyPr>
            <a:noAutofit/>
          </a:bodyPr>
          <a:lstStyle/>
          <a:p>
            <a:pPr marL="0" indent="0">
              <a:buNone/>
            </a:pPr>
            <a:r>
              <a:rPr lang="el-GR" sz="2400" b="1" dirty="0" smtClean="0"/>
              <a:t>Διδακτική πρακτική</a:t>
            </a:r>
            <a:r>
              <a:rPr lang="en-GB" sz="2400" dirty="0" smtClean="0"/>
              <a:t>:</a:t>
            </a:r>
            <a:r>
              <a:rPr lang="el-GR" sz="2400" dirty="0"/>
              <a:t/>
            </a:r>
            <a:br>
              <a:rPr lang="el-GR" sz="2400" dirty="0"/>
            </a:br>
            <a:r>
              <a:rPr lang="el-GR" sz="2400" dirty="0"/>
              <a:t>Μαγδαληνή </a:t>
            </a:r>
            <a:r>
              <a:rPr lang="el-GR" sz="2400" dirty="0" err="1" smtClean="0"/>
              <a:t>Ζαγουράκη</a:t>
            </a:r>
            <a:r>
              <a:rPr lang="en-GB" sz="2400" dirty="0" smtClean="0"/>
              <a:t>,</a:t>
            </a:r>
            <a:endParaRPr lang="el-GR" sz="2400" dirty="0"/>
          </a:p>
          <a:p>
            <a:pPr marL="0" indent="0">
              <a:buNone/>
            </a:pPr>
            <a:r>
              <a:rPr lang="el-GR" sz="2400" dirty="0"/>
              <a:t>Μαρία </a:t>
            </a:r>
            <a:r>
              <a:rPr lang="el-GR" sz="2400" dirty="0" err="1" smtClean="0"/>
              <a:t>Ξανθοπούλου</a:t>
            </a:r>
            <a:r>
              <a:rPr lang="en-GB" sz="2400" dirty="0" smtClean="0"/>
              <a:t>.</a:t>
            </a:r>
            <a:endParaRPr lang="el-GR" sz="2400" dirty="0"/>
          </a:p>
          <a:p>
            <a:pPr marL="0" indent="0">
              <a:spcBef>
                <a:spcPts val="1200"/>
              </a:spcBef>
              <a:buNone/>
            </a:pPr>
            <a:r>
              <a:rPr lang="el-GR" sz="2400" b="1" dirty="0" smtClean="0"/>
              <a:t>Βιβλίο</a:t>
            </a:r>
            <a:r>
              <a:rPr lang="el-GR" sz="2400" dirty="0" smtClean="0"/>
              <a:t>:</a:t>
            </a:r>
            <a:r>
              <a:rPr lang="en-GB" sz="2400" dirty="0" smtClean="0"/>
              <a:t> </a:t>
            </a:r>
            <a:r>
              <a:rPr lang="en-US" altLang="en-US" sz="2400" dirty="0" err="1" smtClean="0"/>
              <a:t>Herv</a:t>
            </a:r>
            <a:r>
              <a:rPr lang="el-GR" altLang="en-US" sz="2400" dirty="0" smtClean="0"/>
              <a:t>é</a:t>
            </a:r>
            <a:r>
              <a:rPr lang="en-US" altLang="en-US" sz="2400" dirty="0" smtClean="0"/>
              <a:t> </a:t>
            </a:r>
            <a:r>
              <a:rPr lang="en-US" altLang="en-US" sz="2400" dirty="0" err="1" smtClean="0"/>
              <a:t>Tullet</a:t>
            </a:r>
            <a:r>
              <a:rPr lang="en-US" altLang="en-US" sz="2400" dirty="0" smtClean="0"/>
              <a:t>, </a:t>
            </a:r>
            <a:r>
              <a:rPr lang="en-US" sz="2400" dirty="0"/>
              <a:t>The Game of Mirrors (Les </a:t>
            </a:r>
            <a:r>
              <a:rPr lang="en-US" sz="2400" dirty="0" err="1"/>
              <a:t>Jeux</a:t>
            </a:r>
            <a:r>
              <a:rPr lang="en-US" sz="2400" dirty="0"/>
              <a:t>), Designer: Sandrine </a:t>
            </a:r>
            <a:r>
              <a:rPr lang="en-US" sz="2400" dirty="0" err="1" smtClean="0"/>
              <a:t>Granon</a:t>
            </a:r>
            <a:r>
              <a:rPr lang="en-US" sz="2400" dirty="0" smtClean="0"/>
              <a:t>, </a:t>
            </a:r>
            <a:r>
              <a:rPr lang="en-US" altLang="en-US" sz="2400" dirty="0" err="1" smtClean="0"/>
              <a:t>Phaidon</a:t>
            </a:r>
            <a:r>
              <a:rPr lang="en-US" altLang="en-US" sz="2400" dirty="0" smtClean="0"/>
              <a:t>, 2014.</a:t>
            </a:r>
            <a:endParaRPr lang="en-US" sz="2400" dirty="0"/>
          </a:p>
          <a:p>
            <a:pPr marL="0" indent="0">
              <a:spcBef>
                <a:spcPts val="1200"/>
              </a:spcBef>
              <a:buNone/>
            </a:pPr>
            <a:endParaRPr lang="en-US" sz="2400" dirty="0" smtClean="0"/>
          </a:p>
          <a:p>
            <a:pPr marL="0" indent="0">
              <a:spcBef>
                <a:spcPts val="1200"/>
              </a:spcBef>
              <a:buNone/>
            </a:pPr>
            <a:endParaRPr lang="en-US" sz="2400" b="1" dirty="0"/>
          </a:p>
        </p:txBody>
      </p:sp>
      <p:pic>
        <p:nvPicPr>
          <p:cNvPr id="1030" name="Picture 6" descr="Εξώφυλλ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53028" y="1600200"/>
            <a:ext cx="3228943"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59867" y="558924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βιβλίο του Εσύ </a:t>
            </a:r>
            <a:r>
              <a:rPr lang="el-GR" dirty="0" smtClean="0"/>
              <a:t>(4/5</a:t>
            </a:r>
            <a:r>
              <a:rPr lang="el-GR" dirty="0"/>
              <a:t>) </a:t>
            </a:r>
          </a:p>
        </p:txBody>
      </p:sp>
      <p:sp>
        <p:nvSpPr>
          <p:cNvPr id="3" name="Content Placeholder 2"/>
          <p:cNvSpPr>
            <a:spLocks noGrp="1"/>
          </p:cNvSpPr>
          <p:nvPr>
            <p:ph sz="half" idx="1"/>
          </p:nvPr>
        </p:nvSpPr>
        <p:spPr>
          <a:xfrm>
            <a:off x="457200" y="1600200"/>
            <a:ext cx="3250704" cy="4525963"/>
          </a:xfrm>
        </p:spPr>
        <p:txBody>
          <a:bodyPr>
            <a:normAutofit/>
          </a:bodyPr>
          <a:lstStyle/>
          <a:p>
            <a:pPr marL="0" indent="0">
              <a:buNone/>
            </a:pPr>
            <a:r>
              <a:rPr lang="el-GR" sz="2600" dirty="0"/>
              <a:t>Προκύπτει μια καινούργια εκδοχή της ιστορίας: «Τώρα σε βλέπω να βρίσκεσαι στην </a:t>
            </a:r>
            <a:r>
              <a:rPr lang="el-GR" sz="2600" dirty="0" err="1"/>
              <a:t>Κοκκινοχώρα</a:t>
            </a:r>
            <a:r>
              <a:rPr lang="el-GR" sz="2600" dirty="0"/>
              <a:t> μαζί με τον φίλο σου το Δημήτρη (το παιδί που κάθεται δίπλα) και είσαι πολύ χαρούμενη»</a:t>
            </a:r>
          </a:p>
          <a:p>
            <a:endParaRPr lang="el-GR" sz="2600" dirty="0"/>
          </a:p>
        </p:txBody>
      </p:sp>
      <p:pic>
        <p:nvPicPr>
          <p:cNvPr id="9218" name="Picture 2" descr="Η νέα εκδοχή των παιδιών."/>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018348" y="1700807"/>
            <a:ext cx="4692390" cy="352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43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βιβλίο του Εσύ </a:t>
            </a:r>
            <a:r>
              <a:rPr lang="el-GR" dirty="0" smtClean="0"/>
              <a:t>(5/5</a:t>
            </a:r>
            <a:r>
              <a:rPr lang="el-GR" dirty="0"/>
              <a:t>) </a:t>
            </a:r>
          </a:p>
        </p:txBody>
      </p:sp>
      <p:sp>
        <p:nvSpPr>
          <p:cNvPr id="5" name="Text Placeholder 4"/>
          <p:cNvSpPr>
            <a:spLocks noGrp="1"/>
          </p:cNvSpPr>
          <p:nvPr>
            <p:ph type="body" sz="half" idx="2"/>
          </p:nvPr>
        </p:nvSpPr>
        <p:spPr/>
        <p:txBody>
          <a:bodyPr/>
          <a:lstStyle/>
          <a:p>
            <a:r>
              <a:rPr lang="el-GR" sz="2800" dirty="0"/>
              <a:t>Φτιάξαμε εξώφυλλο και δέσαμε το βιβλίο. </a:t>
            </a:r>
          </a:p>
          <a:p>
            <a:endParaRPr lang="el-GR" dirty="0"/>
          </a:p>
        </p:txBody>
      </p:sp>
      <p:pic>
        <p:nvPicPr>
          <p:cNvPr id="6" name="Εικόνα 14" descr="Το νέο βιβλίο των παιδιών."/>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rot="5400000">
            <a:off x="3708169" y="1556526"/>
            <a:ext cx="4859741" cy="4572241"/>
          </a:xfrm>
          <a:prstGeom prst="rect">
            <a:avLst/>
          </a:prstGeom>
        </p:spPr>
      </p:pic>
    </p:spTree>
    <p:extLst>
      <p:ext uri="{BB962C8B-B14F-4D97-AF65-F5344CB8AC3E}">
        <p14:creationId xmlns:p14="http://schemas.microsoft.com/office/powerpoint/2010/main" val="121108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2016. </a:t>
            </a:r>
            <a:r>
              <a:rPr lang="el-GR" sz="2000" dirty="0"/>
              <a:t>Μαγδαληνή </a:t>
            </a:r>
            <a:r>
              <a:rPr lang="el-GR" sz="2000" dirty="0" err="1" smtClean="0"/>
              <a:t>Ζαγουράκη</a:t>
            </a:r>
            <a:r>
              <a:rPr lang="el-GR" sz="2000" dirty="0" smtClean="0"/>
              <a:t>,</a:t>
            </a:r>
            <a:r>
              <a:rPr lang="en-GB" sz="2000" dirty="0" smtClean="0"/>
              <a:t> </a:t>
            </a:r>
            <a:r>
              <a:rPr lang="el-GR" sz="2000" dirty="0" smtClean="0"/>
              <a:t>Μαρία </a:t>
            </a:r>
            <a:r>
              <a:rPr lang="el-GR" sz="2000" dirty="0" err="1" smtClean="0"/>
              <a:t>Ξανθοπούλου</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 </a:t>
            </a:r>
            <a:r>
              <a:rPr lang="en-US" sz="2000" dirty="0"/>
              <a:t>The Game of Mirrors</a:t>
            </a:r>
            <a:r>
              <a:rPr lang="el-GR" sz="2000" dirty="0" smtClean="0"/>
              <a:t>». Έκδοση: 1.0. </a:t>
            </a:r>
            <a:r>
              <a:rPr lang="el-GR" sz="2000" smtClean="0"/>
              <a:t>Αθήνα 2016. </a:t>
            </a:r>
            <a:r>
              <a:rPr lang="el-GR" sz="2000" dirty="0" smtClean="0"/>
              <a:t>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2: Εξώφυλλο και ενδεικτικές σελίδες του βιβλίου</a:t>
            </a:r>
            <a:r>
              <a:rPr lang="en-US" sz="2000" dirty="0"/>
              <a:t> “</a:t>
            </a:r>
            <a:r>
              <a:rPr lang="en-US" sz="2000" dirty="0">
                <a:hlinkClick r:id="rId3"/>
              </a:rPr>
              <a:t>The Game of </a:t>
            </a:r>
            <a:r>
              <a:rPr lang="en-US" sz="2000" dirty="0" smtClean="0">
                <a:hlinkClick r:id="rId3"/>
              </a:rPr>
              <a:t>Mirrors</a:t>
            </a:r>
            <a:r>
              <a:rPr lang="en-US" sz="2000" dirty="0" smtClean="0"/>
              <a:t>”, </a:t>
            </a:r>
            <a:r>
              <a:rPr lang="en-US" sz="2000" dirty="0" err="1"/>
              <a:t>Phaidon</a:t>
            </a:r>
            <a:r>
              <a:rPr lang="en-US" sz="2000" dirty="0"/>
              <a:t>, </a:t>
            </a:r>
            <a:r>
              <a:rPr lang="en-US" sz="2000" dirty="0" smtClean="0"/>
              <a:t>2014</a:t>
            </a:r>
            <a:r>
              <a:rPr lang="el-GR" sz="2000" dirty="0" smtClean="0"/>
              <a:t>.</a:t>
            </a:r>
          </a:p>
          <a:p>
            <a:pPr marL="0" indent="0">
              <a:buNone/>
            </a:pPr>
            <a:r>
              <a:rPr lang="el-GR" sz="2000" dirty="0" smtClean="0"/>
              <a:t>Εικόνα 3: </a:t>
            </a:r>
            <a:r>
              <a:rPr lang="el-GR" sz="2000" u="sng" dirty="0" err="1">
                <a:hlinkClick r:id="rId4"/>
              </a:rPr>
              <a:t>Detail</a:t>
            </a:r>
            <a:r>
              <a:rPr lang="el-GR" sz="2000" u="sng" dirty="0">
                <a:hlinkClick r:id="rId4"/>
              </a:rPr>
              <a:t> </a:t>
            </a:r>
            <a:r>
              <a:rPr lang="el-GR" sz="2000" u="sng" dirty="0" err="1">
                <a:hlinkClick r:id="rId4"/>
              </a:rPr>
              <a:t>of</a:t>
            </a:r>
            <a:r>
              <a:rPr lang="el-GR" sz="2000" u="sng" dirty="0">
                <a:hlinkClick r:id="rId4"/>
              </a:rPr>
              <a:t> </a:t>
            </a:r>
            <a:r>
              <a:rPr lang="el-GR" sz="2000" u="sng" dirty="0" err="1">
                <a:hlinkClick r:id="rId4"/>
              </a:rPr>
              <a:t>book</a:t>
            </a:r>
            <a:r>
              <a:rPr lang="el-GR" sz="2000" u="sng" dirty="0">
                <a:hlinkClick r:id="rId4"/>
              </a:rPr>
              <a:t> </a:t>
            </a:r>
            <a:r>
              <a:rPr lang="el-GR" sz="2000" u="sng" dirty="0" err="1">
                <a:hlinkClick r:id="rId4"/>
              </a:rPr>
              <a:t>at</a:t>
            </a:r>
            <a:r>
              <a:rPr lang="el-GR" sz="2000" u="sng" dirty="0">
                <a:hlinkClick r:id="rId4"/>
              </a:rPr>
              <a:t> </a:t>
            </a:r>
            <a:r>
              <a:rPr lang="el-GR" sz="2000" u="sng" dirty="0" err="1">
                <a:hlinkClick r:id="rId4"/>
              </a:rPr>
              <a:t>memorial</a:t>
            </a:r>
            <a:r>
              <a:rPr lang="el-GR" sz="2000" u="sng" dirty="0">
                <a:hlinkClick r:id="rId4"/>
              </a:rPr>
              <a:t> </a:t>
            </a:r>
            <a:r>
              <a:rPr lang="el-GR" sz="2000" u="sng" dirty="0" err="1">
                <a:hlinkClick r:id="rId4"/>
              </a:rPr>
              <a:t>stone</a:t>
            </a:r>
            <a:r>
              <a:rPr lang="el-GR" sz="2000" u="sng" dirty="0">
                <a:hlinkClick r:id="rId4"/>
              </a:rPr>
              <a:t> </a:t>
            </a:r>
            <a:r>
              <a:rPr lang="el-GR" sz="2000" u="sng" dirty="0" err="1">
                <a:hlinkClick r:id="rId4"/>
              </a:rPr>
              <a:t>of</a:t>
            </a:r>
            <a:r>
              <a:rPr lang="el-GR" sz="2000" u="sng" dirty="0">
                <a:hlinkClick r:id="rId4"/>
              </a:rPr>
              <a:t> </a:t>
            </a:r>
            <a:r>
              <a:rPr lang="el-GR" sz="2000" u="sng" dirty="0" err="1">
                <a:hlinkClick r:id="rId4"/>
              </a:rPr>
              <a:t>Memorial</a:t>
            </a:r>
            <a:r>
              <a:rPr lang="el-GR" sz="2000" u="sng" dirty="0">
                <a:hlinkClick r:id="rId4"/>
              </a:rPr>
              <a:t> </a:t>
            </a:r>
            <a:r>
              <a:rPr lang="el-GR" sz="2000" u="sng" dirty="0" err="1">
                <a:hlinkClick r:id="rId4"/>
              </a:rPr>
              <a:t>of</a:t>
            </a:r>
            <a:r>
              <a:rPr lang="el-GR" sz="2000" u="sng" dirty="0">
                <a:hlinkClick r:id="rId4"/>
              </a:rPr>
              <a:t> </a:t>
            </a:r>
            <a:r>
              <a:rPr lang="el-GR" sz="2000" u="sng" dirty="0" err="1">
                <a:hlinkClick r:id="rId4"/>
              </a:rPr>
              <a:t>Kralice</a:t>
            </a:r>
            <a:r>
              <a:rPr lang="el-GR" sz="2000" u="sng" dirty="0">
                <a:hlinkClick r:id="rId4"/>
              </a:rPr>
              <a:t> </a:t>
            </a:r>
            <a:r>
              <a:rPr lang="el-GR" sz="2000" u="sng" dirty="0" err="1">
                <a:hlinkClick r:id="rId4"/>
              </a:rPr>
              <a:t>Bible</a:t>
            </a:r>
            <a:r>
              <a:rPr lang="el-GR" sz="2000" dirty="0"/>
              <a:t>, </a:t>
            </a:r>
            <a:r>
              <a:rPr lang="el-GR" sz="2000" dirty="0" err="1"/>
              <a:t>Jiří</a:t>
            </a:r>
            <a:r>
              <a:rPr lang="el-GR" sz="2000" dirty="0"/>
              <a:t> </a:t>
            </a:r>
            <a:r>
              <a:rPr lang="el-GR" sz="2000" dirty="0" err="1"/>
              <a:t>Sedláček</a:t>
            </a:r>
            <a:r>
              <a:rPr lang="el-GR" sz="2000" dirty="0"/>
              <a:t>, </a:t>
            </a:r>
            <a:r>
              <a:rPr lang="el-GR" sz="2000" dirty="0" err="1"/>
              <a:t>Creative</a:t>
            </a:r>
            <a:r>
              <a:rPr lang="el-GR" sz="2000" dirty="0"/>
              <a:t> </a:t>
            </a:r>
            <a:r>
              <a:rPr lang="el-GR" sz="2000" dirty="0" err="1"/>
              <a:t>Commons</a:t>
            </a:r>
            <a:r>
              <a:rPr lang="el-GR" sz="2000" dirty="0"/>
              <a:t> </a:t>
            </a:r>
            <a:r>
              <a:rPr lang="el-GR" sz="2000" dirty="0" err="1"/>
              <a:t>Attribution</a:t>
            </a:r>
            <a:r>
              <a:rPr lang="el-GR" sz="2000" dirty="0"/>
              <a:t>-</a:t>
            </a:r>
            <a:r>
              <a:rPr lang="el-GR" sz="2000" dirty="0" err="1"/>
              <a:t>Share</a:t>
            </a:r>
            <a:r>
              <a:rPr lang="el-GR" sz="2000" dirty="0"/>
              <a:t> </a:t>
            </a:r>
            <a:r>
              <a:rPr lang="el-GR" sz="2000" dirty="0" err="1"/>
              <a:t>Alike</a:t>
            </a:r>
            <a:r>
              <a:rPr lang="el-GR" sz="2000" dirty="0"/>
              <a:t> 3.0 </a:t>
            </a:r>
            <a:r>
              <a:rPr lang="el-GR" sz="2000" dirty="0" err="1"/>
              <a:t>Unported</a:t>
            </a:r>
            <a:r>
              <a:rPr lang="el-GR" sz="2000" dirty="0"/>
              <a:t> </a:t>
            </a:r>
            <a:r>
              <a:rPr lang="el-GR" sz="2000" dirty="0" err="1"/>
              <a:t>license</a:t>
            </a:r>
            <a:r>
              <a:rPr lang="el-GR" sz="2000" dirty="0"/>
              <a:t>, </a:t>
            </a:r>
            <a:r>
              <a:rPr lang="el-GR" sz="2000" dirty="0" err="1"/>
              <a:t>Wikimedia</a:t>
            </a:r>
            <a:r>
              <a:rPr lang="el-GR" sz="2000" dirty="0"/>
              <a:t> </a:t>
            </a:r>
            <a:r>
              <a:rPr lang="el-GR" sz="2000" dirty="0" err="1" smtClean="0"/>
              <a:t>Commons</a:t>
            </a:r>
            <a:r>
              <a:rPr lang="el-GR" sz="2000" dirty="0" smtClean="0"/>
              <a:t>.</a:t>
            </a:r>
          </a:p>
          <a:p>
            <a:pPr marL="0" indent="0">
              <a:buNone/>
            </a:pPr>
            <a:r>
              <a:rPr lang="el-GR" sz="2000" dirty="0" smtClean="0"/>
              <a:t>Εικόνα 4: </a:t>
            </a:r>
            <a:r>
              <a:rPr lang="en-US" sz="2000" u="sng" dirty="0">
                <a:hlinkClick r:id="rId5"/>
              </a:rPr>
              <a:t>Iron-bound wooden covered book at Mission Santa Clara</a:t>
            </a:r>
            <a:r>
              <a:rPr lang="en-US" sz="2000" dirty="0"/>
              <a:t>, Public Domain, Wikimedia Commons.</a:t>
            </a:r>
            <a:endParaRPr lang="el-GR" sz="2000" dirty="0"/>
          </a:p>
          <a:p>
            <a:pPr marL="0" indent="0">
              <a:buNone/>
            </a:pPr>
            <a:r>
              <a:rPr lang="el-GR" sz="2000" dirty="0" smtClean="0"/>
              <a:t>Εικόνα 5: </a:t>
            </a:r>
            <a:r>
              <a:rPr lang="en-US" sz="2000" dirty="0">
                <a:hlinkClick r:id="rId6"/>
              </a:rPr>
              <a:t>Chocolate </a:t>
            </a:r>
            <a:r>
              <a:rPr lang="en-US" sz="2000" dirty="0" smtClean="0">
                <a:hlinkClick r:id="rId6"/>
              </a:rPr>
              <a:t>Book</a:t>
            </a:r>
            <a:r>
              <a:rPr lang="el-GR" sz="2000" dirty="0" smtClean="0"/>
              <a:t>, </a:t>
            </a:r>
            <a:r>
              <a:rPr lang="en-GB" sz="2000" dirty="0" smtClean="0"/>
              <a:t>How to Cook that. </a:t>
            </a:r>
            <a:endParaRPr lang="el-GR" sz="2000" dirty="0" smtClean="0"/>
          </a:p>
          <a:p>
            <a:pPr marL="0" indent="0">
              <a:buNone/>
            </a:pPr>
            <a:r>
              <a:rPr lang="el-GR" sz="2000" dirty="0" smtClean="0"/>
              <a:t>Εικόνα 6: </a:t>
            </a:r>
            <a:r>
              <a:rPr lang="en-US" sz="2000" u="sng" dirty="0" err="1">
                <a:hlinkClick r:id="rId7"/>
              </a:rPr>
              <a:t>Llibre</a:t>
            </a:r>
            <a:r>
              <a:rPr lang="en-US" sz="2000" u="sng" dirty="0">
                <a:hlinkClick r:id="rId7"/>
              </a:rPr>
              <a:t> </a:t>
            </a:r>
            <a:r>
              <a:rPr lang="en-US" sz="2000" u="sng" dirty="0" err="1">
                <a:hlinkClick r:id="rId7"/>
              </a:rPr>
              <a:t>Homenatge</a:t>
            </a:r>
            <a:r>
              <a:rPr lang="en-US" sz="2000" u="sng" dirty="0">
                <a:hlinkClick r:id="rId7"/>
              </a:rPr>
              <a:t> (Tribute Book)</a:t>
            </a:r>
            <a:r>
              <a:rPr lang="en-US" sz="2000" dirty="0"/>
              <a:t>, Petit </a:t>
            </a:r>
            <a:r>
              <a:rPr lang="en-US" sz="2000" dirty="0" err="1"/>
              <a:t>Comitè</a:t>
            </a:r>
            <a:r>
              <a:rPr lang="en-US" sz="2000" dirty="0"/>
              <a:t>, </a:t>
            </a:r>
            <a:r>
              <a:rPr lang="en-US" sz="2000" dirty="0" smtClean="0"/>
              <a:t>All </a:t>
            </a:r>
            <a:r>
              <a:rPr lang="en-US" sz="2000" dirty="0"/>
              <a:t>rights reserved, </a:t>
            </a:r>
            <a:r>
              <a:rPr lang="en-US" sz="2000" dirty="0" smtClean="0"/>
              <a:t>Book </a:t>
            </a:r>
            <a:r>
              <a:rPr lang="en-US" sz="2000" dirty="0"/>
              <a:t>Design Blog.</a:t>
            </a:r>
            <a:endParaRPr lang="el-GR" sz="2000" dirty="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Λίγα λόγια για το βιβλίο</a:t>
            </a:r>
            <a:r>
              <a:rPr lang="en-US" dirty="0"/>
              <a:t> </a:t>
            </a:r>
            <a:r>
              <a:rPr lang="en-US" dirty="0" smtClean="0"/>
              <a:t>(1/2</a:t>
            </a:r>
            <a:r>
              <a:rPr lang="en-US" dirty="0"/>
              <a:t>)</a:t>
            </a:r>
            <a:endParaRPr lang="el-GR" dirty="0"/>
          </a:p>
        </p:txBody>
      </p:sp>
      <p:sp>
        <p:nvSpPr>
          <p:cNvPr id="3" name="Content Placeholder 2"/>
          <p:cNvSpPr>
            <a:spLocks noGrp="1"/>
          </p:cNvSpPr>
          <p:nvPr>
            <p:ph sz="half" idx="1"/>
          </p:nvPr>
        </p:nvSpPr>
        <p:spPr>
          <a:xfrm>
            <a:off x="457200" y="1600200"/>
            <a:ext cx="3682752" cy="4525963"/>
          </a:xfrm>
        </p:spPr>
        <p:txBody>
          <a:bodyPr/>
          <a:lstStyle/>
          <a:p>
            <a:pPr marL="0" indent="0">
              <a:buNone/>
            </a:pPr>
            <a:r>
              <a:rPr lang="el-GR" dirty="0" smtClean="0"/>
              <a:t>Το βιβλίο ονομάζεται </a:t>
            </a:r>
            <a:r>
              <a:rPr lang="en-US" dirty="0" smtClean="0"/>
              <a:t>“</a:t>
            </a:r>
            <a:r>
              <a:rPr lang="en-US" i="1" dirty="0" smtClean="0"/>
              <a:t>The game of mirrors”</a:t>
            </a:r>
            <a:r>
              <a:rPr lang="el-GR" dirty="0" smtClean="0"/>
              <a:t> (=καθρέπτες) και πραγματικά είναι φτιαγμένο από καθρέπτες. Κάθε σελίδα του είναι ένας καθρέπτης. </a:t>
            </a:r>
          </a:p>
          <a:p>
            <a:endParaRPr lang="el-GR" dirty="0"/>
          </a:p>
        </p:txBody>
      </p:sp>
      <p:pic>
        <p:nvPicPr>
          <p:cNvPr id="5" name="Picture 2" descr="Σελίδα του βιβλίου"/>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4644008" y="162880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244408" y="479715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22055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Λίγα λόγια για το βιβλίο</a:t>
            </a:r>
            <a:r>
              <a:rPr lang="en-US" dirty="0"/>
              <a:t> </a:t>
            </a:r>
            <a:r>
              <a:rPr lang="en-US" dirty="0" smtClean="0"/>
              <a:t>(2/2</a:t>
            </a:r>
            <a:r>
              <a:rPr lang="en-US" dirty="0"/>
              <a:t>)</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a:t>Πρόκειται για ένα βιβλίο στο οποίο ο αναγνώστης έχει πάρα πολύ ενεργό ρόλο. Το συγκεκριμένο βιβλίο δεν έχει ήρωα ούτε μια συγκεκριμένη ιστορία. Κάθε φορά που κάποιος κοιτιέται στις σελίδες του γίνεται εκείνος ο ήρωας του βιβλίου και φτιάχνει μια δική του ιστορία</a:t>
            </a:r>
            <a:r>
              <a:rPr lang="el-GR" sz="2600" dirty="0" smtClean="0"/>
              <a:t>.</a:t>
            </a:r>
            <a:endParaRPr lang="el-GR" sz="2600" dirty="0"/>
          </a:p>
        </p:txBody>
      </p:sp>
      <p:pic>
        <p:nvPicPr>
          <p:cNvPr id="5" name="Picture 2" descr="Σελίδα του βιβλίου"/>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4644008" y="162880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44408" y="479715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0628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του </a:t>
            </a:r>
            <a:r>
              <a:rPr lang="el-GR" dirty="0" smtClean="0"/>
              <a:t>βιβλίου</a:t>
            </a:r>
            <a:endParaRPr lang="el-GR" dirty="0"/>
          </a:p>
        </p:txBody>
      </p:sp>
      <p:sp>
        <p:nvSpPr>
          <p:cNvPr id="3" name="Content Placeholder 2"/>
          <p:cNvSpPr>
            <a:spLocks noGrp="1"/>
          </p:cNvSpPr>
          <p:nvPr>
            <p:ph sz="half" idx="1"/>
          </p:nvPr>
        </p:nvSpPr>
        <p:spPr>
          <a:xfrm>
            <a:off x="457200" y="1600200"/>
            <a:ext cx="5194920" cy="4525963"/>
          </a:xfrm>
        </p:spPr>
        <p:txBody>
          <a:bodyPr>
            <a:normAutofit/>
          </a:bodyPr>
          <a:lstStyle/>
          <a:p>
            <a:pPr marL="0" indent="0">
              <a:buNone/>
            </a:pPr>
            <a:r>
              <a:rPr lang="el-GR" sz="2600" dirty="0"/>
              <a:t>Διαβάσαμε το βιβλίο με τα παιδιά. «Μπήκαν» στο βιβλίο και είδαν τον εαυτό τους και τους συμμαθητές τους.</a:t>
            </a:r>
          </a:p>
          <a:p>
            <a:pPr marL="0" indent="0">
              <a:buNone/>
            </a:pPr>
            <a:r>
              <a:rPr lang="el-GR" sz="2600" dirty="0"/>
              <a:t>Έγιναν διάφορες ερωτήσεις: Π.χ. </a:t>
            </a:r>
            <a:r>
              <a:rPr lang="en-US" sz="2600" dirty="0" smtClean="0"/>
              <a:t/>
            </a:r>
            <a:br>
              <a:rPr lang="en-US" sz="2600" dirty="0" smtClean="0"/>
            </a:br>
            <a:r>
              <a:rPr lang="el-GR" sz="2600" dirty="0" smtClean="0"/>
              <a:t>Τι </a:t>
            </a:r>
            <a:r>
              <a:rPr lang="el-GR" sz="2600" dirty="0"/>
              <a:t>βλέπεις; Πού είσαι; Τι κάνεις εκεί; Πώς αισθάνεσαι;. </a:t>
            </a:r>
          </a:p>
          <a:p>
            <a:pPr marL="0" indent="0">
              <a:buNone/>
            </a:pPr>
            <a:r>
              <a:rPr lang="el-GR" sz="2600" dirty="0"/>
              <a:t>Με τη βοήθεια των ερωτήσεων τα παιδιά διηγήθηκαν την ιστορία του βιβλίου;/ τη δική τους;</a:t>
            </a:r>
          </a:p>
          <a:p>
            <a:endParaRPr lang="el-GR" sz="2600" dirty="0"/>
          </a:p>
        </p:txBody>
      </p:sp>
      <p:pic>
        <p:nvPicPr>
          <p:cNvPr id="4098" name="Picture 2" descr="Τα παιδιά με το βιβλίο."/>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0152" y="1700808"/>
            <a:ext cx="2548349" cy="287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07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Ενδεικτικές </a:t>
            </a:r>
            <a:r>
              <a:rPr lang="el-GR" dirty="0" smtClean="0"/>
              <a:t>εκδοχές</a:t>
            </a:r>
            <a:r>
              <a:rPr lang="en-US" dirty="0" smtClean="0"/>
              <a:t> </a:t>
            </a:r>
            <a:r>
              <a:rPr lang="el-GR" dirty="0" smtClean="0"/>
              <a:t>των παιδιών (1/2)</a:t>
            </a:r>
            <a:endParaRPr lang="el-GR" dirty="0"/>
          </a:p>
        </p:txBody>
      </p:sp>
      <p:sp>
        <p:nvSpPr>
          <p:cNvPr id="6" name="Text Placeholder 5"/>
          <p:cNvSpPr>
            <a:spLocks noGrp="1"/>
          </p:cNvSpPr>
          <p:nvPr>
            <p:ph type="body" idx="1"/>
          </p:nvPr>
        </p:nvSpPr>
        <p:spPr/>
        <p:txBody>
          <a:bodyPr/>
          <a:lstStyle/>
          <a:p>
            <a:r>
              <a:rPr lang="el-GR" dirty="0"/>
              <a:t>«Μετά πήγαμε για τένις</a:t>
            </a:r>
            <a:r>
              <a:rPr lang="el-GR" dirty="0" smtClean="0"/>
              <a:t>»</a:t>
            </a:r>
            <a:endParaRPr lang="el-GR" dirty="0"/>
          </a:p>
        </p:txBody>
      </p:sp>
      <p:sp>
        <p:nvSpPr>
          <p:cNvPr id="8" name="Text Placeholder 7"/>
          <p:cNvSpPr>
            <a:spLocks noGrp="1"/>
          </p:cNvSpPr>
          <p:nvPr>
            <p:ph type="body" sz="quarter" idx="3"/>
          </p:nvPr>
        </p:nvSpPr>
        <p:spPr>
          <a:xfrm>
            <a:off x="4645025" y="1574254"/>
            <a:ext cx="4041775" cy="1422698"/>
          </a:xfrm>
        </p:spPr>
        <p:txBody>
          <a:bodyPr>
            <a:noAutofit/>
          </a:bodyPr>
          <a:lstStyle/>
          <a:p>
            <a:r>
              <a:rPr lang="el-GR" dirty="0"/>
              <a:t>«Μετά μπήκαμε σε έναν πύραυλο, πήγαμε στο διάστημα και είδαμε τους πλανήτες</a:t>
            </a:r>
            <a:r>
              <a:rPr lang="el-GR" dirty="0" smtClean="0"/>
              <a:t>»</a:t>
            </a:r>
            <a:endParaRPr lang="el-GR" dirty="0"/>
          </a:p>
        </p:txBody>
      </p:sp>
      <p:pic>
        <p:nvPicPr>
          <p:cNvPr id="10" name="Picture 4" descr="Τα παιδιά δίνουν τη δική τους εκδοχή."/>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57200" y="2780928"/>
            <a:ext cx="4040188" cy="3189628"/>
          </a:xfrm>
          <a:prstGeom prst="rect">
            <a:avLst/>
          </a:prstGeom>
          <a:noFill/>
          <a:ln w="9525">
            <a:noFill/>
            <a:miter lim="800000"/>
            <a:headEnd/>
            <a:tailEnd/>
          </a:ln>
          <a:effectLst/>
        </p:spPr>
      </p:pic>
      <p:pic>
        <p:nvPicPr>
          <p:cNvPr id="11" name="Picture 5" descr="Τα παιδιά δίνουν τη δική τους εκδοχή."/>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155371"/>
            <a:ext cx="4041775" cy="2865917"/>
          </a:xfrm>
          <a:prstGeom prst="rect">
            <a:avLst/>
          </a:prstGeom>
          <a:noFill/>
          <a:ln w="9525">
            <a:noFill/>
            <a:miter lim="800000"/>
            <a:headEnd/>
            <a:tailEnd/>
          </a:ln>
          <a:effectLst/>
        </p:spPr>
      </p:pic>
    </p:spTree>
    <p:extLst>
      <p:ext uri="{BB962C8B-B14F-4D97-AF65-F5344CB8AC3E}">
        <p14:creationId xmlns:p14="http://schemas.microsoft.com/office/powerpoint/2010/main" val="155955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Ενδεικτικές εκδοχές</a:t>
            </a:r>
            <a:r>
              <a:rPr lang="en-US" dirty="0"/>
              <a:t> </a:t>
            </a:r>
            <a:r>
              <a:rPr lang="el-GR" dirty="0"/>
              <a:t>των παιδιών </a:t>
            </a:r>
            <a:r>
              <a:rPr lang="el-GR" dirty="0" smtClean="0"/>
              <a:t>(2/2</a:t>
            </a:r>
            <a:r>
              <a:rPr lang="el-GR" dirty="0"/>
              <a:t>)</a:t>
            </a:r>
          </a:p>
        </p:txBody>
      </p:sp>
      <p:sp>
        <p:nvSpPr>
          <p:cNvPr id="3" name="Text Placeholder 2"/>
          <p:cNvSpPr>
            <a:spLocks noGrp="1"/>
          </p:cNvSpPr>
          <p:nvPr>
            <p:ph type="body" idx="1"/>
          </p:nvPr>
        </p:nvSpPr>
        <p:spPr>
          <a:xfrm>
            <a:off x="457200" y="1574254"/>
            <a:ext cx="4040188" cy="1062658"/>
          </a:xfrm>
        </p:spPr>
        <p:txBody>
          <a:bodyPr>
            <a:normAutofit/>
          </a:bodyPr>
          <a:lstStyle/>
          <a:p>
            <a:r>
              <a:rPr lang="el-GR" dirty="0"/>
              <a:t>«Άνοιξα το παράθυρο και είδα τον Κώστα</a:t>
            </a:r>
            <a:r>
              <a:rPr lang="el-GR" dirty="0" smtClean="0"/>
              <a:t>»</a:t>
            </a:r>
            <a:endParaRPr lang="el-GR" dirty="0"/>
          </a:p>
        </p:txBody>
      </p:sp>
      <p:sp>
        <p:nvSpPr>
          <p:cNvPr id="5" name="Text Placeholder 4"/>
          <p:cNvSpPr>
            <a:spLocks noGrp="1"/>
          </p:cNvSpPr>
          <p:nvPr>
            <p:ph type="body" sz="quarter" idx="3"/>
          </p:nvPr>
        </p:nvSpPr>
        <p:spPr>
          <a:xfrm>
            <a:off x="4645025" y="1556792"/>
            <a:ext cx="4041775" cy="1512168"/>
          </a:xfrm>
        </p:spPr>
        <p:txBody>
          <a:bodyPr>
            <a:noAutofit/>
          </a:bodyPr>
          <a:lstStyle/>
          <a:p>
            <a:r>
              <a:rPr lang="el-GR" dirty="0"/>
              <a:t>«Και μετά ένας λαγός βγήκε από την τρύπα του</a:t>
            </a:r>
            <a:r>
              <a:rPr lang="el-GR" dirty="0" smtClean="0"/>
              <a:t>» (</a:t>
            </a:r>
            <a:r>
              <a:rPr lang="el-GR" dirty="0"/>
              <a:t>εδώ τα παιδιά χρησιμοποίησαν το χέρι τους</a:t>
            </a:r>
            <a:r>
              <a:rPr lang="el-GR" dirty="0" smtClean="0"/>
              <a:t>)</a:t>
            </a:r>
            <a:endParaRPr lang="el-GR" dirty="0"/>
          </a:p>
        </p:txBody>
      </p:sp>
      <p:pic>
        <p:nvPicPr>
          <p:cNvPr id="7" name="Picture 4" descr="Τα παιδιά δίνουν τη δική τους εκδοχή."/>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67544" y="3291840"/>
            <a:ext cx="4040188" cy="2656245"/>
          </a:xfrm>
          <a:prstGeom prst="rect">
            <a:avLst/>
          </a:prstGeom>
          <a:noFill/>
          <a:ln w="9525">
            <a:noFill/>
            <a:miter lim="800000"/>
            <a:headEnd/>
            <a:tailEnd/>
          </a:ln>
          <a:effectLst/>
        </p:spPr>
      </p:pic>
      <p:pic>
        <p:nvPicPr>
          <p:cNvPr id="8" name="Picture 4" descr="Τα παιδιά δίνουν τη δική τους εκδοχή."/>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bwMode="auto">
          <a:xfrm>
            <a:off x="4644008" y="3284984"/>
            <a:ext cx="4032448" cy="2656593"/>
          </a:xfrm>
          <a:prstGeom prst="rect">
            <a:avLst/>
          </a:prstGeom>
          <a:noFill/>
          <a:ln w="9525">
            <a:noFill/>
            <a:miter lim="800000"/>
            <a:headEnd/>
            <a:tailEnd/>
          </a:ln>
          <a:effectLst/>
        </p:spPr>
      </p:pic>
    </p:spTree>
    <p:extLst>
      <p:ext uri="{BB962C8B-B14F-4D97-AF65-F5344CB8AC3E}">
        <p14:creationId xmlns:p14="http://schemas.microsoft.com/office/powerpoint/2010/main" val="47343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βιβλίο του Εγώ</a:t>
            </a:r>
          </a:p>
        </p:txBody>
      </p:sp>
      <p:sp>
        <p:nvSpPr>
          <p:cNvPr id="7" name="Content Placeholder 6"/>
          <p:cNvSpPr>
            <a:spLocks noGrp="1"/>
          </p:cNvSpPr>
          <p:nvPr>
            <p:ph sz="half" idx="1"/>
          </p:nvPr>
        </p:nvSpPr>
        <p:spPr/>
        <p:txBody>
          <a:bodyPr/>
          <a:lstStyle/>
          <a:p>
            <a:pPr marL="0" indent="0">
              <a:buNone/>
            </a:pPr>
            <a:r>
              <a:rPr lang="el-GR" dirty="0"/>
              <a:t>Σε αυτό το βιβλίο πάντα </a:t>
            </a:r>
            <a:r>
              <a:rPr lang="el-GR" dirty="0" smtClean="0"/>
              <a:t>πρωταγωνιστώ Εγώ</a:t>
            </a:r>
            <a:r>
              <a:rPr lang="el-GR" dirty="0"/>
              <a:t>. Έτσι το ονομάσαμε </a:t>
            </a:r>
            <a:r>
              <a:rPr lang="el-GR" dirty="0" smtClean="0"/>
              <a:t>«Το </a:t>
            </a:r>
            <a:r>
              <a:rPr lang="el-GR" dirty="0"/>
              <a:t>Βιβλίο του </a:t>
            </a:r>
            <a:r>
              <a:rPr lang="el-GR" dirty="0" smtClean="0"/>
              <a:t>Εγώ». </a:t>
            </a:r>
            <a:endParaRPr lang="el-GR" dirty="0"/>
          </a:p>
          <a:p>
            <a:endParaRPr lang="el-GR" dirty="0"/>
          </a:p>
        </p:txBody>
      </p:sp>
      <p:pic>
        <p:nvPicPr>
          <p:cNvPr id="9" name="Picture 2" descr="Καθρεφτισμός">
            <a:hlinkClick r:id="rId2"/>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572000" y="1700808"/>
            <a:ext cx="4038600" cy="342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Βιβλία φτιαγμένα από περίεργα υλικά (</a:t>
            </a:r>
            <a:r>
              <a:rPr lang="el-GR" dirty="0" smtClean="0"/>
              <a:t>1/3)</a:t>
            </a:r>
            <a:endParaRPr lang="el-GR" dirty="0"/>
          </a:p>
        </p:txBody>
      </p:sp>
      <p:sp>
        <p:nvSpPr>
          <p:cNvPr id="3" name="Content Placeholder 2"/>
          <p:cNvSpPr>
            <a:spLocks noGrp="1"/>
          </p:cNvSpPr>
          <p:nvPr>
            <p:ph sz="half" idx="1"/>
          </p:nvPr>
        </p:nvSpPr>
        <p:spPr>
          <a:xfrm>
            <a:off x="457200" y="1600200"/>
            <a:ext cx="3178696" cy="4525963"/>
          </a:xfrm>
        </p:spPr>
        <p:txBody>
          <a:bodyPr/>
          <a:lstStyle/>
          <a:p>
            <a:pPr marL="0" indent="0">
              <a:buNone/>
            </a:pPr>
            <a:r>
              <a:rPr lang="el-GR" dirty="0"/>
              <a:t>Μετά βρήκαμε μαζί με τα παιδιά και είδαμε στον υπολογιστή βιβλία από διαφορά </a:t>
            </a:r>
            <a:r>
              <a:rPr lang="el-GR" dirty="0" smtClean="0"/>
              <a:t>υλικά.</a:t>
            </a:r>
            <a:endParaRPr lang="en-US" dirty="0"/>
          </a:p>
          <a:p>
            <a:endParaRPr lang="el-GR" dirty="0"/>
          </a:p>
        </p:txBody>
      </p:sp>
      <p:pic>
        <p:nvPicPr>
          <p:cNvPr id="10" name="Εικόνα 12" descr="Τα παιδιά κοιτούν στον υπολογιστή."/>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3928" y="1772816"/>
            <a:ext cx="4501717" cy="3960440"/>
          </a:xfrm>
          <a:prstGeom prst="rect">
            <a:avLst/>
          </a:prstGeom>
        </p:spPr>
      </p:pic>
    </p:spTree>
    <p:extLst>
      <p:ext uri="{BB962C8B-B14F-4D97-AF65-F5344CB8AC3E}">
        <p14:creationId xmlns:p14="http://schemas.microsoft.com/office/powerpoint/2010/main" val="37923570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50:46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030,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11,"/>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5,2050,11,6,1028,9,"/>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5,10,14,6,1030,1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C85E97A-6721-48C0-9449-A9AFF4011A4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2625</TotalTime>
  <Words>1044</Words>
  <Application>Microsoft Office PowerPoint</Application>
  <PresentationFormat>On-screen Show (4:3)</PresentationFormat>
  <Paragraphs>108</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Ανάγνωση του βιβλίου</vt:lpstr>
      <vt:lpstr>Ενδεικτικές εκδοχές των παιδιών (1/2)</vt:lpstr>
      <vt:lpstr>Ενδεικτικές εκδοχές των παιδιών (2/2)</vt:lpstr>
      <vt:lpstr>Το βιβλίο του Εγώ</vt:lpstr>
      <vt:lpstr>Βιβλία φτιαγμένα από περίεργα υλικά (1/3)</vt:lpstr>
      <vt:lpstr>Βιβλία φτιαγμένα από περίεργα υλικά (2/3)</vt:lpstr>
      <vt:lpstr>Βιβλία φτιαγμένα από περίεργα υλικά (3/3)</vt:lpstr>
      <vt:lpstr>Φτιάχνοντας το δικό μας βιβλίο  από πηλό (1/4)</vt:lpstr>
      <vt:lpstr>Φτιάχνοντας το δικό μας βιβλίο  από πηλό (2/4)</vt:lpstr>
      <vt:lpstr>Φτιάχνοντας το δικό μας βιβλίο  από πηλό (3/4)</vt:lpstr>
      <vt:lpstr>Φτιάχνοντας το δικό μας βιβλίο  από πηλό (4/4)</vt:lpstr>
      <vt:lpstr>Μετά «Το βιβλίο του Εγώ»,  «Το βιβλίο του Εσύ»</vt:lpstr>
      <vt:lpstr>Το βιβλίο του Εσύ (1/5) </vt:lpstr>
      <vt:lpstr>Το βιβλίο του Εσύ (2/5) </vt:lpstr>
      <vt:lpstr>Το βιβλίο του Εσύ (3/5) </vt:lpstr>
      <vt:lpstr>Το βιβλίο του Εσύ (4/5) </vt:lpstr>
      <vt:lpstr>Το βιβλίο του Εσύ (5/5)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game of Mirrors</dc:title>
  <dc:subject>Το Εικονογραφημένο Βιβλίο στην Προσχολική Εκπαίδευση</dc:subject>
  <dc:creator>Αγγελική Γιαννικοπούλου</dc:creator>
  <cp:lastModifiedBy>takis81 mark</cp:lastModifiedBy>
  <cp:revision>271</cp:revision>
  <dcterms:created xsi:type="dcterms:W3CDTF">2012-09-06T09:03:05Z</dcterms:created>
  <dcterms:modified xsi:type="dcterms:W3CDTF">2016-12-12T22:51:21Z</dcterms:modified>
  <cp:category>Υλικότητα Βιβλίου</cp:category>
</cp:coreProperties>
</file>