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465" r:id="rId2"/>
    <p:sldId id="464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299" r:id="rId12"/>
    <p:sldId id="437" r:id="rId13"/>
    <p:sldId id="301" r:id="rId14"/>
    <p:sldId id="438" r:id="rId15"/>
    <p:sldId id="439" r:id="rId16"/>
    <p:sldId id="440" r:id="rId17"/>
    <p:sldId id="30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23" r:id="rId28"/>
    <p:sldId id="450" r:id="rId29"/>
    <p:sldId id="378" r:id="rId30"/>
    <p:sldId id="379" r:id="rId31"/>
    <p:sldId id="380" r:id="rId32"/>
    <p:sldId id="381" r:id="rId33"/>
    <p:sldId id="382" r:id="rId34"/>
    <p:sldId id="383" r:id="rId35"/>
    <p:sldId id="372" r:id="rId36"/>
    <p:sldId id="385" r:id="rId37"/>
    <p:sldId id="374" r:id="rId38"/>
    <p:sldId id="375" r:id="rId39"/>
    <p:sldId id="376" r:id="rId40"/>
    <p:sldId id="451" r:id="rId41"/>
    <p:sldId id="452" r:id="rId42"/>
    <p:sldId id="453" r:id="rId43"/>
    <p:sldId id="454" r:id="rId44"/>
    <p:sldId id="399" r:id="rId45"/>
    <p:sldId id="398" r:id="rId46"/>
    <p:sldId id="397" r:id="rId47"/>
    <p:sldId id="396" r:id="rId48"/>
    <p:sldId id="394" r:id="rId49"/>
    <p:sldId id="393" r:id="rId50"/>
    <p:sldId id="392" r:id="rId51"/>
    <p:sldId id="390" r:id="rId52"/>
    <p:sldId id="389" r:id="rId53"/>
    <p:sldId id="400" r:id="rId54"/>
    <p:sldId id="401" r:id="rId55"/>
    <p:sldId id="402" r:id="rId56"/>
    <p:sldId id="403" r:id="rId57"/>
    <p:sldId id="404" r:id="rId58"/>
    <p:sldId id="405" r:id="rId59"/>
    <p:sldId id="407" r:id="rId60"/>
    <p:sldId id="415" r:id="rId61"/>
    <p:sldId id="409" r:id="rId62"/>
    <p:sldId id="410" r:id="rId63"/>
    <p:sldId id="456" r:id="rId64"/>
    <p:sldId id="457" r:id="rId65"/>
    <p:sldId id="458" r:id="rId66"/>
    <p:sldId id="308" r:id="rId67"/>
    <p:sldId id="459" r:id="rId68"/>
    <p:sldId id="309" r:id="rId69"/>
    <p:sldId id="310" r:id="rId70"/>
    <p:sldId id="311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460" r:id="rId86"/>
    <p:sldId id="461" r:id="rId87"/>
    <p:sldId id="466" r:id="rId88"/>
    <p:sldId id="467" r:id="rId89"/>
    <p:sldId id="468" r:id="rId90"/>
    <p:sldId id="469" r:id="rId9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FF99CC"/>
    <a:srgbClr val="CCFFFF"/>
    <a:srgbClr val="FF0000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20" autoAdjust="0"/>
  </p:normalViewPr>
  <p:slideViewPr>
    <p:cSldViewPr snapToGrid="0">
      <p:cViewPr varScale="1">
        <p:scale>
          <a:sx n="106" d="100"/>
          <a:sy n="106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70"/>
    </p:cViewPr>
  </p:sorterViewPr>
  <p:notesViewPr>
    <p:cSldViewPr snapToGrid="0">
      <p:cViewPr varScale="1">
        <p:scale>
          <a:sx n="56" d="100"/>
          <a:sy n="56" d="100"/>
        </p:scale>
        <p:origin x="-2448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081"/>
          </a:xfrm>
          <a:prstGeom prst="rect">
            <a:avLst/>
          </a:prstGeom>
        </p:spPr>
        <p:txBody>
          <a:bodyPr vert="horz" lIns="96972" tIns="48486" rIns="96972" bIns="48486" rtlCol="0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4021338" y="0"/>
            <a:ext cx="3076363" cy="512081"/>
          </a:xfrm>
          <a:prstGeom prst="rect">
            <a:avLst/>
          </a:prstGeom>
        </p:spPr>
        <p:txBody>
          <a:bodyPr vert="horz" lIns="96972" tIns="48486" rIns="96972" bIns="48486" rtlCol="0"/>
          <a:lstStyle>
            <a:lvl1pPr algn="r">
              <a:defRPr sz="1300"/>
            </a:lvl1pPr>
          </a:lstStyle>
          <a:p>
            <a:pPr>
              <a:defRPr/>
            </a:pPr>
            <a:fld id="{20A8EC0F-606D-4E9F-BB21-2B6C667229F6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720785"/>
            <a:ext cx="3076363" cy="512081"/>
          </a:xfrm>
          <a:prstGeom prst="rect">
            <a:avLst/>
          </a:prstGeom>
        </p:spPr>
        <p:txBody>
          <a:bodyPr vert="horz" lIns="96972" tIns="48486" rIns="96972" bIns="48486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4021338" y="9720785"/>
            <a:ext cx="3076363" cy="512081"/>
          </a:xfrm>
          <a:prstGeom prst="rect">
            <a:avLst/>
          </a:prstGeom>
        </p:spPr>
        <p:txBody>
          <a:bodyPr vert="horz" lIns="96972" tIns="48486" rIns="96972" bIns="48486" rtlCol="0" anchor="b"/>
          <a:lstStyle>
            <a:lvl1pPr algn="r">
              <a:defRPr sz="1300"/>
            </a:lvl1pPr>
          </a:lstStyle>
          <a:p>
            <a:pPr>
              <a:defRPr/>
            </a:pPr>
            <a:fld id="{170F8DE1-C50E-4D2A-B2DE-94308876BA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13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>
            <a:lvl1pPr defTabSz="98992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>
            <a:lvl1pPr algn="r" defTabSz="98992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2141"/>
            <a:ext cx="5206153" cy="46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534"/>
            <a:ext cx="3076363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b" anchorCtr="0" compatLnSpc="1">
            <a:prstTxWarp prst="textNoShape">
              <a:avLst/>
            </a:prstTxWarp>
          </a:bodyPr>
          <a:lstStyle>
            <a:lvl1pPr defTabSz="98992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Δίκτυα Επικοινωνιών ΙΙ - Δικτύωση Πολυμέσων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534"/>
            <a:ext cx="3076363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b" anchorCtr="0" compatLnSpc="1">
            <a:prstTxWarp prst="textNoShape">
              <a:avLst/>
            </a:prstTxWarp>
          </a:bodyPr>
          <a:lstStyle>
            <a:lvl1pPr algn="r" defTabSz="98992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DEB89C5-30B1-4C9D-962D-134DB3B71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467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5363E-4830-40DE-AB1A-FDCB44B65B4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1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7284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D31F2-3C84-4257-86A2-E696A2318F5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13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339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B3B2F-9713-46B0-9783-8E3CBD0F5FB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24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015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43DFA-B78C-4C15-B842-81B6303EE06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34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278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731A4-751C-4160-8FAC-A5DB05D5E5D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44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753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49025-AB40-4A4A-86C0-EF67EC27751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54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09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CEAA7-C10E-4477-B8D5-BA75CA1AFC5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65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7020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66C32-D821-4526-815C-B70EFA1994A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75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2070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6489A-FB84-419A-8BE4-5189834E44D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85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409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4BD9D-380A-4748-B53F-A804BF22260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95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2707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0B24-A491-41AD-AAF7-D41265A6DA6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05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711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43678-7C25-4FEF-9AA0-1D09A8E863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31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7743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0FD80-994A-4B33-9868-E65BB44170F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16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75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44C3-DF88-4134-8D8C-7E96AAC0ED1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26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965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3AB93-9A87-4483-BC97-28F43B2EFF7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36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6121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77D87-E72F-462E-816C-F022C3D718A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46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8339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C858A-F959-4EDE-86B4-6807612A04D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57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724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67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699F3-AA6E-4D26-BD1D-67D96B65D6B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67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8829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77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DA3BF-11A5-41C4-AAFF-E5844362071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77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7034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87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D7CE9-CA68-483D-A5F6-06C5BCB88FD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187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22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98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FDFE5-FF78-4DEC-8A64-8E694C7FE32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98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3749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08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4F084-0DD3-41BA-BA97-B1EA61DE911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08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077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8CDC7-5900-4F98-92BB-0DBE31A1ADE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4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7614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18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BED6D-030B-4777-9FD4-9A1E1F4C2CD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18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5603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28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129AF-C827-4D0A-B64D-91AA91EE884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28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7611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39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CB38F-BF84-4835-8525-36EF2818F46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39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3246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49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90AE3-FA06-411E-950A-9596D9BE60D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49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755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59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E057-4E2C-41C8-8FF9-08ECBADC81A6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59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828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96A19-B8BA-403C-ACF6-FA7B9AAEC0A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269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888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80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54D6E-56B8-498C-8FEC-795DD00A207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280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0440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90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410EC-08A7-4488-86A6-EA0CE0EAF136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290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2058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00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BCC75-3CD4-43FE-94C2-C58AE59A9211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300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8094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10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15E16-FF9F-497A-8D6C-73BE56E947F8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310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169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4BB93-5668-4242-92D2-306972BA76A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5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12328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21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02F1E-9FF2-4016-B052-CF471DD6B6B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321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0261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729C9-59C0-48C5-8EAB-A41C571EE285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331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62608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32C35-BF7B-44B1-A87E-35BCFAB4995B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341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83903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33ADB-5B94-46A4-A845-58FE61A4E416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351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6859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61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2145D-56F8-47EC-808D-312D21BBF913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361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4528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72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A1A21-B24F-4772-8690-E17C123A3F75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372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65894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82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9B75D-DA3B-479E-B6EA-FC8F8CD5AB3C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382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32555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92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DDCF7-DDFD-411D-9104-DFB50C881220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392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82570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F978E-CB8F-4237-8670-111769DA72B8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3889"/>
            <a:ext cx="5206153" cy="4603479"/>
          </a:xfrm>
          <a:noFill/>
          <a:ln/>
        </p:spPr>
        <p:txBody>
          <a:bodyPr lIns="96942" tIns="48471" rIns="96942" bIns="48471"/>
          <a:lstStyle/>
          <a:p>
            <a:endParaRPr lang="fr-FR" smtClean="0"/>
          </a:p>
        </p:txBody>
      </p:sp>
      <p:sp>
        <p:nvSpPr>
          <p:cNvPr id="1402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78081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413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33C5F-29B4-4593-89F9-8AEAC836A792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413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586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192A3-76F3-4F4D-96A9-40E6D580527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62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4789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423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396B8-8A08-48D3-BA5B-ED054A1EA95A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423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61892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433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C16EB-0BE8-45D1-BF39-F0C66A75562F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433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30455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443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0999-8BB7-49B9-8103-ADA572D002F0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443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73642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454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7A724-9472-4E67-B77B-C8926654F1B2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454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0574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8092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A8E9E-10B3-4E73-BCA5-FC69F23EB2F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72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482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0838-D776-47F2-AB92-CB953AE1C58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8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F1C65-32C7-4012-A8B7-B0CF1CE1BB9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93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107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F49CE-D89F-4D57-B0ED-10B53EC8128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03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ΙΙ - Δικτύωση Πολυμέσων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043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87153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33400" y="1339850"/>
            <a:ext cx="3810000" cy="490855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339850"/>
            <a:ext cx="3810000" cy="490855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33400" y="1339850"/>
            <a:ext cx="38100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339850"/>
            <a:ext cx="38100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39850"/>
            <a:ext cx="77724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5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1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ΙΙ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4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: Δικτύωση Πολυμέσων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0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Δικτύωση Πολυμέσων: Διάρθρωση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00038" y="1655763"/>
            <a:ext cx="85439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accent2"/>
                </a:solidFill>
              </a:rPr>
              <a:t>7.1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/>
              <a:t> </a:t>
            </a:r>
            <a:r>
              <a:rPr lang="el-GR" dirty="0"/>
              <a:t>Εφαρμογές δικτύωσης πολυμέσων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FF0000"/>
                </a:solidFill>
              </a:rPr>
              <a:t>7.2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Ροή </a:t>
            </a:r>
            <a:r>
              <a:rPr lang="el-GR" dirty="0">
                <a:solidFill>
                  <a:srgbClr val="FF0000"/>
                </a:solidFill>
              </a:rPr>
              <a:t>αποθηκευμένου βίντεο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7.3</a:t>
            </a:r>
            <a:r>
              <a:rPr lang="el-GR" dirty="0"/>
              <a:t> </a:t>
            </a:r>
            <a:r>
              <a:rPr lang="en-US" dirty="0" smtClean="0"/>
              <a:t> Voice-over-IP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7.4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Πρωτόκολλα </a:t>
            </a:r>
            <a:r>
              <a:rPr lang="el-GR" dirty="0"/>
              <a:t>εφαρμογών συνομιλίας πραγματικού χρόνου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7.5</a:t>
            </a:r>
            <a:r>
              <a:rPr lang="el-GR" dirty="0"/>
              <a:t> </a:t>
            </a:r>
            <a:r>
              <a:rPr lang="en-US" dirty="0" smtClean="0"/>
              <a:t> </a:t>
            </a:r>
            <a:r>
              <a:rPr lang="el-GR" dirty="0" smtClean="0"/>
              <a:t>Υποστήριξη </a:t>
            </a:r>
            <a:r>
              <a:rPr lang="el-GR" dirty="0"/>
              <a:t>δικτύου για πολυμέσα </a:t>
            </a:r>
          </a:p>
        </p:txBody>
      </p:sp>
      <p:sp>
        <p:nvSpPr>
          <p:cNvPr id="2048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7F6D4F24-C874-46A0-92EA-414ED6B18C3F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10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7050" cy="871538"/>
          </a:xfrm>
        </p:spPr>
        <p:txBody>
          <a:bodyPr/>
          <a:lstStyle/>
          <a:p>
            <a:pPr algn="l"/>
            <a:r>
              <a:rPr lang="el-GR" smtClean="0"/>
              <a:t>Συνεχής ροή αποθηκευμένου </a:t>
            </a:r>
            <a:r>
              <a:rPr lang="en-US" smtClean="0"/>
              <a:t>video 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1026" name="Object 146"/>
          <p:cNvGraphicFramePr>
            <a:graphicFrameLocks noChangeAspect="1"/>
          </p:cNvGraphicFramePr>
          <p:nvPr/>
        </p:nvGraphicFramePr>
        <p:xfrm>
          <a:off x="2946400" y="4976813"/>
          <a:ext cx="7016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4" imgW="857160" imgH="1324080" progId="">
                  <p:embed/>
                </p:oleObj>
              </mc:Choice>
              <mc:Fallback>
                <p:oleObj name="Clip" r:id="rId4" imgW="857160" imgH="1324080" progId="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976813"/>
                        <a:ext cx="701675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8" name="Group 134"/>
          <p:cNvGrpSpPr>
            <a:grpSpLocks/>
          </p:cNvGrpSpPr>
          <p:nvPr/>
        </p:nvGrpSpPr>
        <p:grpSpPr bwMode="auto">
          <a:xfrm>
            <a:off x="2665413" y="4602163"/>
            <a:ext cx="1281112" cy="363537"/>
            <a:chOff x="3621" y="3265"/>
            <a:chExt cx="1776" cy="744"/>
          </a:xfrm>
        </p:grpSpPr>
        <p:pic>
          <p:nvPicPr>
            <p:cNvPr id="1180" name="Picture 135" descr="reel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1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82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183" name="Picture 138" descr="vide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Line 168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Line 169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Group 357"/>
          <p:cNvGrpSpPr>
            <a:grpSpLocks/>
          </p:cNvGrpSpPr>
          <p:nvPr/>
        </p:nvGrpSpPr>
        <p:grpSpPr bwMode="auto">
          <a:xfrm>
            <a:off x="1498600" y="3467100"/>
            <a:ext cx="1577975" cy="1057275"/>
            <a:chOff x="944" y="2184"/>
            <a:chExt cx="994" cy="666"/>
          </a:xfrm>
        </p:grpSpPr>
        <p:sp>
          <p:nvSpPr>
            <p:cNvPr id="1178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  <a:gd name="T4" fmla="*/ 0 60000 65536"/>
                <a:gd name="T5" fmla="*/ 0 60000 65536"/>
                <a:gd name="T6" fmla="*/ 0 w 660"/>
                <a:gd name="T7" fmla="*/ 0 h 666"/>
                <a:gd name="T8" fmla="*/ 660 w 660"/>
                <a:gd name="T9" fmla="*/ 666 h 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79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7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1.  video</a:t>
              </a:r>
            </a:p>
            <a:p>
              <a:r>
                <a:rPr lang="en-US"/>
                <a:t>recorded</a:t>
              </a:r>
            </a:p>
          </p:txBody>
        </p:sp>
      </p:grpSp>
      <p:grpSp>
        <p:nvGrpSpPr>
          <p:cNvPr id="4" name="Group 262"/>
          <p:cNvGrpSpPr>
            <a:grpSpLocks/>
          </p:cNvGrpSpPr>
          <p:nvPr/>
        </p:nvGrpSpPr>
        <p:grpSpPr bwMode="auto">
          <a:xfrm>
            <a:off x="1028700" y="1811338"/>
            <a:ext cx="2552700" cy="2525712"/>
            <a:chOff x="648" y="1147"/>
            <a:chExt cx="1608" cy="1591"/>
          </a:xfrm>
        </p:grpSpPr>
        <p:grpSp>
          <p:nvGrpSpPr>
            <p:cNvPr id="1137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153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164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72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6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7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173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4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5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1165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6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70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1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167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68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9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1154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158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6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63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159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6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61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155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156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57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38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139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147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51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52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148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4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50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140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141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4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4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142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43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44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grpSp>
        <p:nvGrpSpPr>
          <p:cNvPr id="24" name="Group 358"/>
          <p:cNvGrpSpPr>
            <a:grpSpLocks/>
          </p:cNvGrpSpPr>
          <p:nvPr/>
        </p:nvGrpSpPr>
        <p:grpSpPr bwMode="auto">
          <a:xfrm>
            <a:off x="3165475" y="3241675"/>
            <a:ext cx="1373188" cy="1296988"/>
            <a:chOff x="1994" y="2042"/>
            <a:chExt cx="865" cy="817"/>
          </a:xfrm>
        </p:grpSpPr>
        <p:sp>
          <p:nvSpPr>
            <p:cNvPr id="1135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  <a:gd name="T4" fmla="*/ 0 60000 65536"/>
                <a:gd name="T5" fmla="*/ 0 60000 65536"/>
                <a:gd name="T6" fmla="*/ 0 w 660"/>
                <a:gd name="T7" fmla="*/ 0 h 666"/>
                <a:gd name="T8" fmla="*/ 660 w 660"/>
                <a:gd name="T9" fmla="*/ 666 h 6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6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2. video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sent</a:t>
              </a:r>
            </a:p>
          </p:txBody>
        </p:sp>
      </p:grpSp>
      <p:grpSp>
        <p:nvGrpSpPr>
          <p:cNvPr id="25" name="Group 359"/>
          <p:cNvGrpSpPr>
            <a:grpSpLocks/>
          </p:cNvGrpSpPr>
          <p:nvPr/>
        </p:nvGrpSpPr>
        <p:grpSpPr bwMode="auto">
          <a:xfrm>
            <a:off x="3914775" y="1830388"/>
            <a:ext cx="4903788" cy="2535237"/>
            <a:chOff x="2466" y="1153"/>
            <a:chExt cx="3089" cy="1597"/>
          </a:xfrm>
        </p:grpSpPr>
        <p:grpSp>
          <p:nvGrpSpPr>
            <p:cNvPr id="104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109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111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112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12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33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134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113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31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132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112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12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27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128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112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125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126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111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1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19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0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11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17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18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111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1113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114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09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109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10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8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9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10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6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7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109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9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2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3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9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100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1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</p:grpSp>
        <p:grpSp>
          <p:nvGrpSpPr>
            <p:cNvPr id="2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105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106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108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08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92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093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108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90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091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108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108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8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08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108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1084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085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107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7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78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9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7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7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107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1072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73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05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105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6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7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8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6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5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6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105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05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6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5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059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0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</p:grpSp>
        <p:sp>
          <p:nvSpPr>
            <p:cNvPr id="1047" name="Text Box 348"/>
            <p:cNvSpPr txBox="1">
              <a:spLocks noChangeArrowheads="1"/>
            </p:cNvSpPr>
            <p:nvPr/>
          </p:nvSpPr>
          <p:spPr bwMode="auto">
            <a:xfrm>
              <a:off x="3932" y="2312"/>
              <a:ext cx="162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3. video received,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played out at client</a:t>
              </a:r>
              <a:endParaRPr lang="en-US"/>
            </a:p>
          </p:txBody>
        </p:sp>
        <p:grpSp>
          <p:nvGrpSpPr>
            <p:cNvPr id="5" name="Group 349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1049" name="Rectangle 350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0" name="Rectangle 351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1" name="Rectangle 352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52" name="Rectangle 353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35" name="Text Box 354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Cumulative data</a:t>
            </a:r>
          </a:p>
        </p:txBody>
      </p:sp>
      <p:grpSp>
        <p:nvGrpSpPr>
          <p:cNvPr id="1046" name="Group 365"/>
          <p:cNvGrpSpPr>
            <a:grpSpLocks/>
          </p:cNvGrpSpPr>
          <p:nvPr/>
        </p:nvGrpSpPr>
        <p:grpSpPr bwMode="auto">
          <a:xfrm>
            <a:off x="4451350" y="1657350"/>
            <a:ext cx="4106863" cy="4337050"/>
            <a:chOff x="2804" y="1044"/>
            <a:chExt cx="2587" cy="2732"/>
          </a:xfrm>
        </p:grpSpPr>
        <p:sp>
          <p:nvSpPr>
            <p:cNvPr id="1043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587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u="sng" dirty="0">
                  <a:solidFill>
                    <a:schemeClr val="accent2"/>
                  </a:solidFill>
                </a:rPr>
                <a:t>streaming:</a:t>
              </a:r>
              <a:r>
                <a:rPr lang="en-US" dirty="0"/>
                <a:t> </a:t>
              </a:r>
              <a:r>
                <a:rPr lang="el-GR" dirty="0"/>
                <a:t>αυτή τη στιγμή</a:t>
              </a:r>
              <a:r>
                <a:rPr lang="en-US" dirty="0"/>
                <a:t>, </a:t>
              </a:r>
              <a:r>
                <a:rPr lang="el-GR" dirty="0"/>
                <a:t>ο πελάτης</a:t>
              </a:r>
              <a:r>
                <a:rPr lang="en-US" dirty="0"/>
                <a:t> </a:t>
              </a:r>
            </a:p>
            <a:p>
              <a:r>
                <a:rPr lang="el-GR" dirty="0" smtClean="0"/>
                <a:t>αναπαράγει </a:t>
              </a:r>
              <a:r>
                <a:rPr lang="el-GR" dirty="0"/>
                <a:t>ένα </a:t>
              </a:r>
              <a:r>
                <a:rPr lang="el-GR" i="1" dirty="0"/>
                <a:t>προηγούμενο</a:t>
              </a:r>
              <a:r>
                <a:rPr lang="el-GR" dirty="0"/>
                <a:t> κομμάτι </a:t>
              </a:r>
            </a:p>
            <a:p>
              <a:r>
                <a:rPr lang="el-GR" dirty="0"/>
                <a:t>του βίντεο</a:t>
              </a:r>
              <a:r>
                <a:rPr lang="en-US" dirty="0"/>
                <a:t>, </a:t>
              </a:r>
              <a:r>
                <a:rPr lang="el-GR" dirty="0"/>
                <a:t>ενώ ο </a:t>
              </a:r>
              <a:r>
                <a:rPr lang="en-US" dirty="0"/>
                <a:t>server </a:t>
              </a:r>
              <a:r>
                <a:rPr lang="el-GR" dirty="0"/>
                <a:t>στέλνει </a:t>
              </a:r>
            </a:p>
            <a:p>
              <a:r>
                <a:rPr lang="el-GR" i="1" dirty="0"/>
                <a:t>επόμενο</a:t>
              </a:r>
              <a:r>
                <a:rPr lang="el-GR" dirty="0"/>
                <a:t> κομμάτι του βίντεο.</a:t>
              </a:r>
              <a:endParaRPr lang="en-US" dirty="0"/>
            </a:p>
          </p:txBody>
        </p:sp>
      </p:grpSp>
      <p:grpSp>
        <p:nvGrpSpPr>
          <p:cNvPr id="1048" name="Group 364"/>
          <p:cNvGrpSpPr>
            <a:grpSpLocks/>
          </p:cNvGrpSpPr>
          <p:nvPr/>
        </p:nvGrpSpPr>
        <p:grpSpPr bwMode="auto">
          <a:xfrm>
            <a:off x="3981450" y="3908425"/>
            <a:ext cx="1743075" cy="641350"/>
            <a:chOff x="2508" y="2462"/>
            <a:chExt cx="1098" cy="404"/>
          </a:xfrm>
        </p:grpSpPr>
        <p:sp>
          <p:nvSpPr>
            <p:cNvPr id="1041" name="Text Box 362"/>
            <p:cNvSpPr txBox="1">
              <a:spLocks noChangeArrowheads="1"/>
            </p:cNvSpPr>
            <p:nvPr/>
          </p:nvSpPr>
          <p:spPr bwMode="auto">
            <a:xfrm>
              <a:off x="2722" y="2462"/>
              <a:ext cx="660" cy="404"/>
            </a:xfrm>
            <a:prstGeom prst="rect">
              <a:avLst/>
            </a:prstGeom>
            <a:solidFill>
              <a:schemeClr val="bg1"/>
            </a:solidFill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network</a:t>
              </a:r>
            </a:p>
            <a:p>
              <a:pPr algn="ctr"/>
              <a:r>
                <a:rPr lang="en-US" i="1"/>
                <a:t>delay</a:t>
              </a:r>
              <a:endParaRPr lang="en-US"/>
            </a:p>
          </p:txBody>
        </p:sp>
        <p:sp>
          <p:nvSpPr>
            <p:cNvPr id="1042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38" name="Text Box 366"/>
          <p:cNvSpPr txBox="1">
            <a:spLocks noChangeArrowheads="1"/>
          </p:cNvSpPr>
          <p:nvPr/>
        </p:nvSpPr>
        <p:spPr bwMode="auto">
          <a:xfrm>
            <a:off x="8099425" y="435610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03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0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491B99AB-90C3-41EF-A788-235F25A5526B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11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Συνεχής ροή αποθηκευμένου </a:t>
            </a:r>
            <a:r>
              <a:rPr lang="en-US" sz="2800" smtClean="0"/>
              <a:t>video:</a:t>
            </a:r>
            <a:r>
              <a:rPr lang="el-GR" sz="2800" smtClean="0"/>
              <a:t> προκλήσεις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88913" y="1450975"/>
            <a:ext cx="87026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452438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περιορισμός </a:t>
            </a:r>
            <a:r>
              <a:rPr lang="el-GR" dirty="0">
                <a:solidFill>
                  <a:srgbClr val="FF0000"/>
                </a:solidFill>
              </a:rPr>
              <a:t>συνεχούς αναπαραγωγής:</a:t>
            </a:r>
            <a:r>
              <a:rPr lang="el-GR" dirty="0"/>
              <a:t> μόλις ξεκινήσει η αναπαραγωγή από τον πελάτη, πρέπει να ταιριάζει με τον αρχικό συγχρονισμό</a:t>
            </a:r>
          </a:p>
          <a:p>
            <a:pPr marL="715963" lvl="1" indent="-258763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el-GR" dirty="0"/>
              <a:t> … αλλά </a:t>
            </a:r>
            <a:r>
              <a:rPr lang="el-GR" dirty="0">
                <a:solidFill>
                  <a:srgbClr val="FF0000"/>
                </a:solidFill>
              </a:rPr>
              <a:t>οι καθυστερήσεις στο δίκτυο ποικίλλουν</a:t>
            </a:r>
            <a:r>
              <a:rPr lang="el-GR" dirty="0"/>
              <a:t> (</a:t>
            </a:r>
            <a:r>
              <a:rPr lang="en-US" dirty="0"/>
              <a:t>jitter)</a:t>
            </a:r>
            <a:r>
              <a:rPr lang="el-GR" dirty="0"/>
              <a:t>, οπότε θα χρειαστεί </a:t>
            </a:r>
            <a:r>
              <a:rPr lang="el-GR" dirty="0" err="1"/>
              <a:t>ενταμιευτής</a:t>
            </a:r>
            <a:r>
              <a:rPr lang="el-GR" dirty="0"/>
              <a:t> </a:t>
            </a:r>
            <a:r>
              <a:rPr lang="el-GR" dirty="0">
                <a:solidFill>
                  <a:schemeClr val="accent2"/>
                </a:solidFill>
              </a:rPr>
              <a:t>στην πλευρά του πελάτη</a:t>
            </a:r>
            <a:r>
              <a:rPr lang="el-GR" dirty="0"/>
              <a:t> για να ταιριάξει τις απαιτήσεις αναπαραγωγής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άλλες </a:t>
            </a:r>
            <a:r>
              <a:rPr lang="el-GR" dirty="0"/>
              <a:t>προκλήσεις: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dirty="0"/>
              <a:t> αλληλεπίδραση πελάτη: </a:t>
            </a:r>
            <a:r>
              <a:rPr lang="en-US" dirty="0"/>
              <a:t>pause, fast-forward, rewind, </a:t>
            </a:r>
            <a:r>
              <a:rPr lang="el-GR" dirty="0"/>
              <a:t>εναλλαγή μεταξύ </a:t>
            </a:r>
            <a:r>
              <a:rPr lang="en-US" dirty="0"/>
              <a:t>video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πακέτα </a:t>
            </a:r>
            <a:r>
              <a:rPr lang="en-US" dirty="0"/>
              <a:t>video </a:t>
            </a:r>
            <a:r>
              <a:rPr lang="el-GR" dirty="0"/>
              <a:t>μπορεί να χαθούν, αναμεταδοθούν</a:t>
            </a:r>
          </a:p>
        </p:txBody>
      </p:sp>
      <p:sp>
        <p:nvSpPr>
          <p:cNvPr id="21508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9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916D4311-5C20-4E30-84A1-FA52D30FDAC6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12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1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470025" y="1593850"/>
            <a:ext cx="2025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      constant bit </a:t>
            </a:r>
          </a:p>
          <a:p>
            <a:r>
              <a:rPr lang="en-US">
                <a:solidFill>
                  <a:srgbClr val="FF0000"/>
                </a:solidFill>
              </a:rPr>
              <a:t>      rate video</a:t>
            </a:r>
          </a:p>
          <a:p>
            <a:r>
              <a:rPr lang="en-US">
                <a:solidFill>
                  <a:srgbClr val="FF0000"/>
                </a:solidFill>
              </a:rPr>
              <a:t>transmission</a:t>
            </a:r>
          </a:p>
        </p:txBody>
      </p:sp>
      <p:grpSp>
        <p:nvGrpSpPr>
          <p:cNvPr id="22533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22631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47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2658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7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71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266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69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22659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660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65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266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66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63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22648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2652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56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57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653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5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55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2649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650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51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2632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2633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45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46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642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4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44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2634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2635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3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40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636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37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38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sp>
        <p:nvSpPr>
          <p:cNvPr id="22534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Cumulative data</a:t>
            </a:r>
          </a:p>
        </p:txBody>
      </p:sp>
      <p:sp>
        <p:nvSpPr>
          <p:cNvPr id="22535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22" name="Group 201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22591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22595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629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30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596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627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28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597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22621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2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26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622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2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2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2598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22615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1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20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616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17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18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2599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61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1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600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611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12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601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609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10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602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22603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60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08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604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60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606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22592" name="Text Box 152"/>
            <p:cNvSpPr txBox="1">
              <a:spLocks noChangeArrowheads="1"/>
            </p:cNvSpPr>
            <p:nvPr/>
          </p:nvSpPr>
          <p:spPr bwMode="auto">
            <a:xfrm>
              <a:off x="1740" y="1724"/>
              <a:ext cx="660" cy="577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variable</a:t>
              </a:r>
            </a:p>
            <a:p>
              <a:pPr algn="ctr"/>
              <a:r>
                <a:rPr lang="en-US" i="1"/>
                <a:t>network</a:t>
              </a:r>
            </a:p>
            <a:p>
              <a:pPr algn="ctr"/>
              <a:r>
                <a:rPr lang="en-US" i="1"/>
                <a:t>delay</a:t>
              </a:r>
              <a:endParaRPr lang="en-US"/>
            </a:p>
          </p:txBody>
        </p:sp>
        <p:sp>
          <p:nvSpPr>
            <p:cNvPr id="22593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94" name="Text Box 197"/>
            <p:cNvSpPr txBox="1">
              <a:spLocks noChangeArrowheads="1"/>
            </p:cNvSpPr>
            <p:nvPr/>
          </p:nvSpPr>
          <p:spPr bwMode="auto">
            <a:xfrm>
              <a:off x="2642" y="1196"/>
              <a:ext cx="8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client video</a:t>
              </a:r>
            </a:p>
            <a:p>
              <a:pPr algn="r"/>
              <a:r>
                <a:rPr lang="en-US"/>
                <a:t>reception</a:t>
              </a:r>
            </a:p>
          </p:txBody>
        </p:sp>
      </p:grpSp>
      <p:grpSp>
        <p:nvGrpSpPr>
          <p:cNvPr id="22641" name="Group 203"/>
          <p:cNvGrpSpPr>
            <a:grpSpLocks/>
          </p:cNvGrpSpPr>
          <p:nvPr/>
        </p:nvGrpSpPr>
        <p:grpSpPr bwMode="auto">
          <a:xfrm>
            <a:off x="2974975" y="1806575"/>
            <a:ext cx="5064125" cy="3209925"/>
            <a:chOff x="1874" y="1138"/>
            <a:chExt cx="3190" cy="2022"/>
          </a:xfrm>
        </p:grpSpPr>
        <p:grpSp>
          <p:nvGrpSpPr>
            <p:cNvPr id="22545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22550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22566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22577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58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9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2590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22586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7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2588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22578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579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258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22580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581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2582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22567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71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75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76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2572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7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7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22568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569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70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2551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22552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60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64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65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2561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6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63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22553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554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5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5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2555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556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57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</p:grpSp>
        <p:sp>
          <p:nvSpPr>
            <p:cNvPr id="22546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7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       </a:t>
              </a:r>
              <a:r>
                <a:rPr lang="en-US">
                  <a:solidFill>
                    <a:schemeClr val="accent2"/>
                  </a:solidFill>
                </a:rPr>
                <a:t>constant bit 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     rate video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 playout at client</a:t>
              </a:r>
            </a:p>
          </p:txBody>
        </p:sp>
        <p:grpSp>
          <p:nvGrpSpPr>
            <p:cNvPr id="22547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548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2"/>
                    </a:solidFill>
                  </a:rPr>
                  <a:t>client playout</a:t>
                </a:r>
              </a:p>
              <a:p>
                <a:pPr algn="ctr"/>
                <a:r>
                  <a:rPr lang="en-US">
                    <a:solidFill>
                      <a:schemeClr val="accent2"/>
                    </a:solidFill>
                  </a:rPr>
                  <a:t>delay</a:t>
                </a:r>
                <a:endParaRPr lang="en-US"/>
              </a:p>
            </p:txBody>
          </p:sp>
          <p:sp>
            <p:nvSpPr>
              <p:cNvPr id="22549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24463" name="Group 206"/>
          <p:cNvGrpSpPr>
            <a:grpSpLocks/>
          </p:cNvGrpSpPr>
          <p:nvPr/>
        </p:nvGrpSpPr>
        <p:grpSpPr bwMode="auto">
          <a:xfrm>
            <a:off x="4460875" y="2971800"/>
            <a:ext cx="517525" cy="957263"/>
            <a:chOff x="2810" y="1872"/>
            <a:chExt cx="326" cy="603"/>
          </a:xfrm>
        </p:grpSpPr>
        <p:sp>
          <p:nvSpPr>
            <p:cNvPr id="22543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4" name="Text Box 205"/>
            <p:cNvSpPr txBox="1">
              <a:spLocks noChangeArrowheads="1"/>
            </p:cNvSpPr>
            <p:nvPr/>
          </p:nvSpPr>
          <p:spPr bwMode="auto">
            <a:xfrm rot="-5400000">
              <a:off x="2675" y="2014"/>
              <a:ext cx="5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</a:rPr>
                <a:t>buffered</a:t>
              </a:r>
            </a:p>
            <a:p>
              <a:pPr algn="ctr"/>
              <a:r>
                <a:rPr lang="en-US" sz="1400">
                  <a:solidFill>
                    <a:srgbClr val="009900"/>
                  </a:solidFill>
                </a:rPr>
                <a:t>video</a:t>
              </a:r>
              <a:endParaRPr lang="en-US"/>
            </a:p>
          </p:txBody>
        </p:sp>
      </p:grpSp>
      <p:sp>
        <p:nvSpPr>
          <p:cNvPr id="22539" name="Rectangle 207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r>
              <a:rPr lang="el-GR" sz="2800" smtClean="0"/>
              <a:t>Συνεχής ροή αποθηκευμένου </a:t>
            </a:r>
            <a:r>
              <a:rPr lang="en-US" sz="2800" smtClean="0"/>
              <a:t>video: </a:t>
            </a:r>
            <a:r>
              <a:rPr lang="el-GR" sz="2800" smtClean="0"/>
              <a:t>επανάληψη</a:t>
            </a:r>
            <a:endParaRPr lang="en-US" sz="2800" smtClean="0"/>
          </a:p>
        </p:txBody>
      </p: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1247775"/>
          </a:xfrm>
        </p:spPr>
        <p:txBody>
          <a:bodyPr/>
          <a:lstStyle/>
          <a:p>
            <a:r>
              <a:rPr lang="el-GR" sz="2000" smtClean="0">
                <a:solidFill>
                  <a:srgbClr val="FF0000"/>
                </a:solidFill>
              </a:rPr>
              <a:t>ενταμίευση στον πελάτη και καθυστέρηση αναπαραγωγής:</a:t>
            </a:r>
            <a:r>
              <a:rPr lang="el-GR" sz="2000" smtClean="0"/>
              <a:t> καθυστερεί λίγο ώστε να εξαλείψει την οφειλόμενη στο δίκτυο διακύμανση της καθυστέρησης </a:t>
            </a:r>
            <a:endParaRPr lang="en-US" sz="2000" smtClean="0"/>
          </a:p>
        </p:txBody>
      </p:sp>
      <p:sp>
        <p:nvSpPr>
          <p:cNvPr id="22541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42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AFF70B39-DF32-43FD-9492-7074457F3BC1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Ενταμίευση στην πλευρά του πελάτη, αναπαραγωγή</a:t>
            </a:r>
          </a:p>
        </p:txBody>
      </p:sp>
      <p:grpSp>
        <p:nvGrpSpPr>
          <p:cNvPr id="23555" name="Group 249"/>
          <p:cNvGrpSpPr>
            <a:grpSpLocks/>
          </p:cNvGrpSpPr>
          <p:nvPr/>
        </p:nvGrpSpPr>
        <p:grpSpPr bwMode="auto">
          <a:xfrm>
            <a:off x="855663" y="2179638"/>
            <a:ext cx="561975" cy="1038225"/>
            <a:chOff x="4140" y="429"/>
            <a:chExt cx="1425" cy="2396"/>
          </a:xfrm>
        </p:grpSpPr>
        <p:sp>
          <p:nvSpPr>
            <p:cNvPr id="2357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7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7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8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60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60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8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358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60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8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58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60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360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359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59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59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60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3556" name="Freeform 1287"/>
          <p:cNvSpPr>
            <a:spLocks/>
          </p:cNvSpPr>
          <p:nvPr/>
        </p:nvSpPr>
        <p:spPr bwMode="auto">
          <a:xfrm>
            <a:off x="1836738" y="21113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3557" name="Group 542"/>
          <p:cNvGrpSpPr>
            <a:grpSpLocks/>
          </p:cNvGrpSpPr>
          <p:nvPr/>
        </p:nvGrpSpPr>
        <p:grpSpPr bwMode="auto">
          <a:xfrm>
            <a:off x="4291013" y="3576638"/>
            <a:ext cx="1227137" cy="1069975"/>
            <a:chOff x="-44" y="1473"/>
            <a:chExt cx="981" cy="1105"/>
          </a:xfrm>
        </p:grpSpPr>
        <p:pic>
          <p:nvPicPr>
            <p:cNvPr id="2357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3558" name="Rectangle 43"/>
          <p:cNvSpPr>
            <a:spLocks noChangeArrowheads="1"/>
          </p:cNvSpPr>
          <p:nvPr/>
        </p:nvSpPr>
        <p:spPr bwMode="auto">
          <a:xfrm>
            <a:off x="5314950" y="22352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3559" name="Straight Connector 45"/>
          <p:cNvCxnSpPr>
            <a:cxnSpLocks noChangeShapeType="1"/>
          </p:cNvCxnSpPr>
          <p:nvPr/>
        </p:nvCxnSpPr>
        <p:spPr bwMode="auto">
          <a:xfrm>
            <a:off x="1477963" y="26765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3560" name="Straight Connector 46"/>
          <p:cNvCxnSpPr>
            <a:cxnSpLocks noChangeShapeType="1"/>
          </p:cNvCxnSpPr>
          <p:nvPr/>
        </p:nvCxnSpPr>
        <p:spPr bwMode="auto">
          <a:xfrm>
            <a:off x="4032250" y="26908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3561" name="TextBox 47"/>
          <p:cNvSpPr txBox="1">
            <a:spLocks noChangeArrowheads="1"/>
          </p:cNvSpPr>
          <p:nvPr/>
        </p:nvSpPr>
        <p:spPr bwMode="auto">
          <a:xfrm>
            <a:off x="4114800" y="2041525"/>
            <a:ext cx="132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3562" name="TextBox 49"/>
          <p:cNvSpPr txBox="1">
            <a:spLocks noChangeArrowheads="1"/>
          </p:cNvSpPr>
          <p:nvPr/>
        </p:nvSpPr>
        <p:spPr bwMode="auto">
          <a:xfrm>
            <a:off x="5300663" y="3119438"/>
            <a:ext cx="1657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3563" name="Straight Arrow Connector 51"/>
          <p:cNvCxnSpPr>
            <a:cxnSpLocks noChangeShapeType="1"/>
          </p:cNvCxnSpPr>
          <p:nvPr/>
        </p:nvCxnSpPr>
        <p:spPr bwMode="auto">
          <a:xfrm>
            <a:off x="6675438" y="34940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4" name="Straight Arrow Connector 54"/>
          <p:cNvCxnSpPr>
            <a:cxnSpLocks noChangeShapeType="1"/>
          </p:cNvCxnSpPr>
          <p:nvPr/>
        </p:nvCxnSpPr>
        <p:spPr bwMode="auto">
          <a:xfrm flipH="1">
            <a:off x="5311775" y="34861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5" name="Straight Connector 55"/>
          <p:cNvCxnSpPr>
            <a:cxnSpLocks noChangeShapeType="1"/>
          </p:cNvCxnSpPr>
          <p:nvPr/>
        </p:nvCxnSpPr>
        <p:spPr bwMode="auto">
          <a:xfrm>
            <a:off x="6826250" y="26939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3566" name="TextBox 57"/>
          <p:cNvSpPr txBox="1">
            <a:spLocks noChangeArrowheads="1"/>
          </p:cNvSpPr>
          <p:nvPr/>
        </p:nvSpPr>
        <p:spPr bwMode="auto">
          <a:xfrm>
            <a:off x="6985000" y="2035175"/>
            <a:ext cx="145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playout rate,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e.g., CBR </a:t>
            </a:r>
            <a:r>
              <a:rPr lang="en-US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</a:p>
        </p:txBody>
      </p:sp>
      <p:sp>
        <p:nvSpPr>
          <p:cNvPr id="23567" name="Rectangle 58"/>
          <p:cNvSpPr>
            <a:spLocks noChangeArrowheads="1"/>
          </p:cNvSpPr>
          <p:nvPr/>
        </p:nvSpPr>
        <p:spPr bwMode="auto">
          <a:xfrm>
            <a:off x="6096000" y="2247900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568" name="TextBox 59"/>
          <p:cNvSpPr txBox="1">
            <a:spLocks noChangeArrowheads="1"/>
          </p:cNvSpPr>
          <p:nvPr/>
        </p:nvSpPr>
        <p:spPr bwMode="auto">
          <a:xfrm>
            <a:off x="5816600" y="15621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cxnSp>
        <p:nvCxnSpPr>
          <p:cNvPr id="23569" name="Straight Arrow Connector 60"/>
          <p:cNvCxnSpPr>
            <a:cxnSpLocks noChangeShapeType="1"/>
          </p:cNvCxnSpPr>
          <p:nvPr/>
        </p:nvCxnSpPr>
        <p:spPr bwMode="auto">
          <a:xfrm flipH="1">
            <a:off x="6130925" y="19335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0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42113" y="19272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71" name="TextBox 65"/>
          <p:cNvSpPr txBox="1">
            <a:spLocks noChangeArrowheads="1"/>
          </p:cNvSpPr>
          <p:nvPr/>
        </p:nvSpPr>
        <p:spPr bwMode="auto">
          <a:xfrm>
            <a:off x="5448300" y="3913188"/>
            <a:ext cx="766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572" name="TextBox 64"/>
          <p:cNvSpPr txBox="1">
            <a:spLocks noChangeArrowheads="1"/>
          </p:cNvSpPr>
          <p:nvPr/>
        </p:nvSpPr>
        <p:spPr bwMode="auto">
          <a:xfrm>
            <a:off x="331788" y="333533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357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74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B9188621-018E-4656-BEF0-D50C58172711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Ενταμίευση στην πλευρά του πελάτη, αναπαραγωγή</a:t>
            </a:r>
          </a:p>
        </p:txBody>
      </p:sp>
      <p:grpSp>
        <p:nvGrpSpPr>
          <p:cNvPr id="24579" name="Group 249"/>
          <p:cNvGrpSpPr>
            <a:grpSpLocks/>
          </p:cNvGrpSpPr>
          <p:nvPr/>
        </p:nvGrpSpPr>
        <p:grpSpPr bwMode="auto">
          <a:xfrm>
            <a:off x="836613" y="1401763"/>
            <a:ext cx="561975" cy="1038225"/>
            <a:chOff x="4140" y="429"/>
            <a:chExt cx="1425" cy="2396"/>
          </a:xfrm>
        </p:grpSpPr>
        <p:sp>
          <p:nvSpPr>
            <p:cNvPr id="2460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7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0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10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36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7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2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34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5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4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15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61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32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3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61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30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4631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4619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2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5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6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7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629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4580" name="Freeform 1287"/>
          <p:cNvSpPr>
            <a:spLocks/>
          </p:cNvSpPr>
          <p:nvPr/>
        </p:nvSpPr>
        <p:spPr bwMode="auto">
          <a:xfrm>
            <a:off x="1817688" y="1333500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581" name="Group 542"/>
          <p:cNvGrpSpPr>
            <a:grpSpLocks/>
          </p:cNvGrpSpPr>
          <p:nvPr/>
        </p:nvGrpSpPr>
        <p:grpSpPr bwMode="auto">
          <a:xfrm>
            <a:off x="4271963" y="2798763"/>
            <a:ext cx="1227137" cy="1069975"/>
            <a:chOff x="-44" y="1473"/>
            <a:chExt cx="981" cy="1105"/>
          </a:xfrm>
        </p:grpSpPr>
        <p:pic>
          <p:nvPicPr>
            <p:cNvPr id="2460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5295900" y="1457325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4583" name="Straight Connector 45"/>
          <p:cNvCxnSpPr>
            <a:cxnSpLocks noChangeShapeType="1"/>
          </p:cNvCxnSpPr>
          <p:nvPr/>
        </p:nvCxnSpPr>
        <p:spPr bwMode="auto">
          <a:xfrm>
            <a:off x="1458913" y="1898650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46"/>
          <p:cNvCxnSpPr>
            <a:cxnSpLocks noChangeShapeType="1"/>
          </p:cNvCxnSpPr>
          <p:nvPr/>
        </p:nvCxnSpPr>
        <p:spPr bwMode="auto">
          <a:xfrm>
            <a:off x="4013200" y="1912938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4095750" y="126365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4586" name="TextBox 49"/>
          <p:cNvSpPr txBox="1">
            <a:spLocks noChangeArrowheads="1"/>
          </p:cNvSpPr>
          <p:nvPr/>
        </p:nvSpPr>
        <p:spPr bwMode="auto">
          <a:xfrm>
            <a:off x="5281613" y="2341563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4587" name="Straight Arrow Connector 51"/>
          <p:cNvCxnSpPr>
            <a:cxnSpLocks noChangeShapeType="1"/>
          </p:cNvCxnSpPr>
          <p:nvPr/>
        </p:nvCxnSpPr>
        <p:spPr bwMode="auto">
          <a:xfrm>
            <a:off x="6656388" y="2716213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Straight Arrow Connector 54"/>
          <p:cNvCxnSpPr>
            <a:cxnSpLocks noChangeShapeType="1"/>
          </p:cNvCxnSpPr>
          <p:nvPr/>
        </p:nvCxnSpPr>
        <p:spPr bwMode="auto">
          <a:xfrm flipH="1">
            <a:off x="5292725" y="2708275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807200" y="1257300"/>
            <a:ext cx="1601788" cy="658813"/>
            <a:chOff x="6673448" y="1882401"/>
            <a:chExt cx="1601918" cy="659064"/>
          </a:xfrm>
        </p:grpSpPr>
        <p:cxnSp>
          <p:nvCxnSpPr>
            <p:cNvPr id="24602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603" name="TextBox 57"/>
            <p:cNvSpPr txBox="1">
              <a:spLocks noChangeArrowheads="1"/>
            </p:cNvSpPr>
            <p:nvPr/>
          </p:nvSpPr>
          <p:spPr bwMode="auto">
            <a:xfrm>
              <a:off x="6833799" y="1882401"/>
              <a:ext cx="1441567" cy="64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playout rate,</a:t>
              </a:r>
            </a:p>
            <a:p>
              <a:r>
                <a:rPr lang="en-US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e.g., CBR </a:t>
              </a:r>
              <a:r>
                <a:rPr lang="en-US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076950" y="1470025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/>
          </a:p>
        </p:txBody>
      </p:sp>
      <p:cxnSp>
        <p:nvCxnSpPr>
          <p:cNvPr id="24591" name="Straight Arrow Connector 60"/>
          <p:cNvCxnSpPr>
            <a:cxnSpLocks noChangeShapeType="1"/>
          </p:cNvCxnSpPr>
          <p:nvPr/>
        </p:nvCxnSpPr>
        <p:spPr bwMode="auto">
          <a:xfrm flipH="1">
            <a:off x="6111875" y="115570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2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23063" y="1149350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3" name="TextBox 64"/>
          <p:cNvSpPr txBox="1">
            <a:spLocks noChangeArrowheads="1"/>
          </p:cNvSpPr>
          <p:nvPr/>
        </p:nvSpPr>
        <p:spPr bwMode="auto">
          <a:xfrm>
            <a:off x="368300" y="2417763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4594" name="TextBox 65"/>
          <p:cNvSpPr txBox="1">
            <a:spLocks noChangeArrowheads="1"/>
          </p:cNvSpPr>
          <p:nvPr/>
        </p:nvSpPr>
        <p:spPr bwMode="auto">
          <a:xfrm>
            <a:off x="5429250" y="313531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056313" y="1470025"/>
            <a:ext cx="423862" cy="84613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062663" y="1474788"/>
            <a:ext cx="425450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038850" y="1470025"/>
            <a:ext cx="760413" cy="850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4598" name="TextBox 59"/>
          <p:cNvSpPr txBox="1">
            <a:spLocks noChangeArrowheads="1"/>
          </p:cNvSpPr>
          <p:nvPr/>
        </p:nvSpPr>
        <p:spPr bwMode="auto">
          <a:xfrm>
            <a:off x="5761038" y="84613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sp>
        <p:nvSpPr>
          <p:cNvPr id="24599" name="Text Box 61"/>
          <p:cNvSpPr txBox="1">
            <a:spLocks noChangeArrowheads="1"/>
          </p:cNvSpPr>
          <p:nvPr/>
        </p:nvSpPr>
        <p:spPr bwMode="auto">
          <a:xfrm>
            <a:off x="268288" y="4067175"/>
            <a:ext cx="8686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/>
              <a:t>Αρχικό γέμισμα </a:t>
            </a:r>
            <a:r>
              <a:rPr lang="el-GR" dirty="0" err="1"/>
              <a:t>ενταμιευτή</a:t>
            </a:r>
            <a:r>
              <a:rPr lang="el-GR" dirty="0"/>
              <a:t> μέχρι να ξεκινήσει η αναπαραγωγή στο </a:t>
            </a:r>
            <a:r>
              <a:rPr lang="en-US" dirty="0" err="1"/>
              <a:t>t</a:t>
            </a:r>
            <a:r>
              <a:rPr lang="en-US" sz="1200" dirty="0" err="1"/>
              <a:t>p</a:t>
            </a:r>
            <a:r>
              <a:rPr lang="el-GR" sz="1200" dirty="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/>
              <a:t>Η αναπαραγωγή ξεκινά στο </a:t>
            </a:r>
            <a:r>
              <a:rPr lang="en-US" dirty="0" err="1"/>
              <a:t>t</a:t>
            </a:r>
            <a:r>
              <a:rPr lang="en-US" sz="1200" dirty="0" err="1"/>
              <a:t>p</a:t>
            </a:r>
            <a:endParaRPr lang="el-GR" sz="12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/>
              <a:t>Το επίπεδο γεμίσματος του </a:t>
            </a:r>
            <a:r>
              <a:rPr lang="el-GR" dirty="0" err="1"/>
              <a:t>ενταμιευτή</a:t>
            </a:r>
            <a:r>
              <a:rPr lang="el-GR" dirty="0"/>
              <a:t> ποικίλλει ανάλογα με τον </a:t>
            </a:r>
            <a:r>
              <a:rPr lang="el-GR" dirty="0" smtClean="0"/>
              <a:t>χρόνο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καθώς ο ρυθμός γεμίσματος </a:t>
            </a:r>
            <a:r>
              <a:rPr lang="en-US" dirty="0">
                <a:solidFill>
                  <a:srgbClr val="FF0000"/>
                </a:solidFill>
              </a:rPr>
              <a:t>x(t) </a:t>
            </a:r>
            <a:r>
              <a:rPr lang="el-GR" dirty="0"/>
              <a:t>ποικίλλει, ενώ ο ρυθμός αναπαραγωγής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</a:t>
            </a:r>
            <a:r>
              <a:rPr lang="el-GR" dirty="0"/>
              <a:t>είναι σταθερός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460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60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76212FAC-2B91-4D68-A5CB-DEE51E02A18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Ενταμίευση στην πλευρά του πελάτη, αναπαραγωγή</a:t>
            </a:r>
          </a:p>
        </p:txBody>
      </p:sp>
      <p:grpSp>
        <p:nvGrpSpPr>
          <p:cNvPr id="25603" name="Group 249"/>
          <p:cNvGrpSpPr>
            <a:grpSpLocks/>
          </p:cNvGrpSpPr>
          <p:nvPr/>
        </p:nvGrpSpPr>
        <p:grpSpPr bwMode="auto">
          <a:xfrm>
            <a:off x="903288" y="1565275"/>
            <a:ext cx="561975" cy="1038225"/>
            <a:chOff x="4140" y="429"/>
            <a:chExt cx="1425" cy="2396"/>
          </a:xfrm>
        </p:grpSpPr>
        <p:sp>
          <p:nvSpPr>
            <p:cNvPr id="2562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3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2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26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2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52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3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28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2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50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51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0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1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563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48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9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63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646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25647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25635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38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3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640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1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2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3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5645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604" name="Freeform 1287"/>
          <p:cNvSpPr>
            <a:spLocks/>
          </p:cNvSpPr>
          <p:nvPr/>
        </p:nvSpPr>
        <p:spPr bwMode="auto">
          <a:xfrm>
            <a:off x="1884363" y="1497013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605" name="Rectangle 43"/>
          <p:cNvSpPr>
            <a:spLocks noChangeArrowheads="1"/>
          </p:cNvSpPr>
          <p:nvPr/>
        </p:nvSpPr>
        <p:spPr bwMode="auto">
          <a:xfrm>
            <a:off x="5362575" y="1620838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cxnSp>
        <p:nvCxnSpPr>
          <p:cNvPr id="25606" name="Straight Connector 45"/>
          <p:cNvCxnSpPr>
            <a:cxnSpLocks noChangeShapeType="1"/>
          </p:cNvCxnSpPr>
          <p:nvPr/>
        </p:nvCxnSpPr>
        <p:spPr bwMode="auto">
          <a:xfrm>
            <a:off x="1525588" y="2062163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5607" name="Straight Connector 46"/>
          <p:cNvCxnSpPr>
            <a:cxnSpLocks noChangeShapeType="1"/>
          </p:cNvCxnSpPr>
          <p:nvPr/>
        </p:nvCxnSpPr>
        <p:spPr bwMode="auto">
          <a:xfrm>
            <a:off x="4079875" y="2076450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5608" name="TextBox 47"/>
          <p:cNvSpPr txBox="1">
            <a:spLocks noChangeArrowheads="1"/>
          </p:cNvSpPr>
          <p:nvPr/>
        </p:nvSpPr>
        <p:spPr bwMode="auto">
          <a:xfrm>
            <a:off x="4162425" y="1427163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fill 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rate, </a:t>
            </a:r>
            <a:r>
              <a:rPr lang="en-US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sp>
        <p:nvSpPr>
          <p:cNvPr id="25609" name="TextBox 49"/>
          <p:cNvSpPr txBox="1">
            <a:spLocks noChangeArrowheads="1"/>
          </p:cNvSpPr>
          <p:nvPr/>
        </p:nvSpPr>
        <p:spPr bwMode="auto">
          <a:xfrm>
            <a:off x="5348288" y="2505075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client  application </a:t>
            </a:r>
          </a:p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buffer, size B</a:t>
            </a:r>
          </a:p>
        </p:txBody>
      </p:sp>
      <p:cxnSp>
        <p:nvCxnSpPr>
          <p:cNvPr id="25610" name="Straight Arrow Connector 51"/>
          <p:cNvCxnSpPr>
            <a:cxnSpLocks noChangeShapeType="1"/>
          </p:cNvCxnSpPr>
          <p:nvPr/>
        </p:nvCxnSpPr>
        <p:spPr bwMode="auto">
          <a:xfrm>
            <a:off x="6723063" y="2879725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1" name="Straight Arrow Connector 54"/>
          <p:cNvCxnSpPr>
            <a:cxnSpLocks noChangeShapeType="1"/>
          </p:cNvCxnSpPr>
          <p:nvPr/>
        </p:nvCxnSpPr>
        <p:spPr bwMode="auto">
          <a:xfrm flipH="1">
            <a:off x="5359400" y="2871788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Straight Connector 55"/>
          <p:cNvCxnSpPr>
            <a:cxnSpLocks noChangeShapeType="1"/>
          </p:cNvCxnSpPr>
          <p:nvPr/>
        </p:nvCxnSpPr>
        <p:spPr bwMode="auto">
          <a:xfrm>
            <a:off x="6873875" y="2079625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5613" name="TextBox 57"/>
          <p:cNvSpPr txBox="1">
            <a:spLocks noChangeArrowheads="1"/>
          </p:cNvSpPr>
          <p:nvPr/>
        </p:nvSpPr>
        <p:spPr bwMode="auto">
          <a:xfrm>
            <a:off x="7032625" y="1420813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playout rate,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e.g., CBR </a:t>
            </a:r>
            <a:r>
              <a:rPr lang="en-US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</a:p>
        </p:txBody>
      </p:sp>
      <p:sp>
        <p:nvSpPr>
          <p:cNvPr id="25614" name="Rectangle 58"/>
          <p:cNvSpPr>
            <a:spLocks noChangeArrowheads="1"/>
          </p:cNvSpPr>
          <p:nvPr/>
        </p:nvSpPr>
        <p:spPr bwMode="auto">
          <a:xfrm>
            <a:off x="6143625" y="1633538"/>
            <a:ext cx="815975" cy="844550"/>
          </a:xfrm>
          <a:prstGeom prst="rect">
            <a:avLst/>
          </a:prstGeom>
          <a:solidFill>
            <a:srgbClr val="000099"/>
          </a:soli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5615" name="TextBox 59"/>
          <p:cNvSpPr txBox="1">
            <a:spLocks noChangeArrowheads="1"/>
          </p:cNvSpPr>
          <p:nvPr/>
        </p:nvSpPr>
        <p:spPr bwMode="auto">
          <a:xfrm>
            <a:off x="5864225" y="947738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MS PGothic" pitchFamily="34" charset="-128"/>
                <a:cs typeface="Arial" charset="0"/>
              </a:rPr>
              <a:t>buffer fill level, 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Q(t)</a:t>
            </a:r>
          </a:p>
        </p:txBody>
      </p:sp>
      <p:cxnSp>
        <p:nvCxnSpPr>
          <p:cNvPr id="25616" name="Straight Arrow Connector 60"/>
          <p:cNvCxnSpPr>
            <a:cxnSpLocks noChangeShapeType="1"/>
          </p:cNvCxnSpPr>
          <p:nvPr/>
        </p:nvCxnSpPr>
        <p:spPr bwMode="auto">
          <a:xfrm flipH="1">
            <a:off x="6178550" y="1319213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7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789738" y="1312863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8" name="TextBox 64"/>
          <p:cNvSpPr txBox="1">
            <a:spLocks noChangeArrowheads="1"/>
          </p:cNvSpPr>
          <p:nvPr/>
        </p:nvSpPr>
        <p:spPr bwMode="auto">
          <a:xfrm>
            <a:off x="434975" y="258127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 server</a:t>
            </a:r>
            <a:endParaRPr lang="en-US" i="1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619" name="Text Box 53"/>
          <p:cNvSpPr txBox="1">
            <a:spLocks noChangeArrowheads="1"/>
          </p:cNvSpPr>
          <p:nvPr/>
        </p:nvSpPr>
        <p:spPr bwMode="auto">
          <a:xfrm>
            <a:off x="252413" y="3500438"/>
            <a:ext cx="86550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</a:rPr>
              <a:t>Ενταμίευση αναπαραγωγής: μέσος ρυθμός γεμίσματος </a:t>
            </a:r>
            <a:r>
              <a:rPr lang="en-US">
                <a:solidFill>
                  <a:srgbClr val="FF0000"/>
                </a:solidFill>
              </a:rPr>
              <a:t>(x), </a:t>
            </a:r>
            <a:r>
              <a:rPr lang="el-GR">
                <a:solidFill>
                  <a:srgbClr val="FF0000"/>
                </a:solidFill>
              </a:rPr>
              <a:t>ρυθμός αναπαραγωγής </a:t>
            </a:r>
            <a:r>
              <a:rPr lang="en-US">
                <a:solidFill>
                  <a:srgbClr val="FF0000"/>
                </a:solidFill>
              </a:rPr>
              <a:t>(r):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x&lt;r:</a:t>
            </a:r>
            <a:r>
              <a:rPr lang="en-US"/>
              <a:t> </a:t>
            </a:r>
            <a:r>
              <a:rPr lang="el-GR"/>
              <a:t>ο ενταμιευτής τελικά αδειάζει (προκαλώντας το πάγωμα της αναπαραγωγής του </a:t>
            </a:r>
            <a:r>
              <a:rPr lang="en-US"/>
              <a:t>video </a:t>
            </a:r>
            <a:r>
              <a:rPr lang="el-GR"/>
              <a:t>μέχρι να ξαναγεμίσει)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/>
              <a:t> </a:t>
            </a:r>
            <a:r>
              <a:rPr lang="en-US">
                <a:solidFill>
                  <a:schemeClr val="accent2"/>
                </a:solidFill>
              </a:rPr>
              <a:t>x&gt;r:</a:t>
            </a:r>
            <a:r>
              <a:rPr lang="en-US"/>
              <a:t> </a:t>
            </a:r>
            <a:r>
              <a:rPr lang="el-GR"/>
              <a:t>ο ενταμιευτής δεν θα αδειάσει, αρκεί η αρχική καθυστέρηση να είναι αρκετά μεγάλη ώστε να απορροφήσει τη μεταβλητότητα στο </a:t>
            </a:r>
            <a:r>
              <a:rPr lang="en-US"/>
              <a:t>x(t)</a:t>
            </a:r>
            <a:endParaRPr lang="el-GR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/>
              <a:t> δίλημμα αρχικής καθυστέρησης αναπαραγωγής: το άδειασμα του ενταμιευτή είναι λιγότερο πιθανό με μεγαλύτερες καθυστερήσεις, αλλά αργεί περισσότερο ο χρήστης να ξεκινήσει να βλέπει</a:t>
            </a:r>
          </a:p>
        </p:txBody>
      </p:sp>
      <p:sp>
        <p:nvSpPr>
          <p:cNvPr id="2562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2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9B576DAB-5F5A-4157-A8CA-B37D97AAA2AA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 smtClean="0"/>
              <a:t>Streaming Multimedia: UDP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68400"/>
            <a:ext cx="8289925" cy="5429250"/>
          </a:xfrm>
        </p:spPr>
        <p:txBody>
          <a:bodyPr/>
          <a:lstStyle/>
          <a:p>
            <a:r>
              <a:rPr lang="el-GR" sz="2000" dirty="0" smtClean="0"/>
              <a:t>Ο εξυπηρετητής</a:t>
            </a:r>
            <a:r>
              <a:rPr lang="en-US" sz="2000" dirty="0" smtClean="0"/>
              <a:t> </a:t>
            </a:r>
            <a:r>
              <a:rPr lang="el-GR" sz="2000" dirty="0" smtClean="0"/>
              <a:t>στέλνει στον κατάλληλο για τον πελάτη ρυθμό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συχνά, ρυθμός αποστολής</a:t>
            </a:r>
            <a:r>
              <a:rPr lang="en-US" dirty="0" smtClean="0"/>
              <a:t> = </a:t>
            </a:r>
            <a:r>
              <a:rPr lang="el-GR" dirty="0" smtClean="0"/>
              <a:t>ρυθμός κωδικοποίησης= </a:t>
            </a:r>
            <a:r>
              <a:rPr lang="el-GR" dirty="0" err="1" smtClean="0"/>
              <a:t>σταθ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ρυθμός μετάδοσης μπορεί να αγνοεί τα επίπεδα συμφόρησης</a:t>
            </a:r>
          </a:p>
          <a:p>
            <a:pPr lvl="1">
              <a:buNone/>
            </a:pPr>
            <a:endParaRPr lang="en-US" dirty="0" smtClean="0"/>
          </a:p>
          <a:p>
            <a:r>
              <a:rPr lang="el-GR" sz="2000" dirty="0" smtClean="0"/>
              <a:t>Μικρή καθυστέρηση αναπαραγωγής </a:t>
            </a:r>
            <a:r>
              <a:rPr lang="en-US" sz="2000" dirty="0" smtClean="0"/>
              <a:t>(2-5 seconds) </a:t>
            </a:r>
            <a:r>
              <a:rPr lang="el-GR" sz="2000" dirty="0" smtClean="0"/>
              <a:t>ώστε να εξαλείψει την οφειλόμενη στο δίκτυο διακύμανση της καθυστέρησης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l-GR" sz="2000" dirty="0" smtClean="0"/>
              <a:t>Ανάκαμψη από σφάλματα</a:t>
            </a:r>
            <a:r>
              <a:rPr lang="en-US" sz="2000" dirty="0" smtClean="0"/>
              <a:t>: </a:t>
            </a:r>
            <a:r>
              <a:rPr lang="el-GR" sz="2000" dirty="0" smtClean="0"/>
              <a:t>επίπεδο εφαρμογής, να επιτρέπεται από χρονικούς περιορισμούς</a:t>
            </a:r>
          </a:p>
          <a:p>
            <a:pPr>
              <a:buNone/>
            </a:pPr>
            <a:endParaRPr lang="el-GR" sz="2000" dirty="0" smtClean="0"/>
          </a:p>
          <a:p>
            <a:r>
              <a:rPr lang="en-US" sz="2000" dirty="0" smtClean="0"/>
              <a:t>RTP [RFC 2326]: </a:t>
            </a:r>
            <a:r>
              <a:rPr lang="el-GR" sz="2000" dirty="0" smtClean="0"/>
              <a:t>τύποι φορτίου πολυμέσων</a:t>
            </a:r>
          </a:p>
          <a:p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n-US" sz="2000" dirty="0" smtClean="0"/>
              <a:t>UDP </a:t>
            </a:r>
            <a:r>
              <a:rPr lang="el-GR" sz="2000" dirty="0" smtClean="0"/>
              <a:t>μπορεί να μην περνά μέσα από </a:t>
            </a:r>
            <a:r>
              <a:rPr lang="en-US" sz="2000" dirty="0" smtClean="0"/>
              <a:t>firewalls</a:t>
            </a:r>
          </a:p>
        </p:txBody>
      </p:sp>
      <p:sp>
        <p:nvSpPr>
          <p:cNvPr id="26628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9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30F8E9EB-1481-4C64-8D41-70D26E398519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Multimedia: HTTP</a:t>
            </a:r>
            <a:endParaRPr lang="el-GR" dirty="0" smtClean="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69888" y="3970338"/>
            <a:ext cx="844391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ρυθμός παροχής παρουσιάζει διακυμάνσεις λόγω του ελέγχου συμφόρησης του </a:t>
            </a:r>
            <a:r>
              <a:rPr lang="en-US" sz="2000" dirty="0"/>
              <a:t>TCP</a:t>
            </a:r>
            <a:r>
              <a:rPr lang="el-GR" sz="2000" dirty="0"/>
              <a:t>, αναμεταδόσεις (παράδοση σε σειρά</a:t>
            </a:r>
            <a:r>
              <a:rPr lang="el-GR" sz="2000" dirty="0" smtClean="0"/>
              <a:t>)</a:t>
            </a:r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2000" dirty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sz="2000" dirty="0" smtClean="0"/>
              <a:t>Μεγάλη </a:t>
            </a:r>
            <a:r>
              <a:rPr lang="el-GR" sz="2000" dirty="0"/>
              <a:t>καθυστέρηση αναπαραγωγής</a:t>
            </a:r>
            <a:r>
              <a:rPr lang="en-US" sz="2000" dirty="0"/>
              <a:t>: </a:t>
            </a:r>
            <a:r>
              <a:rPr lang="el-GR" sz="2000" dirty="0"/>
              <a:t>εξομάλυνση του ρυθμού παροχής </a:t>
            </a:r>
            <a:r>
              <a:rPr lang="en-US" sz="2000" dirty="0" smtClean="0"/>
              <a:t>TCP</a:t>
            </a:r>
            <a:endParaRPr lang="el-GR" sz="2000" dirty="0" smtClean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l-GR" sz="2000" dirty="0"/>
          </a:p>
          <a:p>
            <a:pPr marL="265113" indent="-26511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HTTP/TCP </a:t>
            </a:r>
            <a:r>
              <a:rPr lang="el-GR" sz="2000" dirty="0"/>
              <a:t>διέρχεται ευκολότερα από τα </a:t>
            </a:r>
            <a:r>
              <a:rPr lang="en-US" sz="2000" dirty="0"/>
              <a:t>firewalls</a:t>
            </a:r>
            <a:endParaRPr lang="el-GR" sz="2000" dirty="0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2413" y="1147763"/>
            <a:ext cx="856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sz="2000" dirty="0" smtClean="0"/>
              <a:t>  Το </a:t>
            </a:r>
            <a:r>
              <a:rPr lang="el-GR" sz="2000" dirty="0"/>
              <a:t>αρχείο πολυμέσων ανακτήθηκε μέσω </a:t>
            </a:r>
            <a:r>
              <a:rPr lang="en-US" sz="2000" dirty="0"/>
              <a:t>HTTP GET</a:t>
            </a:r>
            <a:endParaRPr lang="el-GR" sz="20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l-GR" sz="2000" dirty="0" smtClean="0"/>
              <a:t>  Στέλνει </a:t>
            </a:r>
            <a:r>
              <a:rPr lang="el-GR" sz="2000" dirty="0"/>
              <a:t>με τον μέγιστο δυνατό ρυθμό μέσω</a:t>
            </a:r>
            <a:r>
              <a:rPr lang="en-US" sz="2000" dirty="0"/>
              <a:t> TCP</a:t>
            </a:r>
            <a:endParaRPr lang="el-GR" sz="2000" dirty="0"/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6103938" y="2347913"/>
            <a:ext cx="1035050" cy="644525"/>
            <a:chOff x="5288362" y="3066231"/>
            <a:chExt cx="1034815" cy="644839"/>
          </a:xfrm>
        </p:grpSpPr>
        <p:grpSp>
          <p:nvGrpSpPr>
            <p:cNvPr id="27678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27680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 sz="1400" i="1">
                  <a:ea typeface="MS PGothic" pitchFamily="34" charset="-128"/>
                </a:endParaRPr>
              </a:p>
            </p:txBody>
          </p:sp>
          <p:sp>
            <p:nvSpPr>
              <p:cNvPr id="27681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 w="1587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27679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7654" name="Group 70"/>
          <p:cNvGrpSpPr>
            <a:grpSpLocks/>
          </p:cNvGrpSpPr>
          <p:nvPr/>
        </p:nvGrpSpPr>
        <p:grpSpPr bwMode="auto">
          <a:xfrm>
            <a:off x="2112963" y="2278063"/>
            <a:ext cx="722312" cy="644525"/>
            <a:chOff x="5125853" y="2720015"/>
            <a:chExt cx="1352281" cy="644839"/>
          </a:xfrm>
        </p:grpSpPr>
        <p:sp>
          <p:nvSpPr>
            <p:cNvPr id="27676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7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7655" name="Freeform 1287"/>
          <p:cNvSpPr>
            <a:spLocks/>
          </p:cNvSpPr>
          <p:nvPr/>
        </p:nvSpPr>
        <p:spPr bwMode="auto">
          <a:xfrm>
            <a:off x="3005138" y="22415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7656" name="Straight Connector 45"/>
          <p:cNvCxnSpPr>
            <a:cxnSpLocks noChangeShapeType="1"/>
          </p:cNvCxnSpPr>
          <p:nvPr/>
        </p:nvCxnSpPr>
        <p:spPr bwMode="auto">
          <a:xfrm>
            <a:off x="2701925" y="26606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27657" name="Straight Connector 46"/>
          <p:cNvCxnSpPr>
            <a:cxnSpLocks noChangeShapeType="1"/>
          </p:cNvCxnSpPr>
          <p:nvPr/>
        </p:nvCxnSpPr>
        <p:spPr bwMode="auto">
          <a:xfrm>
            <a:off x="4857750" y="26717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58" name="TextBox 47"/>
          <p:cNvSpPr txBox="1">
            <a:spLocks noChangeArrowheads="1"/>
          </p:cNvSpPr>
          <p:nvPr/>
        </p:nvSpPr>
        <p:spPr bwMode="auto">
          <a:xfrm>
            <a:off x="5065713" y="2181225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variable rate, </a:t>
            </a:r>
            <a:r>
              <a:rPr lang="en-US" sz="140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x(t)</a:t>
            </a:r>
          </a:p>
        </p:txBody>
      </p:sp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7040563" y="2333625"/>
            <a:ext cx="1131887" cy="644525"/>
            <a:chOff x="5125853" y="2720015"/>
            <a:chExt cx="1352281" cy="644839"/>
          </a:xfrm>
        </p:grpSpPr>
        <p:sp>
          <p:nvSpPr>
            <p:cNvPr id="27674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 sz="1400" i="1">
                <a:ea typeface="MS PGothic" pitchFamily="34" charset="-128"/>
              </a:endParaRPr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27660" name="Group 134"/>
          <p:cNvGrpSpPr>
            <a:grpSpLocks/>
          </p:cNvGrpSpPr>
          <p:nvPr/>
        </p:nvGrpSpPr>
        <p:grpSpPr bwMode="auto">
          <a:xfrm>
            <a:off x="773113" y="2351088"/>
            <a:ext cx="1201737" cy="533400"/>
            <a:chOff x="3621" y="3265"/>
            <a:chExt cx="1776" cy="744"/>
          </a:xfrm>
        </p:grpSpPr>
        <p:pic>
          <p:nvPicPr>
            <p:cNvPr id="27670" name="Picture 135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92 h 438"/>
                <a:gd name="T4" fmla="*/ 114 w 1401"/>
                <a:gd name="T5" fmla="*/ 389 h 438"/>
                <a:gd name="T6" fmla="*/ 132 w 1401"/>
                <a:gd name="T7" fmla="*/ 365 h 438"/>
                <a:gd name="T8" fmla="*/ 210 w 1401"/>
                <a:gd name="T9" fmla="*/ 410 h 438"/>
                <a:gd name="T10" fmla="*/ 450 w 1401"/>
                <a:gd name="T11" fmla="*/ 392 h 438"/>
                <a:gd name="T12" fmla="*/ 486 w 1401"/>
                <a:gd name="T13" fmla="*/ 401 h 438"/>
                <a:gd name="T14" fmla="*/ 690 w 1401"/>
                <a:gd name="T15" fmla="*/ 425 h 438"/>
                <a:gd name="T16" fmla="*/ 1082 w 1401"/>
                <a:gd name="T17" fmla="*/ 446 h 438"/>
                <a:gd name="T18" fmla="*/ 1409 w 1401"/>
                <a:gd name="T19" fmla="*/ 428 h 438"/>
                <a:gd name="T20" fmla="*/ 1400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28 h 123"/>
                <a:gd name="T6" fmla="*/ 801 w 999"/>
                <a:gd name="T7" fmla="*/ 34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43 h 123"/>
                <a:gd name="T16" fmla="*/ 987 w 999"/>
                <a:gd name="T17" fmla="*/ 100 h 123"/>
                <a:gd name="T18" fmla="*/ 18 w 999"/>
                <a:gd name="T19" fmla="*/ 98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7673" name="Picture 138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TextBox 73"/>
          <p:cNvSpPr txBox="1">
            <a:spLocks noChangeArrowheads="1"/>
          </p:cNvSpPr>
          <p:nvPr/>
        </p:nvSpPr>
        <p:spPr bwMode="auto">
          <a:xfrm>
            <a:off x="1835150" y="2963863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send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2" name="TextBox 74"/>
          <p:cNvSpPr txBox="1">
            <a:spLocks noChangeArrowheads="1"/>
          </p:cNvSpPr>
          <p:nvPr/>
        </p:nvSpPr>
        <p:spPr bwMode="auto">
          <a:xfrm>
            <a:off x="1008063" y="2949575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video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file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27663" name="Straight Connector 75"/>
          <p:cNvCxnSpPr>
            <a:cxnSpLocks noChangeShapeType="1"/>
          </p:cNvCxnSpPr>
          <p:nvPr/>
        </p:nvCxnSpPr>
        <p:spPr bwMode="auto">
          <a:xfrm>
            <a:off x="1735138" y="26606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27664" name="TextBox 81"/>
          <p:cNvSpPr txBox="1">
            <a:spLocks noChangeArrowheads="1"/>
          </p:cNvSpPr>
          <p:nvPr/>
        </p:nvSpPr>
        <p:spPr bwMode="auto">
          <a:xfrm>
            <a:off x="5838825" y="3005138"/>
            <a:ext cx="118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TCP receive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5" name="TextBox 84"/>
          <p:cNvSpPr txBox="1">
            <a:spLocks noChangeArrowheads="1"/>
          </p:cNvSpPr>
          <p:nvPr/>
        </p:nvSpPr>
        <p:spPr bwMode="auto">
          <a:xfrm>
            <a:off x="6999288" y="3005138"/>
            <a:ext cx="1408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application playout buffer</a:t>
            </a:r>
            <a:endParaRPr lang="en-US" sz="1400">
              <a:solidFill>
                <a:srgbClr val="CC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66" name="TextBox 61439"/>
          <p:cNvSpPr txBox="1">
            <a:spLocks noChangeArrowheads="1"/>
          </p:cNvSpPr>
          <p:nvPr/>
        </p:nvSpPr>
        <p:spPr bwMode="auto">
          <a:xfrm>
            <a:off x="1643063" y="3492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server</a:t>
            </a:r>
          </a:p>
        </p:txBody>
      </p:sp>
      <p:sp>
        <p:nvSpPr>
          <p:cNvPr id="27667" name="TextBox 86"/>
          <p:cNvSpPr txBox="1">
            <a:spLocks noChangeArrowheads="1"/>
          </p:cNvSpPr>
          <p:nvPr/>
        </p:nvSpPr>
        <p:spPr bwMode="auto">
          <a:xfrm>
            <a:off x="6627813" y="35258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client</a:t>
            </a:r>
          </a:p>
        </p:txBody>
      </p:sp>
      <p:sp>
        <p:nvSpPr>
          <p:cNvPr id="27668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69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842246C5-1531-4676-B175-4C1C38205DD2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71538"/>
          </a:xfrm>
        </p:spPr>
        <p:txBody>
          <a:bodyPr/>
          <a:lstStyle/>
          <a:p>
            <a:r>
              <a:rPr lang="en-US" smtClean="0"/>
              <a:t>Streaming multimedia: DASH</a:t>
            </a:r>
            <a:endParaRPr lang="el-GR" smtClean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20663" y="885825"/>
            <a:ext cx="87185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DASH: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D</a:t>
            </a:r>
            <a:r>
              <a:rPr lang="en-US" sz="2200" dirty="0"/>
              <a:t>ynamic, </a:t>
            </a:r>
            <a:r>
              <a:rPr lang="en-US" sz="2200" dirty="0">
                <a:solidFill>
                  <a:srgbClr val="FF0000"/>
                </a:solidFill>
              </a:rPr>
              <a:t>A</a:t>
            </a:r>
            <a:r>
              <a:rPr lang="en-US" sz="2200" dirty="0"/>
              <a:t>daptive </a:t>
            </a: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n-US" sz="2200" dirty="0"/>
              <a:t>treaming over </a:t>
            </a:r>
            <a:r>
              <a:rPr lang="en-US" sz="2200" dirty="0">
                <a:solidFill>
                  <a:srgbClr val="FF0000"/>
                </a:solidFill>
              </a:rPr>
              <a:t>H</a:t>
            </a:r>
            <a:r>
              <a:rPr lang="en-US" sz="2200" dirty="0"/>
              <a:t>TTP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server: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l-GR" dirty="0"/>
              <a:t>χωρίζει το αρχείο </a:t>
            </a:r>
            <a:r>
              <a:rPr lang="en-US" dirty="0"/>
              <a:t>video </a:t>
            </a:r>
            <a:r>
              <a:rPr lang="el-GR" dirty="0"/>
              <a:t>σε πολλαπλά κομμάτια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dirty="0"/>
              <a:t> κάθε κομμάτι αποθηκεύεται, κωδικοποιείται σε διαφορετικούς ρυθμούς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dirty="0"/>
              <a:t> </a:t>
            </a:r>
            <a:r>
              <a:rPr lang="el-GR" dirty="0">
                <a:solidFill>
                  <a:schemeClr val="accent2"/>
                </a:solidFill>
              </a:rPr>
              <a:t>αρχείο </a:t>
            </a:r>
            <a:r>
              <a:rPr lang="en-US" dirty="0">
                <a:solidFill>
                  <a:schemeClr val="accent2"/>
                </a:solidFill>
              </a:rPr>
              <a:t>manifest:</a:t>
            </a:r>
            <a:r>
              <a:rPr lang="en-US" dirty="0"/>
              <a:t> </a:t>
            </a:r>
            <a:r>
              <a:rPr lang="el-GR" dirty="0"/>
              <a:t>παρέχει </a:t>
            </a:r>
            <a:r>
              <a:rPr lang="en-US" dirty="0"/>
              <a:t>URL </a:t>
            </a:r>
            <a:r>
              <a:rPr lang="el-GR" dirty="0"/>
              <a:t>σε διαφορετικά κομμάτια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sz="2400" dirty="0"/>
              <a:t> </a:t>
            </a:r>
            <a:r>
              <a:rPr lang="el-GR" sz="2200" dirty="0">
                <a:solidFill>
                  <a:schemeClr val="accent2"/>
                </a:solidFill>
              </a:rPr>
              <a:t>πελάτης: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 dirty="0">
                <a:solidFill>
                  <a:schemeClr val="accent2"/>
                </a:solidFill>
              </a:rPr>
              <a:t> </a:t>
            </a:r>
            <a:r>
              <a:rPr lang="el-GR" dirty="0"/>
              <a:t>περιοδικά μετράει το εύρος ζώνης από τον εξυπηρετητή στον πελάτη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dirty="0"/>
              <a:t> συμβουλεύεται το </a:t>
            </a:r>
            <a:r>
              <a:rPr lang="en-US" dirty="0"/>
              <a:t>manifest, </a:t>
            </a:r>
            <a:r>
              <a:rPr lang="el-GR" dirty="0"/>
              <a:t>ζητάει ένα κομμάτι τη φορά</a:t>
            </a:r>
          </a:p>
          <a:p>
            <a:pPr marL="1168400" lvl="2" indent="-254000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 dirty="0" smtClean="0"/>
              <a:t>επιλέγει </a:t>
            </a:r>
            <a:r>
              <a:rPr lang="el-GR" dirty="0"/>
              <a:t>το μέγιστο δυνατό ρυθμό κωδικοποίησης δεδομένου του τρέχοντος εύρους ζώνης</a:t>
            </a:r>
          </a:p>
          <a:p>
            <a:pPr marL="1168400" lvl="2" indent="-254000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l-GR" dirty="0" smtClean="0"/>
              <a:t>μπορεί </a:t>
            </a:r>
            <a:r>
              <a:rPr lang="el-GR" dirty="0"/>
              <a:t>να επιλέξει διαφορετικούς ρυθμούς κωδικοποίησης σε διαφορετικά χρονικά σημεία ( εξαρτάται από το διαθέσιμο </a:t>
            </a:r>
            <a:r>
              <a:rPr lang="el-GR" dirty="0" smtClean="0"/>
              <a:t>εύρος </a:t>
            </a:r>
            <a:r>
              <a:rPr lang="el-GR" dirty="0"/>
              <a:t>ζώνης)</a:t>
            </a:r>
          </a:p>
        </p:txBody>
      </p:sp>
      <p:sp>
        <p:nvSpPr>
          <p:cNvPr id="2867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BEE3B189-C1D2-47E3-B2DA-5FDAD2121042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19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8810" y="0"/>
            <a:ext cx="5684702" cy="1531345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u="none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ΙΙ</a:t>
            </a:r>
            <a:r>
              <a:rPr lang="el-GR" u="none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u="none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  <a:t>Τμήμα Πληροφορικής και Τηλεπικοινωνιών</a:t>
            </a:r>
            <a:b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1800" u="none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b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1800" u="none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endParaRPr lang="el-GR" sz="1800" u="none" dirty="0">
              <a:latin typeface="Comic Sans MS" pitchFamily="66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633591"/>
            <a:ext cx="5122912" cy="4962419"/>
          </a:xfrm>
        </p:spPr>
        <p:txBody>
          <a:bodyPr/>
          <a:lstStyle/>
          <a:p>
            <a:pPr marL="182563" indent="-182563">
              <a:buClr>
                <a:srgbClr val="00B050"/>
              </a:buClr>
            </a:pPr>
            <a:r>
              <a:rPr lang="el-GR" sz="1800" b="1" u="sng" dirty="0" smtClean="0">
                <a:latin typeface="Comic Sans MS" pitchFamily="66" charset="0"/>
              </a:rPr>
              <a:t>Θεματικές Ενότητες (ΘΕ) μαθήματος:</a:t>
            </a: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ΘΕ1: Εισαγωγή </a:t>
            </a: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(Κεφ. 1 του βιβλίου)</a:t>
            </a:r>
          </a:p>
          <a:p>
            <a:pPr marL="452438" indent="-452438">
              <a:buClr>
                <a:srgbClr val="00B050"/>
              </a:buClr>
            </a:pPr>
            <a:endParaRPr lang="el-GR" b="1" dirty="0" smtClean="0"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ΘΕ2: Συστήματα Αναμονής (Μ/Μ/1 και παραλλαγές, Μ/</a:t>
            </a:r>
            <a:r>
              <a:rPr lang="en-US" b="1" dirty="0" smtClean="0">
                <a:latin typeface="Comic Sans MS" pitchFamily="66" charset="0"/>
              </a:rPr>
              <a:t>G/1, </a:t>
            </a:r>
            <a:r>
              <a:rPr lang="el-GR" b="1" dirty="0" smtClean="0">
                <a:latin typeface="Comic Sans MS" pitchFamily="66" charset="0"/>
              </a:rPr>
              <a:t>συστήματα με προτεραιότητες, δίκτυα ουρών)  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ΘΕ3: Ασύρματα/Κινητά Δίκτυα (ασύρματα τοπικά δίκτυα, υποστήριξη κινητικότητας στο διαδίκτυο, κινητά δίκτυα 3ης γενιάς)  </a:t>
            </a: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6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sz="1800" b="1" dirty="0" smtClean="0">
                <a:solidFill>
                  <a:srgbClr val="C00000"/>
                </a:solidFill>
                <a:latin typeface="Comic Sans MS" pitchFamily="66" charset="0"/>
              </a:rPr>
              <a:t>ΘΕ4: Δικτύωση Πολυμέσων 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7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ΘΕ5: Ασφάλεια Δικτύων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8 του βιβλίου)</a:t>
            </a:r>
          </a:p>
          <a:p>
            <a:pPr>
              <a:buFont typeface="Wingdings" pitchFamily="2" charset="2"/>
              <a:buChar char="Ø"/>
            </a:pPr>
            <a:endParaRPr lang="el-GR" sz="1200" dirty="0" smtClean="0">
              <a:latin typeface="Comic Sans MS" pitchFamily="66" charset="0"/>
            </a:endParaRPr>
          </a:p>
          <a:p>
            <a:pPr lvl="0"/>
            <a:endParaRPr lang="el-GR" sz="1600" dirty="0" smtClean="0">
              <a:latin typeface="Comic Sans MS" pitchFamily="66" charset="0"/>
              <a:ea typeface="ＭＳ Ｐゴシック" pitchFamily="34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pic>
        <p:nvPicPr>
          <p:cNvPr id="5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2060847"/>
            <a:ext cx="2660759" cy="22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Ορθογώνιο"/>
          <p:cNvSpPr/>
          <p:nvPr/>
        </p:nvSpPr>
        <p:spPr>
          <a:xfrm flipH="1">
            <a:off x="6012160" y="4581128"/>
            <a:ext cx="288032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Οι  περισσότερες από τις διαφάνειες αυτές αποτελούν προσαρμογή και απόδοση στα ελληνικά των διαφανειών που συνοδεύουν το βιβλίο </a:t>
            </a:r>
            <a:r>
              <a:rPr lang="en-US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Computer Networking</a:t>
            </a: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 : </a:t>
            </a:r>
            <a:r>
              <a:rPr lang="en-US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dirty="0" smtClean="0">
                <a:latin typeface="Comic Sans MS" pitchFamily="66" charset="0"/>
              </a:rPr>
              <a:t>Addison-Wesley</a:t>
            </a:r>
            <a:r>
              <a:rPr lang="en-US" sz="1000" dirty="0" smtClean="0">
                <a:latin typeface="Comic Sans MS" pitchFamily="66" charset="0"/>
              </a:rPr>
              <a:t>.</a:t>
            </a:r>
          </a:p>
          <a:p>
            <a:pPr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/>
          </a:p>
          <a:p>
            <a:pPr marL="173038" lvl="0" indent="-173038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material copyright 1996-2012</a:t>
            </a:r>
          </a:p>
          <a:p>
            <a:pPr marL="173038" lvl="0" indent="-173038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J.F Kurose and K.W. Ross, All Rights Reserved</a:t>
            </a:r>
            <a:endParaRPr lang="el-GR" sz="1000" dirty="0" smtClean="0">
              <a:latin typeface="Comic Sans MS" pitchFamily="66" charset="0"/>
            </a:endParaRPr>
          </a:p>
          <a:p>
            <a:pPr hangingPunct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 lvl="0" hangingPunc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Λάζαρος </a:t>
            </a:r>
            <a:r>
              <a:rPr lang="el-GR" sz="1000" dirty="0" err="1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Μεράκος</a:t>
            </a:r>
            <a:endParaRPr lang="el-GR" sz="10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2160" y="620688"/>
            <a:ext cx="27718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B050"/>
              </a:buClr>
              <a:buNone/>
            </a:pPr>
            <a:r>
              <a:rPr lang="el-GR" sz="1100" b="1" dirty="0" smtClean="0">
                <a:latin typeface="Comic Sans MS" pitchFamily="66" charset="0"/>
              </a:rPr>
              <a:t>Συνιστώμενο Βιβλίο: </a:t>
            </a:r>
          </a:p>
          <a:p>
            <a:pPr>
              <a:buClr>
                <a:srgbClr val="00B050"/>
              </a:buClr>
              <a:buNone/>
            </a:pP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Computer Networking: A Top-Down Approach, by Kurose</a:t>
            </a: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&amp; </a:t>
            </a: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Ross,</a:t>
            </a:r>
          </a:p>
          <a:p>
            <a:pPr>
              <a:buClr>
                <a:srgbClr val="00B050"/>
              </a:buClr>
              <a:buNone/>
            </a:pPr>
            <a:r>
              <a:rPr lang="en-US" sz="1100" b="1" dirty="0" smtClean="0">
                <a:solidFill>
                  <a:srgbClr val="006600"/>
                </a:solidFill>
                <a:latin typeface="Comic Sans MS" pitchFamily="66" charset="0"/>
              </a:rPr>
              <a:t>Addison-Wesley</a:t>
            </a: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endParaRPr lang="en-US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buClr>
                <a:srgbClr val="00B050"/>
              </a:buClr>
              <a:buNone/>
            </a:pP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           </a:t>
            </a:r>
            <a:endParaRPr lang="en-US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r">
              <a:buClr>
                <a:srgbClr val="00B050"/>
              </a:buClr>
              <a:buNone/>
            </a:pPr>
            <a:r>
              <a:rPr lang="el-GR" sz="1100" b="1" dirty="0" smtClean="0">
                <a:latin typeface="Comic Sans MS" pitchFamily="66" charset="0"/>
              </a:rPr>
              <a:t>Ελληνική Μετάφραση:</a:t>
            </a:r>
          </a:p>
          <a:p>
            <a:pPr>
              <a:buClr>
                <a:srgbClr val="00B050"/>
              </a:buClr>
              <a:buNone/>
            </a:pPr>
            <a:r>
              <a:rPr lang="el-GR" sz="1100" b="1" dirty="0" smtClean="0">
                <a:solidFill>
                  <a:srgbClr val="006600"/>
                </a:solidFill>
                <a:latin typeface="Comic Sans MS" pitchFamily="66" charset="0"/>
              </a:rPr>
              <a:t>Εκδόσεις : Μ. </a:t>
            </a:r>
            <a:r>
              <a:rPr lang="el-GR" sz="1100" b="1" dirty="0" err="1" smtClean="0">
                <a:solidFill>
                  <a:srgbClr val="006600"/>
                </a:solidFill>
                <a:latin typeface="Comic Sans MS" pitchFamily="66" charset="0"/>
              </a:rPr>
              <a:t>Γκιούρδας</a:t>
            </a:r>
            <a:endParaRPr lang="el-GR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182563" indent="-182563">
              <a:buClr>
                <a:srgbClr val="00B050"/>
              </a:buClr>
            </a:pPr>
            <a:endParaRPr lang="el-GR" sz="11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264193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0" y="955903"/>
            <a:ext cx="344026" cy="46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Streaming multimedia: DASH</a:t>
            </a:r>
            <a:endParaRPr lang="el-GR" smtClean="0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20663" y="1135063"/>
            <a:ext cx="8734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/>
              <a:t> </a:t>
            </a:r>
            <a:r>
              <a:rPr lang="en-US" sz="2400">
                <a:solidFill>
                  <a:srgbClr val="FF0000"/>
                </a:solidFill>
              </a:rPr>
              <a:t>DASH: Dynamic, Adaptive Streaming over HTTP</a:t>
            </a:r>
            <a:endParaRPr lang="el-GR" sz="24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l-GR" sz="24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</a:rPr>
              <a:t>“</a:t>
            </a:r>
            <a:r>
              <a:rPr lang="el-GR" sz="2400">
                <a:solidFill>
                  <a:schemeClr val="accent2"/>
                </a:solidFill>
              </a:rPr>
              <a:t>ευφυία</a:t>
            </a:r>
            <a:r>
              <a:rPr lang="en-US" sz="2400">
                <a:solidFill>
                  <a:schemeClr val="accent2"/>
                </a:solidFill>
              </a:rPr>
              <a:t>”</a:t>
            </a:r>
            <a:r>
              <a:rPr lang="el-GR" sz="2400">
                <a:solidFill>
                  <a:schemeClr val="accent2"/>
                </a:solidFill>
              </a:rPr>
              <a:t> στον πελάτη:</a:t>
            </a:r>
            <a:r>
              <a:rPr lang="el-GR" sz="2400">
                <a:solidFill>
                  <a:srgbClr val="FF0000"/>
                </a:solidFill>
              </a:rPr>
              <a:t> </a:t>
            </a:r>
            <a:r>
              <a:rPr lang="el-GR" sz="2400"/>
              <a:t>ο πελάτης καθορίζει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/>
              <a:t> </a:t>
            </a:r>
            <a:r>
              <a:rPr lang="el-GR" sz="2000">
                <a:solidFill>
                  <a:srgbClr val="FF0000"/>
                </a:solidFill>
              </a:rPr>
              <a:t>πότε</a:t>
            </a:r>
            <a:r>
              <a:rPr lang="el-GR" sz="2000"/>
              <a:t> να ζητήσει κομμάτι (ώστε να μην αδειάσει ή υπερχειλίσει ο ενταμιευτής)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/>
              <a:t> </a:t>
            </a:r>
            <a:r>
              <a:rPr lang="el-GR" sz="2000">
                <a:solidFill>
                  <a:srgbClr val="FF0000"/>
                </a:solidFill>
              </a:rPr>
              <a:t>τί ρυθμό κωδικοποίησης</a:t>
            </a:r>
            <a:r>
              <a:rPr lang="el-GR" sz="2000"/>
              <a:t> να ζητήσει (υψηλή ποιότητα όταν είναι διαθέσιμο περισσότερο εύρος ζώνης)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</a:pPr>
            <a:r>
              <a:rPr lang="el-GR" sz="2000"/>
              <a:t> </a:t>
            </a:r>
            <a:r>
              <a:rPr lang="el-GR" sz="2000">
                <a:solidFill>
                  <a:srgbClr val="FF0000"/>
                </a:solidFill>
              </a:rPr>
              <a:t>πού</a:t>
            </a:r>
            <a:r>
              <a:rPr lang="el-GR" sz="2000"/>
              <a:t> να ζητήσει το κομμάτι (μπορεί να ζητήσει από </a:t>
            </a:r>
            <a:r>
              <a:rPr lang="en-US" sz="2000"/>
              <a:t>URL server </a:t>
            </a:r>
            <a:r>
              <a:rPr lang="el-GR" sz="2000"/>
              <a:t>που είναι </a:t>
            </a:r>
            <a:r>
              <a:rPr lang="en-US" sz="2000"/>
              <a:t>“</a:t>
            </a:r>
            <a:r>
              <a:rPr lang="el-GR" sz="2000"/>
              <a:t>κοντά</a:t>
            </a:r>
            <a:r>
              <a:rPr lang="en-US" sz="2000"/>
              <a:t>”</a:t>
            </a:r>
            <a:r>
              <a:rPr lang="el-GR" sz="2000"/>
              <a:t> στον πελάτη ή έχει πολύ διαθέσιμο εύρος ζώνης)</a:t>
            </a:r>
          </a:p>
        </p:txBody>
      </p:sp>
      <p:sp>
        <p:nvSpPr>
          <p:cNvPr id="2970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0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DB1C017-E84A-4506-886E-22084B1065B6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20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Δίκτυα διανομής περιεχομένου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52413" y="1439863"/>
            <a:ext cx="8580437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 dirty="0"/>
              <a:t> </a:t>
            </a:r>
            <a:r>
              <a:rPr lang="el-GR" sz="2400" dirty="0">
                <a:solidFill>
                  <a:srgbClr val="FF0000"/>
                </a:solidFill>
              </a:rPr>
              <a:t>πρόκληση:</a:t>
            </a:r>
            <a:r>
              <a:rPr lang="el-GR" sz="2400" dirty="0"/>
              <a:t> πώς να κάνει </a:t>
            </a:r>
            <a:r>
              <a:rPr lang="en-US" sz="2400" dirty="0"/>
              <a:t>streaming </a:t>
            </a:r>
            <a:r>
              <a:rPr lang="el-GR" sz="2400" dirty="0"/>
              <a:t>περιεχομένου (επιλεγμένου από εκατομμύρια </a:t>
            </a:r>
            <a:r>
              <a:rPr lang="en-US" sz="2400" dirty="0"/>
              <a:t>video) </a:t>
            </a:r>
            <a:r>
              <a:rPr lang="el-GR" sz="2400" dirty="0"/>
              <a:t>σε εκατοντάδες χιλιάδες ταυτόχρονων </a:t>
            </a:r>
            <a:r>
              <a:rPr lang="el-GR" sz="2400" dirty="0" smtClean="0"/>
              <a:t>χρηστών;</a:t>
            </a:r>
            <a:endParaRPr lang="el-GR" sz="240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 dirty="0"/>
              <a:t> </a:t>
            </a:r>
            <a:r>
              <a:rPr lang="el-GR" sz="2400" dirty="0">
                <a:solidFill>
                  <a:srgbClr val="FF0000"/>
                </a:solidFill>
              </a:rPr>
              <a:t>επιλογή 1:</a:t>
            </a:r>
            <a:r>
              <a:rPr lang="el-GR" sz="2400" dirty="0"/>
              <a:t> ένας μεγάλος </a:t>
            </a:r>
            <a:r>
              <a:rPr lang="en-US" sz="2400" dirty="0"/>
              <a:t>“mega-server”</a:t>
            </a:r>
            <a:endParaRPr lang="el-GR" sz="2400" dirty="0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400" dirty="0"/>
              <a:t> </a:t>
            </a:r>
            <a:r>
              <a:rPr lang="el-GR" dirty="0"/>
              <a:t>ένα μόνο σημείο αποτυχίας </a:t>
            </a:r>
            <a:r>
              <a:rPr lang="el-GR" dirty="0" smtClean="0"/>
              <a:t>(</a:t>
            </a:r>
            <a:r>
              <a:rPr lang="en-US" dirty="0" smtClean="0"/>
              <a:t>single point </a:t>
            </a:r>
            <a:r>
              <a:rPr lang="en-US" dirty="0"/>
              <a:t>of failure)</a:t>
            </a:r>
            <a:endParaRPr lang="el-GR" dirty="0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dirty="0"/>
              <a:t> σημείο δικτυακής συμφόρησης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dirty="0"/>
              <a:t> μεγάλη απόσταση για μακρινούς πελάτες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dirty="0"/>
              <a:t> πολλαπλά αντίγραφα του </a:t>
            </a:r>
            <a:r>
              <a:rPr lang="en-US" dirty="0"/>
              <a:t>video </a:t>
            </a:r>
            <a:r>
              <a:rPr lang="el-GR" dirty="0"/>
              <a:t>στέλνονται μέσω της εξερχόμενης ζεύξης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l-GR" dirty="0"/>
              <a:t> </a:t>
            </a:r>
            <a:r>
              <a:rPr lang="el-GR" sz="2400" dirty="0"/>
              <a:t>… απλά: η λύση αυτή </a:t>
            </a:r>
            <a:r>
              <a:rPr lang="el-GR" sz="2400" dirty="0">
                <a:solidFill>
                  <a:srgbClr val="FF0000"/>
                </a:solidFill>
              </a:rPr>
              <a:t>δεν κλιμακώνεται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072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2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798D09D-607D-449F-BD96-758EBE016CEC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21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Δίκτυα διανομής περιεχομένου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52413" y="1439863"/>
            <a:ext cx="8580437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/>
              <a:t> </a:t>
            </a:r>
            <a:r>
              <a:rPr lang="el-GR" sz="2400">
                <a:solidFill>
                  <a:srgbClr val="FF0000"/>
                </a:solidFill>
              </a:rPr>
              <a:t>πρόκληση:</a:t>
            </a:r>
            <a:r>
              <a:rPr lang="el-GR" sz="2400"/>
              <a:t> πώς να κάνει </a:t>
            </a:r>
            <a:r>
              <a:rPr lang="en-US" sz="2400"/>
              <a:t>streaming </a:t>
            </a:r>
            <a:r>
              <a:rPr lang="el-GR" sz="2400"/>
              <a:t>περιεχομένου (επιλεγμένου από εκατομμύρια </a:t>
            </a:r>
            <a:r>
              <a:rPr lang="en-US" sz="2400"/>
              <a:t>video) </a:t>
            </a:r>
            <a:r>
              <a:rPr lang="el-GR" sz="2400"/>
              <a:t>σε εκατοντάδες χιλιάδες ταυτόχρονων χρηστών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400"/>
              <a:t> </a:t>
            </a:r>
            <a:r>
              <a:rPr lang="el-GR" sz="2400">
                <a:solidFill>
                  <a:srgbClr val="FF0000"/>
                </a:solidFill>
              </a:rPr>
              <a:t>επιλογή </a:t>
            </a:r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l-GR" sz="2400">
                <a:solidFill>
                  <a:srgbClr val="FF0000"/>
                </a:solidFill>
              </a:rPr>
              <a:t>:</a:t>
            </a:r>
            <a:r>
              <a:rPr lang="el-GR" sz="2400"/>
              <a:t> αποθήκευσε/εξυπηρέτησε πολλαπλά αντίγραφα των </a:t>
            </a:r>
            <a:r>
              <a:rPr lang="en-US" sz="2400"/>
              <a:t>video </a:t>
            </a:r>
            <a:r>
              <a:rPr lang="el-GR" sz="2400"/>
              <a:t>σε πολλαπλές γεωγραφικά κατανεμημένες τοποθεσίες </a:t>
            </a:r>
            <a:r>
              <a:rPr lang="en-US" sz="2400">
                <a:solidFill>
                  <a:srgbClr val="FF0000"/>
                </a:solidFill>
              </a:rPr>
              <a:t>(CDN)</a:t>
            </a:r>
            <a:endParaRPr lang="el-GR" sz="240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400"/>
              <a:t> </a:t>
            </a:r>
            <a:r>
              <a:rPr lang="el-GR">
                <a:solidFill>
                  <a:schemeClr val="accent2"/>
                </a:solidFill>
              </a:rPr>
              <a:t>εισέρχονται βαθιά:</a:t>
            </a:r>
            <a:r>
              <a:rPr lang="el-GR"/>
              <a:t> σπρώξε τους </a:t>
            </a:r>
            <a:r>
              <a:rPr lang="en-US"/>
              <a:t>CDN servers </a:t>
            </a:r>
            <a:r>
              <a:rPr lang="el-GR"/>
              <a:t>βαθιά σε πολλά δίκτυα πρόσβασης</a:t>
            </a:r>
          </a:p>
          <a:p>
            <a:pPr lvl="2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1600"/>
              <a:t> κοντά στους χρήστες</a:t>
            </a:r>
          </a:p>
          <a:p>
            <a:pPr lvl="2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1600"/>
              <a:t> χρησιμοποιείται από το </a:t>
            </a:r>
            <a:r>
              <a:rPr lang="en-US" sz="1600"/>
              <a:t>Akamai, 1700 </a:t>
            </a:r>
            <a:r>
              <a:rPr lang="el-GR" sz="1600"/>
              <a:t>τοποθεσίες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κοντά στο σπίτι:</a:t>
            </a:r>
            <a:r>
              <a:rPr lang="el-GR"/>
              <a:t> μικρότερος αριθμός (δεκάδες) από μεγαλύτερα </a:t>
            </a:r>
            <a:r>
              <a:rPr lang="en-US"/>
              <a:t>clusters </a:t>
            </a:r>
            <a:r>
              <a:rPr lang="el-GR"/>
              <a:t>σε </a:t>
            </a:r>
            <a:r>
              <a:rPr lang="en-US"/>
              <a:t>POPs </a:t>
            </a:r>
            <a:r>
              <a:rPr lang="el-GR"/>
              <a:t>κοντά (αλλά όχι μέσα) σε δίκτυα πρόσβασης</a:t>
            </a:r>
          </a:p>
          <a:p>
            <a:pPr lvl="2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1600"/>
              <a:t> χρησιμοποιείται από το </a:t>
            </a:r>
            <a:r>
              <a:rPr lang="en-US" sz="1600"/>
              <a:t>Limelight</a:t>
            </a:r>
            <a:endParaRPr lang="el-GR" sz="1600"/>
          </a:p>
        </p:txBody>
      </p:sp>
      <p:sp>
        <p:nvSpPr>
          <p:cNvPr id="31748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49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778B636B-D37D-4B7E-9D02-25632DE334A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22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287"/>
          <p:cNvSpPr>
            <a:spLocks/>
          </p:cNvSpPr>
          <p:nvPr/>
        </p:nvSpPr>
        <p:spPr bwMode="auto">
          <a:xfrm>
            <a:off x="2822575" y="5299075"/>
            <a:ext cx="3133725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CDN: “</a:t>
            </a:r>
            <a:r>
              <a:rPr lang="el-GR" sz="2800" smtClean="0"/>
              <a:t>απλό</a:t>
            </a:r>
            <a:r>
              <a:rPr lang="en-US" sz="2800" smtClean="0"/>
              <a:t>”</a:t>
            </a:r>
            <a:r>
              <a:rPr lang="el-GR" sz="2800" smtClean="0"/>
              <a:t> σενάριο πρόσβασης περιεχομένου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20663" y="1308100"/>
            <a:ext cx="86709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Ο </a:t>
            </a:r>
            <a:r>
              <a:rPr lang="en-US" b="1"/>
              <a:t>Bob (</a:t>
            </a:r>
            <a:r>
              <a:rPr lang="el-GR" b="1"/>
              <a:t>πελάτης) ζητάει ένα </a:t>
            </a:r>
            <a:r>
              <a:rPr lang="en-US" b="1"/>
              <a:t>video</a:t>
            </a:r>
            <a:r>
              <a:rPr lang="en-US"/>
              <a:t> http://netcinema.com/6Y7B23V</a:t>
            </a:r>
            <a:endParaRPr lang="el-GR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το </a:t>
            </a:r>
            <a:r>
              <a:rPr lang="en-US"/>
              <a:t>video </a:t>
            </a:r>
            <a:r>
              <a:rPr lang="el-GR"/>
              <a:t>είναι αποθηκευμένο στο </a:t>
            </a:r>
            <a:r>
              <a:rPr lang="en-US"/>
              <a:t>CDN </a:t>
            </a:r>
            <a:r>
              <a:rPr lang="el-GR"/>
              <a:t>στο </a:t>
            </a:r>
            <a:r>
              <a:rPr lang="en-US"/>
              <a:t>http://KingCDN.com/NetC6y&amp;B23V</a:t>
            </a:r>
            <a:endParaRPr lang="el-GR"/>
          </a:p>
        </p:txBody>
      </p:sp>
      <p:sp>
        <p:nvSpPr>
          <p:cNvPr id="32773" name="Freeform 1287"/>
          <p:cNvSpPr>
            <a:spLocks/>
          </p:cNvSpPr>
          <p:nvPr/>
        </p:nvSpPr>
        <p:spPr bwMode="auto">
          <a:xfrm rot="5400000">
            <a:off x="-230981" y="4423569"/>
            <a:ext cx="2554288" cy="142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2774" name="Group 249"/>
          <p:cNvGrpSpPr>
            <a:grpSpLocks/>
          </p:cNvGrpSpPr>
          <p:nvPr/>
        </p:nvGrpSpPr>
        <p:grpSpPr bwMode="auto">
          <a:xfrm>
            <a:off x="935038" y="4070350"/>
            <a:ext cx="463550" cy="638175"/>
            <a:chOff x="4140" y="429"/>
            <a:chExt cx="1425" cy="2396"/>
          </a:xfrm>
        </p:grpSpPr>
        <p:sp>
          <p:nvSpPr>
            <p:cNvPr id="3294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4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5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7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7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5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5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7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5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6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7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7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6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6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6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7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153988" y="4645025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grpSp>
        <p:nvGrpSpPr>
          <p:cNvPr id="32776" name="Group 542"/>
          <p:cNvGrpSpPr>
            <a:grpSpLocks/>
          </p:cNvGrpSpPr>
          <p:nvPr/>
        </p:nvGrpSpPr>
        <p:grpSpPr bwMode="auto">
          <a:xfrm>
            <a:off x="3009900" y="2457450"/>
            <a:ext cx="963613" cy="835025"/>
            <a:chOff x="-44" y="1473"/>
            <a:chExt cx="981" cy="1105"/>
          </a:xfrm>
        </p:grpSpPr>
        <p:pic>
          <p:nvPicPr>
            <p:cNvPr id="3294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94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2777" name="Group 249"/>
          <p:cNvGrpSpPr>
            <a:grpSpLocks/>
          </p:cNvGrpSpPr>
          <p:nvPr/>
        </p:nvGrpSpPr>
        <p:grpSpPr bwMode="auto">
          <a:xfrm>
            <a:off x="3235325" y="5616575"/>
            <a:ext cx="463550" cy="636588"/>
            <a:chOff x="4140" y="429"/>
            <a:chExt cx="1425" cy="2396"/>
          </a:xfrm>
        </p:grpSpPr>
        <p:sp>
          <p:nvSpPr>
            <p:cNvPr id="329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18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44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5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4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3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2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3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9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40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41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9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38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39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92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0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32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3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4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5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6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3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8" name="Group 249"/>
          <p:cNvGrpSpPr>
            <a:grpSpLocks/>
          </p:cNvGrpSpPr>
          <p:nvPr/>
        </p:nvGrpSpPr>
        <p:grpSpPr bwMode="auto">
          <a:xfrm>
            <a:off x="1000125" y="5335588"/>
            <a:ext cx="463550" cy="636587"/>
            <a:chOff x="4140" y="429"/>
            <a:chExt cx="1425" cy="2396"/>
          </a:xfrm>
        </p:grpSpPr>
        <p:sp>
          <p:nvSpPr>
            <p:cNvPr id="3288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8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8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91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8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8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1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1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9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90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9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90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90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9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9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9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90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90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79" name="Group 249"/>
          <p:cNvGrpSpPr>
            <a:grpSpLocks/>
          </p:cNvGrpSpPr>
          <p:nvPr/>
        </p:nvGrpSpPr>
        <p:grpSpPr bwMode="auto">
          <a:xfrm>
            <a:off x="5286375" y="5548313"/>
            <a:ext cx="463550" cy="638175"/>
            <a:chOff x="4140" y="429"/>
            <a:chExt cx="1425" cy="2396"/>
          </a:xfrm>
        </p:grpSpPr>
        <p:sp>
          <p:nvSpPr>
            <p:cNvPr id="3285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1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54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8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81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6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5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78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9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58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59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6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76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7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6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74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75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6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6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68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69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0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1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2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7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32780" name="Group 249"/>
          <p:cNvGrpSpPr>
            <a:grpSpLocks/>
          </p:cNvGrpSpPr>
          <p:nvPr/>
        </p:nvGrpSpPr>
        <p:grpSpPr bwMode="auto">
          <a:xfrm>
            <a:off x="4722813" y="3789363"/>
            <a:ext cx="463550" cy="636587"/>
            <a:chOff x="4140" y="429"/>
            <a:chExt cx="1425" cy="2396"/>
          </a:xfrm>
        </p:grpSpPr>
        <p:sp>
          <p:nvSpPr>
            <p:cNvPr id="328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22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48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4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46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7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6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27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328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44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5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28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42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2843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28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8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7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8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39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1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0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841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1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32781" name="TextBox 182"/>
          <p:cNvSpPr txBox="1">
            <a:spLocks noChangeArrowheads="1"/>
          </p:cNvSpPr>
          <p:nvPr/>
        </p:nvSpPr>
        <p:spPr bwMode="auto">
          <a:xfrm>
            <a:off x="2984500" y="6207125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KingCDN.com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32782" name="Picture 7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2392363"/>
            <a:ext cx="533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61444"/>
          <p:cNvGrpSpPr>
            <a:grpSpLocks/>
          </p:cNvGrpSpPr>
          <p:nvPr/>
        </p:nvGrpSpPr>
        <p:grpSpPr bwMode="auto">
          <a:xfrm>
            <a:off x="1490663" y="3036888"/>
            <a:ext cx="1628775" cy="1063625"/>
            <a:chOff x="1490926" y="3037262"/>
            <a:chExt cx="1628976" cy="1063042"/>
          </a:xfrm>
        </p:grpSpPr>
        <p:cxnSp>
          <p:nvCxnSpPr>
            <p:cNvPr id="32814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2815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32816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7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263525" y="2462213"/>
            <a:ext cx="2862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1. Bob gets URL for for video http://netcinema.com/6Y7B23V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from netcinema.com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web page</a:t>
            </a:r>
          </a:p>
        </p:txBody>
      </p:sp>
      <p:grpSp>
        <p:nvGrpSpPr>
          <p:cNvPr id="30" name="Group 61447"/>
          <p:cNvGrpSpPr>
            <a:grpSpLocks/>
          </p:cNvGrpSpPr>
          <p:nvPr/>
        </p:nvGrpSpPr>
        <p:grpSpPr bwMode="auto">
          <a:xfrm>
            <a:off x="3919538" y="3225800"/>
            <a:ext cx="714375" cy="684213"/>
            <a:chOff x="3924463" y="3239045"/>
            <a:chExt cx="713539" cy="684908"/>
          </a:xfrm>
        </p:grpSpPr>
        <p:cxnSp>
          <p:nvCxnSpPr>
            <p:cNvPr id="32810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2811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32812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2813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5" y="2981325"/>
            <a:ext cx="384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2. resolve http://netcinema.com/6Y7B23V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Bob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local DNS</a:t>
            </a:r>
          </a:p>
        </p:txBody>
      </p:sp>
      <p:sp>
        <p:nvSpPr>
          <p:cNvPr id="32787" name="TextBox 201"/>
          <p:cNvSpPr txBox="1">
            <a:spLocks noChangeArrowheads="1"/>
          </p:cNvSpPr>
          <p:nvPr/>
        </p:nvSpPr>
        <p:spPr bwMode="auto">
          <a:xfrm>
            <a:off x="377825" y="5895975"/>
            <a:ext cx="177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netcinema</a:t>
            </a:r>
            <a:r>
              <a:rPr lang="en-US" altLang="en-US" sz="2000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s</a:t>
            </a:r>
          </a:p>
          <a:p>
            <a:r>
              <a:rPr lang="en-US" sz="2000">
                <a:latin typeface="Arial Narrow" pitchFamily="34" charset="0"/>
                <a:ea typeface="MS PGothic" pitchFamily="34" charset="-128"/>
              </a:rPr>
              <a:t>authorative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4159250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4268788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2" name="Group 204"/>
          <p:cNvGrpSpPr>
            <a:grpSpLocks/>
          </p:cNvGrpSpPr>
          <p:nvPr/>
        </p:nvGrpSpPr>
        <p:grpSpPr bwMode="auto">
          <a:xfrm>
            <a:off x="1838325" y="5218113"/>
            <a:ext cx="317500" cy="368300"/>
            <a:chOff x="7454630" y="3313376"/>
            <a:chExt cx="317511" cy="369332"/>
          </a:xfrm>
        </p:grpSpPr>
        <p:sp>
          <p:nvSpPr>
            <p:cNvPr id="32808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9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592638"/>
            <a:ext cx="3200400" cy="677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3. netcinema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DNS returns URL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</a:t>
            </a:r>
            <a:r>
              <a:rPr lang="en-US" sz="2000">
                <a:latin typeface="Arial Narrow" pitchFamily="34" charset="0"/>
                <a:ea typeface="MS PGothic" pitchFamily="34" charset="-128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475163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486275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5116513" y="4727575"/>
            <a:ext cx="317500" cy="369888"/>
            <a:chOff x="7454630" y="3313376"/>
            <a:chExt cx="317511" cy="369332"/>
          </a:xfrm>
        </p:grpSpPr>
        <p:sp>
          <p:nvSpPr>
            <p:cNvPr id="32806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7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551488" y="3903663"/>
            <a:ext cx="39243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4&amp;5. Resolve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http://KingCDN.com/NetC6y&amp;B23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via KingCDN</a:t>
            </a:r>
            <a:r>
              <a:rPr lang="en-US" altLang="en-US">
                <a:latin typeface="Arial Narrow" pitchFamily="34" charset="0"/>
                <a:ea typeface="MS PGothic" pitchFamily="34" charset="-128"/>
              </a:rPr>
              <a:t>’</a:t>
            </a:r>
            <a:r>
              <a:rPr lang="en-US">
                <a:latin typeface="Arial Narrow" pitchFamily="34" charset="0"/>
                <a:ea typeface="MS PGothic" pitchFamily="34" charset="-128"/>
              </a:rPr>
              <a:t>s authoritative DNS,              which returns IP address of KIingCDN 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3322638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grpSp>
        <p:nvGrpSpPr>
          <p:cNvPr id="194" name="Group 222"/>
          <p:cNvGrpSpPr>
            <a:grpSpLocks/>
          </p:cNvGrpSpPr>
          <p:nvPr/>
        </p:nvGrpSpPr>
        <p:grpSpPr bwMode="auto">
          <a:xfrm>
            <a:off x="4154488" y="3667125"/>
            <a:ext cx="317500" cy="369888"/>
            <a:chOff x="7454630" y="3313376"/>
            <a:chExt cx="317511" cy="369332"/>
          </a:xfrm>
        </p:grpSpPr>
        <p:sp>
          <p:nvSpPr>
            <p:cNvPr id="32804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 i="1">
                <a:ea typeface="MS PGothic" pitchFamily="34" charset="-128"/>
              </a:endParaRPr>
            </a:p>
          </p:txBody>
        </p:sp>
        <p:sp>
          <p:nvSpPr>
            <p:cNvPr id="32805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MS PGothic" pitchFamily="34" charset="-128"/>
                  <a:cs typeface="Arial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3201988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3195638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 w="15875">
            <a:noFill/>
            <a:miter lim="800000"/>
            <a:headEnd/>
            <a:tailEnd/>
          </a:ln>
        </p:spPr>
        <p:txBody>
          <a:bodyPr wrap="none"/>
          <a:lstStyle/>
          <a:p>
            <a:endParaRPr lang="el-GR" i="1">
              <a:ea typeface="MS PGothic" pitchFamily="34" charset="-128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254250" y="3732213"/>
            <a:ext cx="202723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  <a:ea typeface="MS PGothic" pitchFamily="34" charset="-128"/>
              </a:rPr>
              <a:t>6. request video from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KINGCDN server,</a:t>
            </a:r>
          </a:p>
          <a:p>
            <a:r>
              <a:rPr lang="en-US">
                <a:latin typeface="Arial Narrow" pitchFamily="34" charset="0"/>
                <a:ea typeface="MS PGothic" pitchFamily="34" charset="-128"/>
              </a:rPr>
              <a:t>streamed via HTTP</a:t>
            </a:r>
          </a:p>
        </p:txBody>
      </p:sp>
      <p:sp>
        <p:nvSpPr>
          <p:cNvPr id="32801" name="TextBox 232"/>
          <p:cNvSpPr txBox="1">
            <a:spLocks noChangeArrowheads="1"/>
          </p:cNvSpPr>
          <p:nvPr/>
        </p:nvSpPr>
        <p:spPr bwMode="auto">
          <a:xfrm>
            <a:off x="5764213" y="5510213"/>
            <a:ext cx="1874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KingCDN</a:t>
            </a:r>
          </a:p>
          <a:p>
            <a:pPr algn="ctr"/>
            <a:r>
              <a:rPr lang="en-US" sz="2000">
                <a:latin typeface="Arial Narrow" pitchFamily="34" charset="0"/>
                <a:ea typeface="MS PGothic" pitchFamily="34" charset="-128"/>
              </a:rPr>
              <a:t>authoritative DNS</a:t>
            </a:r>
            <a:endParaRPr lang="en-US" sz="2000" i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32802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803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84903E0A-4B51-43AF-9DF8-9265F7711830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</a:t>
            </a:r>
            <a:r>
              <a:rPr lang="el-GR" dirty="0" smtClean="0"/>
              <a:t>στρατηγική επιλογής </a:t>
            </a:r>
            <a:r>
              <a:rPr lang="en-US" dirty="0" smtClean="0"/>
              <a:t>cluster</a:t>
            </a:r>
            <a:endParaRPr lang="el-GR" dirty="0" smtClean="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52413" y="1512888"/>
            <a:ext cx="8607425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πρόκληση:</a:t>
            </a:r>
            <a:r>
              <a:rPr lang="el-GR" dirty="0"/>
              <a:t> </a:t>
            </a:r>
            <a:r>
              <a:rPr lang="el-GR" dirty="0" smtClean="0"/>
              <a:t>πώς </a:t>
            </a:r>
            <a:r>
              <a:rPr lang="el-GR" dirty="0"/>
              <a:t>το </a:t>
            </a:r>
            <a:r>
              <a:rPr lang="en-US" dirty="0"/>
              <a:t>CDN DNS </a:t>
            </a:r>
            <a:r>
              <a:rPr lang="el-GR" dirty="0"/>
              <a:t>επιλέγει </a:t>
            </a:r>
            <a:r>
              <a:rPr lang="en-US" dirty="0"/>
              <a:t>“</a:t>
            </a:r>
            <a:r>
              <a:rPr lang="el-GR" dirty="0"/>
              <a:t>καλό</a:t>
            </a:r>
            <a:r>
              <a:rPr lang="en-US" dirty="0"/>
              <a:t>”</a:t>
            </a:r>
            <a:r>
              <a:rPr lang="el-GR" dirty="0"/>
              <a:t> </a:t>
            </a:r>
            <a:r>
              <a:rPr lang="en-US" dirty="0"/>
              <a:t>CDN </a:t>
            </a:r>
            <a:r>
              <a:rPr lang="el-GR" dirty="0"/>
              <a:t>κόμβο για </a:t>
            </a:r>
            <a:r>
              <a:rPr lang="en-US" dirty="0"/>
              <a:t>streaming </a:t>
            </a:r>
            <a:r>
              <a:rPr lang="el-GR" dirty="0"/>
              <a:t>στον πελάτη;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επίλεξε </a:t>
            </a:r>
            <a:r>
              <a:rPr lang="en-US" sz="1600" dirty="0"/>
              <a:t>CDN </a:t>
            </a:r>
            <a:r>
              <a:rPr lang="el-GR" sz="1600" dirty="0"/>
              <a:t>κόμβο πιο κοντά γεωγραφικά στον πελάτη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επίλεξε </a:t>
            </a:r>
            <a:r>
              <a:rPr lang="en-US" sz="1600" dirty="0"/>
              <a:t>CDN </a:t>
            </a:r>
            <a:r>
              <a:rPr lang="el-GR" sz="1600" dirty="0"/>
              <a:t>κόμβο με μικρότερη καθυστέρηση (ή ελάχιστο # αλμάτων) προς τον πελάτη (οι </a:t>
            </a:r>
            <a:r>
              <a:rPr lang="en-US" sz="1600" dirty="0"/>
              <a:t>CDN </a:t>
            </a:r>
            <a:r>
              <a:rPr lang="el-GR" sz="1600" dirty="0"/>
              <a:t>κόμβοι περιοδικά κάνουν </a:t>
            </a:r>
            <a:r>
              <a:rPr lang="en-US" sz="1600" dirty="0"/>
              <a:t>ping </a:t>
            </a:r>
            <a:r>
              <a:rPr lang="el-GR" sz="1600" dirty="0"/>
              <a:t>στους </a:t>
            </a:r>
            <a:r>
              <a:rPr lang="en-US" sz="1600" dirty="0"/>
              <a:t>ISPs </a:t>
            </a:r>
            <a:r>
              <a:rPr lang="el-GR" sz="1600" dirty="0"/>
              <a:t>πρόσβασης και αναφέρουν τα αποτελέσματα στο </a:t>
            </a:r>
            <a:r>
              <a:rPr lang="en-US" sz="1600" dirty="0"/>
              <a:t>CDN DNS)</a:t>
            </a:r>
            <a:endParaRPr lang="el-GR" sz="1600" dirty="0"/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</a:t>
            </a:r>
            <a:r>
              <a:rPr lang="en-US" sz="1600" dirty="0"/>
              <a:t>IP </a:t>
            </a:r>
            <a:r>
              <a:rPr lang="en-US" sz="1600" dirty="0" err="1"/>
              <a:t>anycast</a:t>
            </a:r>
            <a:endParaRPr lang="en-US" sz="1600" dirty="0"/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160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εναλλακτική:</a:t>
            </a:r>
            <a:r>
              <a:rPr lang="el-GR" dirty="0"/>
              <a:t> άσε τον </a:t>
            </a:r>
            <a:r>
              <a:rPr lang="el-GR" dirty="0">
                <a:solidFill>
                  <a:schemeClr val="accent2"/>
                </a:solidFill>
              </a:rPr>
              <a:t>πελάτη</a:t>
            </a:r>
            <a:r>
              <a:rPr lang="el-GR" dirty="0"/>
              <a:t> να αποφασίσει – δώσε στον πελάτη μία λίστα από μερικούς </a:t>
            </a:r>
            <a:r>
              <a:rPr lang="en-US" dirty="0"/>
              <a:t>CDN servers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ο πελάτης κάνει </a:t>
            </a:r>
            <a:r>
              <a:rPr lang="en-US" sz="1600" dirty="0"/>
              <a:t>ping </a:t>
            </a:r>
            <a:r>
              <a:rPr lang="el-GR" sz="1600" dirty="0"/>
              <a:t>στους </a:t>
            </a:r>
            <a:r>
              <a:rPr lang="en-US" sz="1600" dirty="0"/>
              <a:t>servers, </a:t>
            </a:r>
            <a:r>
              <a:rPr lang="el-GR" sz="1600" dirty="0"/>
              <a:t>επιλέγει τον </a:t>
            </a:r>
            <a:r>
              <a:rPr lang="en-US" sz="1600" dirty="0"/>
              <a:t>“</a:t>
            </a:r>
            <a:r>
              <a:rPr lang="el-GR" sz="1600" dirty="0"/>
              <a:t>καλύτερο</a:t>
            </a:r>
            <a:r>
              <a:rPr lang="en-US" sz="1600" dirty="0"/>
              <a:t>”</a:t>
            </a:r>
            <a:endParaRPr lang="el-GR" sz="1600" dirty="0"/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προσέγγιση του </a:t>
            </a:r>
            <a:r>
              <a:rPr lang="en-US" sz="1600" dirty="0"/>
              <a:t>Netflix</a:t>
            </a:r>
            <a:endParaRPr lang="el-GR" sz="1600" dirty="0"/>
          </a:p>
        </p:txBody>
      </p:sp>
      <p:sp>
        <p:nvSpPr>
          <p:cNvPr id="3379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CAC54153-20A7-450B-9D35-44902ECD9052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περίπτωσης: </a:t>
            </a:r>
            <a:r>
              <a:rPr lang="en-US" dirty="0" smtClean="0"/>
              <a:t>Netflix</a:t>
            </a:r>
            <a:endParaRPr lang="el-GR" dirty="0" smtClean="0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20663" y="1230313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dirty="0" smtClean="0"/>
              <a:t> </a:t>
            </a:r>
            <a:r>
              <a:rPr lang="en-US" dirty="0" smtClean="0"/>
              <a:t>30</a:t>
            </a:r>
            <a:r>
              <a:rPr lang="en-US" dirty="0"/>
              <a:t>% </a:t>
            </a:r>
            <a:r>
              <a:rPr lang="el-GR" dirty="0"/>
              <a:t>της κατερχόμενης κίνησης στις ΗΠΑ το 2011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 κατέχει </a:t>
            </a:r>
            <a:r>
              <a:rPr lang="el-GR" dirty="0"/>
              <a:t>πολύ λίγη υποδομή, χρησιμοποιεί υπηρεσίες τρίτων: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</a:t>
            </a:r>
            <a:r>
              <a:rPr lang="el-GR" dirty="0"/>
              <a:t>δική του η εγγραφή, με πληρωμή οι </a:t>
            </a:r>
            <a:r>
              <a:rPr lang="en-US" dirty="0"/>
              <a:t>servers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 cloud </a:t>
            </a:r>
            <a:r>
              <a:rPr lang="el-GR" dirty="0"/>
              <a:t>υπηρεσίες της </a:t>
            </a:r>
            <a:r>
              <a:rPr lang="en-US" dirty="0"/>
              <a:t>Amazon (</a:t>
            </a:r>
            <a:r>
              <a:rPr lang="el-GR" dirty="0"/>
              <a:t>τρίτος):</a:t>
            </a:r>
          </a:p>
          <a:p>
            <a:pPr lvl="2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/>
              <a:t> το </a:t>
            </a:r>
            <a:r>
              <a:rPr lang="en-US" dirty="0"/>
              <a:t>Netflix </a:t>
            </a:r>
            <a:r>
              <a:rPr lang="el-GR" dirty="0"/>
              <a:t>ανεβάζει </a:t>
            </a:r>
            <a:r>
              <a:rPr lang="en-US" dirty="0"/>
              <a:t>studio master </a:t>
            </a:r>
            <a:r>
              <a:rPr lang="el-GR" dirty="0"/>
              <a:t>στο </a:t>
            </a:r>
            <a:r>
              <a:rPr lang="en-US" dirty="0"/>
              <a:t>cloud </a:t>
            </a:r>
            <a:r>
              <a:rPr lang="el-GR" dirty="0"/>
              <a:t>της </a:t>
            </a:r>
            <a:r>
              <a:rPr lang="en-US" dirty="0"/>
              <a:t>Amazon</a:t>
            </a:r>
          </a:p>
          <a:p>
            <a:pPr lvl="2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δημιουργεί πολλαπλές εκδόσεις της ταινίας (διαφορετικές κωδικοποιήσεις) στο </a:t>
            </a:r>
            <a:r>
              <a:rPr lang="en-US" dirty="0"/>
              <a:t>cloud</a:t>
            </a:r>
          </a:p>
          <a:p>
            <a:pPr lvl="2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ανεβάζει τις εκδόσεις από το </a:t>
            </a:r>
            <a:r>
              <a:rPr lang="en-US" dirty="0"/>
              <a:t>cloud </a:t>
            </a:r>
            <a:r>
              <a:rPr lang="el-GR" dirty="0"/>
              <a:t>στα </a:t>
            </a:r>
            <a:r>
              <a:rPr lang="en-US" dirty="0"/>
              <a:t>CDN</a:t>
            </a:r>
          </a:p>
          <a:p>
            <a:pPr lvl="2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l-GR" dirty="0"/>
              <a:t>το </a:t>
            </a:r>
            <a:r>
              <a:rPr lang="en-US" dirty="0"/>
              <a:t>cloud </a:t>
            </a:r>
            <a:r>
              <a:rPr lang="el-GR" dirty="0"/>
              <a:t>φιλοξενεί τις ιστοσελίδες του </a:t>
            </a:r>
            <a:r>
              <a:rPr lang="en-US" dirty="0"/>
              <a:t>Netflix </a:t>
            </a:r>
            <a:r>
              <a:rPr lang="el-GR" dirty="0"/>
              <a:t>για την περιήγηση του χρήστη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/>
              <a:t> 3 </a:t>
            </a:r>
            <a:r>
              <a:rPr lang="en-US" dirty="0"/>
              <a:t>CDN </a:t>
            </a:r>
            <a:r>
              <a:rPr lang="el-GR" dirty="0"/>
              <a:t>τρίτων φιλοξενούν περιεχόμενο του </a:t>
            </a:r>
            <a:r>
              <a:rPr lang="en-US" dirty="0"/>
              <a:t>Netflix: </a:t>
            </a:r>
            <a:r>
              <a:rPr lang="en-US" dirty="0" err="1"/>
              <a:t>Akamai</a:t>
            </a:r>
            <a:r>
              <a:rPr lang="en-US" dirty="0"/>
              <a:t>, Limelight, Level-3</a:t>
            </a:r>
            <a:endParaRPr lang="el-GR" dirty="0"/>
          </a:p>
        </p:txBody>
      </p:sp>
      <p:sp>
        <p:nvSpPr>
          <p:cNvPr id="3482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478D301C-AE14-4E51-9456-1998EA2B62B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Μελέτη περίπτωσης: </a:t>
            </a:r>
            <a:r>
              <a:rPr lang="en-US" smtClean="0"/>
              <a:t>Netflix</a:t>
            </a:r>
            <a:endParaRPr lang="el-GR" smtClean="0"/>
          </a:p>
        </p:txBody>
      </p:sp>
      <p:grpSp>
        <p:nvGrpSpPr>
          <p:cNvPr id="35843" name="Group 61457"/>
          <p:cNvGrpSpPr>
            <a:grpSpLocks/>
          </p:cNvGrpSpPr>
          <p:nvPr/>
        </p:nvGrpSpPr>
        <p:grpSpPr bwMode="auto">
          <a:xfrm>
            <a:off x="249238" y="1331913"/>
            <a:ext cx="8175625" cy="4878387"/>
            <a:chOff x="154421" y="1568171"/>
            <a:chExt cx="8175139" cy="4878586"/>
          </a:xfrm>
        </p:grpSpPr>
        <p:grpSp>
          <p:nvGrpSpPr>
            <p:cNvPr id="35846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36184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5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86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7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8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89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21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0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1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21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2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3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6194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21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1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5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96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20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20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6197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198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99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0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1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202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3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4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5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6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6207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47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3618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8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35848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2385" y="5902036"/>
              <a:ext cx="533264" cy="54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49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36115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16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15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5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8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8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5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7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5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5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6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7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6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7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7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6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6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6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0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1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2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7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117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118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19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0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1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2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3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48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9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5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46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7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6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128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44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5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29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130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42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43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131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2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3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4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5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36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7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8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39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0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0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36048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049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83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4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85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6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7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88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113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4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89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0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11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2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1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93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109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10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4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95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107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108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96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97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8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9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0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01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2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3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4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5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106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6050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6051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53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4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6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8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58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7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8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5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61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7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2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63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7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7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6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5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6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7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68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1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2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7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35851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3598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00"/>
                  <a:gd name="T55" fmla="*/ 0 h 10000"/>
                  <a:gd name="T56" fmla="*/ 10000 w 10000"/>
                  <a:gd name="T57" fmla="*/ 10000 h 1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8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3601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7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1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1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20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46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7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2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44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5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2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602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42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3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602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40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41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6029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2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4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5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6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7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8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39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598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3598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8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8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60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60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grpSp>
              <p:nvGrpSpPr>
                <p:cNvPr id="3599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60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3599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60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  <p:sp>
                <p:nvSpPr>
                  <p:cNvPr id="360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 i="1">
                      <a:ea typeface="MS PGothic" pitchFamily="34" charset="-128"/>
                      <a:cs typeface="Arial" charset="0"/>
                    </a:endParaRPr>
                  </a:p>
                </p:txBody>
              </p:sp>
            </p:grpSp>
            <p:sp>
              <p:nvSpPr>
                <p:cNvPr id="359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9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9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2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0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4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5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i="1">
                    <a:solidFill>
                      <a:srgbClr val="FF0000"/>
                    </a:solidFill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6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60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</p:grpSp>
        <p:cxnSp>
          <p:nvCxnSpPr>
            <p:cNvPr id="35852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53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35979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980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35854" name="TextBox 488"/>
            <p:cNvSpPr txBox="1">
              <a:spLocks noChangeArrowheads="1"/>
            </p:cNvSpPr>
            <p:nvPr/>
          </p:nvSpPr>
          <p:spPr bwMode="auto">
            <a:xfrm>
              <a:off x="506825" y="463058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1. Bob manages      Netflix account</a:t>
              </a:r>
            </a:p>
          </p:txBody>
        </p:sp>
        <p:sp>
          <p:nvSpPr>
            <p:cNvPr id="35855" name="TextBox 490"/>
            <p:cNvSpPr txBox="1">
              <a:spLocks noChangeArrowheads="1"/>
            </p:cNvSpPr>
            <p:nvPr/>
          </p:nvSpPr>
          <p:spPr bwMode="auto">
            <a:xfrm>
              <a:off x="154421" y="2614376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registration,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accounting servers</a:t>
              </a:r>
            </a:p>
          </p:txBody>
        </p:sp>
        <p:sp>
          <p:nvSpPr>
            <p:cNvPr id="35856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00"/>
                <a:gd name="T55" fmla="*/ 0 h 10000"/>
                <a:gd name="T56" fmla="*/ 10000 w 10000"/>
                <a:gd name="T57" fmla="*/ 10000 h 1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57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35947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48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49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0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51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2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3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4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5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56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57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58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59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60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1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2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3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4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65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6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7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8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69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70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8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35915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6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17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8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19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0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45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6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1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2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43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4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3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4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925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41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2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6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927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39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40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928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29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0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1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2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33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4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5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6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7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38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grpSp>
          <p:nvGrpSpPr>
            <p:cNvPr id="35859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3588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4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8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7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8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913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4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89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911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2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1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2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grpSp>
            <p:nvGrpSpPr>
              <p:cNvPr id="3589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90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10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89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907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35908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1"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35896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89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99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901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2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3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4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1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5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35906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1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35860" name="TextBox 491"/>
            <p:cNvSpPr txBox="1">
              <a:spLocks noChangeArrowheads="1"/>
            </p:cNvSpPr>
            <p:nvPr/>
          </p:nvSpPr>
          <p:spPr bwMode="auto">
            <a:xfrm>
              <a:off x="3094296" y="1711052"/>
              <a:ext cx="1501686" cy="36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Amazon cloud</a:t>
              </a:r>
            </a:p>
          </p:txBody>
        </p:sp>
        <p:sp>
          <p:nvSpPr>
            <p:cNvPr id="35861" name="TextBox 492"/>
            <p:cNvSpPr txBox="1">
              <a:spLocks noChangeArrowheads="1"/>
            </p:cNvSpPr>
            <p:nvPr/>
          </p:nvSpPr>
          <p:spPr bwMode="auto">
            <a:xfrm>
              <a:off x="6828944" y="2048758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Akamai CDN </a:t>
              </a:r>
            </a:p>
          </p:txBody>
        </p:sp>
        <p:sp>
          <p:nvSpPr>
            <p:cNvPr id="35862" name="TextBox 493"/>
            <p:cNvSpPr txBox="1">
              <a:spLocks noChangeArrowheads="1"/>
            </p:cNvSpPr>
            <p:nvPr/>
          </p:nvSpPr>
          <p:spPr bwMode="auto">
            <a:xfrm>
              <a:off x="6653116" y="3542437"/>
              <a:ext cx="1500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Limelight CDN </a:t>
              </a:r>
            </a:p>
          </p:txBody>
        </p:sp>
        <p:sp>
          <p:nvSpPr>
            <p:cNvPr id="35863" name="TextBox 494"/>
            <p:cNvSpPr txBox="1">
              <a:spLocks noChangeArrowheads="1"/>
            </p:cNvSpPr>
            <p:nvPr/>
          </p:nvSpPr>
          <p:spPr bwMode="auto">
            <a:xfrm>
              <a:off x="6648497" y="5063988"/>
              <a:ext cx="1500099" cy="36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Level-3 CDN </a:t>
              </a:r>
            </a:p>
          </p:txBody>
        </p:sp>
        <p:cxnSp>
          <p:nvCxnSpPr>
            <p:cNvPr id="35864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35865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6162"/>
              <a:chOff x="1614533" y="4280420"/>
              <a:chExt cx="317511" cy="366162"/>
            </a:xfrm>
          </p:grpSpPr>
          <p:sp>
            <p:nvSpPr>
              <p:cNvPr id="35881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2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35866" name="TextBox 503"/>
            <p:cNvSpPr txBox="1">
              <a:spLocks noChangeArrowheads="1"/>
            </p:cNvSpPr>
            <p:nvPr/>
          </p:nvSpPr>
          <p:spPr bwMode="auto">
            <a:xfrm>
              <a:off x="1814847" y="3398633"/>
              <a:ext cx="2033467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2. Bob browses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Netflix video</a:t>
              </a:r>
            </a:p>
          </p:txBody>
        </p:sp>
        <p:cxnSp>
          <p:nvCxnSpPr>
            <p:cNvPr id="35867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5868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6162"/>
              <a:chOff x="1614533" y="4280420"/>
              <a:chExt cx="317511" cy="366162"/>
            </a:xfrm>
          </p:grpSpPr>
          <p:sp>
            <p:nvSpPr>
              <p:cNvPr id="35879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  <p:sp>
            <p:nvSpPr>
              <p:cNvPr id="35880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1161" cy="366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ea typeface="MS PGothic" pitchFamily="34" charset="-128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35869" name="TextBox 509"/>
            <p:cNvSpPr txBox="1">
              <a:spLocks noChangeArrowheads="1"/>
            </p:cNvSpPr>
            <p:nvPr/>
          </p:nvSpPr>
          <p:spPr bwMode="auto">
            <a:xfrm>
              <a:off x="3565756" y="3038256"/>
              <a:ext cx="1785831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3. Manifest file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returned for </a:t>
              </a:r>
            </a:p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requested video</a:t>
              </a:r>
            </a:p>
          </p:txBody>
        </p:sp>
        <p:grpSp>
          <p:nvGrpSpPr>
            <p:cNvPr id="35870" name="Right Arrow 61445"/>
            <p:cNvGrpSpPr>
              <a:grpSpLocks/>
            </p:cNvGrpSpPr>
            <p:nvPr/>
          </p:nvGrpSpPr>
          <p:grpSpPr bwMode="auto">
            <a:xfrm>
              <a:off x="3663696" y="4413504"/>
              <a:ext cx="2365248" cy="1121664"/>
              <a:chOff x="3663696" y="4413504"/>
              <a:chExt cx="2365248" cy="1121664"/>
            </a:xfrm>
          </p:grpSpPr>
          <p:pic>
            <p:nvPicPr>
              <p:cNvPr id="35877" name="Right Arrow 6144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63696" y="4413504"/>
                <a:ext cx="2365248" cy="112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8" name="Text Box 369"/>
              <p:cNvSpPr txBox="1">
                <a:spLocks noChangeArrowheads="1"/>
              </p:cNvSpPr>
              <p:nvPr/>
            </p:nvSpPr>
            <p:spPr bwMode="auto">
              <a:xfrm rot="9527662">
                <a:off x="3684694" y="4852274"/>
                <a:ext cx="2377102" cy="18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/>
              <a:lstStyle/>
              <a:p>
                <a:endParaRPr lang="el-GR" i="1">
                  <a:ea typeface="MS PGothic" pitchFamily="34" charset="-128"/>
                </a:endParaRPr>
              </a:p>
            </p:txBody>
          </p:sp>
        </p:grpSp>
        <p:cxnSp>
          <p:nvCxnSpPr>
            <p:cNvPr id="35871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72" name="TextBox 516"/>
            <p:cNvSpPr txBox="1">
              <a:spLocks noChangeArrowheads="1"/>
            </p:cNvSpPr>
            <p:nvPr/>
          </p:nvSpPr>
          <p:spPr bwMode="auto">
            <a:xfrm>
              <a:off x="4132460" y="5259259"/>
              <a:ext cx="1785831" cy="64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4. DASH streaming</a:t>
              </a:r>
            </a:p>
          </p:txBody>
        </p:sp>
        <p:cxnSp>
          <p:nvCxnSpPr>
            <p:cNvPr id="35873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4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5875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5876" name="TextBox 527"/>
            <p:cNvSpPr txBox="1">
              <a:spLocks noChangeArrowheads="1"/>
            </p:cNvSpPr>
            <p:nvPr/>
          </p:nvSpPr>
          <p:spPr bwMode="auto">
            <a:xfrm>
              <a:off x="4849967" y="1568171"/>
              <a:ext cx="2033466" cy="9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  <a:ea typeface="MS PGothic" pitchFamily="34" charset="-128"/>
                </a:rPr>
                <a:t>upload copies of multiple versions of video to CDNs</a:t>
              </a:r>
            </a:p>
          </p:txBody>
        </p:sp>
      </p:grpSp>
      <p:sp>
        <p:nvSpPr>
          <p:cNvPr id="3584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4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5AC52949-1478-4C3A-8351-EFCD6D69E393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ChangeArrowheads="1"/>
          </p:cNvSpPr>
          <p:nvPr/>
        </p:nvSpPr>
        <p:spPr bwMode="auto">
          <a:xfrm>
            <a:off x="533400" y="322263"/>
            <a:ext cx="7772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200" u="sng">
                <a:solidFill>
                  <a:schemeClr val="accent2"/>
                </a:solidFill>
              </a:rPr>
              <a:t>Δικτύωση Πολυμέσων: Διάρθρωση</a:t>
            </a:r>
          </a:p>
        </p:txBody>
      </p:sp>
      <p:sp>
        <p:nvSpPr>
          <p:cNvPr id="36867" name="Text Box 11"/>
          <p:cNvSpPr txBox="1">
            <a:spLocks noChangeArrowheads="1"/>
          </p:cNvSpPr>
          <p:nvPr/>
        </p:nvSpPr>
        <p:spPr bwMode="auto">
          <a:xfrm>
            <a:off x="300038" y="1749425"/>
            <a:ext cx="85439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7.1</a:t>
            </a:r>
            <a:r>
              <a:rPr lang="el-GR" dirty="0"/>
              <a:t> </a:t>
            </a:r>
            <a:r>
              <a:rPr lang="el-GR" dirty="0" smtClean="0"/>
              <a:t> Εφαρμογές </a:t>
            </a:r>
            <a:r>
              <a:rPr lang="el-GR" dirty="0"/>
              <a:t>δικτύωσης πολυμέσων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accent2"/>
                </a:solidFill>
              </a:rPr>
              <a:t>7.2  </a:t>
            </a:r>
            <a:r>
              <a:rPr lang="el-GR" dirty="0"/>
              <a:t>Ροή αποθηκευμένου βίντεο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rgbClr val="FF0000"/>
                </a:solidFill>
              </a:rPr>
              <a:t>7.3  </a:t>
            </a:r>
            <a:r>
              <a:rPr lang="en-US" dirty="0">
                <a:solidFill>
                  <a:srgbClr val="FF0000"/>
                </a:solidFill>
              </a:rPr>
              <a:t>Voice-over-IP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7.4</a:t>
            </a:r>
            <a:r>
              <a:rPr lang="en-US" dirty="0"/>
              <a:t> </a:t>
            </a:r>
            <a:r>
              <a:rPr lang="el-GR" dirty="0" smtClean="0"/>
              <a:t> Πρωτόκολλα </a:t>
            </a:r>
            <a:r>
              <a:rPr lang="el-GR" dirty="0"/>
              <a:t>εφαρμογών συνομιλίας πραγματικού χρόνου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7.5</a:t>
            </a:r>
            <a:r>
              <a:rPr lang="el-GR" dirty="0"/>
              <a:t> </a:t>
            </a:r>
            <a:r>
              <a:rPr lang="el-GR" dirty="0" smtClean="0"/>
              <a:t> Υποστήριξη </a:t>
            </a:r>
            <a:r>
              <a:rPr lang="el-GR" dirty="0"/>
              <a:t>δικτύου για πολυμέσα </a:t>
            </a:r>
          </a:p>
        </p:txBody>
      </p:sp>
      <p:sp>
        <p:nvSpPr>
          <p:cNvPr id="36868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69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F3ACB838-2B4A-43C2-BF47-44DF999A8AF5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Voice-over-IP (VoIP)</a:t>
            </a:r>
            <a:endParaRPr lang="el-GR" smtClean="0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84163" y="1276350"/>
            <a:ext cx="85915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VoIP </a:t>
            </a:r>
            <a:r>
              <a:rPr lang="el-GR" sz="2000">
                <a:solidFill>
                  <a:srgbClr val="FF0000"/>
                </a:solidFill>
              </a:rPr>
              <a:t>απαίτηση καθυστέρησης από-άκρο-σε-άκρο:</a:t>
            </a:r>
            <a:r>
              <a:rPr lang="el-GR" sz="2000"/>
              <a:t> </a:t>
            </a:r>
            <a:r>
              <a:rPr lang="el-GR" sz="2000">
                <a:solidFill>
                  <a:schemeClr val="accent2"/>
                </a:solidFill>
              </a:rPr>
              <a:t>χρειάζεται για να διατηρηθεί το στοιχείο της συνομιλίας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μεγαλύτερες καθυστερήσεις παρατηρήσιμες, βλάπτουν τη διαδραστικότητα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&lt; 150 </a:t>
            </a:r>
            <a:r>
              <a:rPr lang="en-US"/>
              <a:t>msec: </a:t>
            </a:r>
            <a:r>
              <a:rPr lang="el-GR"/>
              <a:t>καλό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&gt; 400 </a:t>
            </a:r>
            <a:r>
              <a:rPr lang="en-US"/>
              <a:t>msec: </a:t>
            </a:r>
            <a:r>
              <a:rPr lang="el-GR"/>
              <a:t>κακό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περιλαμβάνει καθυστερήσεις δικτύου επιπέδου εφαρμογής (πακετάρισμα, αναπαραγωγή)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sz="2000">
                <a:solidFill>
                  <a:srgbClr val="FF0000"/>
                </a:solidFill>
              </a:rPr>
              <a:t>εκκίνηση συνόδου:</a:t>
            </a:r>
            <a:r>
              <a:rPr lang="el-GR" sz="2000"/>
              <a:t> πώς ο καλούμενος διαφημίζει την </a:t>
            </a:r>
            <a:r>
              <a:rPr lang="en-US" sz="2000"/>
              <a:t>IP </a:t>
            </a:r>
            <a:r>
              <a:rPr lang="el-GR" sz="2000"/>
              <a:t>δ/νση, τον αριθμό θύρας και τους αλγόριθμους κωδικοποίησης;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/>
              <a:t> </a:t>
            </a:r>
            <a:r>
              <a:rPr lang="el-GR" sz="2000">
                <a:solidFill>
                  <a:srgbClr val="FF0000"/>
                </a:solidFill>
              </a:rPr>
              <a:t>υπηρεσίες προστιθέμενης αξίας:</a:t>
            </a:r>
            <a:r>
              <a:rPr lang="el-GR" sz="2000"/>
              <a:t> προώθηση κλήσης, έλεγχος, καταγραφή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/>
              <a:t> </a:t>
            </a:r>
            <a:r>
              <a:rPr lang="el-GR" sz="2000">
                <a:solidFill>
                  <a:srgbClr val="FF0000"/>
                </a:solidFill>
              </a:rPr>
              <a:t>υπηρεσία έκτακτης ανάγκης:</a:t>
            </a:r>
            <a:r>
              <a:rPr lang="el-GR" sz="2000"/>
              <a:t> 911</a:t>
            </a:r>
          </a:p>
        </p:txBody>
      </p:sp>
      <p:sp>
        <p:nvSpPr>
          <p:cNvPr id="37892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93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A38485A4-E85E-44C9-9A3F-4414E07E6D7E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9144000" cy="619125"/>
          </a:xfrm>
        </p:spPr>
        <p:txBody>
          <a:bodyPr/>
          <a:lstStyle/>
          <a:p>
            <a:r>
              <a:rPr lang="el-GR" smtClean="0"/>
              <a:t>Χαρακτηριστικά </a:t>
            </a:r>
            <a:r>
              <a:rPr lang="en-US" smtClean="0"/>
              <a:t>VoIP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96963"/>
            <a:ext cx="8162925" cy="47466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l-GR" smtClean="0"/>
              <a:t>Ήχος του ομιλητή</a:t>
            </a:r>
            <a:r>
              <a:rPr lang="en-US" smtClean="0"/>
              <a:t>: </a:t>
            </a:r>
            <a:r>
              <a:rPr lang="el-GR" smtClean="0"/>
              <a:t>εναλλασσόμενες περίοδοι ομιλίας (</a:t>
            </a:r>
            <a:r>
              <a:rPr lang="en-US" smtClean="0"/>
              <a:t>talk spurts</a:t>
            </a:r>
            <a:r>
              <a:rPr lang="el-GR" smtClean="0"/>
              <a:t>)</a:t>
            </a:r>
            <a:r>
              <a:rPr lang="en-US" smtClean="0"/>
              <a:t>, </a:t>
            </a:r>
            <a:r>
              <a:rPr lang="el-GR" smtClean="0"/>
              <a:t>περίοδοι σιγής (</a:t>
            </a:r>
            <a:r>
              <a:rPr lang="en-US" smtClean="0"/>
              <a:t>silent periods</a:t>
            </a:r>
            <a:r>
              <a:rPr lang="el-GR" smtClean="0"/>
              <a:t>)</a:t>
            </a:r>
            <a:r>
              <a:rPr lang="en-US" smtClean="0"/>
              <a:t>.</a:t>
            </a:r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n-US" smtClean="0"/>
              <a:t>64 kbps </a:t>
            </a:r>
            <a:r>
              <a:rPr lang="el-GR" smtClean="0"/>
              <a:t>κατά</a:t>
            </a:r>
            <a:r>
              <a:rPr lang="en-US" smtClean="0"/>
              <a:t> </a:t>
            </a:r>
            <a:r>
              <a:rPr lang="el-GR" smtClean="0"/>
              <a:t>την περίοδο ομιλίας</a:t>
            </a:r>
            <a:endParaRPr lang="en-US" smtClean="0"/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l-GR" smtClean="0"/>
              <a:t>Παράγονται πακέτα μόνο όταν μιλάει ο ομιλητής</a:t>
            </a:r>
            <a:endParaRPr lang="en-US" smtClean="0"/>
          </a:p>
          <a:p>
            <a:pPr lvl="1">
              <a:spcBef>
                <a:spcPct val="40000"/>
              </a:spcBef>
              <a:buFont typeface="Wingdings" pitchFamily="2" charset="2"/>
              <a:buChar char="§"/>
            </a:pPr>
            <a:r>
              <a:rPr lang="el-GR" smtClean="0"/>
              <a:t>Τμήματα διάρκειας </a:t>
            </a:r>
            <a:r>
              <a:rPr lang="en-US" smtClean="0"/>
              <a:t>20 msec </a:t>
            </a:r>
            <a:r>
              <a:rPr lang="el-GR" smtClean="0"/>
              <a:t>με</a:t>
            </a:r>
            <a:r>
              <a:rPr lang="en-US" smtClean="0"/>
              <a:t> 8 Kbytes/sec: 160 bytes </a:t>
            </a:r>
            <a:r>
              <a:rPr lang="el-GR" smtClean="0"/>
              <a:t>δεδομένων</a:t>
            </a:r>
            <a:endParaRPr lang="en-US" sz="2400" smtClean="0"/>
          </a:p>
          <a:p>
            <a:pPr>
              <a:spcBef>
                <a:spcPct val="40000"/>
              </a:spcBef>
            </a:pPr>
            <a:r>
              <a:rPr lang="el-GR" smtClean="0"/>
              <a:t>Κεφαλίδες επιπέδου εφαρμογής προστίθενται  σε κάθε τμήμα</a:t>
            </a:r>
            <a:r>
              <a:rPr lang="en-US" smtClean="0"/>
              <a:t>.</a:t>
            </a:r>
          </a:p>
          <a:p>
            <a:pPr>
              <a:spcBef>
                <a:spcPct val="40000"/>
              </a:spcBef>
            </a:pPr>
            <a:r>
              <a:rPr lang="el-GR" smtClean="0"/>
              <a:t>Τμήμα </a:t>
            </a:r>
            <a:r>
              <a:rPr lang="en-US" smtClean="0"/>
              <a:t>+</a:t>
            </a:r>
            <a:r>
              <a:rPr lang="el-GR" smtClean="0"/>
              <a:t> κεφαλίδα ενθυλακώνονται σε</a:t>
            </a:r>
            <a:r>
              <a:rPr lang="en-US" smtClean="0"/>
              <a:t> UDP </a:t>
            </a:r>
            <a:r>
              <a:rPr lang="el-GR" smtClean="0"/>
              <a:t>ή </a:t>
            </a:r>
            <a:r>
              <a:rPr lang="en-US" smtClean="0"/>
              <a:t>TCP </a:t>
            </a:r>
            <a:r>
              <a:rPr lang="el-GR" smtClean="0"/>
              <a:t>τμήμα</a:t>
            </a:r>
            <a:r>
              <a:rPr lang="en-US" smtClean="0"/>
              <a:t>.</a:t>
            </a:r>
          </a:p>
          <a:p>
            <a:pPr>
              <a:spcBef>
                <a:spcPct val="40000"/>
              </a:spcBef>
            </a:pPr>
            <a:r>
              <a:rPr lang="el-GR" smtClean="0"/>
              <a:t>Η εφαρμογή στέλνει το</a:t>
            </a:r>
            <a:r>
              <a:rPr lang="en-US" smtClean="0"/>
              <a:t> UDP </a:t>
            </a:r>
            <a:r>
              <a:rPr lang="el-GR" smtClean="0"/>
              <a:t>τμήμα</a:t>
            </a:r>
            <a:r>
              <a:rPr lang="en-US" smtClean="0"/>
              <a:t> </a:t>
            </a:r>
            <a:r>
              <a:rPr lang="el-GR" smtClean="0"/>
              <a:t>στο </a:t>
            </a:r>
            <a:r>
              <a:rPr lang="en-US" smtClean="0"/>
              <a:t>socket </a:t>
            </a:r>
            <a:r>
              <a:rPr lang="el-GR" smtClean="0"/>
              <a:t>κάθε</a:t>
            </a:r>
            <a:r>
              <a:rPr lang="en-US" smtClean="0"/>
              <a:t> 20 msec </a:t>
            </a:r>
            <a:r>
              <a:rPr lang="el-GR" smtClean="0"/>
              <a:t>κατά την διάρκεια της ομιλίας.</a:t>
            </a:r>
            <a:endParaRPr lang="en-US" smtClean="0"/>
          </a:p>
        </p:txBody>
      </p:sp>
      <p:sp>
        <p:nvSpPr>
          <p:cNvPr id="3891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46506D52-9FA5-450B-820F-39570239FCD0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29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Δικτύωση Πολυμέσων: Διάρθρωση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00038" y="1655763"/>
            <a:ext cx="85439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accent2"/>
                </a:solidFill>
              </a:rPr>
              <a:t>7.1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l-GR" dirty="0" smtClean="0"/>
              <a:t> </a:t>
            </a:r>
            <a:r>
              <a:rPr lang="el-GR" dirty="0"/>
              <a:t>Εφαρμογές δικτύωσης πολυμέσων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accent2"/>
                </a:solidFill>
              </a:rPr>
              <a:t>7.2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l-GR" dirty="0" smtClean="0"/>
              <a:t> </a:t>
            </a:r>
            <a:r>
              <a:rPr lang="el-GR" dirty="0"/>
              <a:t>Ροή αποθηκευμένου βίντεο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accent2"/>
                </a:solidFill>
              </a:rPr>
              <a:t>7.3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l-GR" dirty="0" smtClean="0"/>
              <a:t> </a:t>
            </a:r>
            <a:r>
              <a:rPr lang="en-US" dirty="0"/>
              <a:t>Voice-over-IP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7.4  </a:t>
            </a:r>
            <a:r>
              <a:rPr lang="en-US" dirty="0" smtClean="0"/>
              <a:t> </a:t>
            </a:r>
            <a:r>
              <a:rPr lang="el-GR" dirty="0"/>
              <a:t>Πρωτόκολλα εφαρμογών συνομιλίας πραγματικού χρόνου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accent2"/>
                </a:solidFill>
              </a:rPr>
              <a:t>7.5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l-GR" dirty="0" smtClean="0"/>
              <a:t> </a:t>
            </a:r>
            <a:r>
              <a:rPr lang="el-GR" dirty="0"/>
              <a:t>Υποστήριξη δικτύου για πολυμέσα </a:t>
            </a:r>
          </a:p>
        </p:txBody>
      </p:sp>
      <p:sp>
        <p:nvSpPr>
          <p:cNvPr id="1331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80705C44-8983-4900-BF4C-C5B050798F9D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594725" cy="1143000"/>
          </a:xfrm>
        </p:spPr>
        <p:txBody>
          <a:bodyPr/>
          <a:lstStyle/>
          <a:p>
            <a:r>
              <a:rPr lang="en-US" sz="2800" smtClean="0"/>
              <a:t>VoIP: </a:t>
            </a:r>
            <a:r>
              <a:rPr lang="el-GR" sz="2800" smtClean="0"/>
              <a:t>απώλεια πακέτων και καθυστέρηση</a:t>
            </a: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l-GR" smtClean="0">
                <a:solidFill>
                  <a:srgbClr val="FF0000"/>
                </a:solidFill>
              </a:rPr>
              <a:t>Απώλειες δικτύου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Το </a:t>
            </a:r>
            <a:r>
              <a:rPr lang="en-US" smtClean="0"/>
              <a:t>IP datagram </a:t>
            </a:r>
            <a:r>
              <a:rPr lang="el-GR" smtClean="0"/>
              <a:t>χάνεται λόγω συμφόρησης του δικτύου </a:t>
            </a:r>
            <a:r>
              <a:rPr lang="en-US" smtClean="0"/>
              <a:t>(</a:t>
            </a:r>
            <a:r>
              <a:rPr lang="el-GR" smtClean="0"/>
              <a:t>υπερχείλιση στους </a:t>
            </a:r>
            <a:r>
              <a:rPr lang="en-US" smtClean="0"/>
              <a:t>buffers </a:t>
            </a:r>
            <a:r>
              <a:rPr lang="el-GR" smtClean="0"/>
              <a:t>των δρομολογητών</a:t>
            </a:r>
            <a:r>
              <a:rPr lang="en-US" smtClean="0"/>
              <a:t>)</a:t>
            </a:r>
          </a:p>
          <a:p>
            <a:r>
              <a:rPr lang="el-GR" smtClean="0">
                <a:solidFill>
                  <a:srgbClr val="FF0000"/>
                </a:solidFill>
              </a:rPr>
              <a:t>Απώλειες καθυστέρησης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Το </a:t>
            </a:r>
            <a:r>
              <a:rPr lang="en-US" smtClean="0"/>
              <a:t>IP datagram </a:t>
            </a:r>
            <a:r>
              <a:rPr lang="el-GR" smtClean="0"/>
              <a:t>φτάνει πολύ αργά για αναπαραγωγή στον δέκτη</a:t>
            </a:r>
            <a:endParaRPr lang="en-US" smtClean="0"/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καθυστερήσεις</a:t>
            </a:r>
            <a:r>
              <a:rPr lang="en-US" smtClean="0"/>
              <a:t>: </a:t>
            </a:r>
            <a:r>
              <a:rPr lang="el-GR" smtClean="0"/>
              <a:t>επεξεργασίας</a:t>
            </a:r>
            <a:r>
              <a:rPr lang="en-US" smtClean="0"/>
              <a:t>, </a:t>
            </a:r>
            <a:r>
              <a:rPr lang="el-GR" smtClean="0"/>
              <a:t>αναμονής στην ουρά, καθυστερήσεις στα τερματικά συστήματα </a:t>
            </a:r>
            <a:r>
              <a:rPr lang="en-US" smtClean="0"/>
              <a:t>(</a:t>
            </a:r>
            <a:r>
              <a:rPr lang="el-GR" smtClean="0"/>
              <a:t>αποστολέας</a:t>
            </a:r>
            <a:r>
              <a:rPr lang="en-US" smtClean="0"/>
              <a:t>,</a:t>
            </a:r>
            <a:r>
              <a:rPr lang="el-GR" smtClean="0"/>
              <a:t> παραλήπτης</a:t>
            </a:r>
            <a:r>
              <a:rPr lang="en-US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Τυπική τιμή μέγιστης ανεκτής καθυστέρησης</a:t>
            </a:r>
            <a:r>
              <a:rPr lang="en-US" smtClean="0"/>
              <a:t>: 400 ms</a:t>
            </a:r>
          </a:p>
          <a:p>
            <a:r>
              <a:rPr lang="el-GR" smtClean="0">
                <a:solidFill>
                  <a:srgbClr val="FF0000"/>
                </a:solidFill>
              </a:rPr>
              <a:t>Ανοχή στις απώλειες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εξαρτάται από την κωδικοποίηση της φωνής,</a:t>
            </a:r>
            <a:r>
              <a:rPr lang="en-US" smtClean="0"/>
              <a:t> </a:t>
            </a:r>
            <a:r>
              <a:rPr lang="el-GR" smtClean="0"/>
              <a:t>συγκάλυψη των απωλειών</a:t>
            </a:r>
            <a:r>
              <a:rPr lang="en-US" smtClean="0"/>
              <a:t>, </a:t>
            </a:r>
            <a:r>
              <a:rPr lang="el-GR" smtClean="0"/>
              <a:t>ρυθμός απώλειας πακέτων μεταξύ </a:t>
            </a:r>
            <a:r>
              <a:rPr lang="en-US" smtClean="0"/>
              <a:t> 1% </a:t>
            </a:r>
            <a:r>
              <a:rPr lang="el-GR" smtClean="0"/>
              <a:t>και</a:t>
            </a:r>
            <a:r>
              <a:rPr lang="en-US" smtClean="0"/>
              <a:t> 10% </a:t>
            </a:r>
            <a:r>
              <a:rPr lang="el-GR" smtClean="0"/>
              <a:t>είναι συχνά ανεκτός</a:t>
            </a:r>
            <a:endParaRPr lang="en-US" sz="2000" smtClean="0"/>
          </a:p>
        </p:txBody>
      </p:sp>
      <p:sp>
        <p:nvSpPr>
          <p:cNvPr id="3994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4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F629C9B8-D0A4-4019-91CB-DFC924F72808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30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70025" y="1593850"/>
            <a:ext cx="2025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      constant bit </a:t>
            </a:r>
          </a:p>
          <a:p>
            <a:r>
              <a:rPr lang="en-US">
                <a:solidFill>
                  <a:srgbClr val="FF0000"/>
                </a:solidFill>
              </a:rPr>
              <a:t>               rate</a:t>
            </a:r>
          </a:p>
          <a:p>
            <a:r>
              <a:rPr lang="en-US">
                <a:solidFill>
                  <a:srgbClr val="FF0000"/>
                </a:solidFill>
              </a:rPr>
              <a:t>transmission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41063" name="Group 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41079" name="Group 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41090" name="Group 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9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10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03" name="Line 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09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100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01" name="Line 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1091" name="Group 1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9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9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97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09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9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95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1080" name="Group 2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41084" name="Group 2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89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85" name="Group 2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87" name="Line 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81" name="Group 2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41082" name="Line 3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83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1064" name="Group 3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065" name="Group 3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41073" name="Group 3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7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8" name="Line 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74" name="Group 3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7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6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66" name="Group 4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1067" name="Group 4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7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2" name="Line 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68" name="Group 4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70" name="Line 4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sp>
        <p:nvSpPr>
          <p:cNvPr id="40966" name="Text Box 47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Cumulative data</a:t>
            </a:r>
          </a:p>
        </p:txBody>
      </p:sp>
      <p:sp>
        <p:nvSpPr>
          <p:cNvPr id="40967" name="Text Box 48"/>
          <p:cNvSpPr txBox="1">
            <a:spLocks noChangeArrowheads="1"/>
          </p:cNvSpPr>
          <p:nvPr/>
        </p:nvSpPr>
        <p:spPr bwMode="auto">
          <a:xfrm>
            <a:off x="8099425" y="435610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41023" name="Group 50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41027" name="Group 51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41061" name="Line 5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62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028" name="Group 54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41059" name="Line 5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60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029" name="Group 57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41053" name="Group 5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5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58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54" name="Group 6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5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56" name="Line 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30" name="Group 64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41047" name="Group 65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5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52" name="Line 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48" name="Group 68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4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50" name="Line 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031" name="Group 71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41045" name="Line 7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46" name="Line 7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032" name="Group 74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41043" name="Line 7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44" name="Line 7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033" name="Group 77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41041" name="Line 7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42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1034" name="Group 80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41035" name="Group 8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1039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40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036" name="Group 8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103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38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1024" name="Text Box 87"/>
            <p:cNvSpPr txBox="1">
              <a:spLocks noChangeArrowheads="1"/>
            </p:cNvSpPr>
            <p:nvPr/>
          </p:nvSpPr>
          <p:spPr bwMode="auto">
            <a:xfrm>
              <a:off x="1740" y="1724"/>
              <a:ext cx="660" cy="750"/>
            </a:xfrm>
            <a:prstGeom prst="rect">
              <a:avLst/>
            </a:prstGeom>
            <a:noFill/>
            <a:ln w="19050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variable</a:t>
              </a:r>
            </a:p>
            <a:p>
              <a:pPr algn="ctr"/>
              <a:r>
                <a:rPr lang="en-US" i="1"/>
                <a:t>network</a:t>
              </a:r>
            </a:p>
            <a:p>
              <a:pPr algn="ctr"/>
              <a:r>
                <a:rPr lang="en-US" i="1"/>
                <a:t>delay</a:t>
              </a:r>
            </a:p>
            <a:p>
              <a:pPr algn="ctr"/>
              <a:r>
                <a:rPr lang="en-US" i="1">
                  <a:solidFill>
                    <a:srgbClr val="FF0000"/>
                  </a:solidFill>
                </a:rPr>
                <a:t>(jitter)</a:t>
              </a:r>
              <a:endParaRPr lang="en-US"/>
            </a:p>
          </p:txBody>
        </p:sp>
        <p:sp>
          <p:nvSpPr>
            <p:cNvPr id="41025" name="Line 88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26" name="Text Box 89"/>
            <p:cNvSpPr txBox="1">
              <a:spLocks noChangeArrowheads="1"/>
            </p:cNvSpPr>
            <p:nvPr/>
          </p:nvSpPr>
          <p:spPr bwMode="auto">
            <a:xfrm>
              <a:off x="2773" y="1196"/>
              <a:ext cx="7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client</a:t>
              </a:r>
            </a:p>
            <a:p>
              <a:pPr algn="r"/>
              <a:r>
                <a:rPr lang="en-US"/>
                <a:t>reception</a:t>
              </a:r>
            </a:p>
          </p:txBody>
        </p:sp>
      </p:grpSp>
      <p:grpSp>
        <p:nvGrpSpPr>
          <p:cNvPr id="41004" name="Group 90"/>
          <p:cNvGrpSpPr>
            <a:grpSpLocks/>
          </p:cNvGrpSpPr>
          <p:nvPr/>
        </p:nvGrpSpPr>
        <p:grpSpPr bwMode="auto">
          <a:xfrm>
            <a:off x="2974975" y="1806575"/>
            <a:ext cx="5064125" cy="3209925"/>
            <a:chOff x="1874" y="1138"/>
            <a:chExt cx="3190" cy="2022"/>
          </a:xfrm>
        </p:grpSpPr>
        <p:grpSp>
          <p:nvGrpSpPr>
            <p:cNvPr id="40977" name="Group 91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40982" name="Group 92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40998" name="Group 93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4100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101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21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022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41018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9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020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4101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41011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5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016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41012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41013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014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40999" name="Group 108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1003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07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08" name="Line 1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100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006" name="Line 1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1000" name="Group 115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41001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02" name="Line 1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0983" name="Group 118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40984" name="Group 119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992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6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97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099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95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0985" name="Group 126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40986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90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91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0987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40988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89" name="Line 1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</p:grpSp>
        <p:sp>
          <p:nvSpPr>
            <p:cNvPr id="40978" name="Text Box 133"/>
            <p:cNvSpPr txBox="1">
              <a:spLocks noChangeArrowheads="1"/>
            </p:cNvSpPr>
            <p:nvPr/>
          </p:nvSpPr>
          <p:spPr bwMode="auto">
            <a:xfrm>
              <a:off x="3788" y="1250"/>
              <a:ext cx="127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       </a:t>
              </a:r>
              <a:r>
                <a:rPr lang="en-US">
                  <a:solidFill>
                    <a:schemeClr val="accent2"/>
                  </a:solidFill>
                </a:rPr>
                <a:t>constant bit 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     rate playout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 at client</a:t>
              </a:r>
            </a:p>
          </p:txBody>
        </p:sp>
        <p:grpSp>
          <p:nvGrpSpPr>
            <p:cNvPr id="40979" name="Group 134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40980" name="Text Box 135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2"/>
                    </a:solidFill>
                  </a:rPr>
                  <a:t>client playout</a:t>
                </a:r>
              </a:p>
              <a:p>
                <a:pPr algn="ctr"/>
                <a:r>
                  <a:rPr lang="en-US">
                    <a:solidFill>
                      <a:schemeClr val="accent2"/>
                    </a:solidFill>
                  </a:rPr>
                  <a:t>delay</a:t>
                </a:r>
                <a:endParaRPr lang="en-US"/>
              </a:p>
            </p:txBody>
          </p:sp>
          <p:sp>
            <p:nvSpPr>
              <p:cNvPr id="40981" name="Line 136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45231" name="Group 137"/>
          <p:cNvGrpSpPr>
            <a:grpSpLocks/>
          </p:cNvGrpSpPr>
          <p:nvPr/>
        </p:nvGrpSpPr>
        <p:grpSpPr bwMode="auto">
          <a:xfrm>
            <a:off x="4460875" y="2971800"/>
            <a:ext cx="517525" cy="957263"/>
            <a:chOff x="2810" y="1872"/>
            <a:chExt cx="326" cy="603"/>
          </a:xfrm>
        </p:grpSpPr>
        <p:sp>
          <p:nvSpPr>
            <p:cNvPr id="40975" name="Line 138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976" name="Text Box 139"/>
            <p:cNvSpPr txBox="1">
              <a:spLocks noChangeArrowheads="1"/>
            </p:cNvSpPr>
            <p:nvPr/>
          </p:nvSpPr>
          <p:spPr bwMode="auto">
            <a:xfrm rot="-5400000">
              <a:off x="2675" y="2014"/>
              <a:ext cx="5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</a:rPr>
                <a:t>buffered</a:t>
              </a:r>
            </a:p>
            <a:p>
              <a:pPr algn="ctr"/>
              <a:r>
                <a:rPr lang="en-US" sz="1400">
                  <a:solidFill>
                    <a:srgbClr val="009900"/>
                  </a:solidFill>
                </a:rPr>
                <a:t>data</a:t>
              </a:r>
              <a:endParaRPr lang="en-US"/>
            </a:p>
          </p:txBody>
        </p:sp>
      </p:grpSp>
      <p:sp>
        <p:nvSpPr>
          <p:cNvPr id="40971" name="Rectangle 140"/>
          <p:cNvSpPr>
            <a:spLocks noGrp="1" noChangeArrowheads="1"/>
          </p:cNvSpPr>
          <p:nvPr>
            <p:ph type="title"/>
          </p:nvPr>
        </p:nvSpPr>
        <p:spPr>
          <a:xfrm>
            <a:off x="295275" y="228600"/>
            <a:ext cx="8848725" cy="871538"/>
          </a:xfrm>
        </p:spPr>
        <p:txBody>
          <a:bodyPr/>
          <a:lstStyle/>
          <a:p>
            <a:pPr algn="l"/>
            <a:r>
              <a:rPr lang="el-GR" smtClean="0"/>
              <a:t>Διακύμανση της καθυστέρησης (</a:t>
            </a:r>
            <a:r>
              <a:rPr lang="en-US" smtClean="0"/>
              <a:t>Delay Jitter</a:t>
            </a:r>
            <a:r>
              <a:rPr lang="el-GR" smtClean="0"/>
              <a:t>)</a:t>
            </a:r>
            <a:endParaRPr lang="en-US" smtClean="0"/>
          </a:p>
        </p:txBody>
      </p:sp>
      <p:sp>
        <p:nvSpPr>
          <p:cNvPr id="345229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1236663"/>
          </a:xfrm>
        </p:spPr>
        <p:txBody>
          <a:bodyPr/>
          <a:lstStyle/>
          <a:p>
            <a:r>
              <a:rPr lang="el-GR" dirty="0" smtClean="0"/>
              <a:t>Σκεφτείτε την από άκρο-σε-άκρο καθυστέρηση δύο διαδοχικών πακέτων</a:t>
            </a:r>
            <a:r>
              <a:rPr lang="en-US" dirty="0" smtClean="0"/>
              <a:t>: </a:t>
            </a:r>
            <a:r>
              <a:rPr lang="el-GR" dirty="0" smtClean="0"/>
              <a:t>η διαφορά μπορεί να είναι μικρότερη ή μεγαλύτερη των</a:t>
            </a:r>
            <a:r>
              <a:rPr lang="en-US" dirty="0" smtClean="0"/>
              <a:t> 20 </a:t>
            </a:r>
            <a:r>
              <a:rPr lang="en-US" dirty="0" err="1" smtClean="0"/>
              <a:t>msec</a:t>
            </a:r>
            <a:endParaRPr lang="en-US" dirty="0" smtClean="0"/>
          </a:p>
        </p:txBody>
      </p:sp>
      <p:sp>
        <p:nvSpPr>
          <p:cNvPr id="4097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974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90F49385-4A49-45E3-A4AB-F665ECC03652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31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29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978746" cy="1143000"/>
          </a:xfrm>
        </p:spPr>
        <p:txBody>
          <a:bodyPr/>
          <a:lstStyle/>
          <a:p>
            <a:r>
              <a:rPr lang="en-US" sz="2800" dirty="0" smtClean="0"/>
              <a:t>VoIP: </a:t>
            </a:r>
            <a:r>
              <a:rPr lang="el-GR" sz="2800" dirty="0" smtClean="0"/>
              <a:t>σταθερή καθυστέρηση πριν την αναπαραγωγή</a:t>
            </a:r>
            <a:endParaRPr lang="en-US" sz="28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219200"/>
            <a:ext cx="8056562" cy="4724400"/>
          </a:xfrm>
        </p:spPr>
        <p:txBody>
          <a:bodyPr/>
          <a:lstStyle/>
          <a:p>
            <a:r>
              <a:rPr lang="el-GR" dirty="0" smtClean="0"/>
              <a:t>Ο παραλήπτης επιχειρεί να αναπαράγει κάθε κομμάτι ακριβώς </a:t>
            </a:r>
            <a:r>
              <a:rPr lang="en-US" dirty="0" smtClean="0"/>
              <a:t>q </a:t>
            </a:r>
            <a:r>
              <a:rPr lang="en-US" dirty="0" err="1" smtClean="0"/>
              <a:t>msecs</a:t>
            </a:r>
            <a:r>
              <a:rPr lang="en-US" dirty="0" smtClean="0"/>
              <a:t> </a:t>
            </a:r>
            <a:r>
              <a:rPr lang="el-GR" dirty="0" smtClean="0"/>
              <a:t>μετά την παραγωγή του.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Το απόσπασμα έχει </a:t>
            </a:r>
            <a:r>
              <a:rPr lang="el-GR" sz="2400" dirty="0" err="1" smtClean="0"/>
              <a:t>χρονοσφραγίδα</a:t>
            </a:r>
            <a:r>
              <a:rPr lang="el-GR" sz="2400" dirty="0" smtClean="0"/>
              <a:t> </a:t>
            </a:r>
            <a:r>
              <a:rPr lang="en-US" sz="2400" dirty="0" smtClean="0"/>
              <a:t> t</a:t>
            </a:r>
            <a:endParaRPr lang="el-GR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 Ο παραλήπτης το αναπαράγει σε χρόνο </a:t>
            </a:r>
            <a:r>
              <a:rPr lang="en-US" sz="2400" dirty="0" err="1" smtClean="0"/>
              <a:t>t+q</a:t>
            </a:r>
            <a:r>
              <a:rPr lang="en-US" sz="2400" dirty="0" smtClean="0"/>
              <a:t> .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Τα κομμάτια που φτάνουν μετά από τον χρόνο</a:t>
            </a:r>
            <a:r>
              <a:rPr lang="en-US" sz="2400" dirty="0" smtClean="0"/>
              <a:t> </a:t>
            </a:r>
            <a:r>
              <a:rPr lang="en-US" sz="2400" dirty="0" err="1" smtClean="0"/>
              <a:t>t+q</a:t>
            </a:r>
            <a:r>
              <a:rPr lang="en-US" sz="2400" dirty="0" smtClean="0"/>
              <a:t>: </a:t>
            </a:r>
            <a:r>
              <a:rPr lang="el-GR" sz="2400" dirty="0" smtClean="0"/>
              <a:t>τα δεδομένα φτάνουν πολύ αργά για αναπαραγωγή</a:t>
            </a:r>
            <a:r>
              <a:rPr lang="en-US" sz="2400" dirty="0" smtClean="0"/>
              <a:t>, </a:t>
            </a:r>
            <a:r>
              <a:rPr lang="el-GR" sz="2400" dirty="0" smtClean="0"/>
              <a:t>τα δεδομένα θεωρούνται «χαμένα»</a:t>
            </a:r>
            <a:endParaRPr lang="en-US" sz="2400" dirty="0" smtClean="0"/>
          </a:p>
          <a:p>
            <a:r>
              <a:rPr lang="el-GR" dirty="0" smtClean="0"/>
              <a:t>Επιλογή κατάλληλης τιμής για το</a:t>
            </a:r>
            <a:r>
              <a:rPr lang="en-US" dirty="0" smtClean="0"/>
              <a:t> q: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FF0000"/>
                </a:solidFill>
              </a:rPr>
              <a:t>μεγάλο</a:t>
            </a:r>
            <a:r>
              <a:rPr lang="en-US" sz="2400" dirty="0" smtClean="0">
                <a:solidFill>
                  <a:srgbClr val="FF0000"/>
                </a:solidFill>
              </a:rPr>
              <a:t> q: </a:t>
            </a:r>
            <a:r>
              <a:rPr lang="el-GR" sz="2400" dirty="0" smtClean="0">
                <a:solidFill>
                  <a:srgbClr val="FF0000"/>
                </a:solidFill>
              </a:rPr>
              <a:t>λιγότερες απώλειες πακέτων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FF0000"/>
                </a:solidFill>
              </a:rPr>
              <a:t>μικρό</a:t>
            </a:r>
            <a:r>
              <a:rPr lang="en-US" sz="2400" dirty="0" smtClean="0">
                <a:solidFill>
                  <a:srgbClr val="FF0000"/>
                </a:solidFill>
              </a:rPr>
              <a:t> q: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καλύτερη </a:t>
            </a:r>
            <a:r>
              <a:rPr lang="el-GR" sz="2400" dirty="0" err="1" smtClean="0">
                <a:solidFill>
                  <a:srgbClr val="FF0000"/>
                </a:solidFill>
              </a:rPr>
              <a:t>διαδραστική</a:t>
            </a:r>
            <a:r>
              <a:rPr lang="el-GR" sz="2400" dirty="0" smtClean="0">
                <a:solidFill>
                  <a:srgbClr val="FF0000"/>
                </a:solidFill>
              </a:rPr>
              <a:t> εμπειρία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1988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989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5EF2BFF-10A6-4D23-9962-75286E05F437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32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469313" cy="1143000"/>
          </a:xfrm>
        </p:spPr>
        <p:txBody>
          <a:bodyPr/>
          <a:lstStyle/>
          <a:p>
            <a:pPr algn="l"/>
            <a:r>
              <a:rPr lang="en-US" sz="2800" dirty="0" smtClean="0"/>
              <a:t>VoIP: </a:t>
            </a:r>
            <a:r>
              <a:rPr lang="el-GR" sz="2800" dirty="0" smtClean="0"/>
              <a:t>Σταθερή καθυστέρηση πριν την αναπαραγωγή</a:t>
            </a:r>
            <a:endParaRPr lang="en-US" sz="2800" dirty="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63563" y="2292350"/>
          <a:ext cx="7056437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4" imgW="7669080" imgH="4862520" progId="">
                  <p:embed/>
                </p:oleObj>
              </mc:Choice>
              <mc:Fallback>
                <p:oleObj name="VISIO" r:id="rId4" imgW="7669080" imgH="4862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292350"/>
                        <a:ext cx="7056437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5913" y="944563"/>
            <a:ext cx="8828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l-GR" sz="2000" dirty="0"/>
              <a:t>Ο αποστολέας παράγει πακέτα κάθε</a:t>
            </a:r>
            <a:r>
              <a:rPr lang="en-US" sz="2000" dirty="0"/>
              <a:t> 20 </a:t>
            </a:r>
            <a:r>
              <a:rPr lang="en-US" sz="2000" dirty="0" err="1"/>
              <a:t>msec</a:t>
            </a:r>
            <a:r>
              <a:rPr lang="en-US" sz="2000" dirty="0"/>
              <a:t> </a:t>
            </a:r>
            <a:r>
              <a:rPr lang="el-GR" sz="2000" dirty="0"/>
              <a:t>κατά την ομιλία (</a:t>
            </a:r>
            <a:r>
              <a:rPr lang="en-US" sz="2000" dirty="0"/>
              <a:t>talk spurt</a:t>
            </a:r>
            <a:r>
              <a:rPr lang="el-GR" sz="2000" dirty="0" smtClean="0"/>
              <a:t>)</a:t>
            </a:r>
            <a:endParaRPr lang="en-US" sz="2000" dirty="0"/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l-GR" sz="2000" dirty="0"/>
              <a:t>Το πρώτο πακέτο λαμβάνεται σε χρόνο</a:t>
            </a:r>
            <a:r>
              <a:rPr lang="en-US" sz="2000" dirty="0"/>
              <a:t> r</a:t>
            </a: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l-GR" sz="2000" dirty="0"/>
              <a:t>Πρώτη προγραμματισμένη αναπαραγωγή</a:t>
            </a:r>
            <a:r>
              <a:rPr lang="en-US" sz="2000" dirty="0"/>
              <a:t>: </a:t>
            </a:r>
            <a:r>
              <a:rPr lang="el-GR" sz="2000" dirty="0"/>
              <a:t>ξεκινά σε χρόνο</a:t>
            </a:r>
            <a:r>
              <a:rPr lang="en-US" sz="2000" dirty="0"/>
              <a:t> p</a:t>
            </a:r>
          </a:p>
          <a:p>
            <a:pPr>
              <a:buClr>
                <a:schemeClr val="accent2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l-GR" sz="2000" dirty="0"/>
              <a:t>Δεύτερη προγραμματισμένη αναπαραγωγή</a:t>
            </a:r>
            <a:r>
              <a:rPr lang="en-US" sz="2000" dirty="0"/>
              <a:t>: </a:t>
            </a:r>
            <a:r>
              <a:rPr lang="el-GR" sz="2000" dirty="0"/>
              <a:t>ξεκινά σε χρόνο</a:t>
            </a:r>
            <a:r>
              <a:rPr lang="en-US" sz="2000" dirty="0"/>
              <a:t> p’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05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7C60F26F-9997-43C0-887C-39B9C4F4FF7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pPr algn="l"/>
            <a:r>
              <a:rPr lang="el-GR" smtClean="0"/>
              <a:t>Προσαρμοζόμενη καθυστέρηση αναπαραγωγής</a:t>
            </a:r>
            <a:r>
              <a:rPr lang="en-US" smtClean="0"/>
              <a:t>, I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675" y="367030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Δυναμική εκτίμηση της μέσης καθυστέρησης στον παραλήπτη</a:t>
            </a:r>
            <a:r>
              <a:rPr lang="en-US" sz="2000"/>
              <a:t>:</a:t>
            </a:r>
            <a:endParaRPr lang="en-US" sz="2000">
              <a:latin typeface="Times New Roman" pitchFamily="18" charset="0"/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511425" y="4298950"/>
          <a:ext cx="28686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6" imgW="1549080" imgH="228600" progId="Equation.3">
                  <p:embed/>
                </p:oleObj>
              </mc:Choice>
              <mc:Fallback>
                <p:oleObj name="Equation" r:id="rId6" imgW="1549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4298950"/>
                        <a:ext cx="28686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30213" y="5026025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όπου</a:t>
            </a:r>
            <a:r>
              <a:rPr lang="en-US" sz="2000"/>
              <a:t> </a:t>
            </a:r>
            <a:r>
              <a:rPr lang="en-US" sz="2000" i="1"/>
              <a:t>u</a:t>
            </a:r>
            <a:r>
              <a:rPr lang="en-US" sz="2000"/>
              <a:t> </a:t>
            </a:r>
            <a:r>
              <a:rPr lang="el-GR" sz="2000"/>
              <a:t>είναι μια σταθερά</a:t>
            </a:r>
            <a:r>
              <a:rPr lang="en-US" sz="2000"/>
              <a:t> (</a:t>
            </a:r>
            <a:r>
              <a:rPr lang="el-GR" sz="2000"/>
              <a:t>π.χ.</a:t>
            </a:r>
            <a:r>
              <a:rPr lang="en-US" sz="2000"/>
              <a:t>, </a:t>
            </a:r>
            <a:r>
              <a:rPr lang="en-US" sz="2000" i="1"/>
              <a:t>u</a:t>
            </a:r>
            <a:r>
              <a:rPr lang="en-US" sz="2000"/>
              <a:t> = </a:t>
            </a:r>
            <a:r>
              <a:rPr lang="el-GR" sz="2000"/>
              <a:t>0</a:t>
            </a:r>
            <a:r>
              <a:rPr lang="en-US" sz="2000"/>
              <a:t>.1).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093788"/>
            <a:ext cx="8370888" cy="2324100"/>
          </a:xfrm>
        </p:spPr>
        <p:txBody>
          <a:bodyPr/>
          <a:lstStyle/>
          <a:p>
            <a:r>
              <a:rPr lang="el-GR" sz="2000" smtClean="0">
                <a:solidFill>
                  <a:srgbClr val="FF0000"/>
                </a:solidFill>
              </a:rPr>
              <a:t>Στόχος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l-GR" sz="2000" smtClean="0"/>
              <a:t>ελαχιστοποίηση καθυστέρησης αναπαραγωγής</a:t>
            </a:r>
            <a:r>
              <a:rPr lang="en-US" sz="2000" smtClean="0"/>
              <a:t>, </a:t>
            </a:r>
            <a:r>
              <a:rPr lang="el-GR" sz="2000" smtClean="0"/>
              <a:t>διατήρηση σε χαμηλά επίπεδα του ρυθμού απώλειας πακέτων</a:t>
            </a:r>
            <a:r>
              <a:rPr lang="en-US" sz="2000" smtClean="0"/>
              <a:t> </a:t>
            </a:r>
            <a:r>
              <a:rPr lang="el-GR" sz="2000" smtClean="0"/>
              <a:t>λόγω καθυστέρησης </a:t>
            </a:r>
            <a:endParaRPr lang="en-US" sz="2000" smtClean="0">
              <a:solidFill>
                <a:schemeClr val="accent2"/>
              </a:solidFill>
            </a:endParaRPr>
          </a:p>
          <a:p>
            <a:r>
              <a:rPr lang="el-GR" sz="2000" smtClean="0">
                <a:solidFill>
                  <a:srgbClr val="FF0000"/>
                </a:solidFill>
              </a:rPr>
              <a:t>Προσέγγιση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l-GR" sz="2000" smtClean="0"/>
              <a:t>ρυθμιζόμενη καθυστέρηση αναπαραγωγής</a:t>
            </a:r>
            <a:r>
              <a:rPr lang="en-US" sz="200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Εκτίμηση της καθυστέρησης δικτύου</a:t>
            </a:r>
            <a:r>
              <a:rPr lang="en-US" sz="1800" smtClean="0"/>
              <a:t>, </a:t>
            </a:r>
            <a:r>
              <a:rPr lang="el-GR" sz="1800" smtClean="0"/>
              <a:t>προσαρμογή της καθυστέρησης αναπαραγωγής στην αρχή των διαστημάτων ομιλίας (</a:t>
            </a:r>
            <a:r>
              <a:rPr lang="en-US" sz="1800" smtClean="0"/>
              <a:t>talk spurts</a:t>
            </a:r>
            <a:r>
              <a:rPr lang="el-GR" sz="1800" smtClean="0"/>
              <a:t>)</a:t>
            </a:r>
            <a:r>
              <a:rPr lang="en-US" sz="1800" smtClean="0"/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Συμπίεση και επιμήκυνση των διαστημάτων σιωπής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Τα αποσπάσματα</a:t>
            </a:r>
            <a:r>
              <a:rPr lang="en-US" sz="1800" smtClean="0"/>
              <a:t> (chunks)</a:t>
            </a:r>
            <a:r>
              <a:rPr lang="el-GR" sz="1800" smtClean="0"/>
              <a:t> αναπαράγονται κάθε</a:t>
            </a:r>
            <a:r>
              <a:rPr lang="en-US" sz="1800" smtClean="0"/>
              <a:t> 20 msec </a:t>
            </a:r>
            <a:r>
              <a:rPr lang="el-GR" sz="1800" smtClean="0"/>
              <a:t>κατά την ομιλία</a:t>
            </a:r>
            <a:r>
              <a:rPr lang="en-US" sz="1800" smtClean="0"/>
              <a:t>.</a:t>
            </a:r>
          </a:p>
        </p:txBody>
      </p:sp>
      <p:sp>
        <p:nvSpPr>
          <p:cNvPr id="308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8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A1DE95CC-E9E9-4C3F-AEC9-85962CD45002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just"/>
            <a:r>
              <a:rPr lang="el-GR" smtClean="0"/>
              <a:t>Προσαρμοζόμενη καθυστέρηση αναπαραγωγής</a:t>
            </a:r>
            <a:r>
              <a:rPr lang="en-US" smtClean="0"/>
              <a:t>,I</a:t>
            </a:r>
            <a:r>
              <a:rPr lang="el-GR" smtClean="0"/>
              <a:t>Ι</a:t>
            </a:r>
            <a:endParaRPr lang="en-US" smtClean="0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309563" y="1138238"/>
            <a:ext cx="861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Είναι επίσης χρήσιμο να εκτιμήσουμε την μέση απόκλιση καθυστέρησης,</a:t>
            </a:r>
            <a:r>
              <a:rPr lang="en-US" sz="2000"/>
              <a:t> </a:t>
            </a:r>
            <a:r>
              <a:rPr lang="en-US" sz="2000" i="1"/>
              <a:t>v</a:t>
            </a:r>
            <a:r>
              <a:rPr lang="en-US" sz="2000" i="1" baseline="-25000"/>
              <a:t>i </a:t>
            </a:r>
            <a:r>
              <a:rPr lang="en-US" sz="200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166938" y="1676400"/>
          <a:ext cx="35163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6" imgW="1803240" imgH="228600" progId="Equation.3">
                  <p:embed/>
                </p:oleObj>
              </mc:Choice>
              <mc:Fallback>
                <p:oleObj name="Equation" r:id="rId6" imgW="18032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1676400"/>
                        <a:ext cx="35163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8763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/>
              <a:t>Οι εκτιμήσεις</a:t>
            </a:r>
            <a:r>
              <a:rPr lang="en-US" sz="2000" dirty="0"/>
              <a:t> </a:t>
            </a:r>
            <a:r>
              <a:rPr lang="en-US" sz="2000" i="1" dirty="0" err="1"/>
              <a:t>d</a:t>
            </a:r>
            <a:r>
              <a:rPr lang="en-US" sz="2000" i="1" baseline="-25000" dirty="0" err="1"/>
              <a:t>i</a:t>
            </a:r>
            <a:r>
              <a:rPr lang="en-US" sz="2000" dirty="0"/>
              <a:t> </a:t>
            </a:r>
            <a:r>
              <a:rPr lang="el-GR" sz="2000" dirty="0" smtClean="0"/>
              <a:t> και</a:t>
            </a:r>
            <a:r>
              <a:rPr lang="en-US" sz="2000" dirty="0" smtClean="0"/>
              <a:t>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 </a:t>
            </a:r>
            <a:r>
              <a:rPr lang="el-GR" sz="2000" dirty="0"/>
              <a:t>υπολογίζονται για κάθε πακέτο που λαμβάνεται</a:t>
            </a:r>
            <a:r>
              <a:rPr lang="en-US" sz="2000" dirty="0"/>
              <a:t>,</a:t>
            </a:r>
            <a:r>
              <a:rPr lang="el-GR" sz="2000" dirty="0"/>
              <a:t> παρόλο που χρησιμοποιούνται στην αρχή των διαστημάτων ομιλίας </a:t>
            </a:r>
            <a:r>
              <a:rPr lang="en-US" sz="2000" dirty="0"/>
              <a:t>(talk spurts).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l-GR" sz="2000" dirty="0"/>
              <a:t>Για το </a:t>
            </a:r>
            <a:r>
              <a:rPr lang="el-GR" sz="2000" dirty="0">
                <a:solidFill>
                  <a:srgbClr val="FF0000"/>
                </a:solidFill>
              </a:rPr>
              <a:t>πρώτο πακέτο σε ένα διάστημα ομιλίας</a:t>
            </a:r>
            <a:r>
              <a:rPr lang="el-GR" sz="2000" dirty="0"/>
              <a:t>, ο </a:t>
            </a:r>
            <a:r>
              <a:rPr lang="en-US" sz="2000" dirty="0"/>
              <a:t> </a:t>
            </a:r>
            <a:r>
              <a:rPr lang="el-GR" sz="2000" dirty="0"/>
              <a:t>χρόνος αναπαραγωγής είναι</a:t>
            </a:r>
            <a:r>
              <a:rPr lang="en-US" sz="2000" dirty="0"/>
              <a:t> (</a:t>
            </a:r>
            <a:r>
              <a:rPr lang="el-GR" sz="2000" dirty="0"/>
              <a:t>έστω πακέτο </a:t>
            </a:r>
            <a:r>
              <a:rPr lang="en-US" sz="2000" dirty="0" err="1"/>
              <a:t>i</a:t>
            </a:r>
            <a:r>
              <a:rPr lang="en-US" sz="2000" dirty="0"/>
              <a:t>):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2895600" y="3581400"/>
          <a:ext cx="1981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Εξίσωση" r:id="rId8" imgW="1028520" imgH="228600" progId="Equation.3">
                  <p:embed/>
                </p:oleObj>
              </mc:Choice>
              <mc:Fallback>
                <p:oleObj name="Εξίσωση" r:id="rId8" imgW="10285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81400"/>
                        <a:ext cx="19812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4117975"/>
            <a:ext cx="8915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/>
              <a:t>όπου</a:t>
            </a:r>
            <a:r>
              <a:rPr lang="en-US" sz="2000" dirty="0"/>
              <a:t> K </a:t>
            </a:r>
            <a:r>
              <a:rPr lang="el-GR" sz="2000" dirty="0"/>
              <a:t>μια θετική σταθερά</a:t>
            </a:r>
            <a:r>
              <a:rPr lang="en-US" sz="2000" dirty="0"/>
              <a:t>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l-GR" sz="2000" dirty="0"/>
              <a:t>Τα εναπομείναντα πακέτα σε ένα διάστημα ομιλίας αναπαράγονται περιοδικά.</a:t>
            </a:r>
            <a:endParaRPr lang="en-US" dirty="0"/>
          </a:p>
        </p:txBody>
      </p:sp>
      <p:sp>
        <p:nvSpPr>
          <p:cNvPr id="4105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06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460FBD59-58CB-4D35-9120-DB311B2D20FF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/>
            <a:r>
              <a:rPr lang="el-GR" smtClean="0"/>
              <a:t>Προσαρμοζόμενη αναπαραγωγή</a:t>
            </a:r>
            <a:r>
              <a:rPr lang="en-US" smtClean="0"/>
              <a:t>, III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200"/>
            <a:ext cx="8004175" cy="492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Q:</a:t>
            </a:r>
            <a:r>
              <a:rPr lang="en-US" dirty="0" smtClean="0"/>
              <a:t> </a:t>
            </a:r>
            <a:r>
              <a:rPr lang="el-GR" dirty="0" smtClean="0"/>
              <a:t>Πώς ο παραλήπτης αντιλαμβάνεται ότι ένα πακέτο είναι το πρώτο ενός διαστήματος ομιλίας;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  <a:p>
            <a:r>
              <a:rPr lang="el-GR" dirty="0" smtClean="0">
                <a:solidFill>
                  <a:schemeClr val="accent2"/>
                </a:solidFill>
              </a:rPr>
              <a:t>Καμία απώλεια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l-GR" dirty="0" smtClean="0"/>
              <a:t>ο παραλήπτης εξετάζει διαδοχικές </a:t>
            </a:r>
            <a:r>
              <a:rPr lang="el-GR" dirty="0" err="1" smtClean="0"/>
              <a:t>χρονοσφραγίδες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Διαφορά διαδοχικών </a:t>
            </a:r>
            <a:r>
              <a:rPr lang="el-GR" dirty="0" err="1" smtClean="0"/>
              <a:t>χρονοσφραγίδων</a:t>
            </a:r>
            <a:r>
              <a:rPr lang="en-US" dirty="0" smtClean="0"/>
              <a:t> &gt; 20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ξεκινά νέο διάστημα ομιλίας</a:t>
            </a:r>
            <a:r>
              <a:rPr lang="en-US" sz="2400" dirty="0" smtClean="0"/>
              <a:t>.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Μερικές απώλειες πακέτων</a:t>
            </a:r>
            <a:r>
              <a:rPr lang="en-US" dirty="0" smtClean="0"/>
              <a:t>, </a:t>
            </a:r>
            <a:r>
              <a:rPr lang="el-GR" dirty="0" smtClean="0"/>
              <a:t>ο παραλήπτης πρέπει να εξετάσει και τις </a:t>
            </a:r>
            <a:r>
              <a:rPr lang="el-GR" dirty="0" err="1" smtClean="0"/>
              <a:t>χρονοσφραγίδες</a:t>
            </a:r>
            <a:r>
              <a:rPr lang="el-GR" dirty="0" smtClean="0"/>
              <a:t> και τους αριθμούς ακολουθίας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sequence numbers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Διαφορά διαδοχικών </a:t>
            </a:r>
            <a:r>
              <a:rPr lang="el-GR" dirty="0" err="1" smtClean="0"/>
              <a:t>χρονοσφραγίδων</a:t>
            </a:r>
            <a:r>
              <a:rPr lang="en-US" dirty="0" smtClean="0"/>
              <a:t> &gt; 20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καί</a:t>
            </a:r>
            <a:r>
              <a:rPr lang="en-US" dirty="0" smtClean="0"/>
              <a:t> </a:t>
            </a:r>
            <a:r>
              <a:rPr lang="el-GR" dirty="0" smtClean="0"/>
              <a:t>αριθμοί ακολουθίας χωρίς «κενά»</a:t>
            </a:r>
            <a:r>
              <a:rPr lang="en-US" dirty="0" smtClean="0"/>
              <a:t> --&gt; </a:t>
            </a:r>
            <a:r>
              <a:rPr lang="el-GR" dirty="0" smtClean="0">
                <a:sym typeface="Wingdings" pitchFamily="2" charset="2"/>
              </a:rPr>
              <a:t>ξεκινά νέο διάστημα ομιλίας</a:t>
            </a:r>
            <a:r>
              <a:rPr lang="en-US" dirty="0" smtClean="0"/>
              <a:t>.</a:t>
            </a:r>
            <a:endParaRPr lang="en-US" sz="2400" dirty="0" smtClean="0"/>
          </a:p>
        </p:txBody>
      </p:sp>
      <p:sp>
        <p:nvSpPr>
          <p:cNvPr id="43012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3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256D9DD-B25F-491B-825B-178EF6D0C6B3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r>
              <a:rPr lang="en-US" sz="2800" smtClean="0"/>
              <a:t>VoIP: </a:t>
            </a:r>
            <a:r>
              <a:rPr lang="el-GR" sz="2800" smtClean="0"/>
              <a:t>Ανάκαμψη από την απώλεια πακέτων</a:t>
            </a:r>
            <a:r>
              <a:rPr lang="en-US" sz="2800" smtClean="0"/>
              <a:t> 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5913" y="3384550"/>
            <a:ext cx="8323262" cy="24780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Απλό </a:t>
            </a:r>
            <a:r>
              <a:rPr lang="en-US" sz="2400" dirty="0" smtClean="0">
                <a:solidFill>
                  <a:srgbClr val="FF0000"/>
                </a:solidFill>
              </a:rPr>
              <a:t>FEC</a:t>
            </a:r>
          </a:p>
          <a:p>
            <a:r>
              <a:rPr lang="el-GR" sz="2000" dirty="0" smtClean="0"/>
              <a:t>Για κάθε ομάδα </a:t>
            </a:r>
            <a:r>
              <a:rPr lang="en-US" sz="2000" dirty="0" smtClean="0"/>
              <a:t>n</a:t>
            </a:r>
            <a:r>
              <a:rPr lang="el-GR" sz="2000" dirty="0" smtClean="0"/>
              <a:t> αποσπασμάτων  (</a:t>
            </a:r>
            <a:r>
              <a:rPr lang="en-US" sz="2000" dirty="0" smtClean="0"/>
              <a:t>chunks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δημιουργείται ένα πλεονασματικό </a:t>
            </a:r>
            <a:r>
              <a:rPr lang="en-US" sz="2000" dirty="0" smtClean="0"/>
              <a:t>chunk </a:t>
            </a:r>
            <a:r>
              <a:rPr lang="el-GR" sz="2000" dirty="0" smtClean="0"/>
              <a:t>εφαρμόζοντας </a:t>
            </a:r>
            <a:r>
              <a:rPr lang="en-US" sz="2000" dirty="0" smtClean="0"/>
              <a:t>exclusive OR</a:t>
            </a:r>
            <a:r>
              <a:rPr lang="el-GR" sz="2000" dirty="0" smtClean="0"/>
              <a:t> στις </a:t>
            </a:r>
            <a:r>
              <a:rPr lang="en-US" sz="2000" dirty="0" smtClean="0"/>
              <a:t>n </a:t>
            </a:r>
            <a:r>
              <a:rPr lang="el-GR" sz="2000" dirty="0" smtClean="0"/>
              <a:t>αρχικές </a:t>
            </a:r>
            <a:endParaRPr lang="en-US" sz="2000" dirty="0" smtClean="0"/>
          </a:p>
          <a:p>
            <a:r>
              <a:rPr lang="el-GR" sz="2000" dirty="0" smtClean="0"/>
              <a:t>Στέλνει</a:t>
            </a:r>
            <a:r>
              <a:rPr lang="en-US" sz="2000" dirty="0" smtClean="0"/>
              <a:t> n+1 chunks, </a:t>
            </a:r>
            <a:r>
              <a:rPr lang="el-GR" sz="2000" dirty="0" smtClean="0"/>
              <a:t>αυξάνοντας το απαιτούμενο </a:t>
            </a:r>
            <a:r>
              <a:rPr lang="en-US" sz="2000" dirty="0" smtClean="0"/>
              <a:t>bandwidth</a:t>
            </a:r>
            <a:r>
              <a:rPr lang="el-GR" sz="2000" dirty="0" smtClean="0"/>
              <a:t> κατά </a:t>
            </a:r>
            <a:r>
              <a:rPr lang="en-US" sz="2000" dirty="0" smtClean="0"/>
              <a:t>1/n.</a:t>
            </a:r>
          </a:p>
          <a:p>
            <a:r>
              <a:rPr lang="el-GR" sz="2000" dirty="0" smtClean="0"/>
              <a:t>Μπορεί να ανακατασκευάσει τα αρχικά</a:t>
            </a:r>
            <a:r>
              <a:rPr lang="en-US" sz="2000" dirty="0" smtClean="0"/>
              <a:t> n chunks </a:t>
            </a:r>
            <a:r>
              <a:rPr lang="el-GR" sz="2000" dirty="0" smtClean="0"/>
              <a:t>εάν χαθεί το πολύ ένα </a:t>
            </a:r>
            <a:r>
              <a:rPr lang="en-US" sz="2000" dirty="0" smtClean="0"/>
              <a:t>chunk </a:t>
            </a:r>
            <a:r>
              <a:rPr lang="el-GR" sz="2000" dirty="0" smtClean="0"/>
              <a:t>από τα</a:t>
            </a:r>
            <a:r>
              <a:rPr lang="en-US" sz="2000" dirty="0" smtClean="0"/>
              <a:t> n+1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68288" y="962025"/>
            <a:ext cx="85915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rgbClr val="FF0000"/>
                </a:solidFill>
              </a:rPr>
              <a:t>Πρόκληση:</a:t>
            </a:r>
            <a:r>
              <a:rPr lang="el-GR" sz="2000"/>
              <a:t> ανάκαμψε από απώλεια πακέτων με μικρή ανεκτή καθυστέρηση μεταξύ της αρχικής μετάδοσης και της αναπαραγωγής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/>
              <a:t> κάθε </a:t>
            </a:r>
            <a:r>
              <a:rPr lang="en-US" sz="2000"/>
              <a:t>ACK/NACK </a:t>
            </a:r>
            <a:r>
              <a:rPr lang="el-GR" sz="2000"/>
              <a:t>παίρνει ~ 1 </a:t>
            </a:r>
            <a:r>
              <a:rPr lang="en-US" sz="2000"/>
              <a:t>RTT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 </a:t>
            </a:r>
            <a:r>
              <a:rPr lang="el-GR" sz="2000"/>
              <a:t>Εναλλακτική: </a:t>
            </a:r>
            <a:r>
              <a:rPr lang="en-US" sz="2000" i="1">
                <a:solidFill>
                  <a:srgbClr val="CC0000"/>
                </a:solidFill>
              </a:rPr>
              <a:t>Forward Error Correction (FEC)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στείλε αρκετά </a:t>
            </a:r>
            <a:r>
              <a:rPr lang="en-US"/>
              <a:t>bits </a:t>
            </a:r>
            <a:r>
              <a:rPr lang="el-GR"/>
              <a:t>για να επιτρέψεις την ανάκαμψη χωρίς αναμετάδοση</a:t>
            </a:r>
          </a:p>
        </p:txBody>
      </p:sp>
      <p:sp>
        <p:nvSpPr>
          <p:cNvPr id="44037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38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1B6553B-1F86-46C4-9E3E-09984129D9BD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Ανάκαμψη από την απώλεια πακέτων</a:t>
            </a:r>
            <a:r>
              <a:rPr lang="en-US" smtClean="0"/>
              <a:t> (</a:t>
            </a:r>
            <a:r>
              <a:rPr lang="el-GR" smtClean="0"/>
              <a:t>2</a:t>
            </a:r>
            <a:r>
              <a:rPr lang="en-US" smtClean="0"/>
              <a:t>)</a:t>
            </a:r>
          </a:p>
        </p:txBody>
      </p:sp>
      <p:pic>
        <p:nvPicPr>
          <p:cNvPr id="45059" name="Picture 3" descr="C:\Medy\cs118\Notes\TopDown Fall 99\Pictures\632 Mixed Quality Redundanc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263" y="1279525"/>
            <a:ext cx="602773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5263" y="1282700"/>
            <a:ext cx="330676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FF0000"/>
                </a:solidFill>
              </a:rPr>
              <a:t>2</a:t>
            </a:r>
            <a:r>
              <a:rPr lang="el-GR" sz="2000" u="sng" baseline="30000">
                <a:solidFill>
                  <a:srgbClr val="FF0000"/>
                </a:solidFill>
              </a:rPr>
              <a:t>ο</a:t>
            </a:r>
            <a:r>
              <a:rPr lang="en-US" sz="2000" u="sng">
                <a:solidFill>
                  <a:srgbClr val="FF0000"/>
                </a:solidFill>
              </a:rPr>
              <a:t> </a:t>
            </a:r>
            <a:r>
              <a:rPr lang="el-GR" sz="2000" u="sng">
                <a:solidFill>
                  <a:srgbClr val="FF0000"/>
                </a:solidFill>
              </a:rPr>
              <a:t>σχήμα </a:t>
            </a:r>
            <a:r>
              <a:rPr lang="en-US" sz="2000" u="sng">
                <a:solidFill>
                  <a:srgbClr val="FF0000"/>
                </a:solidFill>
              </a:rPr>
              <a:t>FEC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/>
              <a:t> “piggyback lower </a:t>
            </a:r>
            <a:br>
              <a:rPr lang="en-US" sz="2000"/>
            </a:br>
            <a:r>
              <a:rPr lang="en-US" sz="2000"/>
              <a:t>quality stream”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 sz="2000"/>
              <a:t>παράλληλη αποστολή </a:t>
            </a:r>
          </a:p>
          <a:p>
            <a:pPr>
              <a:buClr>
                <a:schemeClr val="accent2"/>
              </a:buClr>
            </a:pPr>
            <a:r>
              <a:rPr lang="el-GR" sz="2000"/>
              <a:t>μικρότερης ανάλυσης ροής</a:t>
            </a:r>
          </a:p>
          <a:p>
            <a:pPr>
              <a:buClr>
                <a:schemeClr val="accent2"/>
              </a:buClr>
            </a:pPr>
            <a:r>
              <a:rPr lang="el-GR" sz="2000"/>
              <a:t> δεδομένων ήχου ως </a:t>
            </a:r>
          </a:p>
          <a:p>
            <a:pPr>
              <a:buClr>
                <a:schemeClr val="accent2"/>
              </a:buClr>
            </a:pPr>
            <a:r>
              <a:rPr lang="el-GR" sz="2000"/>
              <a:t>πλεονάζουσα πληροφορία</a:t>
            </a:r>
            <a:endParaRPr lang="en-US" sz="200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 sz="2000"/>
              <a:t>για παράδειγμα</a:t>
            </a:r>
            <a:r>
              <a:rPr lang="en-US" sz="2000"/>
              <a:t>, </a:t>
            </a:r>
            <a:r>
              <a:rPr lang="el-GR" sz="2000"/>
              <a:t>κανονική</a:t>
            </a:r>
          </a:p>
          <a:p>
            <a:pPr>
              <a:buClr>
                <a:schemeClr val="accent2"/>
              </a:buClr>
            </a:pPr>
            <a:r>
              <a:rPr lang="el-GR" sz="2000"/>
              <a:t>ροή</a:t>
            </a:r>
            <a:r>
              <a:rPr lang="en-US" sz="2000"/>
              <a:t> PCM </a:t>
            </a:r>
            <a:r>
              <a:rPr lang="el-GR" sz="2000"/>
              <a:t>στα</a:t>
            </a:r>
            <a:r>
              <a:rPr lang="en-US" sz="2000"/>
              <a:t> 64 kbps</a:t>
            </a:r>
            <a:br>
              <a:rPr lang="en-US" sz="2000"/>
            </a:br>
            <a:r>
              <a:rPr lang="el-GR" sz="2000"/>
              <a:t>και πλεονάζουσα ροή </a:t>
            </a:r>
          </a:p>
          <a:p>
            <a:pPr>
              <a:buClr>
                <a:schemeClr val="accent2"/>
              </a:buClr>
            </a:pPr>
            <a:r>
              <a:rPr lang="en-US" sz="2000"/>
              <a:t>GSM </a:t>
            </a:r>
            <a:r>
              <a:rPr lang="el-GR" sz="2000"/>
              <a:t>στα</a:t>
            </a:r>
            <a:r>
              <a:rPr lang="en-US" sz="2000"/>
              <a:t> 13 kbps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79588" y="4699000"/>
            <a:ext cx="7164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l-GR" sz="2000"/>
              <a:t>Σε απώλεια μη-διαδοχικών πακέτων</a:t>
            </a:r>
            <a:r>
              <a:rPr lang="en-US" sz="2000"/>
              <a:t>, </a:t>
            </a:r>
            <a:r>
              <a:rPr lang="el-GR" sz="2000"/>
              <a:t>ο παραλήπτης μπορεί </a:t>
            </a:r>
            <a:br>
              <a:rPr lang="el-GR" sz="2000"/>
            </a:br>
            <a:r>
              <a:rPr lang="el-GR" sz="2000"/>
              <a:t>να συγκαλύψει την απώλεια.</a:t>
            </a:r>
            <a:r>
              <a:rPr lang="en-US" sz="2000"/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 sz="2000"/>
              <a:t>Μπορεί επίσης να προσθέσει το </a:t>
            </a:r>
            <a:r>
              <a:rPr lang="en-US" sz="2000"/>
              <a:t>(n-1)</a:t>
            </a:r>
            <a:r>
              <a:rPr lang="el-GR" sz="2000"/>
              <a:t>-ιοστό</a:t>
            </a:r>
            <a:r>
              <a:rPr lang="en-US" sz="2000"/>
              <a:t> </a:t>
            </a:r>
            <a:r>
              <a:rPr lang="el-GR" sz="2000"/>
              <a:t>και</a:t>
            </a:r>
            <a:r>
              <a:rPr lang="en-US" sz="2000"/>
              <a:t> (n-2</a:t>
            </a:r>
            <a:r>
              <a:rPr lang="el-GR" sz="2000"/>
              <a:t>)-ιοστό</a:t>
            </a:r>
          </a:p>
          <a:p>
            <a:pPr>
              <a:buClr>
                <a:schemeClr val="accent2"/>
              </a:buClr>
            </a:pPr>
            <a:r>
              <a:rPr lang="el-GR" sz="2000"/>
              <a:t>από την χαμηλού ρυθμού </a:t>
            </a:r>
            <a:r>
              <a:rPr lang="en-US" sz="2000"/>
              <a:t>bit </a:t>
            </a:r>
            <a:r>
              <a:rPr lang="el-GR" sz="2000"/>
              <a:t>έκδοση του υλικού.</a:t>
            </a:r>
            <a:endParaRPr lang="en-US" sz="2000"/>
          </a:p>
        </p:txBody>
      </p:sp>
      <p:sp>
        <p:nvSpPr>
          <p:cNvPr id="45062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3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31437CA6-E399-41B5-AEF9-9C66270FB43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Ανάκαμψη από την απώλεια πακέτων</a:t>
            </a:r>
            <a:r>
              <a:rPr lang="en-US" sz="2800" smtClean="0"/>
              <a:t> </a:t>
            </a:r>
            <a:r>
              <a:rPr lang="en-US" sz="1800" smtClean="0"/>
              <a:t>(</a:t>
            </a:r>
            <a:r>
              <a:rPr lang="el-GR" sz="1800" smtClean="0"/>
              <a:t>3</a:t>
            </a:r>
            <a:r>
              <a:rPr lang="en-US" sz="1800" smtClean="0"/>
              <a:t>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4038600"/>
            <a:ext cx="4248150" cy="2530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u="sng" smtClean="0">
                <a:solidFill>
                  <a:srgbClr val="FF0000"/>
                </a:solidFill>
              </a:rPr>
              <a:t>Διάπλεξη (</a:t>
            </a:r>
            <a:r>
              <a:rPr lang="en-US" u="sng" smtClean="0">
                <a:solidFill>
                  <a:srgbClr val="FF0000"/>
                </a:solidFill>
              </a:rPr>
              <a:t>Interleaving</a:t>
            </a:r>
            <a:r>
              <a:rPr lang="el-GR" u="sng" smtClean="0">
                <a:solidFill>
                  <a:srgbClr val="FF0000"/>
                </a:solidFill>
              </a:rPr>
              <a:t>)</a:t>
            </a:r>
            <a:endParaRPr lang="en-US" smtClean="0"/>
          </a:p>
          <a:p>
            <a:r>
              <a:rPr lang="el-GR" sz="1800" smtClean="0"/>
              <a:t>Τα αρχικά πακέτα</a:t>
            </a:r>
            <a:r>
              <a:rPr lang="en-US" sz="1800" smtClean="0"/>
              <a:t> </a:t>
            </a:r>
            <a:r>
              <a:rPr lang="el-GR" sz="1800" smtClean="0"/>
              <a:t>διασπώνται σε μικρότερα κομμάτια</a:t>
            </a:r>
            <a:endParaRPr lang="en-US" sz="1800" smtClean="0"/>
          </a:p>
          <a:p>
            <a:r>
              <a:rPr lang="el-GR" sz="1800" smtClean="0"/>
              <a:t>Για παράδειγμα</a:t>
            </a:r>
            <a:r>
              <a:rPr lang="en-US" sz="1800" smtClean="0"/>
              <a:t>, 4 </a:t>
            </a:r>
            <a:r>
              <a:rPr lang="el-GR" sz="1800" smtClean="0"/>
              <a:t>κομμάτια </a:t>
            </a:r>
            <a:r>
              <a:rPr lang="en-US" sz="1800" smtClean="0"/>
              <a:t>(</a:t>
            </a:r>
            <a:r>
              <a:rPr lang="el-GR" sz="1800" smtClean="0"/>
              <a:t>των </a:t>
            </a:r>
            <a:r>
              <a:rPr lang="en-US" sz="1800" smtClean="0"/>
              <a:t>5 msec) </a:t>
            </a:r>
            <a:r>
              <a:rPr lang="el-GR" sz="1800" smtClean="0"/>
              <a:t>για κάθε</a:t>
            </a:r>
            <a:r>
              <a:rPr lang="en-US" sz="1800" smtClean="0"/>
              <a:t> </a:t>
            </a:r>
            <a:r>
              <a:rPr lang="el-GR" sz="1800" smtClean="0"/>
              <a:t>αρχικό πακέτο</a:t>
            </a:r>
            <a:endParaRPr lang="en-US" sz="1800" smtClean="0"/>
          </a:p>
          <a:p>
            <a:r>
              <a:rPr lang="el-GR" sz="1800" smtClean="0"/>
              <a:t>Τα μεταδιδόμενα πακέτα περιλαμβάνουν μικρά κομμάτια από διαφορετικά </a:t>
            </a:r>
            <a:r>
              <a:rPr lang="en-US" sz="1800" smtClean="0"/>
              <a:t> chunks</a:t>
            </a:r>
          </a:p>
        </p:txBody>
      </p:sp>
      <p:pic>
        <p:nvPicPr>
          <p:cNvPr id="46084" name="Picture 4" descr="C:\Medy\cs118\Notes\TopDown Fall 99\Pictures\633 interleav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5" y="992188"/>
            <a:ext cx="63007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4435475"/>
            <a:ext cx="4017962" cy="1631950"/>
          </a:xfrm>
        </p:spPr>
        <p:txBody>
          <a:bodyPr/>
          <a:lstStyle/>
          <a:p>
            <a:r>
              <a:rPr lang="el-GR" sz="1800" smtClean="0"/>
              <a:t>Αν χαθεί ένα πακέτο, εξακολουθούμε να έχουμε το μεγαλύτερο μέρος κάθε αρχικό πακέτο</a:t>
            </a:r>
            <a:endParaRPr lang="en-US" sz="1800" smtClean="0"/>
          </a:p>
          <a:p>
            <a:r>
              <a:rPr lang="el-GR" sz="1800" smtClean="0">
                <a:solidFill>
                  <a:schemeClr val="accent2"/>
                </a:solidFill>
              </a:rPr>
              <a:t>Δεν προσθέτει πλεονασμό</a:t>
            </a:r>
            <a:endParaRPr lang="en-US" sz="1800" smtClean="0">
              <a:solidFill>
                <a:schemeClr val="accent2"/>
              </a:solidFill>
            </a:endParaRPr>
          </a:p>
          <a:p>
            <a:r>
              <a:rPr lang="el-GR" sz="1800" smtClean="0">
                <a:solidFill>
                  <a:schemeClr val="accent2"/>
                </a:solidFill>
              </a:rPr>
              <a:t>Όμως αυξάνει την καθυστέρηση αναπαραγωγής</a:t>
            </a:r>
            <a:endParaRPr lang="en-US" sz="1800" smtClean="0">
              <a:solidFill>
                <a:schemeClr val="accent2"/>
              </a:solidFill>
            </a:endParaRPr>
          </a:p>
          <a:p>
            <a:endParaRPr lang="en-US" sz="2000" smtClean="0"/>
          </a:p>
        </p:txBody>
      </p:sp>
      <p:sp>
        <p:nvSpPr>
          <p:cNvPr id="4608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08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F4D80CC-DBCD-4353-9A84-95526043359C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39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Δικτύωση Πολυμέσων: Διάρθρωση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00038" y="1655763"/>
            <a:ext cx="85439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0000"/>
                </a:solidFill>
              </a:rPr>
              <a:t>7.1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Εφαρμογές </a:t>
            </a:r>
            <a:r>
              <a:rPr lang="el-GR" dirty="0">
                <a:solidFill>
                  <a:srgbClr val="FF0000"/>
                </a:solidFill>
              </a:rPr>
              <a:t>δικτύωσης πολυμέσων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7.2</a:t>
            </a:r>
            <a:r>
              <a:rPr lang="el-GR" dirty="0"/>
              <a:t> </a:t>
            </a:r>
            <a:r>
              <a:rPr lang="en-US" dirty="0" smtClean="0"/>
              <a:t> </a:t>
            </a:r>
            <a:r>
              <a:rPr lang="el-GR" dirty="0" smtClean="0"/>
              <a:t>Ροή </a:t>
            </a:r>
            <a:r>
              <a:rPr lang="el-GR" dirty="0"/>
              <a:t>αποθηκευμένου βίντεο</a:t>
            </a:r>
          </a:p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accent2"/>
                </a:solidFill>
              </a:rPr>
              <a:t>7.3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/>
              <a:t> </a:t>
            </a:r>
            <a:r>
              <a:rPr lang="en-US" dirty="0"/>
              <a:t>Voice-over-IP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7.4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Πρωτόκολλα </a:t>
            </a:r>
            <a:r>
              <a:rPr lang="el-GR" dirty="0"/>
              <a:t>εφαρμογών συνομιλίας πραγματικού χρόνου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7.5</a:t>
            </a:r>
            <a:r>
              <a:rPr lang="el-GR" dirty="0"/>
              <a:t> </a:t>
            </a:r>
            <a:r>
              <a:rPr lang="en-US" dirty="0" smtClean="0"/>
              <a:t> </a:t>
            </a:r>
            <a:r>
              <a:rPr lang="el-GR" dirty="0" smtClean="0"/>
              <a:t>Υποστήριξη </a:t>
            </a:r>
            <a:r>
              <a:rPr lang="el-GR" dirty="0"/>
              <a:t>δικτύου για πολυμέσα </a:t>
            </a:r>
          </a:p>
        </p:txBody>
      </p:sp>
      <p:sp>
        <p:nvSpPr>
          <p:cNvPr id="1434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3B797150-EC14-4C18-B922-8D029638E608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Voice-over-IP: Skype</a:t>
            </a:r>
            <a:endParaRPr lang="el-GR" smtClean="0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6008688" y="2982913"/>
            <a:ext cx="2325687" cy="1643062"/>
            <a:chOff x="3785" y="1879"/>
            <a:chExt cx="1465" cy="1035"/>
          </a:xfrm>
        </p:grpSpPr>
        <p:sp>
          <p:nvSpPr>
            <p:cNvPr id="47232" name="Line 7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3" name="Line 7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4" name="Text Box 78"/>
            <p:cNvSpPr txBox="1">
              <a:spLocks noChangeArrowheads="1"/>
            </p:cNvSpPr>
            <p:nvPr/>
          </p:nvSpPr>
          <p:spPr bwMode="auto">
            <a:xfrm>
              <a:off x="4446" y="2052"/>
              <a:ext cx="804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supernode 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  overlay</a:t>
              </a:r>
            </a:p>
            <a:p>
              <a:pPr marL="342900" indent="-342900">
                <a:lnSpc>
                  <a:spcPct val="90000"/>
                </a:lnSpc>
              </a:pPr>
              <a:r>
                <a:rPr lang="en-US">
                  <a:latin typeface="Arial" charset="0"/>
                  <a:ea typeface="MS PGothic" pitchFamily="34" charset="-128"/>
                </a:rPr>
                <a:t>    network</a:t>
              </a:r>
            </a:p>
          </p:txBody>
        </p:sp>
      </p:grpSp>
      <p:sp>
        <p:nvSpPr>
          <p:cNvPr id="161794" name="Line 2"/>
          <p:cNvSpPr>
            <a:spLocks noChangeShapeType="1"/>
          </p:cNvSpPr>
          <p:nvPr/>
        </p:nvSpPr>
        <p:spPr bwMode="auto">
          <a:xfrm flipH="1">
            <a:off x="6042025" y="2841625"/>
            <a:ext cx="663575" cy="957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1797" name="Text Box 118"/>
          <p:cNvSpPr txBox="1">
            <a:spLocks noChangeArrowheads="1"/>
          </p:cNvSpPr>
          <p:nvPr/>
        </p:nvSpPr>
        <p:spPr bwMode="auto">
          <a:xfrm>
            <a:off x="6880225" y="1158875"/>
            <a:ext cx="213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latin typeface="Arial" charset="0"/>
                <a:ea typeface="MS PGothic" pitchFamily="34" charset="-128"/>
              </a:rPr>
              <a:t>Skype clients (SC)</a:t>
            </a:r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6005513" y="1755775"/>
            <a:ext cx="1247775" cy="1138238"/>
            <a:chOff x="3783" y="1106"/>
            <a:chExt cx="786" cy="717"/>
          </a:xfrm>
        </p:grpSpPr>
        <p:sp>
          <p:nvSpPr>
            <p:cNvPr id="47228" name="Line 63"/>
            <p:cNvSpPr>
              <a:spLocks noChangeShapeType="1"/>
            </p:cNvSpPr>
            <p:nvPr/>
          </p:nvSpPr>
          <p:spPr bwMode="auto">
            <a:xfrm>
              <a:off x="3783" y="1578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29" name="Line 64"/>
            <p:cNvSpPr>
              <a:spLocks noChangeShapeType="1"/>
            </p:cNvSpPr>
            <p:nvPr/>
          </p:nvSpPr>
          <p:spPr bwMode="auto">
            <a:xfrm>
              <a:off x="3905" y="1211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0" name="Line 65"/>
            <p:cNvSpPr>
              <a:spLocks noChangeShapeType="1"/>
            </p:cNvSpPr>
            <p:nvPr/>
          </p:nvSpPr>
          <p:spPr bwMode="auto">
            <a:xfrm flipH="1">
              <a:off x="4194" y="1106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231" name="Line 66"/>
            <p:cNvSpPr>
              <a:spLocks noChangeShapeType="1"/>
            </p:cNvSpPr>
            <p:nvPr/>
          </p:nvSpPr>
          <p:spPr bwMode="auto">
            <a:xfrm flipH="1">
              <a:off x="4194" y="1210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4505325" y="1860550"/>
            <a:ext cx="1233488" cy="1160463"/>
            <a:chOff x="2679" y="1182"/>
            <a:chExt cx="777" cy="731"/>
          </a:xfrm>
        </p:grpSpPr>
        <p:sp>
          <p:nvSpPr>
            <p:cNvPr id="47194" name="Text Box 120"/>
            <p:cNvSpPr txBox="1">
              <a:spLocks noChangeArrowheads="1"/>
            </p:cNvSpPr>
            <p:nvPr/>
          </p:nvSpPr>
          <p:spPr bwMode="auto">
            <a:xfrm>
              <a:off x="2679" y="1623"/>
              <a:ext cx="77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login server</a:t>
              </a:r>
            </a:p>
          </p:txBody>
        </p:sp>
        <p:grpSp>
          <p:nvGrpSpPr>
            <p:cNvPr id="47195" name="Group 86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47196" name="Freeform 8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7" name="Rectangle 8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198" name="Freeform 8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9" name="Freeform 9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0" name="Rectangle 91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1" name="Group 9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7226" name="AutoShape 9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7" name="AutoShape 9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2" name="Rectangle 95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3" name="Group 9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7224" name="AutoShape 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5" name="AutoShape 98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4" name="Rectangle 99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05" name="Rectangle 100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7206" name="Group 10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7222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3" name="AutoShape 10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7" name="Freeform 10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208" name="Group 10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7220" name="AutoShape 106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7221" name="AutoShape 10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7209" name="Rectangle 10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0" name="Freeform 10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1" name="Freeform 11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2" name="Oval 111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3" name="Freeform 11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4" name="AutoShape 11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5" name="AutoShape 11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6" name="Oval 115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7" name="Oval 116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47218" name="Oval 117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7219" name="Rectangle 118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</p:grp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5638800" y="1339850"/>
            <a:ext cx="2406650" cy="1390650"/>
            <a:chOff x="2089" y="3444"/>
            <a:chExt cx="1516" cy="876"/>
          </a:xfrm>
        </p:grpSpPr>
        <p:pic>
          <p:nvPicPr>
            <p:cNvPr id="4717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4157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74" name="Group 135"/>
            <p:cNvGrpSpPr>
              <a:grpSpLocks/>
            </p:cNvGrpSpPr>
            <p:nvPr/>
          </p:nvGrpSpPr>
          <p:grpSpPr bwMode="auto">
            <a:xfrm>
              <a:off x="2089" y="3444"/>
              <a:ext cx="1516" cy="787"/>
              <a:chOff x="2089" y="3444"/>
              <a:chExt cx="1516" cy="787"/>
            </a:xfrm>
          </p:grpSpPr>
          <p:pic>
            <p:nvPicPr>
              <p:cNvPr id="4717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13" y="3904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3" y="3739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7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09" y="367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78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67" y="3760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7179" name="Group 120"/>
              <p:cNvGrpSpPr>
                <a:grpSpLocks/>
              </p:cNvGrpSpPr>
              <p:nvPr/>
            </p:nvGrpSpPr>
            <p:grpSpPr bwMode="auto">
              <a:xfrm flipH="1">
                <a:off x="3275" y="3678"/>
                <a:ext cx="330" cy="295"/>
                <a:chOff x="-44" y="1473"/>
                <a:chExt cx="981" cy="1105"/>
              </a:xfrm>
            </p:grpSpPr>
            <p:pic>
              <p:nvPicPr>
                <p:cNvPr id="47192" name="Picture 12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93" name="Freeform 12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0" name="Group 123"/>
              <p:cNvGrpSpPr>
                <a:grpSpLocks/>
              </p:cNvGrpSpPr>
              <p:nvPr/>
            </p:nvGrpSpPr>
            <p:grpSpPr bwMode="auto">
              <a:xfrm flipH="1">
                <a:off x="2986" y="3519"/>
                <a:ext cx="330" cy="295"/>
                <a:chOff x="-44" y="1473"/>
                <a:chExt cx="981" cy="1105"/>
              </a:xfrm>
            </p:grpSpPr>
            <p:pic>
              <p:nvPicPr>
                <p:cNvPr id="47190" name="Picture 12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91" name="Freeform 12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1" name="Group 126"/>
              <p:cNvGrpSpPr>
                <a:grpSpLocks/>
              </p:cNvGrpSpPr>
              <p:nvPr/>
            </p:nvGrpSpPr>
            <p:grpSpPr bwMode="auto">
              <a:xfrm>
                <a:off x="2575" y="3444"/>
                <a:ext cx="330" cy="295"/>
                <a:chOff x="-44" y="1473"/>
                <a:chExt cx="981" cy="1105"/>
              </a:xfrm>
            </p:grpSpPr>
            <p:pic>
              <p:nvPicPr>
                <p:cNvPr id="47188" name="Picture 12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9" name="Freeform 12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2" name="Group 129"/>
              <p:cNvGrpSpPr>
                <a:grpSpLocks/>
              </p:cNvGrpSpPr>
              <p:nvPr/>
            </p:nvGrpSpPr>
            <p:grpSpPr bwMode="auto">
              <a:xfrm>
                <a:off x="2246" y="3554"/>
                <a:ext cx="330" cy="295"/>
                <a:chOff x="-44" y="1473"/>
                <a:chExt cx="981" cy="1105"/>
              </a:xfrm>
            </p:grpSpPr>
            <p:pic>
              <p:nvPicPr>
                <p:cNvPr id="47186" name="Picture 13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7" name="Freeform 13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7183" name="Group 132"/>
              <p:cNvGrpSpPr>
                <a:grpSpLocks/>
              </p:cNvGrpSpPr>
              <p:nvPr/>
            </p:nvGrpSpPr>
            <p:grpSpPr bwMode="auto">
              <a:xfrm>
                <a:off x="2089" y="3936"/>
                <a:ext cx="330" cy="295"/>
                <a:chOff x="-44" y="1473"/>
                <a:chExt cx="981" cy="1105"/>
              </a:xfrm>
            </p:grpSpPr>
            <p:pic>
              <p:nvPicPr>
                <p:cNvPr id="47184" name="Picture 13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185" name="Freeform 134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7" name="Group 183"/>
          <p:cNvGrpSpPr>
            <a:grpSpLocks/>
          </p:cNvGrpSpPr>
          <p:nvPr/>
        </p:nvGrpSpPr>
        <p:grpSpPr bwMode="auto">
          <a:xfrm>
            <a:off x="4497388" y="3503613"/>
            <a:ext cx="1987550" cy="1673225"/>
            <a:chOff x="2360" y="2831"/>
            <a:chExt cx="1252" cy="1054"/>
          </a:xfrm>
        </p:grpSpPr>
        <p:sp>
          <p:nvSpPr>
            <p:cNvPr id="47149" name="Line 64"/>
            <p:cNvSpPr>
              <a:spLocks noChangeShapeType="1"/>
            </p:cNvSpPr>
            <p:nvPr/>
          </p:nvSpPr>
          <p:spPr bwMode="auto">
            <a:xfrm flipV="1">
              <a:off x="2987" y="3119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0" name="Line 65"/>
            <p:cNvSpPr>
              <a:spLocks noChangeShapeType="1"/>
            </p:cNvSpPr>
            <p:nvPr/>
          </p:nvSpPr>
          <p:spPr bwMode="auto">
            <a:xfrm flipH="1" flipV="1">
              <a:off x="3249" y="3108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1" name="Line 66"/>
            <p:cNvSpPr>
              <a:spLocks noChangeShapeType="1"/>
            </p:cNvSpPr>
            <p:nvPr/>
          </p:nvSpPr>
          <p:spPr bwMode="auto">
            <a:xfrm flipH="1">
              <a:off x="2549" y="3266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52" name="Line 67"/>
            <p:cNvSpPr>
              <a:spLocks noChangeShapeType="1"/>
            </p:cNvSpPr>
            <p:nvPr/>
          </p:nvSpPr>
          <p:spPr bwMode="auto">
            <a:xfrm flipH="1">
              <a:off x="2464" y="3239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5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2" y="3130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0" y="3166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0" y="357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6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722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7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23" y="3715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58" name="Group 168"/>
            <p:cNvGrpSpPr>
              <a:grpSpLocks/>
            </p:cNvGrpSpPr>
            <p:nvPr/>
          </p:nvGrpSpPr>
          <p:grpSpPr bwMode="auto">
            <a:xfrm>
              <a:off x="2950" y="2831"/>
              <a:ext cx="487" cy="413"/>
              <a:chOff x="-44" y="1473"/>
              <a:chExt cx="981" cy="1105"/>
            </a:xfrm>
          </p:grpSpPr>
          <p:pic>
            <p:nvPicPr>
              <p:cNvPr id="47171" name="Picture 1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2" name="Freeform 17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59" name="Group 171"/>
            <p:cNvGrpSpPr>
              <a:grpSpLocks/>
            </p:cNvGrpSpPr>
            <p:nvPr/>
          </p:nvGrpSpPr>
          <p:grpSpPr bwMode="auto">
            <a:xfrm>
              <a:off x="2799" y="3490"/>
              <a:ext cx="350" cy="304"/>
              <a:chOff x="-44" y="1473"/>
              <a:chExt cx="981" cy="1105"/>
            </a:xfrm>
          </p:grpSpPr>
          <p:pic>
            <p:nvPicPr>
              <p:cNvPr id="47169" name="Picture 1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0" name="Freeform 17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0" name="Group 174"/>
            <p:cNvGrpSpPr>
              <a:grpSpLocks/>
            </p:cNvGrpSpPr>
            <p:nvPr/>
          </p:nvGrpSpPr>
          <p:grpSpPr bwMode="auto">
            <a:xfrm>
              <a:off x="3190" y="3497"/>
              <a:ext cx="350" cy="304"/>
              <a:chOff x="-44" y="1473"/>
              <a:chExt cx="981" cy="1105"/>
            </a:xfrm>
          </p:grpSpPr>
          <p:pic>
            <p:nvPicPr>
              <p:cNvPr id="47167" name="Picture 1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8" name="Freeform 17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1" name="Group 177"/>
            <p:cNvGrpSpPr>
              <a:grpSpLocks/>
            </p:cNvGrpSpPr>
            <p:nvPr/>
          </p:nvGrpSpPr>
          <p:grpSpPr bwMode="auto">
            <a:xfrm flipH="1">
              <a:off x="2542" y="3346"/>
              <a:ext cx="350" cy="304"/>
              <a:chOff x="-44" y="1473"/>
              <a:chExt cx="981" cy="1105"/>
            </a:xfrm>
          </p:grpSpPr>
          <p:pic>
            <p:nvPicPr>
              <p:cNvPr id="47165" name="Picture 1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6" name="Freeform 1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62" name="Group 180"/>
            <p:cNvGrpSpPr>
              <a:grpSpLocks/>
            </p:cNvGrpSpPr>
            <p:nvPr/>
          </p:nvGrpSpPr>
          <p:grpSpPr bwMode="auto">
            <a:xfrm flipH="1">
              <a:off x="2399" y="2955"/>
              <a:ext cx="350" cy="304"/>
              <a:chOff x="-44" y="1473"/>
              <a:chExt cx="981" cy="1105"/>
            </a:xfrm>
          </p:grpSpPr>
          <p:pic>
            <p:nvPicPr>
              <p:cNvPr id="47163" name="Picture 1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64" name="Freeform 18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3" name="Group 140"/>
          <p:cNvGrpSpPr>
            <a:grpSpLocks/>
          </p:cNvGrpSpPr>
          <p:nvPr/>
        </p:nvGrpSpPr>
        <p:grpSpPr bwMode="auto">
          <a:xfrm>
            <a:off x="6267450" y="2279650"/>
            <a:ext cx="2649538" cy="938213"/>
            <a:chOff x="3948" y="1436"/>
            <a:chExt cx="1669" cy="591"/>
          </a:xfrm>
        </p:grpSpPr>
        <p:sp>
          <p:nvSpPr>
            <p:cNvPr id="47143" name="Text Box 119"/>
            <p:cNvSpPr txBox="1">
              <a:spLocks noChangeArrowheads="1"/>
            </p:cNvSpPr>
            <p:nvPr/>
          </p:nvSpPr>
          <p:spPr bwMode="auto">
            <a:xfrm>
              <a:off x="4419" y="1710"/>
              <a:ext cx="1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>
                  <a:latin typeface="Arial" charset="0"/>
                  <a:ea typeface="MS PGothic" pitchFamily="34" charset="-128"/>
                </a:rPr>
                <a:t>supernode (SN</a:t>
              </a:r>
              <a:r>
                <a:rPr lang="en-US" sz="2000">
                  <a:ea typeface="MS PGothic" pitchFamily="34" charset="-128"/>
                </a:rPr>
                <a:t>)</a:t>
              </a:r>
            </a:p>
          </p:txBody>
        </p:sp>
        <p:sp>
          <p:nvSpPr>
            <p:cNvPr id="47144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4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46" name="Group 137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7147" name="Picture 1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8" name="Freeform 1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6597650" y="4102100"/>
            <a:ext cx="2114550" cy="1673225"/>
            <a:chOff x="4156" y="2584"/>
            <a:chExt cx="1332" cy="1054"/>
          </a:xfrm>
        </p:grpSpPr>
        <p:sp>
          <p:nvSpPr>
            <p:cNvPr id="47119" name="Line 64"/>
            <p:cNvSpPr>
              <a:spLocks noChangeShapeType="1"/>
            </p:cNvSpPr>
            <p:nvPr/>
          </p:nvSpPr>
          <p:spPr bwMode="auto">
            <a:xfrm flipV="1">
              <a:off x="4344" y="2872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0" name="Line 65"/>
            <p:cNvSpPr>
              <a:spLocks noChangeShapeType="1"/>
            </p:cNvSpPr>
            <p:nvPr/>
          </p:nvSpPr>
          <p:spPr bwMode="auto">
            <a:xfrm flipH="1" flipV="1">
              <a:off x="4606" y="2861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1" name="Line 66"/>
            <p:cNvSpPr>
              <a:spLocks noChangeShapeType="1"/>
            </p:cNvSpPr>
            <p:nvPr/>
          </p:nvSpPr>
          <p:spPr bwMode="auto">
            <a:xfrm flipH="1" flipV="1">
              <a:off x="4647" y="2897"/>
              <a:ext cx="396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22" name="Line 67"/>
            <p:cNvSpPr>
              <a:spLocks noChangeShapeType="1"/>
            </p:cNvSpPr>
            <p:nvPr/>
          </p:nvSpPr>
          <p:spPr bwMode="auto">
            <a:xfrm flipH="1">
              <a:off x="4630" y="2896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12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79" y="288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9" y="287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9" y="3283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6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3" y="3475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7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0" y="346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28" name="Group 142"/>
            <p:cNvGrpSpPr>
              <a:grpSpLocks/>
            </p:cNvGrpSpPr>
            <p:nvPr/>
          </p:nvGrpSpPr>
          <p:grpSpPr bwMode="auto">
            <a:xfrm>
              <a:off x="4307" y="2584"/>
              <a:ext cx="487" cy="413"/>
              <a:chOff x="-44" y="1473"/>
              <a:chExt cx="981" cy="1105"/>
            </a:xfrm>
          </p:grpSpPr>
          <p:pic>
            <p:nvPicPr>
              <p:cNvPr id="47141" name="Picture 14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2" name="Freeform 14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29" name="Group 145"/>
            <p:cNvGrpSpPr>
              <a:grpSpLocks/>
            </p:cNvGrpSpPr>
            <p:nvPr/>
          </p:nvGrpSpPr>
          <p:grpSpPr bwMode="auto">
            <a:xfrm>
              <a:off x="4156" y="3243"/>
              <a:ext cx="350" cy="304"/>
              <a:chOff x="-44" y="1473"/>
              <a:chExt cx="981" cy="1105"/>
            </a:xfrm>
          </p:grpSpPr>
          <p:pic>
            <p:nvPicPr>
              <p:cNvPr id="47139" name="Picture 14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40" name="Freeform 14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0" name="Group 148"/>
            <p:cNvGrpSpPr>
              <a:grpSpLocks/>
            </p:cNvGrpSpPr>
            <p:nvPr/>
          </p:nvGrpSpPr>
          <p:grpSpPr bwMode="auto">
            <a:xfrm>
              <a:off x="4547" y="3250"/>
              <a:ext cx="350" cy="304"/>
              <a:chOff x="-44" y="1473"/>
              <a:chExt cx="981" cy="1105"/>
            </a:xfrm>
          </p:grpSpPr>
          <p:pic>
            <p:nvPicPr>
              <p:cNvPr id="47137" name="Picture 1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8" name="Freeform 1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1" name="Group 151"/>
            <p:cNvGrpSpPr>
              <a:grpSpLocks/>
            </p:cNvGrpSpPr>
            <p:nvPr/>
          </p:nvGrpSpPr>
          <p:grpSpPr bwMode="auto">
            <a:xfrm flipH="1">
              <a:off x="5021" y="3051"/>
              <a:ext cx="350" cy="304"/>
              <a:chOff x="-44" y="1473"/>
              <a:chExt cx="981" cy="1105"/>
            </a:xfrm>
          </p:grpSpPr>
          <p:pic>
            <p:nvPicPr>
              <p:cNvPr id="47135" name="Picture 15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6" name="Freeform 15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7132" name="Group 154"/>
            <p:cNvGrpSpPr>
              <a:grpSpLocks/>
            </p:cNvGrpSpPr>
            <p:nvPr/>
          </p:nvGrpSpPr>
          <p:grpSpPr bwMode="auto">
            <a:xfrm flipH="1">
              <a:off x="5138" y="2667"/>
              <a:ext cx="350" cy="304"/>
              <a:chOff x="-44" y="1473"/>
              <a:chExt cx="981" cy="1105"/>
            </a:xfrm>
          </p:grpSpPr>
          <p:pic>
            <p:nvPicPr>
              <p:cNvPr id="47133" name="Picture 1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34" name="Freeform 1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7116" name="Text Box 131"/>
          <p:cNvSpPr txBox="1">
            <a:spLocks noChangeArrowheads="1"/>
          </p:cNvSpPr>
          <p:nvPr/>
        </p:nvSpPr>
        <p:spPr bwMode="auto">
          <a:xfrm>
            <a:off x="204788" y="1166813"/>
            <a:ext cx="433546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</a:t>
            </a:r>
            <a:r>
              <a:rPr lang="el-GR" sz="2000" dirty="0" err="1"/>
              <a:t>Ιδιοταγές</a:t>
            </a:r>
            <a:r>
              <a:rPr lang="el-GR" sz="2000" dirty="0"/>
              <a:t> πρωτόκολλο επιπέδου εφαρμογής </a:t>
            </a:r>
            <a:r>
              <a:rPr lang="el-GR" dirty="0"/>
              <a:t>(προκύπτει μέσω αντίστροφης μηχανικής / </a:t>
            </a:r>
            <a:r>
              <a:rPr lang="en-US" dirty="0"/>
              <a:t>reverse engineering</a:t>
            </a:r>
            <a:r>
              <a:rPr lang="el-GR" dirty="0"/>
              <a:t>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dirty="0"/>
              <a:t> </a:t>
            </a:r>
            <a:r>
              <a:rPr lang="el-GR" dirty="0"/>
              <a:t>κρυπτογραφημένα μηνύματα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</a:t>
            </a:r>
            <a:r>
              <a:rPr lang="en-US" sz="2000" dirty="0"/>
              <a:t>P2P </a:t>
            </a:r>
            <a:r>
              <a:rPr lang="el-GR" sz="2000" dirty="0"/>
              <a:t>συστατικά:</a:t>
            </a:r>
          </a:p>
          <a:p>
            <a:pPr marL="628650" lvl="1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FF0000"/>
                </a:solidFill>
              </a:rPr>
              <a:t>πελάτες </a:t>
            </a:r>
            <a:r>
              <a:rPr lang="el-GR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SCs) </a:t>
            </a:r>
            <a:r>
              <a:rPr lang="el-GR" dirty="0">
                <a:solidFill>
                  <a:srgbClr val="FF0000"/>
                </a:solidFill>
              </a:rPr>
              <a:t>:</a:t>
            </a:r>
            <a:r>
              <a:rPr lang="el-GR" dirty="0"/>
              <a:t> οι ομότιμοι του </a:t>
            </a:r>
            <a:r>
              <a:rPr lang="en-US" dirty="0" err="1"/>
              <a:t>skype</a:t>
            </a:r>
            <a:r>
              <a:rPr lang="en-US" dirty="0"/>
              <a:t> </a:t>
            </a:r>
            <a:r>
              <a:rPr lang="el-GR" dirty="0"/>
              <a:t>συνδέονται απευθείας μεταξύ τους για </a:t>
            </a:r>
            <a:r>
              <a:rPr lang="en-US" dirty="0"/>
              <a:t>VoIP </a:t>
            </a:r>
            <a:r>
              <a:rPr lang="el-GR" dirty="0"/>
              <a:t>κλήση</a:t>
            </a:r>
          </a:p>
          <a:p>
            <a:pPr marL="628650" lvl="1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FF0000"/>
                </a:solidFill>
              </a:rPr>
              <a:t>υπερ</a:t>
            </a:r>
            <a:r>
              <a:rPr lang="el-GR" dirty="0" smtClean="0">
                <a:solidFill>
                  <a:srgbClr val="FF0000"/>
                </a:solidFill>
              </a:rPr>
              <a:t>-κόμβοι </a:t>
            </a:r>
            <a:r>
              <a:rPr lang="el-GR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super nodes – SN):</a:t>
            </a:r>
            <a:r>
              <a:rPr lang="en-US" dirty="0"/>
              <a:t> </a:t>
            </a:r>
            <a:r>
              <a:rPr lang="el-GR" dirty="0"/>
              <a:t>ομότιμοι </a:t>
            </a:r>
            <a:r>
              <a:rPr lang="en-US" dirty="0" err="1"/>
              <a:t>skype</a:t>
            </a:r>
            <a:r>
              <a:rPr lang="en-US" dirty="0"/>
              <a:t> </a:t>
            </a:r>
            <a:r>
              <a:rPr lang="el-GR" dirty="0"/>
              <a:t>με ειδικές λειτουργίες</a:t>
            </a:r>
          </a:p>
          <a:p>
            <a:pPr marL="628650" lvl="1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δίκτυο επικάλυψης:</a:t>
            </a:r>
            <a:r>
              <a:rPr lang="el-GR" dirty="0"/>
              <a:t> μεταξύ </a:t>
            </a:r>
            <a:r>
              <a:rPr lang="en-US" dirty="0"/>
              <a:t>SNs </a:t>
            </a:r>
            <a:r>
              <a:rPr lang="el-GR" dirty="0"/>
              <a:t>για να εντοπίσει </a:t>
            </a:r>
            <a:r>
              <a:rPr lang="en-US" dirty="0"/>
              <a:t>SCs</a:t>
            </a:r>
            <a:endParaRPr lang="el-GR" dirty="0"/>
          </a:p>
          <a:p>
            <a:pPr marL="628650" lvl="1" indent="-1714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/>
              <a:t> </a:t>
            </a:r>
            <a:r>
              <a:rPr lang="en-US" dirty="0">
                <a:solidFill>
                  <a:srgbClr val="FF0000"/>
                </a:solidFill>
              </a:rPr>
              <a:t>login server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7117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8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3B5AD226-E9D9-4B58-8A4E-B8DB4735C20B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40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P2P Voice-over-IP: skype</a:t>
            </a:r>
            <a:endParaRPr lang="el-GR" smtClean="0"/>
          </a:p>
        </p:txBody>
      </p:sp>
      <p:grpSp>
        <p:nvGrpSpPr>
          <p:cNvPr id="48131" name="Group 155"/>
          <p:cNvGrpSpPr>
            <a:grpSpLocks/>
          </p:cNvGrpSpPr>
          <p:nvPr/>
        </p:nvGrpSpPr>
        <p:grpSpPr bwMode="auto">
          <a:xfrm>
            <a:off x="4735513" y="1339850"/>
            <a:ext cx="3976687" cy="4435475"/>
            <a:chOff x="2983" y="844"/>
            <a:chExt cx="2505" cy="2794"/>
          </a:xfrm>
        </p:grpSpPr>
        <p:sp>
          <p:nvSpPr>
            <p:cNvPr id="48179" name="Line 15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0" name="Line 15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1" name="Line 158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8182" name="Group 159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48254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5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6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57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8183" name="Group 164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4823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234" name="Group 166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4823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6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238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8239" name="Group 171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52" name="Picture 17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53" name="Freeform 17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0" name="Group 174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50" name="Picture 17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51" name="Freeform 17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1" name="Group 177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8" name="Picture 17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9" name="Freeform 17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2" name="Group 180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6" name="Picture 18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7" name="Freeform 18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8243" name="Group 183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48244" name="Picture 184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8245" name="Freeform 185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8184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8185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86" name="Group 188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8231" name="Picture 18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32" name="Freeform 19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87" name="Group 191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48207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8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09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210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821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21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216" name="Group 201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48229" name="Picture 20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30" name="Freeform 20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7" name="Group 204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48227" name="Picture 20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8" name="Freeform 20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8" name="Group 207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48225" name="Picture 20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6" name="Freeform 20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19" name="Group 210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48223" name="Picture 21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4" name="Freeform 21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220" name="Group 213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48221" name="Picture 21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222" name="Freeform 21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8188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89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90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8191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2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94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195" name="Group 223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48205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6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6" name="Group 226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48203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4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7" name="Group 229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48201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2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8198" name="Group 232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48199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0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62928" name="Line 112"/>
          <p:cNvSpPr>
            <a:spLocks noChangeShapeType="1"/>
          </p:cNvSpPr>
          <p:nvPr/>
        </p:nvSpPr>
        <p:spPr bwMode="auto">
          <a:xfrm>
            <a:off x="5051425" y="2808288"/>
            <a:ext cx="0" cy="104457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0" name="Line 114"/>
          <p:cNvSpPr>
            <a:spLocks noChangeShapeType="1"/>
          </p:cNvSpPr>
          <p:nvPr/>
        </p:nvSpPr>
        <p:spPr bwMode="auto">
          <a:xfrm>
            <a:off x="5119688" y="4125913"/>
            <a:ext cx="739775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1" name="Line 115"/>
          <p:cNvSpPr>
            <a:spLocks noChangeShapeType="1"/>
          </p:cNvSpPr>
          <p:nvPr/>
        </p:nvSpPr>
        <p:spPr bwMode="auto">
          <a:xfrm flipV="1">
            <a:off x="6184900" y="3265488"/>
            <a:ext cx="379413" cy="512762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2" name="Line 116"/>
          <p:cNvSpPr>
            <a:spLocks noChangeShapeType="1"/>
          </p:cNvSpPr>
          <p:nvPr/>
        </p:nvSpPr>
        <p:spPr bwMode="auto">
          <a:xfrm>
            <a:off x="6351588" y="4014788"/>
            <a:ext cx="827087" cy="381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8136" name="Group 120"/>
          <p:cNvGrpSpPr>
            <a:grpSpLocks/>
          </p:cNvGrpSpPr>
          <p:nvPr/>
        </p:nvGrpSpPr>
        <p:grpSpPr bwMode="auto">
          <a:xfrm>
            <a:off x="4398963" y="2028825"/>
            <a:ext cx="1244600" cy="1171575"/>
            <a:chOff x="2675" y="1182"/>
            <a:chExt cx="784" cy="738"/>
          </a:xfrm>
        </p:grpSpPr>
        <p:sp>
          <p:nvSpPr>
            <p:cNvPr id="48145" name="Text Box 120"/>
            <p:cNvSpPr txBox="1">
              <a:spLocks noChangeArrowheads="1"/>
            </p:cNvSpPr>
            <p:nvPr/>
          </p:nvSpPr>
          <p:spPr bwMode="auto">
            <a:xfrm>
              <a:off x="2675" y="1623"/>
              <a:ext cx="78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1600">
                  <a:latin typeface="Arial" charset="0"/>
                  <a:ea typeface="MS PGothic" pitchFamily="34" charset="-128"/>
                </a:rPr>
                <a:t>login server</a:t>
              </a:r>
            </a:p>
          </p:txBody>
        </p:sp>
        <p:grpSp>
          <p:nvGrpSpPr>
            <p:cNvPr id="48146" name="Group 122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48147" name="Freeform 12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48" name="Rectangle 124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49" name="Freeform 12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0" name="Freeform 12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51" name="Rectangle 127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2" name="Group 12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177" name="AutoShape 12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8" name="AutoShape 130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3" name="Rectangle 131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4" name="Group 13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175" name="AutoShape 13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6" name="AutoShape 134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5" name="Rectangle 135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56" name="Rectangle 136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grpSp>
            <p:nvGrpSpPr>
              <p:cNvPr id="48157" name="Group 13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173" name="AutoShape 138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4" name="AutoShape 139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58" name="Freeform 14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159" name="Group 14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171" name="AutoShape 142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  <p:sp>
              <p:nvSpPr>
                <p:cNvPr id="48172" name="AutoShape 143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ea typeface="MS PGothic" pitchFamily="34" charset="-128"/>
                  </a:endParaRPr>
                </a:p>
              </p:txBody>
            </p:sp>
          </p:grpSp>
          <p:sp>
            <p:nvSpPr>
              <p:cNvPr id="48160" name="Rectangle 144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1" name="Freeform 14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2" name="Freeform 14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2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3" name="Oval 147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4" name="Freeform 14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65" name="AutoShape 149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6" name="AutoShape 150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7" name="Oval 151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68" name="Oval 152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l-GR">
                  <a:solidFill>
                    <a:srgbClr val="FF0000"/>
                  </a:solidFill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48169" name="Oval 153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  <p:sp>
            <p:nvSpPr>
              <p:cNvPr id="48170" name="Rectangle 154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</a:endParaRPr>
              </a:p>
            </p:txBody>
          </p: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4725988" y="3783013"/>
            <a:ext cx="501650" cy="555625"/>
            <a:chOff x="4317" y="401"/>
            <a:chExt cx="316" cy="350"/>
          </a:xfrm>
        </p:grpSpPr>
        <p:pic>
          <p:nvPicPr>
            <p:cNvPr id="4814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7" y="58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105" descr="desktop_computer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29" y="401"/>
              <a:ext cx="26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2924" name="Line 108"/>
          <p:cNvSpPr>
            <a:spLocks noChangeShapeType="1"/>
          </p:cNvSpPr>
          <p:nvPr/>
        </p:nvSpPr>
        <p:spPr bwMode="auto">
          <a:xfrm>
            <a:off x="5049838" y="4198938"/>
            <a:ext cx="6540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2933" name="Line 117"/>
          <p:cNvSpPr>
            <a:spLocks noChangeShapeType="1"/>
          </p:cNvSpPr>
          <p:nvPr/>
        </p:nvSpPr>
        <p:spPr bwMode="auto">
          <a:xfrm flipV="1">
            <a:off x="4995863" y="2722563"/>
            <a:ext cx="771525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40" name="Text Box 209"/>
          <p:cNvSpPr txBox="1">
            <a:spLocks noChangeArrowheads="1"/>
          </p:cNvSpPr>
          <p:nvPr/>
        </p:nvSpPr>
        <p:spPr bwMode="auto">
          <a:xfrm>
            <a:off x="190500" y="1228725"/>
            <a:ext cx="4335463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200">
                <a:solidFill>
                  <a:srgbClr val="FF0000"/>
                </a:solidFill>
              </a:rPr>
              <a:t>Λειτουργία πελάτη </a:t>
            </a:r>
            <a:r>
              <a:rPr lang="en-US" sz="2200">
                <a:solidFill>
                  <a:srgbClr val="FF0000"/>
                </a:solidFill>
              </a:rPr>
              <a:t>skype</a:t>
            </a:r>
            <a:r>
              <a:rPr lang="el-GR" sz="2200">
                <a:solidFill>
                  <a:srgbClr val="FF0000"/>
                </a:solidFill>
              </a:rPr>
              <a:t>:</a:t>
            </a:r>
            <a:endParaRPr lang="en-US" sz="220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/>
              <a:t>Συνδέεται στο δίκτυο </a:t>
            </a:r>
            <a:r>
              <a:rPr lang="en-US" sz="2000"/>
              <a:t>skype</a:t>
            </a:r>
            <a:r>
              <a:rPr lang="el-GR" sz="2000"/>
              <a:t>, ερχόμενος σε επαφή με τα </a:t>
            </a:r>
            <a:r>
              <a:rPr lang="en-US" sz="2000"/>
              <a:t>SN (</a:t>
            </a:r>
            <a:r>
              <a:rPr lang="el-GR" sz="2000"/>
              <a:t>αποθηκευμένη </a:t>
            </a:r>
            <a:r>
              <a:rPr lang="en-US" sz="2000"/>
              <a:t>IP </a:t>
            </a:r>
            <a:r>
              <a:rPr lang="el-GR" sz="2000"/>
              <a:t>διεύθυνση) χρησιμοποιώντας </a:t>
            </a:r>
            <a:r>
              <a:rPr lang="en-US" sz="2000"/>
              <a:t>TCP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/>
              <a:t>Κάνει </a:t>
            </a:r>
            <a:r>
              <a:rPr lang="en-US" sz="2000"/>
              <a:t>log-in (username, password) </a:t>
            </a:r>
            <a:r>
              <a:rPr lang="el-GR" sz="2000"/>
              <a:t>στον κεντρικό </a:t>
            </a:r>
            <a:r>
              <a:rPr lang="en-US" sz="2000"/>
              <a:t>skype login server</a:t>
            </a:r>
            <a:endParaRPr lang="el-GR" sz="2000"/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/>
              <a:t>Αποκτά την </a:t>
            </a:r>
            <a:r>
              <a:rPr lang="en-US" sz="2000"/>
              <a:t>IP </a:t>
            </a:r>
            <a:r>
              <a:rPr lang="el-GR" sz="2000"/>
              <a:t>διεύθυνση του καλούμενου από τον </a:t>
            </a:r>
            <a:r>
              <a:rPr lang="en-US" sz="2000"/>
              <a:t>SN </a:t>
            </a:r>
            <a:r>
              <a:rPr lang="el-GR" sz="2000"/>
              <a:t>και το </a:t>
            </a:r>
            <a:r>
              <a:rPr lang="en-US" sz="2000"/>
              <a:t>SN </a:t>
            </a:r>
            <a:r>
              <a:rPr lang="el-GR" sz="2000"/>
              <a:t>δίκτυο επικάλυψης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el-GR" sz="2000"/>
              <a:t>Εκκινεί κλήση απευθείας στον καλούμενο</a:t>
            </a:r>
            <a:endParaRPr lang="en-US" sz="2000"/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AutoNum type="arabicPeriod"/>
            </a:pPr>
            <a:endParaRPr lang="el-GR" sz="2000"/>
          </a:p>
        </p:txBody>
      </p:sp>
      <p:sp>
        <p:nvSpPr>
          <p:cNvPr id="48141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42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803685F7-A563-4E0F-B043-D74AA9DB01C6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41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28" grpId="0" animBg="1"/>
      <p:bldP spid="162928" grpId="1" animBg="1"/>
      <p:bldP spid="162930" grpId="0" animBg="1"/>
      <p:bldP spid="162930" grpId="1" animBg="1"/>
      <p:bldP spid="162931" grpId="0" animBg="1"/>
      <p:bldP spid="162931" grpId="1" animBg="1"/>
      <p:bldP spid="162932" grpId="0" animBg="1"/>
      <p:bldP spid="162932" grpId="1" animBg="1"/>
      <p:bldP spid="162924" grpId="0" animBg="1"/>
      <p:bldP spid="162924" grpId="1" animBg="1"/>
      <p:bldP spid="1629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Skype: </a:t>
            </a:r>
            <a:r>
              <a:rPr lang="el-GR" smtClean="0"/>
              <a:t>ομότιμοι ως αναμεταδότες</a:t>
            </a:r>
          </a:p>
        </p:txBody>
      </p:sp>
      <p:grpSp>
        <p:nvGrpSpPr>
          <p:cNvPr id="49155" name="Group 192"/>
          <p:cNvGrpSpPr>
            <a:grpSpLocks/>
          </p:cNvGrpSpPr>
          <p:nvPr/>
        </p:nvGrpSpPr>
        <p:grpSpPr bwMode="auto">
          <a:xfrm>
            <a:off x="4746625" y="1328738"/>
            <a:ext cx="3976688" cy="4435475"/>
            <a:chOff x="2983" y="844"/>
            <a:chExt cx="2505" cy="2794"/>
          </a:xfrm>
        </p:grpSpPr>
        <p:sp>
          <p:nvSpPr>
            <p:cNvPr id="49167" name="Line 193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68" name="Line 194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69" name="Line 195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9170" name="Group 196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49242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3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4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45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9171" name="Group 201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4922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222" name="Group 203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49223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4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226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9227" name="Group 208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40" name="Picture 209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41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28" name="Group 211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8" name="Picture 21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9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29" name="Group 214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6" name="Picture 21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7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30" name="Group 217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4" name="Picture 21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5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9231" name="Group 220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49232" name="Picture 22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9233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7497 w 356"/>
                      <a:gd name="T3" fmla="*/ 469 h 368"/>
                      <a:gd name="T4" fmla="*/ 8894 w 356"/>
                      <a:gd name="T5" fmla="*/ 9780 h 368"/>
                      <a:gd name="T6" fmla="*/ 1960 w 356"/>
                      <a:gd name="T7" fmla="*/ 12231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</p:grpSp>
          </p:grpSp>
        </p:grpSp>
        <p:sp>
          <p:nvSpPr>
            <p:cNvPr id="49172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3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74" name="Group 225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49219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20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75" name="Group 228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49195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6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7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8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49199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0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9204" name="Group 238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49217" name="Picture 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8" name="Freeform 24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5" name="Group 241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49215" name="Picture 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6" name="Freeform 24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6" name="Group 244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49213" name="Picture 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4" name="Freeform 2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7" name="Group 247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49211" name="Picture 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2" name="Freeform 24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9208" name="Group 250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49209" name="Picture 25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210" name="Freeform 25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497 w 356"/>
                    <a:gd name="T3" fmla="*/ 469 h 368"/>
                    <a:gd name="T4" fmla="*/ 8894 w 356"/>
                    <a:gd name="T5" fmla="*/ 9780 h 368"/>
                    <a:gd name="T6" fmla="*/ 1960 w 356"/>
                    <a:gd name="T7" fmla="*/ 1223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9176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7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178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9179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0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1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2" name="Picture 55" descr="kw_skype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83" name="Group 260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49193" name="Picture 2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4" name="Freeform 2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4" name="Group 263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49191" name="Picture 26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2" name="Freeform 26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5" name="Group 266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49189" name="Picture 2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90" name="Freeform 2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9186" name="Group 269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49187" name="Picture 2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88" name="Freeform 2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pic>
        <p:nvPicPr>
          <p:cNvPr id="49156" name="Picture 36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8525" y="3298825"/>
            <a:ext cx="3413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7" descr="B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8288" y="2271713"/>
            <a:ext cx="431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57" name="Line 185"/>
          <p:cNvSpPr>
            <a:spLocks noChangeShapeType="1"/>
          </p:cNvSpPr>
          <p:nvPr/>
        </p:nvSpPr>
        <p:spPr bwMode="auto">
          <a:xfrm>
            <a:off x="4986338" y="3852863"/>
            <a:ext cx="882650" cy="15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858" name="Line 186"/>
          <p:cNvSpPr>
            <a:spLocks noChangeShapeType="1"/>
          </p:cNvSpPr>
          <p:nvPr/>
        </p:nvSpPr>
        <p:spPr bwMode="auto">
          <a:xfrm flipV="1">
            <a:off x="5834063" y="2819400"/>
            <a:ext cx="752475" cy="10128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859" name="Line 187"/>
          <p:cNvSpPr>
            <a:spLocks noChangeShapeType="1"/>
          </p:cNvSpPr>
          <p:nvPr/>
        </p:nvSpPr>
        <p:spPr bwMode="auto">
          <a:xfrm>
            <a:off x="5945188" y="2436813"/>
            <a:ext cx="674687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9161" name="Group 278"/>
          <p:cNvGrpSpPr>
            <a:grpSpLocks/>
          </p:cNvGrpSpPr>
          <p:nvPr/>
        </p:nvGrpSpPr>
        <p:grpSpPr bwMode="auto">
          <a:xfrm>
            <a:off x="4441825" y="3678238"/>
            <a:ext cx="555625" cy="482600"/>
            <a:chOff x="-44" y="1473"/>
            <a:chExt cx="981" cy="1105"/>
          </a:xfrm>
        </p:grpSpPr>
        <p:pic>
          <p:nvPicPr>
            <p:cNvPr id="49165" name="Picture 279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6" name="Freeform 2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9162" name="Text Box 93"/>
          <p:cNvSpPr txBox="1">
            <a:spLocks noChangeArrowheads="1"/>
          </p:cNvSpPr>
          <p:nvPr/>
        </p:nvSpPr>
        <p:spPr bwMode="auto">
          <a:xfrm>
            <a:off x="266700" y="993775"/>
            <a:ext cx="41783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>
                <a:solidFill>
                  <a:srgbClr val="C00000"/>
                </a:solidFill>
              </a:rPr>
              <a:t>πρόβλημα</a:t>
            </a:r>
            <a:r>
              <a:rPr lang="el-GR"/>
              <a:t>: και η</a:t>
            </a:r>
            <a:r>
              <a:rPr lang="en-US"/>
              <a:t> Alice </a:t>
            </a:r>
            <a:r>
              <a:rPr lang="el-GR"/>
              <a:t>και ο </a:t>
            </a:r>
            <a:r>
              <a:rPr lang="en-US"/>
              <a:t>Bob </a:t>
            </a:r>
            <a:r>
              <a:rPr lang="el-GR"/>
              <a:t>βρίσκονται πίσω από </a:t>
            </a:r>
            <a:r>
              <a:rPr lang="en-US">
                <a:solidFill>
                  <a:srgbClr val="C00000"/>
                </a:solidFill>
              </a:rPr>
              <a:t>NAT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n-US" sz="1600"/>
              <a:t>To NAT </a:t>
            </a:r>
            <a:r>
              <a:rPr lang="el-GR" sz="1600"/>
              <a:t>αποτρέπει εξωτερικούς ομότιμους να εκκινήσουν σύνδεση στους εσωτερικούς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/>
              <a:t> Ο εσωτερικός ομότιμος μπορεί να ξεκινήσει σύνδεση προς τα έξω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>
                <a:solidFill>
                  <a:schemeClr val="accent2"/>
                </a:solidFill>
              </a:rPr>
              <a:t>λύση αναμετάδοσης</a:t>
            </a:r>
            <a:r>
              <a:rPr lang="el-GR"/>
              <a:t>: Οι </a:t>
            </a:r>
            <a:r>
              <a:rPr lang="en-US"/>
              <a:t>Alice, Bob </a:t>
            </a:r>
            <a:r>
              <a:rPr lang="el-GR"/>
              <a:t>διατηρούν ανοιχτές τις συνδέσεις προς τους </a:t>
            </a:r>
            <a:r>
              <a:rPr lang="en-US"/>
              <a:t>SN </a:t>
            </a:r>
            <a:r>
              <a:rPr lang="el-GR"/>
              <a:t>τους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</a:t>
            </a:r>
            <a:r>
              <a:rPr lang="el-GR" sz="1600"/>
              <a:t>Η </a:t>
            </a:r>
            <a:r>
              <a:rPr lang="en-US" sz="1600"/>
              <a:t>Alice </a:t>
            </a:r>
            <a:r>
              <a:rPr lang="el-GR" sz="1600"/>
              <a:t>ειδοποιεί τον </a:t>
            </a:r>
            <a:r>
              <a:rPr lang="en-US" sz="1600"/>
              <a:t>SN </a:t>
            </a:r>
            <a:r>
              <a:rPr lang="el-GR" sz="1600"/>
              <a:t>της να συνδεθεί στον </a:t>
            </a:r>
            <a:r>
              <a:rPr lang="en-US" sz="1600"/>
              <a:t>Bob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/>
              <a:t> </a:t>
            </a:r>
            <a:r>
              <a:rPr lang="el-GR" sz="1600"/>
              <a:t>Ο</a:t>
            </a:r>
            <a:r>
              <a:rPr lang="en-US" sz="1600"/>
              <a:t> SN </a:t>
            </a:r>
            <a:r>
              <a:rPr lang="el-GR" sz="1600"/>
              <a:t>της </a:t>
            </a:r>
            <a:r>
              <a:rPr lang="en-US" sz="1600"/>
              <a:t>Alice</a:t>
            </a:r>
            <a:r>
              <a:rPr lang="el-GR" sz="1600"/>
              <a:t> συνδέεται στον</a:t>
            </a:r>
            <a:r>
              <a:rPr lang="en-US" sz="1600"/>
              <a:t> SN</a:t>
            </a:r>
            <a:r>
              <a:rPr lang="el-GR" sz="1600"/>
              <a:t> του</a:t>
            </a:r>
            <a:r>
              <a:rPr lang="en-US" sz="1600"/>
              <a:t> Bob</a:t>
            </a:r>
            <a:endParaRPr lang="el-GR" sz="1600"/>
          </a:p>
          <a:p>
            <a:pPr lvl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/>
              <a:t> Ο </a:t>
            </a:r>
            <a:r>
              <a:rPr lang="en-US" sz="1600"/>
              <a:t>SN</a:t>
            </a:r>
            <a:r>
              <a:rPr lang="el-GR" sz="1600"/>
              <a:t> του</a:t>
            </a:r>
            <a:r>
              <a:rPr lang="en-US" sz="1600"/>
              <a:t> Bob</a:t>
            </a:r>
            <a:r>
              <a:rPr lang="el-GR" sz="1600"/>
              <a:t> συνδέεται με τον </a:t>
            </a:r>
            <a:r>
              <a:rPr lang="en-US" sz="1600"/>
              <a:t>Bob </a:t>
            </a:r>
            <a:r>
              <a:rPr lang="el-GR" sz="1600"/>
              <a:t>μέσω της ανοιχτής σύνδεσης που αρχικά εκκινήθηκε από τον </a:t>
            </a:r>
            <a:r>
              <a:rPr lang="en-US" sz="1600"/>
              <a:t>Bob </a:t>
            </a:r>
            <a:r>
              <a:rPr lang="el-GR" sz="1600"/>
              <a:t>στον </a:t>
            </a:r>
            <a:r>
              <a:rPr lang="en-US" sz="1600"/>
              <a:t>SN</a:t>
            </a:r>
            <a:r>
              <a:rPr lang="el-GR" sz="1600"/>
              <a:t> του</a:t>
            </a:r>
          </a:p>
        </p:txBody>
      </p:sp>
      <p:sp>
        <p:nvSpPr>
          <p:cNvPr id="4916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164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B1310355-99B4-46CD-A5E9-DACE012CA1FC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42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57" grpId="0" animBg="1"/>
      <p:bldP spid="28858" grpId="0" animBg="1"/>
      <p:bldP spid="288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533400" y="322263"/>
            <a:ext cx="7772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200" u="sng">
                <a:solidFill>
                  <a:schemeClr val="accent2"/>
                </a:solidFill>
              </a:rPr>
              <a:t>Δικτύωση Πολυμέσων: Διάρθρωση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300038" y="1749425"/>
            <a:ext cx="85439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7.1</a:t>
            </a:r>
            <a:r>
              <a:rPr lang="el-GR" dirty="0"/>
              <a:t> </a:t>
            </a:r>
            <a:r>
              <a:rPr lang="el-GR" dirty="0" smtClean="0"/>
              <a:t> Εφαρμογές </a:t>
            </a:r>
            <a:r>
              <a:rPr lang="el-GR" dirty="0"/>
              <a:t>δικτύωσης πολυμέσων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7.2</a:t>
            </a:r>
            <a:r>
              <a:rPr lang="el-GR" dirty="0"/>
              <a:t> </a:t>
            </a:r>
            <a:r>
              <a:rPr lang="el-GR" dirty="0" smtClean="0"/>
              <a:t> Ροή </a:t>
            </a:r>
            <a:r>
              <a:rPr lang="el-GR" dirty="0"/>
              <a:t>αποθηκευμένου βίντεο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7.3</a:t>
            </a: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n-US" dirty="0" smtClean="0"/>
              <a:t>Voice-over-IP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7.4 </a:t>
            </a:r>
            <a:r>
              <a:rPr lang="el-GR" dirty="0" smtClean="0">
                <a:solidFill>
                  <a:srgbClr val="FF0000"/>
                </a:solidFill>
              </a:rPr>
              <a:t> Πρωτόκολλα </a:t>
            </a:r>
            <a:r>
              <a:rPr lang="el-GR" dirty="0">
                <a:solidFill>
                  <a:srgbClr val="FF0000"/>
                </a:solidFill>
              </a:rPr>
              <a:t>εφαρμογών συνομιλίας πραγματικού χρόνου: </a:t>
            </a:r>
            <a:r>
              <a:rPr lang="en-US" dirty="0">
                <a:solidFill>
                  <a:srgbClr val="FF0000"/>
                </a:solidFill>
              </a:rPr>
              <a:t>RTP, SIP</a:t>
            </a:r>
            <a:endParaRPr lang="el-G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7.5</a:t>
            </a:r>
            <a:r>
              <a:rPr lang="el-GR" dirty="0"/>
              <a:t> </a:t>
            </a:r>
            <a:r>
              <a:rPr lang="el-GR" dirty="0" smtClean="0"/>
              <a:t> Υποστήριξη </a:t>
            </a:r>
            <a:r>
              <a:rPr lang="el-GR" dirty="0"/>
              <a:t>δικτύου για πολυμέσα </a:t>
            </a:r>
          </a:p>
        </p:txBody>
      </p:sp>
      <p:sp>
        <p:nvSpPr>
          <p:cNvPr id="5018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18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C85FD8D2-E82A-4912-9EA1-4EC6A6C108DE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Πρωτόκολλο πραγματικού χρόνου (</a:t>
            </a:r>
            <a:r>
              <a:rPr lang="en-US" sz="3600" smtClean="0"/>
              <a:t>Real-Time Protocol</a:t>
            </a:r>
            <a:r>
              <a:rPr lang="el-GR" sz="3600" smtClean="0"/>
              <a:t>, </a:t>
            </a:r>
            <a:r>
              <a:rPr lang="en-US" sz="3600" smtClean="0"/>
              <a:t>RTP</a:t>
            </a:r>
            <a:r>
              <a:rPr lang="el-GR" sz="3600" smtClean="0"/>
              <a:t>)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3810000" cy="5314950"/>
          </a:xfrm>
        </p:spPr>
        <p:txBody>
          <a:bodyPr/>
          <a:lstStyle/>
          <a:p>
            <a:r>
              <a:rPr lang="el-GR" sz="2400" smtClean="0"/>
              <a:t>Το πρωτόκολλο </a:t>
            </a:r>
            <a:r>
              <a:rPr lang="en-US" sz="2400" smtClean="0"/>
              <a:t>RTP </a:t>
            </a:r>
            <a:r>
              <a:rPr lang="el-GR" sz="2400" smtClean="0"/>
              <a:t>προσδιορίζει μια δομή για πακέτα που μεταφέρουν δεδομένα ήχου/βίντεο </a:t>
            </a:r>
            <a:r>
              <a:rPr lang="el-GR" sz="2000" smtClean="0"/>
              <a:t>(</a:t>
            </a:r>
            <a:r>
              <a:rPr lang="en-US" sz="2000" smtClean="0"/>
              <a:t>RFC 3550</a:t>
            </a:r>
            <a:r>
              <a:rPr lang="el-GR" sz="2000" smtClean="0"/>
              <a:t>)</a:t>
            </a:r>
            <a:endParaRPr lang="en-US" sz="2000" smtClean="0"/>
          </a:p>
          <a:p>
            <a:r>
              <a:rPr lang="el-GR" sz="2400" smtClean="0"/>
              <a:t>Ένα </a:t>
            </a:r>
            <a:r>
              <a:rPr lang="en-US" sz="2400" smtClean="0"/>
              <a:t>RTP </a:t>
            </a:r>
            <a:r>
              <a:rPr lang="el-GR" sz="2400" smtClean="0"/>
              <a:t>πακέτο παρέχει</a:t>
            </a:r>
            <a:r>
              <a:rPr lang="en-US" sz="200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Αναγνώριση του είδους του ωφέλιμου φορτίου (</a:t>
            </a:r>
            <a:r>
              <a:rPr lang="en-US" sz="2000" smtClean="0"/>
              <a:t>payload type</a:t>
            </a:r>
            <a:r>
              <a:rPr lang="el-GR" sz="2000" smtClean="0"/>
              <a:t>)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Αρίθμηση σειράς των πακέτων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Χρονοσφραγίδες (</a:t>
            </a:r>
            <a:r>
              <a:rPr lang="en-US" sz="2000" smtClean="0"/>
              <a:t>timestamping</a:t>
            </a:r>
            <a:r>
              <a:rPr lang="el-GR" sz="2000" smtClean="0"/>
              <a:t>)</a:t>
            </a:r>
            <a:endParaRPr lang="en-US" sz="180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240213" cy="4908550"/>
          </a:xfrm>
        </p:spPr>
        <p:txBody>
          <a:bodyPr/>
          <a:lstStyle/>
          <a:p>
            <a:r>
              <a:rPr lang="en-US" sz="2400" smtClean="0"/>
              <a:t>To RTP </a:t>
            </a:r>
            <a:r>
              <a:rPr lang="el-GR" sz="2400" smtClean="0"/>
              <a:t>«τρέχει» στα τερματικά συστήματα.</a:t>
            </a:r>
            <a:endParaRPr lang="en-US" sz="2400" smtClean="0"/>
          </a:p>
          <a:p>
            <a:r>
              <a:rPr lang="el-GR" sz="2400" smtClean="0"/>
              <a:t>Τα πακέτα </a:t>
            </a:r>
            <a:r>
              <a:rPr lang="en-US" sz="2400" smtClean="0"/>
              <a:t>RTP </a:t>
            </a:r>
            <a:r>
              <a:rPr lang="el-GR" sz="2400" smtClean="0"/>
              <a:t>ενθυλακώνονται σε </a:t>
            </a:r>
            <a:r>
              <a:rPr lang="en-US" sz="2400" smtClean="0"/>
              <a:t>UDP segments</a:t>
            </a:r>
          </a:p>
          <a:p>
            <a:r>
              <a:rPr lang="el-GR" sz="2400" smtClean="0"/>
              <a:t>Διαλειτουργικότητα (</a:t>
            </a:r>
            <a:r>
              <a:rPr lang="en-US" sz="2400" smtClean="0"/>
              <a:t>Interoperability</a:t>
            </a:r>
            <a:r>
              <a:rPr lang="el-GR" sz="2400" smtClean="0"/>
              <a:t>)</a:t>
            </a:r>
            <a:r>
              <a:rPr lang="en-US" sz="2400" smtClean="0"/>
              <a:t>: </a:t>
            </a:r>
            <a:r>
              <a:rPr lang="el-GR" sz="2400" smtClean="0"/>
              <a:t>αν δυο εφαρμογές διαδικτυακής τηλεφωνίας «τρέχουν»</a:t>
            </a:r>
            <a:r>
              <a:rPr lang="en-US" sz="2400" smtClean="0"/>
              <a:t> RTP, </a:t>
            </a:r>
            <a:r>
              <a:rPr lang="el-GR" sz="2400" smtClean="0"/>
              <a:t>τότε ενδεχομένως μπορούν να συνεργαστούν</a:t>
            </a:r>
            <a:endParaRPr lang="en-US" sz="2000" smtClean="0"/>
          </a:p>
        </p:txBody>
      </p:sp>
      <p:sp>
        <p:nvSpPr>
          <p:cNvPr id="51205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06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C1D89275-9E4C-45DA-85CE-9529B7370EE1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l-GR" smtClean="0"/>
              <a:t>Το </a:t>
            </a:r>
            <a:r>
              <a:rPr lang="en-US" smtClean="0"/>
              <a:t>RTP </a:t>
            </a:r>
            <a:r>
              <a:rPr lang="el-GR" smtClean="0"/>
              <a:t>«τρέχει» πάνω από το</a:t>
            </a:r>
            <a:r>
              <a:rPr lang="en-US" smtClean="0"/>
              <a:t> UDP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400">
              <a:latin typeface="Times New Roman" pitchFamily="18" charset="0"/>
            </a:endParaRPr>
          </a:p>
        </p:txBody>
      </p:sp>
      <p:pic>
        <p:nvPicPr>
          <p:cNvPr id="52228" name="Picture 4" descr="C:\WINDOWS\DESKTOP\Keith\book\multimedia\Rt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63" y="3478213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27100" y="1484313"/>
            <a:ext cx="80502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Οι βιβλιοθήκες του </a:t>
            </a:r>
            <a:r>
              <a:rPr lang="en-US" sz="2400"/>
              <a:t>RTP </a:t>
            </a:r>
            <a:r>
              <a:rPr lang="el-GR" sz="2400"/>
              <a:t>παρέχουν μια διεπαφή επιπέδου </a:t>
            </a:r>
          </a:p>
          <a:p>
            <a:r>
              <a:rPr lang="el-GR" sz="2400"/>
              <a:t>Μεταφοράς που επεκτείνει το </a:t>
            </a:r>
            <a:r>
              <a:rPr lang="en-US" sz="2400"/>
              <a:t>UDP: </a:t>
            </a:r>
          </a:p>
          <a:p>
            <a:pPr lvl="1">
              <a:buFontTx/>
              <a:buChar char="•"/>
            </a:pPr>
            <a:r>
              <a:rPr lang="en-US" sz="2400"/>
              <a:t> </a:t>
            </a:r>
            <a:r>
              <a:rPr lang="el-GR" sz="2400"/>
              <a:t>αριθμός θύρας</a:t>
            </a:r>
            <a:r>
              <a:rPr lang="en-US" sz="2400"/>
              <a:t>, </a:t>
            </a:r>
            <a:r>
              <a:rPr lang="el-GR" sz="2400"/>
              <a:t>διεύθυνση </a:t>
            </a:r>
            <a:r>
              <a:rPr lang="en-US" sz="2400"/>
              <a:t>IP</a:t>
            </a:r>
          </a:p>
          <a:p>
            <a:pPr lvl="1">
              <a:buFontTx/>
              <a:buChar char="•"/>
            </a:pPr>
            <a:r>
              <a:rPr lang="en-US" sz="2400"/>
              <a:t> </a:t>
            </a:r>
            <a:r>
              <a:rPr lang="el-GR" sz="2400"/>
              <a:t>αναγνώριση είδους του ωφέλιμου φορτίου </a:t>
            </a: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</a:t>
            </a:r>
            <a:r>
              <a:rPr lang="el-GR" sz="2400"/>
              <a:t>αριθμός ακολουθίας πακέτου</a:t>
            </a: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</a:t>
            </a:r>
            <a:r>
              <a:rPr lang="el-GR" sz="2400"/>
              <a:t>χρονοσφραγίδες</a:t>
            </a:r>
            <a:endParaRPr lang="en-US" sz="2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223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3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534F4561-D221-4220-AD23-FF137F32DF18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Παράδειγμα </a:t>
            </a:r>
            <a:r>
              <a:rPr lang="en-US" smtClean="0"/>
              <a:t>RTP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82675"/>
            <a:ext cx="3983038" cy="4908550"/>
          </a:xfrm>
        </p:spPr>
        <p:txBody>
          <a:bodyPr/>
          <a:lstStyle/>
          <a:p>
            <a:r>
              <a:rPr lang="el-GR" sz="2400" dirty="0" smtClean="0"/>
              <a:t>Θεωρήστε την αποστολή φωνής κωδικοποιημένης σε </a:t>
            </a:r>
            <a:r>
              <a:rPr lang="en-US" sz="2400" dirty="0" smtClean="0"/>
              <a:t>PCM</a:t>
            </a:r>
            <a:r>
              <a:rPr lang="el-GR" sz="2400" dirty="0" smtClean="0"/>
              <a:t> (</a:t>
            </a:r>
            <a:r>
              <a:rPr lang="en-US" sz="2400" dirty="0" smtClean="0"/>
              <a:t>64 kbps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με</a:t>
            </a:r>
            <a:r>
              <a:rPr lang="en-US" sz="2400" dirty="0" smtClean="0"/>
              <a:t> RTP. </a:t>
            </a:r>
          </a:p>
          <a:p>
            <a:r>
              <a:rPr lang="el-GR" sz="2400" dirty="0" smtClean="0"/>
              <a:t>Η εφαρμογή συλλέγει τα κωδικοποιημένα δεδομένα σε </a:t>
            </a:r>
            <a:r>
              <a:rPr lang="en-US" sz="2400" dirty="0" smtClean="0"/>
              <a:t>chunks, </a:t>
            </a:r>
            <a:r>
              <a:rPr lang="el-GR" sz="2400" dirty="0" err="1" smtClean="0"/>
              <a:t>π.χ</a:t>
            </a:r>
            <a:r>
              <a:rPr lang="en-US" sz="2400" dirty="0" smtClean="0"/>
              <a:t>., </a:t>
            </a:r>
            <a:r>
              <a:rPr lang="el-GR" sz="2400" dirty="0" smtClean="0"/>
              <a:t>κάθε</a:t>
            </a:r>
            <a:r>
              <a:rPr lang="en-US" sz="2400" dirty="0" smtClean="0"/>
              <a:t> 20 </a:t>
            </a:r>
            <a:r>
              <a:rPr lang="en-US" sz="2400" dirty="0" err="1" smtClean="0"/>
              <a:t>msec</a:t>
            </a:r>
            <a:r>
              <a:rPr lang="en-US" sz="2400" dirty="0" smtClean="0"/>
              <a:t> = 160 bytes </a:t>
            </a:r>
            <a:r>
              <a:rPr lang="el-GR" sz="2400" dirty="0" smtClean="0"/>
              <a:t>σε ένα </a:t>
            </a:r>
            <a:r>
              <a:rPr lang="en-US" sz="2400" dirty="0" smtClean="0"/>
              <a:t>chunk. </a:t>
            </a:r>
          </a:p>
          <a:p>
            <a:r>
              <a:rPr lang="el-GR" sz="2400" dirty="0" smtClean="0"/>
              <a:t>Το απόσπασμα ήχου</a:t>
            </a:r>
            <a:r>
              <a:rPr lang="en-US" sz="2400" dirty="0" smtClean="0"/>
              <a:t> </a:t>
            </a:r>
            <a:r>
              <a:rPr lang="el-GR" sz="2400" dirty="0" smtClean="0"/>
              <a:t>μαζί με την επικεφαλίδα</a:t>
            </a:r>
            <a:r>
              <a:rPr lang="en-US" sz="2400" dirty="0" smtClean="0"/>
              <a:t> RTP </a:t>
            </a:r>
            <a:r>
              <a:rPr lang="el-GR" sz="2400" dirty="0" smtClean="0"/>
              <a:t>αποτελούν το πακέτο</a:t>
            </a:r>
            <a:r>
              <a:rPr lang="en-US" sz="2400" dirty="0" smtClean="0"/>
              <a:t> RTP, </a:t>
            </a:r>
            <a:r>
              <a:rPr lang="el-GR" sz="2400" dirty="0" smtClean="0"/>
              <a:t>που ενθυλακώνεται στο </a:t>
            </a:r>
            <a:r>
              <a:rPr lang="en-US" sz="2400" dirty="0" smtClean="0"/>
              <a:t> UDP segment. </a:t>
            </a:r>
          </a:p>
          <a:p>
            <a:endParaRPr lang="en-US" sz="2000" dirty="0" smtClean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400" dirty="0" smtClean="0"/>
              <a:t>Η επικεφαλίδα </a:t>
            </a:r>
            <a:r>
              <a:rPr lang="en-US" sz="2400" dirty="0" smtClean="0"/>
              <a:t>RTP</a:t>
            </a:r>
            <a:r>
              <a:rPr lang="el-GR" sz="2400" dirty="0" smtClean="0"/>
              <a:t> υποδεικνύει τον τύπο κωδικοποίησης της φωνής σε κάθε πακέτο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l-GR" sz="2000" dirty="0" smtClean="0"/>
              <a:t>ο αποστολέας μπορεί να αλλάξει κωδικοποίηση κατά την διάρκεια μιας διάσκεψης</a:t>
            </a:r>
            <a:r>
              <a:rPr lang="en-US" sz="2000" dirty="0" smtClean="0"/>
              <a:t>. </a:t>
            </a:r>
          </a:p>
          <a:p>
            <a:r>
              <a:rPr lang="el-GR" sz="2400" dirty="0" smtClean="0"/>
              <a:t>Η επικεφαλίδα </a:t>
            </a:r>
            <a:r>
              <a:rPr lang="en-US" sz="2400" dirty="0" smtClean="0"/>
              <a:t>RTP </a:t>
            </a:r>
            <a:r>
              <a:rPr lang="el-GR" sz="2400" dirty="0" smtClean="0"/>
              <a:t>επίσης περιλαμβάνει τους αριθμούς ακολουθίας και τις </a:t>
            </a:r>
            <a:r>
              <a:rPr lang="el-GR" sz="2400" dirty="0" err="1" smtClean="0"/>
              <a:t>χρονοθυρίδες</a:t>
            </a:r>
            <a:r>
              <a:rPr lang="en-US" sz="2400" dirty="0" smtClean="0"/>
              <a:t>.</a:t>
            </a:r>
          </a:p>
        </p:txBody>
      </p:sp>
      <p:sp>
        <p:nvSpPr>
          <p:cNvPr id="5325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254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D5874571-FFAE-4691-A9E0-CF7C60BE4546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44475"/>
            <a:ext cx="7772400" cy="871538"/>
          </a:xfrm>
        </p:spPr>
        <p:txBody>
          <a:bodyPr/>
          <a:lstStyle/>
          <a:p>
            <a:r>
              <a:rPr lang="en-US" smtClean="0"/>
              <a:t>RTP </a:t>
            </a:r>
            <a:r>
              <a:rPr lang="el-GR" smtClean="0"/>
              <a:t>και</a:t>
            </a:r>
            <a:r>
              <a:rPr lang="en-US" smtClean="0"/>
              <a:t> QoS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4083050"/>
          </a:xfrm>
        </p:spPr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RTP </a:t>
            </a:r>
            <a:r>
              <a:rPr lang="el-GR" dirty="0" smtClean="0">
                <a:solidFill>
                  <a:schemeClr val="accent2"/>
                </a:solidFill>
              </a:rPr>
              <a:t>δεν</a:t>
            </a:r>
            <a:r>
              <a:rPr lang="el-GR" b="1" dirty="0" smtClean="0"/>
              <a:t> </a:t>
            </a:r>
            <a:r>
              <a:rPr lang="el-GR" dirty="0" smtClean="0"/>
              <a:t>παρέχει κανένα μηχανισμό που να διασφαλίζει την έγκαιρη παράδοση των δεδομένων ή κάποιον άλλο που να εγγυάται την ποιότητα υπηρεσίας (</a:t>
            </a:r>
            <a:r>
              <a:rPr lang="en-US" dirty="0" err="1" smtClean="0"/>
              <a:t>QoS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Η ενθυλάκωση </a:t>
            </a:r>
            <a:r>
              <a:rPr lang="en-US" dirty="0" smtClean="0"/>
              <a:t>RTP </a:t>
            </a:r>
            <a:r>
              <a:rPr lang="el-GR" dirty="0" smtClean="0"/>
              <a:t>είναι αντιληπτή μόνο στα τερματικά συστήματα</a:t>
            </a:r>
            <a:r>
              <a:rPr lang="en-US" dirty="0" smtClean="0"/>
              <a:t>: </a:t>
            </a:r>
            <a:r>
              <a:rPr lang="el-GR" dirty="0" smtClean="0">
                <a:solidFill>
                  <a:schemeClr val="accent2"/>
                </a:solidFill>
              </a:rPr>
              <a:t>δεν</a:t>
            </a:r>
            <a:r>
              <a:rPr lang="el-GR" dirty="0" smtClean="0"/>
              <a:t> είναι αντιληπτή στους ενδιάμεσους δρομολογητές</a:t>
            </a:r>
            <a:r>
              <a:rPr lang="en-US" dirty="0" smtClean="0"/>
              <a:t> </a:t>
            </a:r>
          </a:p>
          <a:p>
            <a:pPr lvl="1">
              <a:buSzPct val="100000"/>
              <a:buFont typeface="Wingdings" pitchFamily="2" charset="2"/>
              <a:buChar char="§"/>
            </a:pPr>
            <a:r>
              <a:rPr lang="el-GR" dirty="0" smtClean="0"/>
              <a:t>Οι δρομολογητές που παρέχουν υπηρεσίες βέλτιστης προσπάθειας δεν κάνουν καμία ιδιαίτερη προσπάθεια ώστε να διασφαλίσουν ότι τα </a:t>
            </a:r>
            <a:r>
              <a:rPr lang="en-US" dirty="0" smtClean="0"/>
              <a:t>RTP </a:t>
            </a:r>
            <a:r>
              <a:rPr lang="el-GR" dirty="0" smtClean="0"/>
              <a:t>πακέτα φτάνουν στον προορισμό έγκαιρα</a:t>
            </a:r>
            <a:r>
              <a:rPr lang="en-US" dirty="0" smtClean="0"/>
              <a:t>.</a:t>
            </a:r>
            <a:r>
              <a:rPr lang="en-US" sz="1600" dirty="0" smtClean="0"/>
              <a:t> </a:t>
            </a:r>
          </a:p>
        </p:txBody>
      </p:sp>
      <p:sp>
        <p:nvSpPr>
          <p:cNvPr id="5427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FA56601D-D9D4-43AD-9E22-4765D3462769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962025"/>
          </a:xfrm>
        </p:spPr>
        <p:txBody>
          <a:bodyPr/>
          <a:lstStyle/>
          <a:p>
            <a:r>
              <a:rPr lang="el-GR" dirty="0" smtClean="0"/>
              <a:t>Κεφαλίδα </a:t>
            </a:r>
            <a:r>
              <a:rPr lang="en-US" dirty="0" smtClean="0"/>
              <a:t>RTP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1150" y="1711325"/>
            <a:ext cx="86153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Payload Type (7 bits): </a:t>
            </a:r>
            <a:r>
              <a:rPr lang="el-GR" sz="2000" dirty="0"/>
              <a:t>Υποδεικνύει την τρέχουσα μέθοδο κωδικοποίησης </a:t>
            </a:r>
          </a:p>
          <a:p>
            <a:r>
              <a:rPr lang="el-GR" sz="2000" dirty="0"/>
              <a:t>που χρησιμοποιείται. Αν ο αποστολέας αλλάξει κωδικοποίηση κατά την </a:t>
            </a:r>
          </a:p>
          <a:p>
            <a:r>
              <a:rPr lang="el-GR" sz="2000" dirty="0"/>
              <a:t>διάρκεια μίας κλήσης, ο αποστολέας ενημερώνει τον παραλήπτη διαμέσου</a:t>
            </a:r>
          </a:p>
          <a:p>
            <a:r>
              <a:rPr lang="el-GR" sz="2000" dirty="0"/>
              <a:t>αυτού του πεδίου.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Payload type 0: PCM </a:t>
            </a:r>
            <a:r>
              <a:rPr lang="el-GR" sz="2000" dirty="0"/>
              <a:t>μ</a:t>
            </a:r>
            <a:r>
              <a:rPr lang="en-US" sz="2000" dirty="0"/>
              <a:t>-law, 64 kbps</a:t>
            </a:r>
          </a:p>
          <a:p>
            <a:pPr lvl="1"/>
            <a:r>
              <a:rPr lang="en-US" sz="2000" dirty="0"/>
              <a:t>Payload type 3, GSM, 13 kbps</a:t>
            </a:r>
          </a:p>
          <a:p>
            <a:pPr lvl="1"/>
            <a:r>
              <a:rPr lang="en-US" sz="2000" dirty="0"/>
              <a:t>Payload type 7, LPC, 2.4 kbps</a:t>
            </a:r>
          </a:p>
          <a:p>
            <a:pPr lvl="1"/>
            <a:r>
              <a:rPr lang="en-US" sz="2000" dirty="0"/>
              <a:t>Payload type 26, Motion JPEG</a:t>
            </a:r>
          </a:p>
          <a:p>
            <a:pPr lvl="1"/>
            <a:r>
              <a:rPr lang="en-US" sz="2000" dirty="0"/>
              <a:t>Payload type 31. H.261</a:t>
            </a:r>
          </a:p>
          <a:p>
            <a:pPr lvl="1"/>
            <a:r>
              <a:rPr lang="en-US" sz="2000" dirty="0"/>
              <a:t>Payload type 33, MPEG2 video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Sequence Number (16 bits): </a:t>
            </a:r>
            <a:r>
              <a:rPr lang="el-GR" sz="2000" dirty="0"/>
              <a:t>Αυξάνει κατά ένα για κάθε </a:t>
            </a:r>
            <a:r>
              <a:rPr lang="en-US" sz="2000" dirty="0"/>
              <a:t>RTP </a:t>
            </a:r>
            <a:r>
              <a:rPr lang="el-GR" sz="2000" dirty="0"/>
              <a:t>πακέτο</a:t>
            </a:r>
          </a:p>
          <a:p>
            <a:r>
              <a:rPr lang="el-GR" sz="2000" dirty="0"/>
              <a:t>που στέλνεται </a:t>
            </a:r>
          </a:p>
          <a:p>
            <a:pPr marL="363538" indent="-187325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dirty="0"/>
              <a:t>μπορεί να χρησιμοποιηθεί για την ανίχνευση απωλειών</a:t>
            </a:r>
          </a:p>
          <a:p>
            <a:pPr marL="539750" indent="-187325"/>
            <a:r>
              <a:rPr lang="el-GR" sz="2000" dirty="0"/>
              <a:t>πακέτων και για την αναδιάταξη των </a:t>
            </a:r>
            <a:r>
              <a:rPr lang="el-GR" sz="2000" dirty="0" smtClean="0"/>
              <a:t>πακέτων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55300" name="Group 1"/>
          <p:cNvGrpSpPr>
            <a:grpSpLocks/>
          </p:cNvGrpSpPr>
          <p:nvPr/>
        </p:nvGrpSpPr>
        <p:grpSpPr bwMode="auto">
          <a:xfrm>
            <a:off x="939800" y="1008063"/>
            <a:ext cx="7327900" cy="623887"/>
            <a:chOff x="806170" y="1748633"/>
            <a:chExt cx="7328172" cy="623889"/>
          </a:xfrm>
        </p:grpSpPr>
        <p:sp>
          <p:nvSpPr>
            <p:cNvPr id="55303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5304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5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6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307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5308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5309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5310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5311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5312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55301" name="Slide Number Placeholder 6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-</a:t>
            </a:r>
            <a:fld id="{F7626EB1-8E63-4036-8203-5F48CA9F23C6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5302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30275"/>
          </a:xfrm>
        </p:spPr>
        <p:txBody>
          <a:bodyPr/>
          <a:lstStyle/>
          <a:p>
            <a:r>
              <a:rPr lang="el-GR" smtClean="0"/>
              <a:t>Κεφαλίδα </a:t>
            </a:r>
            <a:r>
              <a:rPr lang="en-US" smtClean="0"/>
              <a:t>RTP</a:t>
            </a:r>
            <a:r>
              <a:rPr lang="el-GR" smtClean="0"/>
              <a:t> </a:t>
            </a:r>
            <a:r>
              <a:rPr lang="en-US" smtClean="0"/>
              <a:t>(2)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709738"/>
            <a:ext cx="8002587" cy="4662487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Timestamp field (32 bits): </a:t>
            </a:r>
            <a:r>
              <a:rPr lang="el-GR" sz="2000" dirty="0" smtClean="0"/>
              <a:t>Απεικονίζει την στιγμή της δειγματοληψίας του πρώτου </a:t>
            </a:r>
            <a:r>
              <a:rPr lang="en-US" sz="2000" dirty="0" smtClean="0"/>
              <a:t>byte </a:t>
            </a:r>
            <a:r>
              <a:rPr lang="el-GR" sz="2000" dirty="0" smtClean="0"/>
              <a:t>σε ένα </a:t>
            </a:r>
            <a:r>
              <a:rPr lang="en-US" sz="2000" dirty="0" smtClean="0"/>
              <a:t>RTP </a:t>
            </a:r>
            <a:r>
              <a:rPr lang="el-GR" sz="2000" dirty="0" smtClean="0"/>
              <a:t>πακέτο δεδομένων</a:t>
            </a:r>
            <a:r>
              <a:rPr lang="en-US" sz="2000" dirty="0" smtClean="0"/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Για τον ήχο</a:t>
            </a:r>
            <a:r>
              <a:rPr lang="en-US" dirty="0" smtClean="0"/>
              <a:t>, </a:t>
            </a:r>
            <a:r>
              <a:rPr lang="el-GR" dirty="0" smtClean="0"/>
              <a:t>το ρολόι των </a:t>
            </a:r>
            <a:r>
              <a:rPr lang="el-GR" dirty="0" err="1" smtClean="0"/>
              <a:t>χρονοσφραγίδων</a:t>
            </a:r>
            <a:r>
              <a:rPr lang="el-GR" dirty="0" smtClean="0"/>
              <a:t> αυξάνει κατά ένα για κάθε περίοδο δειγματοληψίας</a:t>
            </a:r>
            <a:r>
              <a:rPr lang="en-US" dirty="0" smtClean="0"/>
              <a:t> (</a:t>
            </a:r>
            <a:r>
              <a:rPr lang="el-GR" dirty="0" smtClean="0"/>
              <a:t>για παράδειγμα</a:t>
            </a:r>
            <a:r>
              <a:rPr lang="en-US" dirty="0" smtClean="0"/>
              <a:t>, </a:t>
            </a:r>
            <a:r>
              <a:rPr lang="el-GR" dirty="0" smtClean="0"/>
              <a:t>κάθε </a:t>
            </a:r>
            <a:r>
              <a:rPr lang="en-US" dirty="0" smtClean="0"/>
              <a:t>125 </a:t>
            </a:r>
            <a:r>
              <a:rPr lang="el-GR" dirty="0" smtClean="0"/>
              <a:t>μ</a:t>
            </a:r>
            <a:r>
              <a:rPr lang="en-US" dirty="0" err="1" smtClean="0"/>
              <a:t>secs</a:t>
            </a:r>
            <a:r>
              <a:rPr lang="en-US" dirty="0" smtClean="0"/>
              <a:t> </a:t>
            </a:r>
            <a:r>
              <a:rPr lang="el-GR" dirty="0" smtClean="0"/>
              <a:t>για ένα ρολόι δειγματοληψίας</a:t>
            </a:r>
            <a:r>
              <a:rPr lang="en-US" dirty="0" smtClean="0"/>
              <a:t> </a:t>
            </a:r>
            <a:r>
              <a:rPr lang="el-GR" dirty="0" smtClean="0"/>
              <a:t>με συχνότητα </a:t>
            </a:r>
            <a:r>
              <a:rPr lang="en-US" dirty="0" smtClean="0"/>
              <a:t>8 KHz)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Αν η εφαρμογή παράγει </a:t>
            </a:r>
            <a:r>
              <a:rPr lang="en-US" dirty="0" smtClean="0"/>
              <a:t>chunks </a:t>
            </a:r>
            <a:r>
              <a:rPr lang="el-GR" dirty="0" smtClean="0"/>
              <a:t>των </a:t>
            </a:r>
            <a:r>
              <a:rPr lang="en-US" dirty="0" smtClean="0"/>
              <a:t>160 </a:t>
            </a:r>
            <a:r>
              <a:rPr lang="el-GR" dirty="0" smtClean="0"/>
              <a:t>κωδικοποιημένων δειγμάτων</a:t>
            </a:r>
            <a:r>
              <a:rPr lang="en-US" dirty="0" smtClean="0"/>
              <a:t>, </a:t>
            </a:r>
            <a:r>
              <a:rPr lang="el-GR" dirty="0" smtClean="0"/>
              <a:t>τότε η </a:t>
            </a:r>
            <a:r>
              <a:rPr lang="el-GR" dirty="0" err="1" smtClean="0"/>
              <a:t>χρονοσφραγίδα</a:t>
            </a:r>
            <a:r>
              <a:rPr lang="el-GR" dirty="0" smtClean="0"/>
              <a:t> αυξάνει κατά</a:t>
            </a:r>
            <a:r>
              <a:rPr lang="en-US" dirty="0" smtClean="0"/>
              <a:t> 160 </a:t>
            </a:r>
            <a:r>
              <a:rPr lang="el-GR" dirty="0" smtClean="0"/>
              <a:t>για κάθε </a:t>
            </a:r>
            <a:r>
              <a:rPr lang="en-US" dirty="0" smtClean="0"/>
              <a:t>RTP </a:t>
            </a:r>
            <a:r>
              <a:rPr lang="el-GR" dirty="0" smtClean="0"/>
              <a:t>πακέτο όταν η πηγή είναι ενεργή</a:t>
            </a:r>
            <a:r>
              <a:rPr lang="en-US" dirty="0" smtClean="0"/>
              <a:t>. </a:t>
            </a:r>
            <a:r>
              <a:rPr lang="el-GR" dirty="0" smtClean="0"/>
              <a:t>Το ρολόι των </a:t>
            </a:r>
            <a:r>
              <a:rPr lang="el-GR" dirty="0" err="1" smtClean="0"/>
              <a:t>χρονοσφραγίδων</a:t>
            </a:r>
            <a:r>
              <a:rPr lang="el-GR" dirty="0" smtClean="0"/>
              <a:t> συνεχίζει να αυξάνει με σταθερό ρυθμό όταν η πηγή δεν είναι ενεργή (αδρανής)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SSRC field (32 bits): </a:t>
            </a:r>
            <a:r>
              <a:rPr lang="el-GR" sz="2000" dirty="0" smtClean="0"/>
              <a:t>Προσδιορίζει την πηγή της </a:t>
            </a:r>
            <a:r>
              <a:rPr lang="en-US" sz="2000" dirty="0" smtClean="0"/>
              <a:t>RTP </a:t>
            </a:r>
            <a:r>
              <a:rPr lang="el-GR" sz="2000" dirty="0" smtClean="0"/>
              <a:t>συνεχούς ροής (</a:t>
            </a:r>
            <a:r>
              <a:rPr lang="en-US" sz="2000" dirty="0" smtClean="0"/>
              <a:t>stream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Κάθε πηγή ροής σε ένα </a:t>
            </a:r>
            <a:r>
              <a:rPr lang="en-US" sz="2000" dirty="0" smtClean="0"/>
              <a:t>RTP session </a:t>
            </a:r>
            <a:r>
              <a:rPr lang="el-GR" sz="2000" dirty="0" smtClean="0"/>
              <a:t>πρέπει να έχει ένα διακριτό</a:t>
            </a:r>
            <a:r>
              <a:rPr lang="en-US" sz="2000" dirty="0" smtClean="0"/>
              <a:t> SSRC </a:t>
            </a:r>
            <a:endParaRPr lang="en-US" sz="1600" dirty="0" smtClean="0"/>
          </a:p>
          <a:p>
            <a:endParaRPr lang="en-US" sz="2000" dirty="0" smtClean="0"/>
          </a:p>
        </p:txBody>
      </p:sp>
      <p:sp>
        <p:nvSpPr>
          <p:cNvPr id="5632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6325" name="Group 9"/>
          <p:cNvGrpSpPr>
            <a:grpSpLocks/>
          </p:cNvGrpSpPr>
          <p:nvPr/>
        </p:nvGrpSpPr>
        <p:grpSpPr bwMode="auto">
          <a:xfrm>
            <a:off x="811213" y="831850"/>
            <a:ext cx="7327900" cy="623888"/>
            <a:chOff x="806170" y="1748633"/>
            <a:chExt cx="7328172" cy="623889"/>
          </a:xfrm>
        </p:grpSpPr>
        <p:sp>
          <p:nvSpPr>
            <p:cNvPr id="563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56328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29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0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331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63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563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563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563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563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56326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7E1E544A-F87F-49AF-BB4B-7070410DC470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49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Πολυμέσα: Ήχος</a:t>
            </a:r>
          </a:p>
        </p:txBody>
      </p:sp>
      <p:cxnSp>
        <p:nvCxnSpPr>
          <p:cNvPr id="15363" name="Straight Connector 7"/>
          <p:cNvCxnSpPr>
            <a:cxnSpLocks noChangeShapeType="1"/>
          </p:cNvCxnSpPr>
          <p:nvPr/>
        </p:nvCxnSpPr>
        <p:spPr bwMode="auto">
          <a:xfrm>
            <a:off x="5070475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>
          <a:xfrm>
            <a:off x="5068888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050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213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375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713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875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3450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9363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8113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688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0850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1188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8350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3925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2675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i="1">
              <a:ea typeface="ＭＳ Ｐゴシック" charset="0"/>
              <a:cs typeface="ＭＳ Ｐゴシック" charset="0"/>
            </a:endParaRPr>
          </a:p>
        </p:txBody>
      </p:sp>
      <p:cxnSp>
        <p:nvCxnSpPr>
          <p:cNvPr id="15380" name="Straight Connector 26"/>
          <p:cNvCxnSpPr>
            <a:cxnSpLocks noChangeShapeType="1"/>
          </p:cNvCxnSpPr>
          <p:nvPr/>
        </p:nvCxnSpPr>
        <p:spPr bwMode="auto">
          <a:xfrm>
            <a:off x="5070475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1" name="TextBox 27"/>
          <p:cNvSpPr txBox="1">
            <a:spLocks noChangeArrowheads="1"/>
          </p:cNvSpPr>
          <p:nvPr/>
        </p:nvSpPr>
        <p:spPr bwMode="auto">
          <a:xfrm>
            <a:off x="7893050" y="4398963"/>
            <a:ext cx="47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time</a:t>
            </a:r>
          </a:p>
        </p:txBody>
      </p:sp>
      <p:sp>
        <p:nvSpPr>
          <p:cNvPr id="15382" name="TextBox 28"/>
          <p:cNvSpPr txBox="1">
            <a:spLocks noChangeArrowheads="1"/>
          </p:cNvSpPr>
          <p:nvPr/>
        </p:nvSpPr>
        <p:spPr bwMode="auto">
          <a:xfrm rot="-5400000">
            <a:off x="4008438" y="3198812"/>
            <a:ext cx="17160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ea typeface="MS PGothic" pitchFamily="34" charset="-128"/>
                <a:cs typeface="Arial" charset="0"/>
              </a:rPr>
              <a:t>audio signal amplitude</a:t>
            </a:r>
          </a:p>
        </p:txBody>
      </p:sp>
      <p:sp>
        <p:nvSpPr>
          <p:cNvPr id="15383" name="TextBox 29"/>
          <p:cNvSpPr txBox="1">
            <a:spLocks noChangeArrowheads="1"/>
          </p:cNvSpPr>
          <p:nvPr/>
        </p:nvSpPr>
        <p:spPr bwMode="auto">
          <a:xfrm>
            <a:off x="7761288" y="2909888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analog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signal</a:t>
            </a:r>
          </a:p>
        </p:txBody>
      </p:sp>
      <p:sp>
        <p:nvSpPr>
          <p:cNvPr id="15384" name="Freeform 30"/>
          <p:cNvSpPr>
            <a:spLocks/>
          </p:cNvSpPr>
          <p:nvPr/>
        </p:nvSpPr>
        <p:spPr bwMode="auto">
          <a:xfrm>
            <a:off x="5072063" y="2589213"/>
            <a:ext cx="3228975" cy="1174750"/>
          </a:xfrm>
          <a:custGeom>
            <a:avLst/>
            <a:gdLst>
              <a:gd name="T0" fmla="*/ 0 w 3230339"/>
              <a:gd name="T1" fmla="*/ 749476 h 1173968"/>
              <a:gd name="T2" fmla="*/ 633151 w 3230339"/>
              <a:gd name="T3" fmla="*/ 250145 h 1173968"/>
              <a:gd name="T4" fmla="*/ 1280066 w 3230339"/>
              <a:gd name="T5" fmla="*/ 680123 h 1173968"/>
              <a:gd name="T6" fmla="*/ 1871923 w 3230339"/>
              <a:gd name="T7" fmla="*/ 480 h 1173968"/>
              <a:gd name="T8" fmla="*/ 2408723 w 3230339"/>
              <a:gd name="T9" fmla="*/ 804956 h 1173968"/>
              <a:gd name="T10" fmla="*/ 3220806 w 3230339"/>
              <a:gd name="T11" fmla="*/ 1179454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30339"/>
              <a:gd name="T19" fmla="*/ 0 h 1173968"/>
              <a:gd name="T20" fmla="*/ 3230339 w 3230339"/>
              <a:gd name="T21" fmla="*/ 1173968 h 1173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5385" name="Straight Connector 31"/>
          <p:cNvCxnSpPr>
            <a:cxnSpLocks noChangeShapeType="1"/>
          </p:cNvCxnSpPr>
          <p:nvPr/>
        </p:nvCxnSpPr>
        <p:spPr bwMode="auto">
          <a:xfrm flipH="1">
            <a:off x="7948613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549900" y="2008188"/>
            <a:ext cx="1443038" cy="785812"/>
            <a:chOff x="5673505" y="1732173"/>
            <a:chExt cx="1442931" cy="785213"/>
          </a:xfrm>
        </p:grpSpPr>
        <p:sp>
          <p:nvSpPr>
            <p:cNvPr id="15398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quantization error</a:t>
              </a:r>
            </a:p>
          </p:txBody>
        </p:sp>
        <p:cxnSp>
          <p:nvCxnSpPr>
            <p:cNvPr id="15399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</p:spPr>
        </p:cxnSp>
        <p:cxnSp>
          <p:nvCxnSpPr>
            <p:cNvPr id="15400" name="Straight Connector 39"/>
            <p:cNvCxnSpPr>
              <a:cxnSpLocks noChangeShapeType="1"/>
              <a:stCxn id="15398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056188" y="4114800"/>
            <a:ext cx="2582862" cy="1135063"/>
            <a:chOff x="5180292" y="3838340"/>
            <a:chExt cx="2583010" cy="1135938"/>
          </a:xfrm>
        </p:grpSpPr>
        <p:cxnSp>
          <p:nvCxnSpPr>
            <p:cNvPr id="15395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5396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sampling rate</a:t>
              </a:r>
            </a:p>
            <a:p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(</a:t>
              </a:r>
              <a:r>
                <a:rPr lang="en-US" sz="1200" i="1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N </a:t>
              </a:r>
              <a:r>
                <a:rPr lang="en-US" sz="1200">
                  <a:solidFill>
                    <a:srgbClr val="006633"/>
                  </a:solidFill>
                  <a:latin typeface="Arial" charset="0"/>
                  <a:ea typeface="MS PGothic" pitchFamily="34" charset="-128"/>
                  <a:cs typeface="Arial" charset="0"/>
                </a:rPr>
                <a:t>sample/sec)</a:t>
              </a:r>
            </a:p>
          </p:txBody>
        </p:sp>
        <p:cxnSp>
          <p:nvCxnSpPr>
            <p:cNvPr id="15397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</p:spPr>
        </p:cxnSp>
      </p:grpSp>
      <p:sp>
        <p:nvSpPr>
          <p:cNvPr id="15388" name="Rectangle 3"/>
          <p:cNvSpPr txBox="1">
            <a:spLocks noChangeArrowheads="1"/>
          </p:cNvSpPr>
          <p:nvPr/>
        </p:nvSpPr>
        <p:spPr bwMode="auto">
          <a:xfrm>
            <a:off x="392113" y="1147763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200" dirty="0"/>
              <a:t>Αναλογικό σήμα ήχου</a:t>
            </a:r>
            <a:r>
              <a:rPr lang="en-US" sz="2200" dirty="0">
                <a:ea typeface="MS PGothic" pitchFamily="34" charset="-128"/>
              </a:rPr>
              <a:t> </a:t>
            </a:r>
            <a:r>
              <a:rPr lang="el-GR" sz="2200" dirty="0"/>
              <a:t>σε δειγματοληψία σταθερού ρυθμού</a:t>
            </a:r>
            <a:endParaRPr lang="en-US" sz="2200" dirty="0"/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/>
              <a:t>τηλέφωνο</a:t>
            </a:r>
            <a:r>
              <a:rPr lang="en-US" sz="2000" dirty="0">
                <a:ea typeface="MS PGothic" pitchFamily="34" charset="-128"/>
              </a:rPr>
              <a:t>: </a:t>
            </a:r>
            <a:r>
              <a:rPr lang="en-US" sz="2000" dirty="0" smtClean="0">
                <a:ea typeface="MS PGothic" pitchFamily="34" charset="-128"/>
              </a:rPr>
              <a:t>8.000 </a:t>
            </a:r>
            <a:r>
              <a:rPr lang="el-GR" sz="2000" dirty="0"/>
              <a:t>δείγματα</a:t>
            </a:r>
            <a:r>
              <a:rPr lang="en-US" sz="2000" dirty="0">
                <a:ea typeface="MS PGothic" pitchFamily="34" charset="-128"/>
              </a:rPr>
              <a:t>/sec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ea typeface="MS PGothic" pitchFamily="34" charset="-128"/>
              </a:rPr>
              <a:t>CD </a:t>
            </a:r>
            <a:r>
              <a:rPr lang="el-GR" sz="2000" dirty="0"/>
              <a:t>μουσικής</a:t>
            </a:r>
            <a:r>
              <a:rPr lang="en-US" sz="2000" dirty="0">
                <a:ea typeface="MS PGothic" pitchFamily="34" charset="-128"/>
              </a:rPr>
              <a:t>: </a:t>
            </a:r>
            <a:r>
              <a:rPr lang="en-US" sz="2000" dirty="0" smtClean="0">
                <a:ea typeface="MS PGothic" pitchFamily="34" charset="-128"/>
              </a:rPr>
              <a:t>44.100 </a:t>
            </a:r>
            <a:r>
              <a:rPr lang="el-GR" sz="2000" dirty="0"/>
              <a:t>δείγματα</a:t>
            </a:r>
            <a:r>
              <a:rPr lang="en-US" sz="2000" dirty="0">
                <a:ea typeface="MS PGothic" pitchFamily="34" charset="-128"/>
              </a:rPr>
              <a:t>/sec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200" dirty="0"/>
              <a:t>Κάθε δείγμα </a:t>
            </a:r>
            <a:r>
              <a:rPr lang="el-GR" sz="2200" dirty="0" smtClean="0"/>
              <a:t>κβαντίζεται</a:t>
            </a:r>
            <a:r>
              <a:rPr lang="en-US" sz="2200" dirty="0" smtClean="0">
                <a:ea typeface="MS PGothic" pitchFamily="34" charset="-128"/>
              </a:rPr>
              <a:t>, </a:t>
            </a:r>
            <a:r>
              <a:rPr lang="el-GR" sz="2200" dirty="0"/>
              <a:t>στρογγυλοποιείται</a:t>
            </a:r>
            <a:endParaRPr lang="en-US" sz="2200" dirty="0"/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 err="1"/>
              <a:t>π.χ</a:t>
            </a:r>
            <a:r>
              <a:rPr lang="en-US" sz="2000" dirty="0">
                <a:ea typeface="MS PGothic" pitchFamily="34" charset="-128"/>
              </a:rPr>
              <a:t>., 2</a:t>
            </a:r>
            <a:r>
              <a:rPr lang="en-US" sz="2000" baseline="30000" dirty="0">
                <a:ea typeface="MS PGothic" pitchFamily="34" charset="-128"/>
              </a:rPr>
              <a:t>8</a:t>
            </a:r>
            <a:r>
              <a:rPr lang="en-US" sz="2000" dirty="0">
                <a:ea typeface="MS PGothic" pitchFamily="34" charset="-128"/>
              </a:rPr>
              <a:t>=256 </a:t>
            </a:r>
            <a:r>
              <a:rPr lang="el-GR" sz="2000" dirty="0"/>
              <a:t>πιθανές κβαντισμένες τιμές</a:t>
            </a:r>
            <a:endParaRPr lang="en-US" sz="2000" dirty="0"/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000" dirty="0"/>
              <a:t>κάθε κβαντισμένη τιμή</a:t>
            </a:r>
            <a:r>
              <a:rPr lang="en-US" sz="2000" dirty="0">
                <a:ea typeface="MS PGothic" pitchFamily="34" charset="-128"/>
              </a:rPr>
              <a:t> </a:t>
            </a:r>
            <a:r>
              <a:rPr lang="el-GR" sz="2000" dirty="0"/>
              <a:t>αναπαρίσταται από</a:t>
            </a:r>
            <a:r>
              <a:rPr lang="en-US" sz="2000" dirty="0">
                <a:ea typeface="MS PGothic" pitchFamily="34" charset="-128"/>
              </a:rPr>
              <a:t> bits, </a:t>
            </a:r>
            <a:r>
              <a:rPr lang="el-GR" sz="2000" dirty="0" err="1"/>
              <a:t>π.χ</a:t>
            </a:r>
            <a:r>
              <a:rPr lang="en-US" sz="2000" dirty="0">
                <a:ea typeface="MS PGothic" pitchFamily="34" charset="-128"/>
              </a:rPr>
              <a:t>., 8 bits </a:t>
            </a:r>
            <a:r>
              <a:rPr lang="el-GR" sz="2000" dirty="0"/>
              <a:t>για</a:t>
            </a:r>
            <a:r>
              <a:rPr lang="en-US" sz="2000" dirty="0">
                <a:ea typeface="MS PGothic" pitchFamily="34" charset="-128"/>
              </a:rPr>
              <a:t> 256 </a:t>
            </a:r>
            <a:r>
              <a:rPr lang="el-GR" sz="2000" dirty="0"/>
              <a:t>τιμές</a:t>
            </a:r>
            <a:endParaRPr lang="en-US" sz="2000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950075" y="2070100"/>
            <a:ext cx="1644650" cy="723900"/>
            <a:chOff x="7074194" y="1793646"/>
            <a:chExt cx="1645251" cy="724141"/>
          </a:xfrm>
        </p:grpSpPr>
        <p:cxnSp>
          <p:nvCxnSpPr>
            <p:cNvPr id="15392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</p:cxnSp>
        <p:sp>
          <p:nvSpPr>
            <p:cNvPr id="15393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8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quantized value of</a:t>
              </a:r>
            </a:p>
            <a:p>
              <a:r>
                <a:rPr lang="en-US" sz="1200">
                  <a:solidFill>
                    <a:srgbClr val="8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analog value</a:t>
              </a:r>
            </a:p>
          </p:txBody>
        </p:sp>
        <p:cxnSp>
          <p:nvCxnSpPr>
            <p:cNvPr id="15394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</p:cxnSp>
      </p:grpSp>
      <p:sp>
        <p:nvSpPr>
          <p:cNvPr id="1539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9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8C968E53-D2B0-40EB-A5E6-2583B831226C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Control Protocol (RTCP)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000" dirty="0" smtClean="0"/>
              <a:t>Χρησιμοποιείται σε συνδυασμό με το </a:t>
            </a:r>
            <a:r>
              <a:rPr lang="en-US" sz="2000" dirty="0" smtClean="0"/>
              <a:t>RTP </a:t>
            </a: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l-GR" sz="2000" dirty="0" smtClean="0"/>
              <a:t>Κάθε μέλος σε μια σύνοδο επικοινωνίας </a:t>
            </a:r>
            <a:r>
              <a:rPr lang="en-US" sz="2000" dirty="0" smtClean="0"/>
              <a:t>RTP </a:t>
            </a:r>
            <a:r>
              <a:rPr lang="el-GR" sz="2000" dirty="0" smtClean="0"/>
              <a:t>μεταδίδει περιοδικά </a:t>
            </a:r>
            <a:r>
              <a:rPr lang="en-US" sz="2000" dirty="0" smtClean="0"/>
              <a:t>RTCP </a:t>
            </a:r>
            <a:r>
              <a:rPr lang="el-GR" sz="2000" dirty="0" smtClean="0"/>
              <a:t>πακέτα ελέγχου σε όλα τα άλλα μέλη</a:t>
            </a:r>
          </a:p>
          <a:p>
            <a:pPr>
              <a:buNone/>
            </a:pPr>
            <a:endParaRPr lang="en-US" sz="2000" dirty="0" smtClean="0"/>
          </a:p>
          <a:p>
            <a:r>
              <a:rPr lang="el-GR" sz="2000" dirty="0" smtClean="0"/>
              <a:t>Κάθε πακέτο </a:t>
            </a:r>
            <a:r>
              <a:rPr lang="en-US" sz="2000" dirty="0" smtClean="0"/>
              <a:t>RTCP </a:t>
            </a:r>
            <a:r>
              <a:rPr lang="el-GR" sz="2000" dirty="0" smtClean="0"/>
              <a:t>περιέχει αναφορές από τον αποστολέα και/ή τον παραλήπτη</a:t>
            </a:r>
            <a:endParaRPr lang="en-US" sz="2000" dirty="0" smtClean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310063" cy="4498975"/>
          </a:xfrm>
        </p:spPr>
        <p:txBody>
          <a:bodyPr/>
          <a:lstStyle/>
          <a:p>
            <a:pPr marL="342900" lvl="1" indent="-342900">
              <a:buSzPct val="85000"/>
              <a:buFont typeface="ZapfDingbats" pitchFamily="82" charset="2"/>
              <a:buChar char="r"/>
              <a:defRPr/>
            </a:pPr>
            <a:r>
              <a:rPr lang="el-GR" sz="2000" dirty="0" smtClean="0"/>
              <a:t>Αναφέρουν στατιστικά στοιχεία που είναι χρήσιμα στην εφαρμογή</a:t>
            </a:r>
          </a:p>
          <a:p>
            <a:pPr marL="742950" lvl="2" indent="-342900">
              <a:buClr>
                <a:schemeClr val="accent2"/>
              </a:buClr>
              <a:buSzPct val="85000"/>
              <a:buFont typeface="Wingdings" pitchFamily="2" charset="2"/>
              <a:buChar char="§"/>
              <a:defRPr/>
            </a:pPr>
            <a:r>
              <a:rPr lang="el-GR" sz="1600" dirty="0" smtClean="0"/>
              <a:t>πλήθος των πακέτων που εστάλησαν, πλήθος των χαμένων πακέτων, μεταβλητότητα χρόνου μεταξύ διαδοχικών αφίξεων (</a:t>
            </a:r>
            <a:r>
              <a:rPr lang="en-US" sz="1600" dirty="0" err="1" smtClean="0"/>
              <a:t>interarrival</a:t>
            </a:r>
            <a:r>
              <a:rPr lang="en-US" sz="1600" dirty="0" smtClean="0"/>
              <a:t> jitter</a:t>
            </a:r>
            <a:r>
              <a:rPr lang="el-GR" sz="1600" dirty="0" smtClean="0"/>
              <a:t>),</a:t>
            </a:r>
            <a:r>
              <a:rPr lang="en-US" sz="1600" dirty="0" smtClean="0"/>
              <a:t> </a:t>
            </a:r>
            <a:r>
              <a:rPr lang="el-GR" sz="1600" dirty="0" smtClean="0"/>
              <a:t>κτλ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marL="742950" lvl="2" indent="-342900">
              <a:buClr>
                <a:schemeClr val="accent2"/>
              </a:buClr>
              <a:buSzPct val="85000"/>
              <a:buNone/>
              <a:defRPr/>
            </a:pPr>
            <a:endParaRPr lang="en-US" sz="1600" dirty="0" smtClean="0"/>
          </a:p>
          <a:p>
            <a:pPr>
              <a:defRPr/>
            </a:pPr>
            <a:r>
              <a:rPr lang="el-GR" sz="2000" dirty="0" smtClean="0"/>
              <a:t>Η ανάδραση μπορεί να χρησιμοποιηθεί για τον έλεγχο της απόδοσης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l-GR" sz="1600" dirty="0" smtClean="0"/>
              <a:t>Οι αποστολείς μπορούν να τροποποιήσουν τις ταχύτητες μετάδοσής τους με βάση την πληροφορία ανάδρασης</a:t>
            </a:r>
            <a:endParaRPr lang="en-US" sz="1600" dirty="0" smtClean="0"/>
          </a:p>
        </p:txBody>
      </p:sp>
      <p:sp>
        <p:nvSpPr>
          <p:cNvPr id="5734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50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FF92DB35-8365-4D40-8E0F-2D7B9692580D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50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RTCP </a:t>
            </a:r>
            <a:r>
              <a:rPr lang="el-GR" smtClean="0"/>
              <a:t>πακέτα</a:t>
            </a: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339850"/>
            <a:ext cx="4783138" cy="465931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Πακέτα αναφοράς παραλήπτη:</a:t>
            </a:r>
            <a:endParaRPr lang="en-US" sz="2400" dirty="0" smtClean="0"/>
          </a:p>
          <a:p>
            <a:r>
              <a:rPr lang="el-GR" sz="2400" dirty="0" smtClean="0"/>
              <a:t>Ποσοστό </a:t>
            </a:r>
            <a:r>
              <a:rPr lang="el-GR" sz="2400" dirty="0" err="1" smtClean="0"/>
              <a:t>απωλεσθέντων</a:t>
            </a:r>
            <a:r>
              <a:rPr lang="el-GR" sz="2400" dirty="0" smtClean="0"/>
              <a:t> πακέτων,</a:t>
            </a:r>
            <a:r>
              <a:rPr lang="en-US" sz="2400" dirty="0" smtClean="0"/>
              <a:t> </a:t>
            </a:r>
            <a:r>
              <a:rPr lang="el-GR" sz="2400" dirty="0" smtClean="0"/>
              <a:t>ο τελευταίος αριθμός ακολουθίας</a:t>
            </a:r>
            <a:r>
              <a:rPr lang="en-US" sz="2400" dirty="0" smtClean="0"/>
              <a:t>, </a:t>
            </a:r>
            <a:r>
              <a:rPr lang="el-GR" sz="2400" dirty="0" smtClean="0"/>
              <a:t>μέση τιμή της μεταβλητότητας της καθυστέρησης (</a:t>
            </a:r>
            <a:r>
              <a:rPr lang="en-US" sz="2400" dirty="0" smtClean="0"/>
              <a:t>average </a:t>
            </a:r>
            <a:r>
              <a:rPr lang="en-US" sz="2400" dirty="0" err="1" smtClean="0"/>
              <a:t>interarrival</a:t>
            </a:r>
            <a:r>
              <a:rPr lang="en-US" sz="2400" dirty="0" smtClean="0"/>
              <a:t> jitter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Πακέτα αναφοράς παραλήπτη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Το </a:t>
            </a:r>
            <a:r>
              <a:rPr lang="en-US" sz="2400" dirty="0" smtClean="0"/>
              <a:t>SSRC </a:t>
            </a:r>
            <a:r>
              <a:rPr lang="el-GR" sz="2400" dirty="0" smtClean="0"/>
              <a:t>του ρεύματος δεδομένων </a:t>
            </a:r>
            <a:r>
              <a:rPr lang="en-US" sz="2400" dirty="0" smtClean="0"/>
              <a:t> RTP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την τρέχουσα ώρα,</a:t>
            </a:r>
            <a:r>
              <a:rPr lang="en-US" sz="2400" dirty="0" smtClean="0"/>
              <a:t> </a:t>
            </a:r>
            <a:r>
              <a:rPr lang="el-GR" sz="2400" dirty="0" smtClean="0"/>
              <a:t>αριθμός απεσταλμένων πακέτων και</a:t>
            </a:r>
            <a:r>
              <a:rPr lang="en-US" sz="2400" dirty="0" smtClean="0"/>
              <a:t> bytes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1303338"/>
            <a:ext cx="3810000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Πακέτα περιγραφής πηγής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Διεύθυνση </a:t>
            </a:r>
            <a:r>
              <a:rPr lang="en-US" sz="2400" dirty="0" smtClean="0"/>
              <a:t>e-mail</a:t>
            </a:r>
            <a:r>
              <a:rPr lang="el-GR" sz="2400" dirty="0" smtClean="0"/>
              <a:t> του αποστολέα</a:t>
            </a:r>
            <a:r>
              <a:rPr lang="en-US" sz="2400" dirty="0" smtClean="0"/>
              <a:t>,</a:t>
            </a:r>
            <a:r>
              <a:rPr lang="el-GR" sz="2400" dirty="0" smtClean="0"/>
              <a:t> το όνομα του αποστολέα</a:t>
            </a:r>
            <a:r>
              <a:rPr lang="en-US" sz="2400" dirty="0" smtClean="0"/>
              <a:t>, </a:t>
            </a:r>
            <a:r>
              <a:rPr lang="el-GR" sz="2400" dirty="0" smtClean="0"/>
              <a:t>το προσδιοριστικό </a:t>
            </a:r>
            <a:r>
              <a:rPr lang="en-US" sz="2400" dirty="0" smtClean="0"/>
              <a:t>SSRC </a:t>
            </a:r>
            <a:r>
              <a:rPr lang="el-GR" sz="2400" dirty="0" smtClean="0"/>
              <a:t>του σχετιζόμενου </a:t>
            </a:r>
            <a:r>
              <a:rPr lang="en-US" sz="2400" dirty="0" smtClean="0"/>
              <a:t>RTP </a:t>
            </a:r>
            <a:r>
              <a:rPr lang="el-GR" sz="2400" dirty="0" smtClean="0"/>
              <a:t>ρεύματος δεδομένων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Επιτρέπουν την αντιστοίχιση μεταξύ του προσδιοριστικού </a:t>
            </a:r>
            <a:r>
              <a:rPr lang="en-US" sz="2400" dirty="0" smtClean="0"/>
              <a:t>SSRC </a:t>
            </a:r>
            <a:r>
              <a:rPr lang="el-GR" sz="2400" dirty="0" smtClean="0"/>
              <a:t>και του ονόματος χρήστη/συστήματος</a:t>
            </a:r>
            <a:endParaRPr lang="en-US" sz="2400" dirty="0" smtClean="0"/>
          </a:p>
        </p:txBody>
      </p:sp>
      <p:sp>
        <p:nvSpPr>
          <p:cNvPr id="5837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374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3A362615-4DBD-4558-BE27-D90EF6C2EF4C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51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Συγχρονισμός των ροών δεδομένων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116013"/>
            <a:ext cx="3810000" cy="5518150"/>
          </a:xfrm>
        </p:spPr>
        <p:txBody>
          <a:bodyPr/>
          <a:lstStyle/>
          <a:p>
            <a:r>
              <a:rPr lang="el-GR" sz="2000" dirty="0" smtClean="0"/>
              <a:t>Το </a:t>
            </a:r>
            <a:r>
              <a:rPr lang="en-US" sz="2000" dirty="0" smtClean="0"/>
              <a:t>RTCP </a:t>
            </a:r>
            <a:r>
              <a:rPr lang="el-GR" sz="2000" dirty="0" smtClean="0"/>
              <a:t>μπορεί να συγχρονίσει διαφορετικές ροές δεδομένων πολυμέσων εντός μιας συνόδου </a:t>
            </a:r>
            <a:r>
              <a:rPr lang="en-US" sz="2000" dirty="0" smtClean="0"/>
              <a:t>RTP </a:t>
            </a:r>
          </a:p>
          <a:p>
            <a:r>
              <a:rPr lang="el-GR" sz="2000" dirty="0" smtClean="0"/>
              <a:t>Π.χ. μια εφαρμογή </a:t>
            </a:r>
            <a:r>
              <a:rPr lang="el-GR" sz="2000" dirty="0" err="1" smtClean="0"/>
              <a:t>βιντεοδιασκέψεων</a:t>
            </a:r>
            <a:r>
              <a:rPr lang="el-GR" sz="2000" dirty="0" smtClean="0"/>
              <a:t> όπου κάθε αποστολέας παράγει μια ροή δεδομένων </a:t>
            </a:r>
            <a:r>
              <a:rPr lang="en-US" sz="2000" dirty="0" smtClean="0"/>
              <a:t>RTP</a:t>
            </a:r>
            <a:r>
              <a:rPr lang="el-GR" sz="2000" dirty="0" smtClean="0"/>
              <a:t> για την εικόνα/ βίντεο και μια για τον ήχο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Οι </a:t>
            </a:r>
            <a:r>
              <a:rPr lang="el-GR" sz="2000" dirty="0" err="1" smtClean="0"/>
              <a:t>χρονοσφραγίδες</a:t>
            </a:r>
            <a:r>
              <a:rPr lang="el-GR" sz="2000" dirty="0" smtClean="0"/>
              <a:t> στα πακέτα </a:t>
            </a:r>
            <a:r>
              <a:rPr lang="en-US" sz="2000" dirty="0" smtClean="0"/>
              <a:t>RTP </a:t>
            </a:r>
            <a:r>
              <a:rPr lang="el-GR" sz="2000" dirty="0" smtClean="0"/>
              <a:t>διασυνδέονται με την συχνότητα δειγματοληψίας ήχου και βίντεο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Όχι με τον πραγματικό χρόνο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wall-clock time</a:t>
            </a:r>
            <a:r>
              <a:rPr lang="el-GR" sz="2000" dirty="0" smtClean="0"/>
              <a:t>)</a:t>
            </a:r>
            <a:endParaRPr lang="en-US" sz="1800" dirty="0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4838" y="1163638"/>
            <a:ext cx="3810000" cy="4908550"/>
          </a:xfrm>
        </p:spPr>
        <p:txBody>
          <a:bodyPr/>
          <a:lstStyle/>
          <a:p>
            <a:r>
              <a:rPr lang="el-GR" sz="2000" smtClean="0"/>
              <a:t>Κάθε πακέτο αναφοράς </a:t>
            </a:r>
            <a:r>
              <a:rPr lang="en-US" sz="2000" smtClean="0"/>
              <a:t>RTCP </a:t>
            </a:r>
            <a:r>
              <a:rPr lang="el-GR" sz="2000" smtClean="0"/>
              <a:t>του αποστολέα περιέχει </a:t>
            </a:r>
            <a:r>
              <a:rPr lang="en-US" sz="2000" smtClean="0"/>
              <a:t>(</a:t>
            </a:r>
            <a:r>
              <a:rPr lang="el-GR" sz="2000" smtClean="0"/>
              <a:t>για το πακέτο που έχει παραχθεί πιο πρόσφατα στο συγκεκριμένο ρεύμα δεδομένων </a:t>
            </a:r>
            <a:r>
              <a:rPr lang="en-US" sz="2000" smtClean="0"/>
              <a:t>RTP):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Χρονοσφραγίδα του πακέτου</a:t>
            </a:r>
            <a:r>
              <a:rPr lang="en-US" sz="1800" smtClean="0"/>
              <a:t> RTP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Τον πραγματικό χρόνο δημιουργίας του πακέτου (</a:t>
            </a:r>
            <a:r>
              <a:rPr lang="en-US" sz="1800" smtClean="0"/>
              <a:t>wall-clock time</a:t>
            </a:r>
            <a:r>
              <a:rPr lang="el-GR" sz="1800" smtClean="0"/>
              <a:t>)</a:t>
            </a:r>
            <a:r>
              <a:rPr lang="en-US" sz="1800" smtClean="0"/>
              <a:t> </a:t>
            </a:r>
          </a:p>
          <a:p>
            <a:r>
              <a:rPr lang="el-GR" sz="2000" smtClean="0"/>
              <a:t>Οι παραλήπτες μπορούν να χρησιμοποιούν αυτόν τον συσχετισμό για να συγχρονίσουν την αναπαραγωγή του ήχου και του βίντεο</a:t>
            </a:r>
            <a:r>
              <a:rPr lang="en-US" sz="2000" smtClean="0"/>
              <a:t>. </a:t>
            </a:r>
          </a:p>
        </p:txBody>
      </p:sp>
      <p:sp>
        <p:nvSpPr>
          <p:cNvPr id="59397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398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ABC60649-B0E4-4A25-BF21-8A0465A18F45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52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SIP: Session Initiation Protocol </a:t>
            </a:r>
            <a:r>
              <a:rPr lang="en-US" sz="2000" dirty="0" smtClean="0"/>
              <a:t>[RFC 3261]</a:t>
            </a:r>
            <a:endParaRPr lang="en-US" dirty="0" smtClean="0"/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36496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dirty="0" smtClean="0">
                <a:solidFill>
                  <a:srgbClr val="FF0000"/>
                </a:solidFill>
              </a:rPr>
              <a:t>Μακροπρόθεσμο «όραμα» του </a:t>
            </a:r>
            <a:r>
              <a:rPr lang="en-US" dirty="0" smtClean="0">
                <a:solidFill>
                  <a:srgbClr val="FF0000"/>
                </a:solidFill>
              </a:rPr>
              <a:t>SIP:</a:t>
            </a:r>
            <a:endParaRPr lang="en-US" dirty="0" smtClean="0"/>
          </a:p>
          <a:p>
            <a:r>
              <a:rPr lang="el-GR" dirty="0" smtClean="0"/>
              <a:t>Όλες οι τηλεφωνικές κλήσεις και οι </a:t>
            </a:r>
            <a:r>
              <a:rPr lang="el-GR" dirty="0" err="1" smtClean="0"/>
              <a:t>βιντεοδιασκέψεις</a:t>
            </a:r>
            <a:r>
              <a:rPr lang="el-GR" dirty="0" smtClean="0"/>
              <a:t> να πραγματοποιούνται μέσω του </a:t>
            </a:r>
            <a:r>
              <a:rPr lang="en-US" dirty="0" smtClean="0"/>
              <a:t>Internet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Οι χρήστες αναγνωρίζονται από τα ονόματα τους ή από τις </a:t>
            </a:r>
            <a:r>
              <a:rPr lang="en-US" dirty="0" smtClean="0"/>
              <a:t>e-mail </a:t>
            </a:r>
            <a:r>
              <a:rPr lang="el-GR" dirty="0" smtClean="0"/>
              <a:t>διευθύνσεις τους</a:t>
            </a:r>
            <a:r>
              <a:rPr lang="en-US" dirty="0" smtClean="0"/>
              <a:t>, </a:t>
            </a:r>
            <a:r>
              <a:rPr lang="el-GR" dirty="0" smtClean="0"/>
              <a:t>παρά από τον αριθμό του τηλεφώνου</a:t>
            </a:r>
            <a:r>
              <a:rPr lang="en-US" dirty="0" smtClean="0"/>
              <a:t>.</a:t>
            </a:r>
          </a:p>
          <a:p>
            <a:r>
              <a:rPr lang="el-GR" dirty="0" smtClean="0"/>
              <a:t>Μπορείς να φτάσεις τον καλούμενο (αν το επιθυμεί), ανεξάρτητα με το που βρίσκεται, ανεξάρτητα από την </a:t>
            </a:r>
            <a:r>
              <a:rPr lang="en-US" dirty="0" smtClean="0"/>
              <a:t>IP </a:t>
            </a:r>
            <a:r>
              <a:rPr lang="el-GR" dirty="0" smtClean="0"/>
              <a:t>συσκευή που χρησιμοποιεί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6042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42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FC712DC-E24F-46A7-BBAF-219FBADF6CD1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Υπηρεσίες του </a:t>
            </a:r>
            <a:r>
              <a:rPr lang="en-US" smtClean="0"/>
              <a:t>SIP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675188"/>
          </a:xfrm>
        </p:spPr>
        <p:txBody>
          <a:bodyPr/>
          <a:lstStyle/>
          <a:p>
            <a:r>
              <a:rPr lang="el-GR" sz="2400" smtClean="0"/>
              <a:t>Εγκαθίδρυση μιας κλήσης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Παρέχει μηχανισμούς στον καλούντα να ειδοποιήσει τον καλούμενο ότι θέλει να εκκινήσει μια κλήση.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Παρέχει μηχανισμούς ώστε ο καλών και ο καλούμενος να συμφωνήσουν στο είδος του μέσου και την κωδικοποίηση που θα χρησιμοποιήσουν</a:t>
            </a:r>
            <a:r>
              <a:rPr lang="en-US" sz="200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Παρέχει μηχανισμούς να τερματίζουν τις κλήσεις.</a:t>
            </a:r>
            <a:endParaRPr lang="en-US" sz="2000" smtClean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240213" cy="4916488"/>
          </a:xfrm>
        </p:spPr>
        <p:txBody>
          <a:bodyPr/>
          <a:lstStyle/>
          <a:p>
            <a:r>
              <a:rPr lang="el-GR" sz="2400" smtClean="0"/>
              <a:t>Προσδιορισμός τρέχουσας διεύθυνσης </a:t>
            </a:r>
            <a:r>
              <a:rPr lang="en-US" sz="2400" smtClean="0"/>
              <a:t> IP </a:t>
            </a:r>
            <a:r>
              <a:rPr lang="el-GR" sz="2400" smtClean="0"/>
              <a:t>του καλούμενου</a:t>
            </a:r>
            <a:r>
              <a:rPr lang="en-US" sz="240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Απεικονίζει έναν μνημονικό</a:t>
            </a:r>
            <a:r>
              <a:rPr lang="en-US" sz="2000" smtClean="0"/>
              <a:t> identifier </a:t>
            </a:r>
            <a:r>
              <a:rPr lang="el-GR" sz="2000" smtClean="0"/>
              <a:t>στην τρέχουσα διεύθυνση </a:t>
            </a:r>
            <a:r>
              <a:rPr lang="en-US" sz="2000" smtClean="0"/>
              <a:t>IP</a:t>
            </a:r>
            <a:r>
              <a:rPr lang="el-GR" sz="2000" smtClean="0"/>
              <a:t>.</a:t>
            </a:r>
            <a:endParaRPr lang="en-US" sz="2000" smtClean="0"/>
          </a:p>
          <a:p>
            <a:r>
              <a:rPr lang="el-GR" sz="2400" smtClean="0"/>
              <a:t>Διαχείριση κλήσης 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Προσθήκη νέων μέσων κατά την διάρκεια της κλήσης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Αλλαγή κωδικοποίησης κατά την διάρκεια της κλήσης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Πρόσκληση άλλων</a:t>
            </a:r>
            <a:r>
              <a:rPr lang="en-US" sz="200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Μεταφορά κλήσης και κλήση σε αναμονή</a:t>
            </a:r>
            <a:endParaRPr lang="en-US" sz="1800" smtClean="0"/>
          </a:p>
        </p:txBody>
      </p:sp>
      <p:sp>
        <p:nvSpPr>
          <p:cNvPr id="61445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46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2EADEC4-E052-4E28-BED4-BF78FFBB3209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r>
              <a:rPr lang="el-GR" smtClean="0"/>
              <a:t>Εγκαθίδρυση κλήσης σε μια γνωστή διεύθυνση ΙΡ</a:t>
            </a:r>
            <a:endParaRPr lang="en-US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503863" y="822325"/>
            <a:ext cx="364013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/>
              <a:t>Το μήνυμα </a:t>
            </a:r>
            <a:r>
              <a:rPr lang="en-US"/>
              <a:t>SIP invite </a:t>
            </a:r>
            <a:r>
              <a:rPr lang="el-GR"/>
              <a:t>της </a:t>
            </a:r>
            <a:r>
              <a:rPr lang="en-US"/>
              <a:t>Alice</a:t>
            </a:r>
            <a:r>
              <a:rPr lang="el-GR"/>
              <a:t> υποδεικνύει τον αριθμό θύρας της </a:t>
            </a:r>
            <a:r>
              <a:rPr lang="en-US"/>
              <a:t>&amp; </a:t>
            </a:r>
            <a:r>
              <a:rPr lang="el-GR"/>
              <a:t>την </a:t>
            </a:r>
            <a:r>
              <a:rPr lang="en-US"/>
              <a:t>IP</a:t>
            </a:r>
            <a:r>
              <a:rPr lang="el-GR"/>
              <a:t> διεύθυνση της</a:t>
            </a:r>
            <a:r>
              <a:rPr lang="en-US"/>
              <a:t>. </a:t>
            </a:r>
            <a:r>
              <a:rPr lang="el-GR"/>
              <a:t>Υποδεικνύει την μέθοδο κωδικοποίησης που προτιμά να λαμβάνει η </a:t>
            </a:r>
            <a:r>
              <a:rPr lang="en-US"/>
              <a:t>Alice (PCM </a:t>
            </a:r>
            <a:r>
              <a:rPr lang="el-GR"/>
              <a:t>μ-</a:t>
            </a:r>
            <a:r>
              <a:rPr lang="en-US"/>
              <a:t>law)</a:t>
            </a:r>
            <a:endParaRPr lang="el-GR"/>
          </a:p>
          <a:p>
            <a:endParaRPr lang="en-US"/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l-GR"/>
              <a:t>Το μήνυμα </a:t>
            </a:r>
            <a:r>
              <a:rPr lang="en-US"/>
              <a:t>200 OK</a:t>
            </a:r>
            <a:r>
              <a:rPr lang="el-GR"/>
              <a:t> του </a:t>
            </a:r>
            <a:r>
              <a:rPr lang="en-US"/>
              <a:t> Bob</a:t>
            </a:r>
            <a:r>
              <a:rPr lang="el-GR"/>
              <a:t> υποδεικνύει τον αριθμό θύρας του, την </a:t>
            </a:r>
            <a:r>
              <a:rPr lang="en-US"/>
              <a:t> IP </a:t>
            </a:r>
            <a:r>
              <a:rPr lang="el-GR"/>
              <a:t>διεύθυνσή του</a:t>
            </a:r>
            <a:r>
              <a:rPr lang="en-US"/>
              <a:t> &amp; </a:t>
            </a:r>
            <a:r>
              <a:rPr lang="el-GR"/>
              <a:t>την προτιμώμενη μέθοδο κωδικοποίησης (</a:t>
            </a:r>
            <a:r>
              <a:rPr lang="en-US"/>
              <a:t>GSM)</a:t>
            </a:r>
            <a:endParaRPr lang="el-GR"/>
          </a:p>
          <a:p>
            <a:endParaRPr lang="en-US"/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l-GR"/>
              <a:t>Τα μηνύματα </a:t>
            </a:r>
            <a:r>
              <a:rPr lang="en-US"/>
              <a:t>SIP</a:t>
            </a:r>
            <a:r>
              <a:rPr lang="el-GR"/>
              <a:t> μπορούν να σταλούν πάνω από</a:t>
            </a:r>
            <a:r>
              <a:rPr lang="en-US"/>
              <a:t> TCP </a:t>
            </a:r>
            <a:r>
              <a:rPr lang="el-GR"/>
              <a:t>ή</a:t>
            </a:r>
            <a:r>
              <a:rPr lang="en-US"/>
              <a:t> UDP</a:t>
            </a:r>
            <a:r>
              <a:rPr lang="el-GR"/>
              <a:t>.</a:t>
            </a:r>
            <a:r>
              <a:rPr lang="en-US"/>
              <a:t> </a:t>
            </a:r>
            <a:r>
              <a:rPr lang="el-GR"/>
              <a:t>Ενώ</a:t>
            </a:r>
            <a:r>
              <a:rPr lang="en-US"/>
              <a:t> RTP/UDP.</a:t>
            </a:r>
          </a:p>
          <a:p>
            <a:pPr>
              <a:buFontTx/>
              <a:buChar char="•"/>
            </a:pPr>
            <a:r>
              <a:rPr lang="el-GR"/>
              <a:t>Προεπιλεγμένος αριθμός θύρας</a:t>
            </a:r>
            <a:r>
              <a:rPr lang="en-US"/>
              <a:t> SIP</a:t>
            </a:r>
            <a:r>
              <a:rPr lang="el-GR"/>
              <a:t>: </a:t>
            </a:r>
            <a:r>
              <a:rPr lang="en-US"/>
              <a:t>5060.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-465138" y="876300"/>
          <a:ext cx="6767513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VISIO" r:id="rId4" imgW="8253360" imgH="6551640" progId="">
                  <p:embed/>
                </p:oleObj>
              </mc:Choice>
              <mc:Fallback>
                <p:oleObj name="VISIO" r:id="rId4" imgW="8253360" imgH="65516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5138" y="876300"/>
                        <a:ext cx="6767513" cy="555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6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FF14E943-AF4F-49DF-A17A-71F1747E9EFE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Εγκαθίδρυση κλήσης </a:t>
            </a:r>
            <a:r>
              <a:rPr lang="en-US" smtClean="0"/>
              <a:t>(</a:t>
            </a:r>
            <a:r>
              <a:rPr lang="el-GR" smtClean="0"/>
              <a:t>συνέχεια</a:t>
            </a:r>
            <a:r>
              <a:rPr lang="en-US" smtClean="0"/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95375"/>
            <a:ext cx="4041775" cy="4908550"/>
          </a:xfrm>
        </p:spPr>
        <p:txBody>
          <a:bodyPr/>
          <a:lstStyle/>
          <a:p>
            <a:r>
              <a:rPr lang="el-GR" sz="2000" smtClean="0"/>
              <a:t>Διαπραγμάτευση </a:t>
            </a:r>
            <a:r>
              <a:rPr lang="en-US" sz="2000" smtClean="0"/>
              <a:t>Codec: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Υποθέστε ότι ο </a:t>
            </a:r>
            <a:r>
              <a:rPr lang="en-US" sz="2000" smtClean="0"/>
              <a:t>Bob </a:t>
            </a:r>
            <a:r>
              <a:rPr lang="el-GR" sz="2000" smtClean="0"/>
              <a:t>δεν διαθέτει τον κωδικοποιητή </a:t>
            </a:r>
            <a:r>
              <a:rPr lang="en-US" sz="2000" smtClean="0"/>
              <a:t> PCM </a:t>
            </a:r>
            <a:r>
              <a:rPr lang="el-GR" sz="2000" smtClean="0"/>
              <a:t>μ-</a:t>
            </a:r>
            <a:r>
              <a:rPr lang="en-US" sz="2000" smtClean="0"/>
              <a:t>law.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Ο </a:t>
            </a:r>
            <a:r>
              <a:rPr lang="en-US" sz="2000" smtClean="0"/>
              <a:t>Bob </a:t>
            </a:r>
            <a:r>
              <a:rPr lang="el-GR" sz="2000" smtClean="0"/>
              <a:t>θα απαντήσει με το μήνυμα </a:t>
            </a:r>
            <a:r>
              <a:rPr lang="en-US" sz="2000" smtClean="0"/>
              <a:t>606 Not Acceptable Reply </a:t>
            </a:r>
            <a:r>
              <a:rPr lang="el-GR" sz="2000" smtClean="0"/>
              <a:t>και μια λίστα κωδικοποιητών που δύναται να χρησιμοποιήσει.</a:t>
            </a:r>
            <a:r>
              <a:rPr lang="en-US" sz="200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Η </a:t>
            </a:r>
            <a:r>
              <a:rPr lang="en-US" sz="2000" smtClean="0"/>
              <a:t>Alice </a:t>
            </a:r>
            <a:r>
              <a:rPr lang="el-GR" sz="2000" smtClean="0"/>
              <a:t>τότε μπορεί να στείλει ένα καινούργιο </a:t>
            </a:r>
            <a:r>
              <a:rPr lang="en-US" sz="2000" smtClean="0"/>
              <a:t>INVITE message, </a:t>
            </a:r>
            <a:r>
              <a:rPr lang="el-GR" sz="2000" smtClean="0"/>
              <a:t>αναγγέλλοντας έναν κατάλληλο κωδικοποιητή.</a:t>
            </a:r>
            <a:endParaRPr lang="en-US" sz="200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279525"/>
            <a:ext cx="3810000" cy="3116263"/>
          </a:xfrm>
        </p:spPr>
        <p:txBody>
          <a:bodyPr/>
          <a:lstStyle/>
          <a:p>
            <a:r>
              <a:rPr lang="el-GR" sz="2000" smtClean="0"/>
              <a:t>Απόρριψη κλήσης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Ο </a:t>
            </a:r>
            <a:r>
              <a:rPr lang="en-US" sz="2000" smtClean="0"/>
              <a:t>Bob </a:t>
            </a:r>
            <a:r>
              <a:rPr lang="el-GR" sz="2000" smtClean="0"/>
              <a:t>μπορεί να απορρίψει μια κλήση απαντώντας ότι είναι </a:t>
            </a:r>
            <a:r>
              <a:rPr lang="en-US" sz="2000" smtClean="0"/>
              <a:t>“busy,” “gone,” “payment required,” “forbidden”.</a:t>
            </a:r>
          </a:p>
          <a:p>
            <a:r>
              <a:rPr lang="el-GR" sz="2000" smtClean="0"/>
              <a:t>Τα μέσα μπορούν να μεταδοθούν μέσω του </a:t>
            </a:r>
            <a:r>
              <a:rPr lang="en-US" sz="2000" smtClean="0"/>
              <a:t>RTP </a:t>
            </a:r>
            <a:r>
              <a:rPr lang="el-GR" sz="2000" smtClean="0"/>
              <a:t>ή άλλου πρωτοκόλλου</a:t>
            </a:r>
            <a:r>
              <a:rPr lang="en-US" sz="2000" smtClean="0"/>
              <a:t>.</a:t>
            </a:r>
          </a:p>
        </p:txBody>
      </p:sp>
      <p:sp>
        <p:nvSpPr>
          <p:cNvPr id="6246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470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CDBB6E9B-3D80-4143-935A-F265F5D46C23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76250" y="1235075"/>
            <a:ext cx="5278438" cy="3643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l-GR" smtClean="0"/>
              <a:t>Παράδειγμα μηνύματος </a:t>
            </a:r>
            <a:r>
              <a:rPr lang="en-US" smtClean="0"/>
              <a:t>SIP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403850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INVITE sip:bob@domain.com SIP/2.0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Via: SIP/2.0/UDP 167.180.112.24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From: sip:alice@hereway.com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To: sip:bob@domain.com 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Call-ID: a2e3a@pigeon.hereway.com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Content-Type: application/sdp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Content-Length: 885</a:t>
            </a:r>
          </a:p>
          <a:p>
            <a:pPr>
              <a:buFont typeface="ZapfDingbats" pitchFamily="82" charset="2"/>
              <a:buNone/>
            </a:pPr>
            <a:endParaRPr lang="en-US" sz="2000" smtClean="0"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c=IN IP4 167.180.112.24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m=audio 38060 RTP/AVP 0</a:t>
            </a:r>
            <a:endParaRPr lang="en-US" sz="1600" smtClean="0"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l-GR" sz="2000" smtClean="0"/>
              <a:t>Σημειώσεις</a:t>
            </a:r>
            <a:r>
              <a:rPr lang="en-US" sz="2000" smtClean="0"/>
              <a:t>:</a:t>
            </a:r>
          </a:p>
          <a:p>
            <a:r>
              <a:rPr lang="el-GR" sz="2000" smtClean="0"/>
              <a:t>Σύνταξη όπως τα </a:t>
            </a:r>
            <a:r>
              <a:rPr lang="en-US" sz="2000" smtClean="0"/>
              <a:t>HTTP </a:t>
            </a:r>
            <a:r>
              <a:rPr lang="el-GR" sz="2000" smtClean="0"/>
              <a:t>μηνύματα.</a:t>
            </a:r>
            <a:endParaRPr lang="en-US" sz="2000" smtClean="0"/>
          </a:p>
          <a:p>
            <a:r>
              <a:rPr lang="en-US" sz="2000" smtClean="0"/>
              <a:t>sdp = session description protocol</a:t>
            </a:r>
          </a:p>
          <a:p>
            <a:r>
              <a:rPr lang="en-US" sz="2000" smtClean="0"/>
              <a:t>Call-ID</a:t>
            </a:r>
            <a:r>
              <a:rPr lang="el-GR" sz="2000" smtClean="0"/>
              <a:t>:</a:t>
            </a:r>
            <a:r>
              <a:rPr lang="en-US" sz="2000" smtClean="0"/>
              <a:t> </a:t>
            </a:r>
            <a:r>
              <a:rPr lang="el-GR" sz="2000" smtClean="0"/>
              <a:t>μοναδικό για κάθε κλήση</a:t>
            </a:r>
            <a:r>
              <a:rPr lang="en-US" sz="2000" smtClean="0"/>
              <a:t>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215063" y="125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048375" y="1333500"/>
            <a:ext cx="3095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l-GR"/>
              <a:t>εδώ δεν γνωρίζουμε την </a:t>
            </a:r>
          </a:p>
          <a:p>
            <a:r>
              <a:rPr lang="en-US" sz="2000"/>
              <a:t>IP</a:t>
            </a:r>
            <a:r>
              <a:rPr lang="el-GR" sz="2000"/>
              <a:t> διεύθυνση του </a:t>
            </a:r>
            <a:r>
              <a:rPr lang="en-US" sz="2000"/>
              <a:t>Bob. </a:t>
            </a:r>
          </a:p>
          <a:p>
            <a:r>
              <a:rPr lang="el-GR" sz="2000"/>
              <a:t>θα χρειαστούν ενδιάμεσοι</a:t>
            </a:r>
          </a:p>
          <a:p>
            <a:r>
              <a:rPr lang="en-US" sz="2000"/>
              <a:t>SIP</a:t>
            </a:r>
            <a:r>
              <a:rPr lang="el-GR" sz="2000"/>
              <a:t> </a:t>
            </a:r>
            <a:r>
              <a:rPr lang="en-US" sz="2000"/>
              <a:t>servers</a:t>
            </a:r>
            <a:r>
              <a:rPr lang="el-GR" sz="2000"/>
              <a:t>.</a:t>
            </a:r>
            <a:r>
              <a:rPr lang="en-US"/>
              <a:t>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959475" y="2924175"/>
            <a:ext cx="32861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l-GR"/>
              <a:t>η </a:t>
            </a:r>
            <a:r>
              <a:rPr lang="en-US" sz="2000"/>
              <a:t>Alice </a:t>
            </a:r>
            <a:r>
              <a:rPr lang="el-GR" sz="2000"/>
              <a:t>στέλνει και </a:t>
            </a:r>
          </a:p>
          <a:p>
            <a:r>
              <a:rPr lang="el-GR" sz="2000"/>
              <a:t>λαμβάνει μηνύματα </a:t>
            </a:r>
            <a:r>
              <a:rPr lang="en-US" sz="2000"/>
              <a:t>SIP </a:t>
            </a:r>
            <a:br>
              <a:rPr lang="en-US" sz="2000"/>
            </a:br>
            <a:r>
              <a:rPr lang="el-GR" sz="2000"/>
              <a:t>χρησιμοποιώντας την </a:t>
            </a:r>
          </a:p>
          <a:p>
            <a:r>
              <a:rPr lang="el-GR" sz="2000"/>
              <a:t>προεπιλεγμένη θύρα </a:t>
            </a:r>
            <a:r>
              <a:rPr lang="en-US" sz="2000"/>
              <a:t>506. </a:t>
            </a:r>
            <a:br>
              <a:rPr lang="en-US" sz="2000"/>
            </a:br>
            <a:endParaRPr lang="en-US" sz="2000"/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 sz="2000"/>
              <a:t>η </a:t>
            </a:r>
            <a:r>
              <a:rPr lang="en-US" sz="2000"/>
              <a:t>Alice </a:t>
            </a:r>
            <a:r>
              <a:rPr lang="el-GR" sz="2000"/>
              <a:t>προσδιορίζει στην</a:t>
            </a:r>
          </a:p>
          <a:p>
            <a:r>
              <a:rPr lang="el-GR" sz="2000"/>
              <a:t>επικεφαλίδα</a:t>
            </a:r>
            <a:r>
              <a:rPr lang="en-US" sz="2000"/>
              <a:t> Via</a:t>
            </a:r>
            <a:r>
              <a:rPr lang="el-GR" sz="2000"/>
              <a:t> ότι</a:t>
            </a:r>
            <a:r>
              <a:rPr lang="en-US" sz="2000"/>
              <a:t>:</a:t>
            </a:r>
            <a:r>
              <a:rPr lang="el-GR" sz="2000"/>
              <a:t> ο</a:t>
            </a:r>
            <a:r>
              <a:rPr lang="en-US" sz="2000"/>
              <a:t/>
            </a:r>
            <a:br>
              <a:rPr lang="en-US" sz="2000"/>
            </a:br>
            <a:r>
              <a:rPr lang="el-GR" sz="2000"/>
              <a:t>πελάτης </a:t>
            </a:r>
            <a:r>
              <a:rPr lang="en-US" sz="2000"/>
              <a:t>SIP </a:t>
            </a:r>
            <a:r>
              <a:rPr lang="el-GR" sz="2000"/>
              <a:t>στέλνει και</a:t>
            </a:r>
          </a:p>
          <a:p>
            <a:r>
              <a:rPr lang="el-GR" sz="2000"/>
              <a:t>λαμβάνει </a:t>
            </a:r>
            <a:r>
              <a:rPr lang="en-US" sz="2000"/>
              <a:t>SIP </a:t>
            </a:r>
            <a:r>
              <a:rPr lang="el-GR" sz="2000"/>
              <a:t>μηνύματα</a:t>
            </a:r>
          </a:p>
          <a:p>
            <a:r>
              <a:rPr lang="el-GR" sz="2000"/>
              <a:t>μέσω </a:t>
            </a:r>
            <a:r>
              <a:rPr lang="en-US" sz="2000"/>
              <a:t>UDP</a:t>
            </a:r>
            <a:r>
              <a:rPr lang="el-GR" sz="2000"/>
              <a:t>.</a:t>
            </a:r>
            <a:endParaRPr lang="en-US"/>
          </a:p>
        </p:txBody>
      </p:sp>
      <p:sp>
        <p:nvSpPr>
          <p:cNvPr id="6349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251B3AE-5600-42AE-90FC-413EE7CED1E6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Μετάφραση ονομάτων και Θέση χρήστη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3810000" cy="5243513"/>
          </a:xfrm>
        </p:spPr>
        <p:txBody>
          <a:bodyPr/>
          <a:lstStyle/>
          <a:p>
            <a:r>
              <a:rPr lang="el-GR" sz="2400" smtClean="0"/>
              <a:t>Ο καλών επιθυμεί να καλέσει τον καλούμενο, όμως διαθέτει μόνο το όνομα του καλούμενου ή την </a:t>
            </a:r>
            <a:r>
              <a:rPr lang="en-US" sz="2400" smtClean="0"/>
              <a:t>e-mail </a:t>
            </a:r>
            <a:r>
              <a:rPr lang="el-GR" sz="2400" smtClean="0"/>
              <a:t>διεύθυνσή του.</a:t>
            </a:r>
            <a:endParaRPr lang="en-US" sz="2400" smtClean="0"/>
          </a:p>
          <a:p>
            <a:r>
              <a:rPr lang="el-GR" sz="2400" smtClean="0"/>
              <a:t>Χρειάζεται να πάρει την διεύθυνση </a:t>
            </a:r>
            <a:r>
              <a:rPr lang="en-US" sz="2400" smtClean="0"/>
              <a:t>IP </a:t>
            </a:r>
            <a:r>
              <a:rPr lang="el-GR" sz="2400" smtClean="0"/>
              <a:t>του </a:t>
            </a:r>
            <a:r>
              <a:rPr lang="en-US" sz="2400" smtClean="0"/>
              <a:t>host</a:t>
            </a:r>
            <a:r>
              <a:rPr lang="el-GR" sz="2400" smtClean="0"/>
              <a:t> του καλούμενου</a:t>
            </a:r>
            <a:r>
              <a:rPr lang="en-US" sz="2400" smtClean="0"/>
              <a:t>: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Ο χρήστης μετακινείται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Πρωτόκολλο </a:t>
            </a:r>
            <a:r>
              <a:rPr lang="en-US" sz="2000" smtClean="0"/>
              <a:t>DHCP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Ο χρήστης έχει διάφορες </a:t>
            </a:r>
            <a:r>
              <a:rPr lang="en-US" sz="2000" smtClean="0"/>
              <a:t>IP</a:t>
            </a:r>
            <a:r>
              <a:rPr lang="el-GR" sz="2000" smtClean="0"/>
              <a:t> συσκευές</a:t>
            </a:r>
            <a:r>
              <a:rPr lang="en-US" sz="2000" smtClean="0"/>
              <a:t>(PC, PDA, </a:t>
            </a:r>
            <a:r>
              <a:rPr lang="el-GR" sz="2000" smtClean="0"/>
              <a:t>συσκευή αυτοκινήτου</a:t>
            </a:r>
            <a:r>
              <a:rPr lang="en-US" sz="2000" smtClean="0"/>
              <a:t>)</a:t>
            </a:r>
          </a:p>
          <a:p>
            <a:endParaRPr lang="en-US" sz="240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41800" y="1339850"/>
            <a:ext cx="4902200" cy="3889375"/>
          </a:xfrm>
        </p:spPr>
        <p:txBody>
          <a:bodyPr/>
          <a:lstStyle/>
          <a:p>
            <a:r>
              <a:rPr lang="el-GR" sz="2400" smtClean="0"/>
              <a:t>Τα αποτελέσματα μπορεί να εξαρτώνται από</a:t>
            </a:r>
            <a:r>
              <a:rPr lang="en-US" sz="2400" smtClean="0"/>
              <a:t>: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Την ώρα της ημέρας</a:t>
            </a:r>
            <a:r>
              <a:rPr lang="en-US" sz="2000" smtClean="0"/>
              <a:t> (</a:t>
            </a:r>
            <a:r>
              <a:rPr lang="el-GR" sz="2000" smtClean="0"/>
              <a:t>δουλειά</a:t>
            </a:r>
            <a:r>
              <a:rPr lang="en-US" sz="2000" smtClean="0"/>
              <a:t>, </a:t>
            </a:r>
            <a:r>
              <a:rPr lang="el-GR" sz="2000" smtClean="0"/>
              <a:t>σπίτι</a:t>
            </a:r>
            <a:r>
              <a:rPr lang="en-US" sz="200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Τον καλούντα</a:t>
            </a:r>
            <a:r>
              <a:rPr lang="en-US" sz="2000" smtClean="0"/>
              <a:t> (</a:t>
            </a:r>
            <a:r>
              <a:rPr lang="el-GR" sz="2000" smtClean="0"/>
              <a:t>δεν θέλεις ο εργοδότης σου να σου τηλεφωνεί στο σπίτι σου)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Την κατάσταση του καλούμενου </a:t>
            </a:r>
            <a:r>
              <a:rPr lang="en-US" sz="2000" smtClean="0"/>
              <a:t>(</a:t>
            </a:r>
            <a:r>
              <a:rPr lang="el-GR" sz="2000" smtClean="0"/>
              <a:t>κλήσεις στέλνονται στο φωνητικό ταχυδρομείο ενώ ο καλούμενος συνομιλεί με κάποιον άλλο.</a:t>
            </a:r>
            <a:endParaRPr lang="en-US" sz="2000" smtClean="0"/>
          </a:p>
        </p:txBody>
      </p:sp>
      <p:sp>
        <p:nvSpPr>
          <p:cNvPr id="64517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18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0EDC0464-1D2E-4BC8-A205-A068FDEB7689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SIP Registrar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7525" y="3311525"/>
            <a:ext cx="7032625" cy="1893888"/>
          </a:xfrm>
          <a:noFill/>
          <a:ln cap="flat">
            <a:solidFill>
              <a:schemeClr val="tx1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REGISTER sip:domain.com SIP/2.0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Via: SIP/2.0/UDP 193.64.210.89 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From: sip:bob@domain.com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To: sip:bob@domain.com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Expires: 3600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454025" y="1192213"/>
            <a:ext cx="83391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/>
              <a:t>Μία λειτουργία του </a:t>
            </a:r>
            <a:r>
              <a:rPr lang="en-US" sz="2400"/>
              <a:t>SIP server: </a:t>
            </a:r>
            <a:r>
              <a:rPr lang="en-US" sz="2400">
                <a:solidFill>
                  <a:srgbClr val="FF0000"/>
                </a:solidFill>
              </a:rPr>
              <a:t>registrar</a:t>
            </a:r>
            <a:endParaRPr lang="el-GR" sz="24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400"/>
              <a:t>Όταν ο </a:t>
            </a:r>
            <a:r>
              <a:rPr lang="en-US" sz="2400"/>
              <a:t>Bob </a:t>
            </a:r>
            <a:r>
              <a:rPr lang="el-GR" sz="2400"/>
              <a:t>ξεκινά τον</a:t>
            </a:r>
            <a:r>
              <a:rPr lang="en-US" sz="2400"/>
              <a:t> </a:t>
            </a:r>
            <a:r>
              <a:rPr lang="el-GR" sz="2400"/>
              <a:t>πελάτη </a:t>
            </a:r>
            <a:r>
              <a:rPr lang="en-US" sz="2400"/>
              <a:t>SIP, </a:t>
            </a:r>
            <a:r>
              <a:rPr lang="el-GR" sz="2400"/>
              <a:t>ο πελάτης στέλνει μήνυμα </a:t>
            </a:r>
            <a:r>
              <a:rPr lang="en-US" sz="2400"/>
              <a:t>SIP REGISTER </a:t>
            </a:r>
            <a:r>
              <a:rPr lang="el-GR" sz="2400"/>
              <a:t>στον </a:t>
            </a:r>
            <a:r>
              <a:rPr lang="en-US" sz="2400"/>
              <a:t>registrar server</a:t>
            </a:r>
            <a:r>
              <a:rPr lang="el-GR" sz="2400"/>
              <a:t> του </a:t>
            </a:r>
            <a:r>
              <a:rPr lang="en-US" sz="2400"/>
              <a:t>Bob.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468313" y="2692400"/>
            <a:ext cx="2655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Μήνυμα </a:t>
            </a:r>
            <a:r>
              <a:rPr lang="en-US" sz="2400">
                <a:solidFill>
                  <a:srgbClr val="FF0000"/>
                </a:solidFill>
              </a:rPr>
              <a:t>Register:</a:t>
            </a:r>
            <a:endParaRPr lang="en-US"/>
          </a:p>
        </p:txBody>
      </p:sp>
      <p:sp>
        <p:nvSpPr>
          <p:cNvPr id="65542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43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C95771E2-187F-4285-A4A4-4B96ECBB89C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59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Πολυμέσα: Ήχος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188913" y="1133475"/>
            <a:ext cx="41497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400" dirty="0"/>
              <a:t>παράδειγμα</a:t>
            </a:r>
            <a:r>
              <a:rPr lang="en-US" sz="2400" dirty="0">
                <a:ea typeface="MS PGothic" pitchFamily="34" charset="-128"/>
              </a:rPr>
              <a:t>: </a:t>
            </a:r>
            <a:r>
              <a:rPr lang="en-US" sz="2400" dirty="0" smtClean="0">
                <a:ea typeface="MS PGothic" pitchFamily="34" charset="-128"/>
              </a:rPr>
              <a:t>8.000 </a:t>
            </a:r>
            <a:r>
              <a:rPr lang="el-GR" sz="2400" dirty="0"/>
              <a:t>δείγματα</a:t>
            </a:r>
            <a:r>
              <a:rPr lang="en-US" sz="2400" dirty="0">
                <a:ea typeface="MS PGothic" pitchFamily="34" charset="-128"/>
              </a:rPr>
              <a:t>/sec, 256 </a:t>
            </a:r>
            <a:r>
              <a:rPr lang="el-GR" sz="2400" dirty="0"/>
              <a:t>κβαντισμένες τιμές</a:t>
            </a:r>
            <a:r>
              <a:rPr lang="en-US" sz="2400" dirty="0">
                <a:ea typeface="MS PGothic" pitchFamily="34" charset="-128"/>
              </a:rPr>
              <a:t>:  </a:t>
            </a:r>
            <a:r>
              <a:rPr lang="en-US" sz="2400" dirty="0" smtClean="0">
                <a:ea typeface="MS PGothic" pitchFamily="34" charset="-128"/>
              </a:rPr>
              <a:t>64.000 </a:t>
            </a:r>
            <a:r>
              <a:rPr lang="en-US" sz="2400" dirty="0">
                <a:ea typeface="MS PGothic" pitchFamily="34" charset="-128"/>
              </a:rPr>
              <a:t>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l-GR" sz="2400" dirty="0"/>
              <a:t>ο δέκτης μετατρέπει τα</a:t>
            </a:r>
            <a:r>
              <a:rPr lang="en-US" sz="2400" dirty="0">
                <a:ea typeface="MS PGothic" pitchFamily="34" charset="-128"/>
              </a:rPr>
              <a:t> bits </a:t>
            </a:r>
            <a:r>
              <a:rPr lang="el-GR" sz="2400" dirty="0"/>
              <a:t>σε αναλογικό σήμα</a:t>
            </a:r>
            <a:r>
              <a:rPr lang="en-US" sz="2400" dirty="0">
                <a:ea typeface="MS PGothic" pitchFamily="34" charset="-128"/>
              </a:rPr>
              <a:t>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l-GR" sz="2400" dirty="0"/>
              <a:t>μικρή μείωση ποιότητας</a:t>
            </a:r>
            <a:endParaRPr lang="en-US" sz="240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400" i="1" u="sng" dirty="0">
              <a:solidFill>
                <a:srgbClr val="FF0000"/>
              </a:solidFill>
              <a:ea typeface="MS PGothic" pitchFamily="34" charset="-128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sz="2800" u="sng" dirty="0">
                <a:solidFill>
                  <a:srgbClr val="FF0000"/>
                </a:solidFill>
              </a:rPr>
              <a:t>παραδείγματα ρυθμών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n-US" sz="2400" dirty="0">
                <a:ea typeface="MS PGothic" pitchFamily="34" charset="-128"/>
              </a:rPr>
              <a:t>CD: 1.411 Mbps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n-US" sz="2400" dirty="0">
                <a:ea typeface="MS PGothic" pitchFamily="34" charset="-128"/>
              </a:rPr>
              <a:t>MP3: 96, 128, 160 kbps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85000"/>
              <a:buFont typeface="Wingdings" pitchFamily="2" charset="2"/>
              <a:buChar char="q"/>
            </a:pPr>
            <a:r>
              <a:rPr lang="en-US" sz="2400" dirty="0">
                <a:ea typeface="MS PGothic" pitchFamily="34" charset="-128"/>
              </a:rPr>
              <a:t>Internet</a:t>
            </a:r>
            <a:r>
              <a:rPr lang="el-GR" sz="2400" dirty="0"/>
              <a:t>-τηλεφωνία</a:t>
            </a:r>
            <a:r>
              <a:rPr lang="en-US" sz="2400" dirty="0">
                <a:ea typeface="MS PGothic" pitchFamily="34" charset="-128"/>
              </a:rPr>
              <a:t>: 5.3 kbps </a:t>
            </a:r>
            <a:r>
              <a:rPr lang="el-GR" sz="2400" dirty="0"/>
              <a:t>και πάνω</a:t>
            </a:r>
            <a:endParaRPr lang="en-US" sz="2400" dirty="0"/>
          </a:p>
        </p:txBody>
      </p:sp>
      <p:grpSp>
        <p:nvGrpSpPr>
          <p:cNvPr id="16388" name="Group 1"/>
          <p:cNvGrpSpPr>
            <a:grpSpLocks/>
          </p:cNvGrpSpPr>
          <p:nvPr/>
        </p:nvGrpSpPr>
        <p:grpSpPr bwMode="auto">
          <a:xfrm>
            <a:off x="4727575" y="2008188"/>
            <a:ext cx="3867150" cy="3241675"/>
            <a:chOff x="4728279" y="2008293"/>
            <a:chExt cx="3866921" cy="3242105"/>
          </a:xfrm>
        </p:grpSpPr>
        <p:cxnSp>
          <p:nvCxnSpPr>
            <p:cNvPr id="16391" name="Straight Connector 7"/>
            <p:cNvCxnSpPr>
              <a:cxnSpLocks noChangeShapeType="1"/>
            </p:cNvCxnSpPr>
            <p:nvPr/>
          </p:nvCxnSpPr>
          <p:spPr bwMode="auto">
            <a:xfrm>
              <a:off x="5070318" y="2202424"/>
              <a:ext cx="0" cy="2211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Rectangle 10"/>
            <p:cNvSpPr/>
            <p:nvPr/>
          </p:nvSpPr>
          <p:spPr>
            <a:xfrm>
              <a:off x="5067984" y="3343557"/>
              <a:ext cx="157154" cy="105424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26724" y="3224479"/>
              <a:ext cx="155566" cy="117490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82290" y="3064120"/>
              <a:ext cx="155566" cy="1330501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444" y="2929165"/>
              <a:ext cx="157153" cy="1467045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99771" y="2913288"/>
              <a:ext cx="155566" cy="149244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6925" y="3064120"/>
              <a:ext cx="157153" cy="134320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4078" y="3197488"/>
              <a:ext cx="155566" cy="120507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1232" y="3268935"/>
              <a:ext cx="157153" cy="113521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9972" y="3284812"/>
              <a:ext cx="155566" cy="1109809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7125" y="3165734"/>
              <a:ext cx="155566" cy="123047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42691" y="2945042"/>
              <a:ext cx="157154" cy="145116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01431" y="2681482"/>
              <a:ext cx="155566" cy="1711552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60172" y="2794209"/>
              <a:ext cx="157154" cy="160200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18912" y="3064120"/>
              <a:ext cx="155566" cy="133367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74478" y="3327680"/>
              <a:ext cx="155566" cy="1065354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33219" y="3467399"/>
              <a:ext cx="155566" cy="92722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i="1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408" name="Straight Connector 26"/>
            <p:cNvCxnSpPr>
              <a:cxnSpLocks noChangeShapeType="1"/>
            </p:cNvCxnSpPr>
            <p:nvPr/>
          </p:nvCxnSpPr>
          <p:spPr bwMode="auto">
            <a:xfrm>
              <a:off x="5070318" y="4399838"/>
              <a:ext cx="32822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7893739" y="4398320"/>
              <a:ext cx="4753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ea typeface="MS PGothic" pitchFamily="34" charset="-128"/>
                  <a:cs typeface="Arial" charset="0"/>
                </a:rPr>
                <a:t>time</a:t>
              </a:r>
            </a:p>
          </p:txBody>
        </p:sp>
        <p:sp>
          <p:nvSpPr>
            <p:cNvPr id="16410" name="TextBox 28"/>
            <p:cNvSpPr txBox="1">
              <a:spLocks noChangeArrowheads="1"/>
            </p:cNvSpPr>
            <p:nvPr/>
          </p:nvSpPr>
          <p:spPr bwMode="auto">
            <a:xfrm rot="-5400000">
              <a:off x="4008761" y="3199973"/>
              <a:ext cx="171603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ea typeface="MS PGothic" pitchFamily="34" charset="-128"/>
                  <a:cs typeface="Arial" charset="0"/>
                </a:rPr>
                <a:t>audio signal amplitude</a:t>
              </a:r>
            </a:p>
          </p:txBody>
        </p:sp>
        <p:sp>
          <p:nvSpPr>
            <p:cNvPr id="16411" name="TextBox 29"/>
            <p:cNvSpPr txBox="1">
              <a:spLocks noChangeArrowheads="1"/>
            </p:cNvSpPr>
            <p:nvPr/>
          </p:nvSpPr>
          <p:spPr bwMode="auto">
            <a:xfrm>
              <a:off x="7760723" y="2909794"/>
              <a:ext cx="6467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  <a:latin typeface="Arial" charset="0"/>
                  <a:ea typeface="MS PGothic" pitchFamily="34" charset="-128"/>
                  <a:cs typeface="Arial" charset="0"/>
                </a:rPr>
                <a:t>analog</a:t>
              </a:r>
            </a:p>
            <a:p>
              <a:r>
                <a:rPr lang="en-US" sz="1200">
                  <a:solidFill>
                    <a:srgbClr val="0000FF"/>
                  </a:solidFill>
                  <a:latin typeface="Arial" charset="0"/>
                  <a:ea typeface="MS PGothic" pitchFamily="34" charset="-128"/>
                  <a:cs typeface="Arial" charset="0"/>
                </a:rPr>
                <a:t>signal</a:t>
              </a:r>
            </a:p>
          </p:txBody>
        </p:sp>
        <p:sp>
          <p:nvSpPr>
            <p:cNvPr id="16412" name="Freeform 30"/>
            <p:cNvSpPr>
              <a:spLocks/>
            </p:cNvSpPr>
            <p:nvPr/>
          </p:nvSpPr>
          <p:spPr bwMode="auto">
            <a:xfrm>
              <a:off x="5071366" y="2589612"/>
              <a:ext cx="3230339" cy="1173968"/>
            </a:xfrm>
            <a:custGeom>
              <a:avLst/>
              <a:gdLst>
                <a:gd name="T0" fmla="*/ 0 w 3230339"/>
                <a:gd name="T1" fmla="*/ 745990 h 1173968"/>
                <a:gd name="T2" fmla="*/ 635024 w 3230339"/>
                <a:gd name="T3" fmla="*/ 248983 h 1173968"/>
                <a:gd name="T4" fmla="*/ 1283859 w 3230339"/>
                <a:gd name="T5" fmla="*/ 676961 h 1173968"/>
                <a:gd name="T6" fmla="*/ 1877469 w 3230339"/>
                <a:gd name="T7" fmla="*/ 480 h 1173968"/>
                <a:gd name="T8" fmla="*/ 2415853 w 3230339"/>
                <a:gd name="T9" fmla="*/ 801213 h 1173968"/>
                <a:gd name="T10" fmla="*/ 3230339 w 3230339"/>
                <a:gd name="T11" fmla="*/ 1173968 h 1173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30339"/>
                <a:gd name="T19" fmla="*/ 0 h 1173968"/>
                <a:gd name="T20" fmla="*/ 3230339 w 3230339"/>
                <a:gd name="T21" fmla="*/ 1173968 h 1173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30339" h="1173968">
                  <a:moveTo>
                    <a:pt x="0" y="745990"/>
                  </a:moveTo>
                  <a:cubicBezTo>
                    <a:pt x="39114" y="794310"/>
                    <a:pt x="421049" y="260488"/>
                    <a:pt x="635024" y="248983"/>
                  </a:cubicBezTo>
                  <a:cubicBezTo>
                    <a:pt x="848999" y="237478"/>
                    <a:pt x="1076779" y="718378"/>
                    <a:pt x="1283852" y="676961"/>
                  </a:cubicBezTo>
                  <a:cubicBezTo>
                    <a:pt x="1490925" y="635544"/>
                    <a:pt x="1688795" y="-20229"/>
                    <a:pt x="1877462" y="480"/>
                  </a:cubicBezTo>
                  <a:cubicBezTo>
                    <a:pt x="2066129" y="21189"/>
                    <a:pt x="2190373" y="605632"/>
                    <a:pt x="2415852" y="801213"/>
                  </a:cubicBezTo>
                  <a:cubicBezTo>
                    <a:pt x="2641331" y="996794"/>
                    <a:pt x="2948489" y="1077328"/>
                    <a:pt x="3230339" y="1173968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cxnSp>
          <p:nvCxnSpPr>
            <p:cNvPr id="16413" name="Straight Connector 31"/>
            <p:cNvCxnSpPr>
              <a:cxnSpLocks noChangeShapeType="1"/>
            </p:cNvCxnSpPr>
            <p:nvPr/>
          </p:nvCxnSpPr>
          <p:spPr bwMode="auto">
            <a:xfrm flipH="1">
              <a:off x="7948878" y="3297188"/>
              <a:ext cx="176086" cy="2951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cxnSp>
        <p:grpSp>
          <p:nvGrpSpPr>
            <p:cNvPr id="16414" name="Group 32"/>
            <p:cNvGrpSpPr>
              <a:grpSpLocks/>
            </p:cNvGrpSpPr>
            <p:nvPr/>
          </p:nvGrpSpPr>
          <p:grpSpPr bwMode="auto">
            <a:xfrm>
              <a:off x="6949949" y="2069766"/>
              <a:ext cx="1645251" cy="724141"/>
              <a:chOff x="7074194" y="1793646"/>
              <a:chExt cx="1645251" cy="724141"/>
            </a:xfrm>
          </p:grpSpPr>
          <p:cxnSp>
            <p:nvCxnSpPr>
              <p:cNvPr id="16423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074194" y="2510361"/>
                <a:ext cx="185676" cy="742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</p:cxnSp>
          <p:sp>
            <p:nvSpPr>
              <p:cNvPr id="16424" name="TextBox 34"/>
              <p:cNvSpPr txBox="1">
                <a:spLocks noChangeArrowheads="1"/>
              </p:cNvSpPr>
              <p:nvPr/>
            </p:nvSpPr>
            <p:spPr bwMode="auto">
              <a:xfrm>
                <a:off x="7550903" y="1793646"/>
                <a:ext cx="11685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rgbClr val="800000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quantized value of</a:t>
                </a:r>
              </a:p>
              <a:p>
                <a:r>
                  <a:rPr lang="en-US" sz="1200">
                    <a:solidFill>
                      <a:srgbClr val="800000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analog value</a:t>
                </a:r>
              </a:p>
            </p:txBody>
          </p:sp>
          <p:cxnSp>
            <p:nvCxnSpPr>
              <p:cNvPr id="16425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7189314" y="1942186"/>
                <a:ext cx="427051" cy="54217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</p:cxnSp>
        </p:grpSp>
        <p:grpSp>
          <p:nvGrpSpPr>
            <p:cNvPr id="16415" name="Group 36"/>
            <p:cNvGrpSpPr>
              <a:grpSpLocks/>
            </p:cNvGrpSpPr>
            <p:nvPr/>
          </p:nvGrpSpPr>
          <p:grpSpPr bwMode="auto">
            <a:xfrm>
              <a:off x="5549260" y="2008293"/>
              <a:ext cx="1442931" cy="785213"/>
              <a:chOff x="5673505" y="1732173"/>
              <a:chExt cx="1442931" cy="785213"/>
            </a:xfrm>
          </p:grpSpPr>
          <p:sp>
            <p:nvSpPr>
              <p:cNvPr id="16420" name="TextBox 37"/>
              <p:cNvSpPr txBox="1">
                <a:spLocks noChangeArrowheads="1"/>
              </p:cNvSpPr>
              <p:nvPr/>
            </p:nvSpPr>
            <p:spPr bwMode="auto">
              <a:xfrm>
                <a:off x="5673505" y="1732173"/>
                <a:ext cx="1105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>
                    <a:solidFill>
                      <a:srgbClr val="FF0000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quantization error</a:t>
                </a:r>
              </a:p>
            </p:txBody>
          </p:sp>
          <p:cxnSp>
            <p:nvCxnSpPr>
              <p:cNvPr id="16421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112679" y="2314493"/>
                <a:ext cx="3757" cy="2028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med"/>
                <a:tailEnd type="none" w="sm" len="sm"/>
              </a:ln>
            </p:spPr>
          </p:cxnSp>
          <p:cxnSp>
            <p:nvCxnSpPr>
              <p:cNvPr id="16422" name="Straight Connector 39"/>
              <p:cNvCxnSpPr>
                <a:cxnSpLocks noChangeShapeType="1"/>
                <a:stCxn id="16420" idx="3"/>
              </p:cNvCxnSpPr>
              <p:nvPr/>
            </p:nvCxnSpPr>
            <p:spPr bwMode="auto">
              <a:xfrm>
                <a:off x="6778619" y="1963006"/>
                <a:ext cx="292728" cy="392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16416" name="Group 40"/>
            <p:cNvGrpSpPr>
              <a:grpSpLocks/>
            </p:cNvGrpSpPr>
            <p:nvPr/>
          </p:nvGrpSpPr>
          <p:grpSpPr bwMode="auto">
            <a:xfrm>
              <a:off x="5056047" y="4114460"/>
              <a:ext cx="2583010" cy="1135938"/>
              <a:chOff x="5180292" y="3838340"/>
              <a:chExt cx="2583010" cy="1135938"/>
            </a:xfrm>
          </p:grpSpPr>
          <p:cxnSp>
            <p:nvCxnSpPr>
              <p:cNvPr id="16417" name="Straight Arrow Connector 41"/>
              <p:cNvCxnSpPr>
                <a:cxnSpLocks noChangeShapeType="1"/>
              </p:cNvCxnSpPr>
              <p:nvPr/>
            </p:nvCxnSpPr>
            <p:spPr bwMode="auto">
              <a:xfrm flipV="1">
                <a:off x="5180292" y="3838340"/>
                <a:ext cx="2583010" cy="14269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16418" name="TextBox 42"/>
              <p:cNvSpPr txBox="1">
                <a:spLocks noChangeArrowheads="1"/>
              </p:cNvSpPr>
              <p:nvPr/>
            </p:nvSpPr>
            <p:spPr bwMode="auto">
              <a:xfrm>
                <a:off x="5639878" y="4512613"/>
                <a:ext cx="17095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rgbClr val="006633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sampling rate</a:t>
                </a:r>
              </a:p>
              <a:p>
                <a:r>
                  <a:rPr lang="en-US" sz="1200">
                    <a:solidFill>
                      <a:srgbClr val="006633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(</a:t>
                </a:r>
                <a:r>
                  <a:rPr lang="en-US" sz="1200" i="1">
                    <a:solidFill>
                      <a:srgbClr val="006633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N </a:t>
                </a:r>
                <a:r>
                  <a:rPr lang="en-US" sz="1200">
                    <a:solidFill>
                      <a:srgbClr val="006633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sample/sec)</a:t>
                </a:r>
              </a:p>
            </p:txBody>
          </p:sp>
          <p:cxnSp>
            <p:nvCxnSpPr>
              <p:cNvPr id="16419" name="Straight Connector 43"/>
              <p:cNvCxnSpPr>
                <a:cxnSpLocks noChangeShapeType="1"/>
              </p:cNvCxnSpPr>
              <p:nvPr/>
            </p:nvCxnSpPr>
            <p:spPr bwMode="auto">
              <a:xfrm flipV="1">
                <a:off x="6650182" y="3881146"/>
                <a:ext cx="214061" cy="713447"/>
              </a:xfrm>
              <a:prstGeom prst="line">
                <a:avLst/>
              </a:prstGeom>
              <a:noFill/>
              <a:ln w="9525">
                <a:solidFill>
                  <a:srgbClr val="006633"/>
                </a:solidFill>
                <a:round/>
                <a:headEnd/>
                <a:tailEnd/>
              </a:ln>
            </p:spPr>
          </p:cxnSp>
        </p:grpSp>
      </p:grpSp>
      <p:sp>
        <p:nvSpPr>
          <p:cNvPr id="1638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0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BA1E05DB-8DD3-48F0-A6FD-E55F4922F7FF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SIP Proxy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991475" cy="5314950"/>
          </a:xfrm>
        </p:spPr>
        <p:txBody>
          <a:bodyPr/>
          <a:lstStyle/>
          <a:p>
            <a:r>
              <a:rPr lang="el-GR" dirty="0" smtClean="0"/>
              <a:t>Άλλη μία λειτουργία του </a:t>
            </a:r>
            <a:r>
              <a:rPr lang="en-US" dirty="0" smtClean="0"/>
              <a:t>SIP server: </a:t>
            </a:r>
            <a:r>
              <a:rPr lang="en-US" dirty="0" smtClean="0">
                <a:solidFill>
                  <a:srgbClr val="FF0000"/>
                </a:solidFill>
              </a:rPr>
              <a:t>proxy</a:t>
            </a:r>
          </a:p>
          <a:p>
            <a:r>
              <a:rPr lang="el-GR" dirty="0" smtClean="0"/>
              <a:t>Η </a:t>
            </a:r>
            <a:r>
              <a:rPr lang="en-US" dirty="0" smtClean="0"/>
              <a:t>Alice </a:t>
            </a:r>
            <a:r>
              <a:rPr lang="el-GR" dirty="0" smtClean="0"/>
              <a:t>στέλνει μήνυμα </a:t>
            </a:r>
            <a:r>
              <a:rPr lang="en-US" dirty="0" smtClean="0"/>
              <a:t>invite </a:t>
            </a:r>
            <a:r>
              <a:rPr lang="el-GR" dirty="0" smtClean="0"/>
              <a:t>στον δικό της </a:t>
            </a:r>
            <a:r>
              <a:rPr lang="en-US" dirty="0" smtClean="0"/>
              <a:t>proxy server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Περιλαμβάνει την διεύθυνση</a:t>
            </a:r>
            <a:r>
              <a:rPr lang="en-US" dirty="0" smtClean="0"/>
              <a:t> </a:t>
            </a:r>
            <a:r>
              <a:rPr lang="en-US" dirty="0" err="1" smtClean="0"/>
              <a:t>sip:bob@domain.com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 </a:t>
            </a:r>
            <a:r>
              <a:rPr lang="en-US" dirty="0" smtClean="0"/>
              <a:t>Proxy</a:t>
            </a:r>
            <a:r>
              <a:rPr lang="el-GR" dirty="0" smtClean="0"/>
              <a:t> </a:t>
            </a:r>
            <a:r>
              <a:rPr lang="en-US" dirty="0" smtClean="0"/>
              <a:t>server </a:t>
            </a:r>
            <a:r>
              <a:rPr lang="el-GR" dirty="0" smtClean="0"/>
              <a:t>είναι υπεύθυνος για την δρομολόγηση των μηνυμάτων </a:t>
            </a:r>
            <a:r>
              <a:rPr lang="en-US" dirty="0" smtClean="0"/>
              <a:t>SIP </a:t>
            </a:r>
            <a:r>
              <a:rPr lang="el-GR" dirty="0" smtClean="0"/>
              <a:t>στον καλούμενο</a:t>
            </a:r>
            <a:r>
              <a:rPr lang="en-US" dirty="0" smtClean="0"/>
              <a:t>, </a:t>
            </a:r>
            <a:r>
              <a:rPr lang="el-GR" dirty="0" smtClean="0"/>
              <a:t>πιθανώς μέσω πολλών</a:t>
            </a:r>
            <a:r>
              <a:rPr lang="en-US" dirty="0" smtClean="0"/>
              <a:t> proxies</a:t>
            </a:r>
          </a:p>
          <a:p>
            <a:r>
              <a:rPr lang="el-GR" dirty="0" smtClean="0"/>
              <a:t>Ο καλούμενος </a:t>
            </a:r>
            <a:r>
              <a:rPr lang="en-US" dirty="0" smtClean="0"/>
              <a:t>(Bob)</a:t>
            </a:r>
            <a:r>
              <a:rPr lang="el-GR" dirty="0" smtClean="0"/>
              <a:t> στέλνει απάντηση (</a:t>
            </a:r>
            <a:r>
              <a:rPr lang="en-US" dirty="0" smtClean="0"/>
              <a:t>response</a:t>
            </a:r>
            <a:r>
              <a:rPr lang="el-GR" dirty="0" smtClean="0"/>
              <a:t>) μέσω των ίδιων </a:t>
            </a:r>
            <a:r>
              <a:rPr lang="en-US" dirty="0" smtClean="0"/>
              <a:t> proxy servers.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proxy </a:t>
            </a:r>
            <a:r>
              <a:rPr lang="el-GR" dirty="0" smtClean="0"/>
              <a:t>επιστρέφει το απαντητικό μήνυμα </a:t>
            </a:r>
            <a:r>
              <a:rPr lang="en-US" dirty="0" smtClean="0"/>
              <a:t>SIP </a:t>
            </a:r>
            <a:r>
              <a:rPr lang="el-GR" dirty="0" smtClean="0"/>
              <a:t>στην </a:t>
            </a:r>
            <a:r>
              <a:rPr lang="en-US" dirty="0" smtClean="0"/>
              <a:t>Alice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Περιλαμβάνει την </a:t>
            </a:r>
            <a:r>
              <a:rPr lang="en-US" dirty="0" smtClean="0"/>
              <a:t>IP </a:t>
            </a:r>
            <a:r>
              <a:rPr lang="el-GR" dirty="0" smtClean="0"/>
              <a:t>διεύθυνση του </a:t>
            </a:r>
            <a:r>
              <a:rPr lang="en-US" dirty="0" smtClean="0"/>
              <a:t>Bob.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proxy server </a:t>
            </a:r>
            <a:r>
              <a:rPr lang="el-GR" dirty="0" smtClean="0"/>
              <a:t>είναι ανάλογος του τοπικού </a:t>
            </a:r>
            <a:r>
              <a:rPr lang="en-US" dirty="0" smtClean="0"/>
              <a:t>DNS server </a:t>
            </a:r>
            <a:r>
              <a:rPr lang="el-GR" dirty="0" smtClean="0"/>
              <a:t>συν το </a:t>
            </a:r>
            <a:r>
              <a:rPr lang="en-US" dirty="0" smtClean="0"/>
              <a:t>TCP setup</a:t>
            </a:r>
          </a:p>
        </p:txBody>
      </p:sp>
      <p:sp>
        <p:nvSpPr>
          <p:cNvPr id="6656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56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C75370AC-CE83-4106-B810-9788970D8775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60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871538"/>
          </a:xfrm>
        </p:spPr>
        <p:txBody>
          <a:bodyPr/>
          <a:lstStyle/>
          <a:p>
            <a:r>
              <a:rPr lang="el-GR" smtClean="0"/>
              <a:t>Παράδειγμα </a:t>
            </a:r>
            <a:endParaRPr lang="en-US" smtClean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6388" y="792163"/>
            <a:ext cx="859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FF0000"/>
                </a:solidFill>
              </a:rPr>
              <a:t>Ο </a:t>
            </a:r>
            <a:r>
              <a:rPr lang="en-US" sz="2000">
                <a:solidFill>
                  <a:srgbClr val="FF0000"/>
                </a:solidFill>
              </a:rPr>
              <a:t>jim@umass.edu </a:t>
            </a:r>
            <a:r>
              <a:rPr lang="el-GR" sz="2000">
                <a:solidFill>
                  <a:srgbClr val="FF0000"/>
                </a:solidFill>
              </a:rPr>
              <a:t>κάνει κλήση στον </a:t>
            </a:r>
            <a:r>
              <a:rPr lang="en-US" sz="2000">
                <a:solidFill>
                  <a:srgbClr val="FF0000"/>
                </a:solidFill>
              </a:rPr>
              <a:t>keith@upenn.edu</a:t>
            </a:r>
            <a:r>
              <a:rPr lang="en-US" sz="2000"/>
              <a:t> </a:t>
            </a:r>
          </a:p>
        </p:txBody>
      </p:sp>
      <p:sp>
        <p:nvSpPr>
          <p:cNvPr id="67588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7589" name="Group 542"/>
          <p:cNvGrpSpPr>
            <a:grpSpLocks/>
          </p:cNvGrpSpPr>
          <p:nvPr/>
        </p:nvGrpSpPr>
        <p:grpSpPr bwMode="auto">
          <a:xfrm>
            <a:off x="1754188" y="5011738"/>
            <a:ext cx="963612" cy="835025"/>
            <a:chOff x="-44" y="1473"/>
            <a:chExt cx="981" cy="1105"/>
          </a:xfrm>
        </p:grpSpPr>
        <p:pic>
          <p:nvPicPr>
            <p:cNvPr id="6774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74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7590" name="Group 249"/>
          <p:cNvGrpSpPr>
            <a:grpSpLocks/>
          </p:cNvGrpSpPr>
          <p:nvPr/>
        </p:nvGrpSpPr>
        <p:grpSpPr bwMode="auto">
          <a:xfrm>
            <a:off x="4181475" y="1247775"/>
            <a:ext cx="363538" cy="687388"/>
            <a:chOff x="4140" y="429"/>
            <a:chExt cx="1425" cy="2396"/>
          </a:xfrm>
        </p:grpSpPr>
        <p:sp>
          <p:nvSpPr>
            <p:cNvPr id="6771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6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1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19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745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6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1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743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4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3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24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72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741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2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72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739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40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72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2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1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733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4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5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6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7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38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" name="Group 61455"/>
          <p:cNvGrpSpPr>
            <a:grpSpLocks/>
          </p:cNvGrpSpPr>
          <p:nvPr/>
        </p:nvGrpSpPr>
        <p:grpSpPr bwMode="auto">
          <a:xfrm>
            <a:off x="349250" y="3860800"/>
            <a:ext cx="2168525" cy="1147763"/>
            <a:chOff x="349470" y="3860316"/>
            <a:chExt cx="2167676" cy="1148076"/>
          </a:xfrm>
        </p:grpSpPr>
        <p:cxnSp>
          <p:nvCxnSpPr>
            <p:cNvPr id="67710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368949" y="3938223"/>
              <a:ext cx="14270" cy="10701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711" name="Group 61441"/>
            <p:cNvGrpSpPr>
              <a:grpSpLocks/>
            </p:cNvGrpSpPr>
            <p:nvPr/>
          </p:nvGrpSpPr>
          <p:grpSpPr bwMode="auto">
            <a:xfrm>
              <a:off x="2199635" y="4437382"/>
              <a:ext cx="317511" cy="369332"/>
              <a:chOff x="7454630" y="3313376"/>
              <a:chExt cx="317511" cy="369332"/>
            </a:xfrm>
          </p:grpSpPr>
          <p:sp>
            <p:nvSpPr>
              <p:cNvPr id="67713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714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67712" name="TextBox 61442"/>
            <p:cNvSpPr txBox="1">
              <a:spLocks noChangeArrowheads="1"/>
            </p:cNvSpPr>
            <p:nvPr/>
          </p:nvSpPr>
          <p:spPr bwMode="auto">
            <a:xfrm>
              <a:off x="349470" y="3860316"/>
              <a:ext cx="2133644" cy="92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1. </a:t>
              </a:r>
              <a:r>
                <a:rPr lang="el-GR">
                  <a:latin typeface="Arial Narrow" pitchFamily="34" charset="0"/>
                </a:rPr>
                <a:t>Ο </a:t>
              </a:r>
              <a:r>
                <a:rPr lang="en-US">
                  <a:latin typeface="Arial Narrow" pitchFamily="34" charset="0"/>
                </a:rPr>
                <a:t>Jim </a:t>
              </a:r>
              <a:r>
                <a:rPr lang="el-GR">
                  <a:latin typeface="Arial Narrow" pitchFamily="34" charset="0"/>
                </a:rPr>
                <a:t>στέλνει</a:t>
              </a:r>
              <a:r>
                <a:rPr lang="en-US">
                  <a:latin typeface="Arial Narrow" pitchFamily="34" charset="0"/>
                </a:rPr>
                <a:t> INVITE </a:t>
              </a:r>
              <a:r>
                <a:rPr lang="el-GR">
                  <a:latin typeface="Arial Narrow" pitchFamily="34" charset="0"/>
                </a:rPr>
                <a:t>μήνυμα στο</a:t>
              </a:r>
              <a:r>
                <a:rPr lang="en-US">
                  <a:latin typeface="Arial Narrow" pitchFamily="34" charset="0"/>
                </a:rPr>
                <a:t> UMass SIP proxy. </a:t>
              </a:r>
            </a:p>
          </p:txBody>
        </p:sp>
      </p:grpSp>
      <p:grpSp>
        <p:nvGrpSpPr>
          <p:cNvPr id="67592" name="Group 249"/>
          <p:cNvGrpSpPr>
            <a:grpSpLocks/>
          </p:cNvGrpSpPr>
          <p:nvPr/>
        </p:nvGrpSpPr>
        <p:grpSpPr bwMode="auto">
          <a:xfrm>
            <a:off x="2349500" y="3163888"/>
            <a:ext cx="363538" cy="687387"/>
            <a:chOff x="4140" y="429"/>
            <a:chExt cx="1425" cy="2396"/>
          </a:xfrm>
        </p:grpSpPr>
        <p:sp>
          <p:nvSpPr>
            <p:cNvPr id="6767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79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8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2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70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9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4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706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7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6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87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8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704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5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8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9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702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703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9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4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9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7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8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99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00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701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67593" name="Group 249"/>
          <p:cNvGrpSpPr>
            <a:grpSpLocks/>
          </p:cNvGrpSpPr>
          <p:nvPr/>
        </p:nvGrpSpPr>
        <p:grpSpPr bwMode="auto">
          <a:xfrm>
            <a:off x="6740525" y="3116263"/>
            <a:ext cx="363538" cy="687387"/>
            <a:chOff x="4140" y="429"/>
            <a:chExt cx="1425" cy="2396"/>
          </a:xfrm>
        </p:grpSpPr>
        <p:sp>
          <p:nvSpPr>
            <p:cNvPr id="6764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7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4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4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50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676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7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2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5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7674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5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4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55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765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672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3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765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7670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7671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7659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2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64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5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6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7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8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7669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20" name="Group 61457"/>
          <p:cNvGrpSpPr>
            <a:grpSpLocks/>
          </p:cNvGrpSpPr>
          <p:nvPr/>
        </p:nvGrpSpPr>
        <p:grpSpPr bwMode="auto">
          <a:xfrm>
            <a:off x="760413" y="1625600"/>
            <a:ext cx="3235325" cy="1257300"/>
            <a:chOff x="760953" y="1625206"/>
            <a:chExt cx="3234864" cy="1257120"/>
          </a:xfrm>
        </p:grpSpPr>
        <p:sp>
          <p:nvSpPr>
            <p:cNvPr id="67641" name="TextBox 200"/>
            <p:cNvSpPr txBox="1">
              <a:spLocks noChangeArrowheads="1"/>
            </p:cNvSpPr>
            <p:nvPr/>
          </p:nvSpPr>
          <p:spPr bwMode="auto">
            <a:xfrm>
              <a:off x="760953" y="1625206"/>
              <a:ext cx="31064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2. UMass proxy </a:t>
              </a:r>
              <a:r>
                <a:rPr lang="el-GR">
                  <a:latin typeface="Arial Narrow" pitchFamily="34" charset="0"/>
                </a:rPr>
                <a:t>προωθεί αίτηση</a:t>
              </a:r>
              <a:endParaRPr lang="en-US">
                <a:latin typeface="Arial Narrow" pitchFamily="34" charset="0"/>
              </a:endParaRPr>
            </a:p>
            <a:p>
              <a:r>
                <a:rPr lang="en-US">
                  <a:latin typeface="Arial Narrow" pitchFamily="34" charset="0"/>
                </a:rPr>
                <a:t> </a:t>
              </a:r>
              <a:r>
                <a:rPr lang="el-GR">
                  <a:latin typeface="Arial Narrow" pitchFamily="34" charset="0"/>
                </a:rPr>
                <a:t>στον </a:t>
              </a:r>
              <a:r>
                <a:rPr lang="en-US">
                  <a:latin typeface="Arial Narrow" pitchFamily="34" charset="0"/>
                </a:rPr>
                <a:t>Poly registrar server</a:t>
              </a:r>
            </a:p>
          </p:txBody>
        </p:sp>
        <p:cxnSp>
          <p:nvCxnSpPr>
            <p:cNvPr id="67642" name="Straight Arrow Connector 293"/>
            <p:cNvCxnSpPr>
              <a:cxnSpLocks noChangeShapeType="1"/>
            </p:cNvCxnSpPr>
            <p:nvPr/>
          </p:nvCxnSpPr>
          <p:spPr bwMode="auto">
            <a:xfrm flipV="1">
              <a:off x="2483115" y="1840692"/>
              <a:ext cx="1512702" cy="1041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43" name="Group 194"/>
            <p:cNvGrpSpPr>
              <a:grpSpLocks/>
            </p:cNvGrpSpPr>
            <p:nvPr/>
          </p:nvGrpSpPr>
          <p:grpSpPr bwMode="auto">
            <a:xfrm>
              <a:off x="2986415" y="2195385"/>
              <a:ext cx="322117" cy="369332"/>
              <a:chOff x="7408615" y="3244352"/>
              <a:chExt cx="322117" cy="369332"/>
            </a:xfrm>
          </p:grpSpPr>
          <p:sp>
            <p:nvSpPr>
              <p:cNvPr id="67644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45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22" name="Group 61458"/>
          <p:cNvGrpSpPr>
            <a:grpSpLocks/>
          </p:cNvGrpSpPr>
          <p:nvPr/>
        </p:nvGrpSpPr>
        <p:grpSpPr bwMode="auto">
          <a:xfrm>
            <a:off x="2797175" y="1962150"/>
            <a:ext cx="5834063" cy="1035050"/>
            <a:chOff x="2797072" y="1962699"/>
            <a:chExt cx="5833664" cy="1033776"/>
          </a:xfrm>
        </p:grpSpPr>
        <p:sp>
          <p:nvSpPr>
            <p:cNvPr id="67636" name="TextBox 209"/>
            <p:cNvSpPr txBox="1">
              <a:spLocks noChangeArrowheads="1"/>
            </p:cNvSpPr>
            <p:nvPr/>
          </p:nvSpPr>
          <p:spPr bwMode="auto">
            <a:xfrm>
              <a:off x="4156982" y="1962699"/>
              <a:ext cx="4473754" cy="922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3.</a:t>
              </a:r>
              <a:r>
                <a:rPr lang="el-GR">
                  <a:latin typeface="Arial Narrow" pitchFamily="34" charset="0"/>
                </a:rPr>
                <a:t> Ο</a:t>
              </a:r>
              <a:r>
                <a:rPr lang="en-US">
                  <a:latin typeface="Arial Narrow" pitchFamily="34" charset="0"/>
                </a:rPr>
                <a:t> Poly server </a:t>
              </a:r>
              <a:r>
                <a:rPr lang="el-GR">
                  <a:latin typeface="Arial Narrow" pitchFamily="34" charset="0"/>
                </a:rPr>
                <a:t>επιστρέφει την απόκριση ανακατεύθυνσης, υποδεικνύοντας να προσπαθήσει το</a:t>
              </a:r>
              <a:r>
                <a:rPr lang="en-US">
                  <a:latin typeface="Arial Narrow" pitchFamily="34" charset="0"/>
                </a:rPr>
                <a:t>keith@eurecom.fr</a:t>
              </a:r>
            </a:p>
          </p:txBody>
        </p:sp>
        <p:cxnSp>
          <p:nvCxnSpPr>
            <p:cNvPr id="67637" name="Straight Arrow Connector 294"/>
            <p:cNvCxnSpPr>
              <a:cxnSpLocks noChangeShapeType="1"/>
            </p:cNvCxnSpPr>
            <p:nvPr/>
          </p:nvCxnSpPr>
          <p:spPr bwMode="auto">
            <a:xfrm flipV="1">
              <a:off x="2797072" y="2068996"/>
              <a:ext cx="1369995" cy="9274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67638" name="Group 204"/>
            <p:cNvGrpSpPr>
              <a:grpSpLocks/>
            </p:cNvGrpSpPr>
            <p:nvPr/>
          </p:nvGrpSpPr>
          <p:grpSpPr bwMode="auto">
            <a:xfrm>
              <a:off x="3479423" y="2235406"/>
              <a:ext cx="317511" cy="369332"/>
              <a:chOff x="7454630" y="3313376"/>
              <a:chExt cx="317511" cy="369332"/>
            </a:xfrm>
          </p:grpSpPr>
          <p:sp>
            <p:nvSpPr>
              <p:cNvPr id="67639" name="Oval 205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40" name="TextBox 206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24" name="Group 61460"/>
          <p:cNvGrpSpPr>
            <a:grpSpLocks/>
          </p:cNvGrpSpPr>
          <p:nvPr/>
        </p:nvGrpSpPr>
        <p:grpSpPr bwMode="auto">
          <a:xfrm>
            <a:off x="6894513" y="3832225"/>
            <a:ext cx="1935162" cy="2308225"/>
            <a:chOff x="6823899" y="3818107"/>
            <a:chExt cx="1934788" cy="2308507"/>
          </a:xfrm>
        </p:grpSpPr>
        <p:sp>
          <p:nvSpPr>
            <p:cNvPr id="67631" name="TextBox 218"/>
            <p:cNvSpPr txBox="1">
              <a:spLocks noChangeArrowheads="1"/>
            </p:cNvSpPr>
            <p:nvPr/>
          </p:nvSpPr>
          <p:spPr bwMode="auto">
            <a:xfrm>
              <a:off x="7131820" y="3818107"/>
              <a:ext cx="1626867" cy="230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5. eurecom registrar </a:t>
              </a:r>
              <a:r>
                <a:rPr lang="el-GR">
                  <a:latin typeface="Arial Narrow" pitchFamily="34" charset="0"/>
                </a:rPr>
                <a:t>προωθεί </a:t>
              </a:r>
              <a:r>
                <a:rPr lang="en-US">
                  <a:latin typeface="Arial Narrow" pitchFamily="34" charset="0"/>
                </a:rPr>
                <a:t>INVITE </a:t>
              </a:r>
              <a:r>
                <a:rPr lang="el-GR">
                  <a:latin typeface="Arial Narrow" pitchFamily="34" charset="0"/>
                </a:rPr>
                <a:t>στο </a:t>
              </a:r>
              <a:r>
                <a:rPr lang="en-US">
                  <a:latin typeface="Arial Narrow" pitchFamily="34" charset="0"/>
                </a:rPr>
                <a:t>197.87.54.21, </a:t>
              </a:r>
              <a:r>
                <a:rPr lang="el-GR">
                  <a:latin typeface="Arial Narrow" pitchFamily="34" charset="0"/>
                </a:rPr>
                <a:t>που τρέχει τον</a:t>
              </a:r>
              <a:r>
                <a:rPr lang="en-US" altLang="ja-JP">
                  <a:latin typeface="Arial Narrow" pitchFamily="34" charset="0"/>
                  <a:ea typeface="MS PGothic" pitchFamily="34" charset="-128"/>
                </a:rPr>
                <a:t> SIP </a:t>
              </a:r>
              <a:r>
                <a:rPr lang="el-GR" altLang="ja-JP">
                  <a:latin typeface="Arial Narrow" pitchFamily="34" charset="0"/>
                </a:rPr>
                <a:t>πελάτη του </a:t>
              </a:r>
              <a:r>
                <a:rPr lang="en-US" altLang="ja-JP">
                  <a:latin typeface="Arial Narrow" pitchFamily="34" charset="0"/>
                  <a:ea typeface="MS PGothic" pitchFamily="34" charset="-128"/>
                </a:rPr>
                <a:t>keith</a:t>
              </a:r>
              <a:endParaRPr lang="en-US">
                <a:latin typeface="Arial Narrow" pitchFamily="34" charset="0"/>
              </a:endParaRPr>
            </a:p>
          </p:txBody>
        </p:sp>
        <p:cxnSp>
          <p:nvCxnSpPr>
            <p:cNvPr id="67632" name="Straight Arrow Connector 302"/>
            <p:cNvCxnSpPr>
              <a:cxnSpLocks noChangeShapeType="1"/>
            </p:cNvCxnSpPr>
            <p:nvPr/>
          </p:nvCxnSpPr>
          <p:spPr bwMode="auto">
            <a:xfrm flipH="1">
              <a:off x="6964138" y="3948400"/>
              <a:ext cx="5092" cy="13739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33" name="Group 303"/>
            <p:cNvGrpSpPr>
              <a:grpSpLocks/>
            </p:cNvGrpSpPr>
            <p:nvPr/>
          </p:nvGrpSpPr>
          <p:grpSpPr bwMode="auto">
            <a:xfrm>
              <a:off x="6823899" y="4038444"/>
              <a:ext cx="317511" cy="369332"/>
              <a:chOff x="7454630" y="3313376"/>
              <a:chExt cx="317511" cy="369332"/>
            </a:xfrm>
          </p:grpSpPr>
          <p:sp>
            <p:nvSpPr>
              <p:cNvPr id="67634" name="Oval 304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5" name="TextBox 305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26" name="Group 61459"/>
          <p:cNvGrpSpPr>
            <a:grpSpLocks/>
          </p:cNvGrpSpPr>
          <p:nvPr/>
        </p:nvGrpSpPr>
        <p:grpSpPr bwMode="auto">
          <a:xfrm>
            <a:off x="2924175" y="2849563"/>
            <a:ext cx="3681413" cy="863600"/>
            <a:chOff x="2923738" y="2849582"/>
            <a:chExt cx="3681573" cy="863575"/>
          </a:xfrm>
        </p:grpSpPr>
        <p:cxnSp>
          <p:nvCxnSpPr>
            <p:cNvPr id="67626" name="Straight Arrow Connector 208"/>
            <p:cNvCxnSpPr>
              <a:cxnSpLocks noChangeShapeType="1"/>
            </p:cNvCxnSpPr>
            <p:nvPr/>
          </p:nvCxnSpPr>
          <p:spPr bwMode="auto">
            <a:xfrm flipH="1" flipV="1">
              <a:off x="2923738" y="3595774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grpSp>
          <p:nvGrpSpPr>
            <p:cNvPr id="67627" name="Group 212"/>
            <p:cNvGrpSpPr>
              <a:grpSpLocks/>
            </p:cNvGrpSpPr>
            <p:nvPr/>
          </p:nvGrpSpPr>
          <p:grpSpPr bwMode="auto">
            <a:xfrm>
              <a:off x="5615461" y="3343825"/>
              <a:ext cx="317511" cy="369332"/>
              <a:chOff x="7454630" y="3299107"/>
              <a:chExt cx="317511" cy="369332"/>
            </a:xfrm>
          </p:grpSpPr>
          <p:sp>
            <p:nvSpPr>
              <p:cNvPr id="67629" name="Oval 21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30" name="TextBox 214"/>
              <p:cNvSpPr txBox="1">
                <a:spLocks noChangeArrowheads="1"/>
              </p:cNvSpPr>
              <p:nvPr/>
            </p:nvSpPr>
            <p:spPr bwMode="auto">
              <a:xfrm>
                <a:off x="7454630" y="3299107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67628" name="TextBox 310"/>
            <p:cNvSpPr txBox="1">
              <a:spLocks noChangeArrowheads="1"/>
            </p:cNvSpPr>
            <p:nvPr/>
          </p:nvSpPr>
          <p:spPr bwMode="auto">
            <a:xfrm>
              <a:off x="3116277" y="2849582"/>
              <a:ext cx="3412746" cy="64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4. Umass proxy </a:t>
              </a:r>
              <a:r>
                <a:rPr lang="el-GR">
                  <a:latin typeface="Arial Narrow" pitchFamily="34" charset="0"/>
                </a:rPr>
                <a:t>προωθεί την αίτηση</a:t>
              </a:r>
              <a:r>
                <a:rPr lang="en-US">
                  <a:latin typeface="Arial Narrow" pitchFamily="34" charset="0"/>
                </a:rPr>
                <a:t> </a:t>
              </a:r>
              <a:r>
                <a:rPr lang="el-GR">
                  <a:latin typeface="Arial Narrow" pitchFamily="34" charset="0"/>
                </a:rPr>
                <a:t>στον</a:t>
              </a:r>
              <a:r>
                <a:rPr lang="en-US">
                  <a:latin typeface="Arial Narrow" pitchFamily="34" charset="0"/>
                </a:rPr>
                <a:t>Eurecom registrar server</a:t>
              </a:r>
            </a:p>
          </p:txBody>
        </p:sp>
      </p:grpSp>
      <p:grpSp>
        <p:nvGrpSpPr>
          <p:cNvPr id="28" name="Group 61464"/>
          <p:cNvGrpSpPr>
            <a:grpSpLocks/>
          </p:cNvGrpSpPr>
          <p:nvPr/>
        </p:nvGrpSpPr>
        <p:grpSpPr bwMode="auto">
          <a:xfrm>
            <a:off x="2495550" y="3624263"/>
            <a:ext cx="4425950" cy="1784350"/>
            <a:chOff x="2495276" y="3624645"/>
            <a:chExt cx="4426962" cy="1783278"/>
          </a:xfrm>
        </p:grpSpPr>
        <p:cxnSp>
          <p:nvCxnSpPr>
            <p:cNvPr id="67613" name="Straight Arrow Connector 193"/>
            <p:cNvCxnSpPr>
              <a:cxnSpLocks noChangeShapeType="1"/>
            </p:cNvCxnSpPr>
            <p:nvPr/>
          </p:nvCxnSpPr>
          <p:spPr bwMode="auto">
            <a:xfrm>
              <a:off x="2621222" y="3995764"/>
              <a:ext cx="18873" cy="984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4" name="Group 307"/>
            <p:cNvGrpSpPr>
              <a:grpSpLocks/>
            </p:cNvGrpSpPr>
            <p:nvPr/>
          </p:nvGrpSpPr>
          <p:grpSpPr bwMode="auto">
            <a:xfrm>
              <a:off x="2495276" y="4119498"/>
              <a:ext cx="317511" cy="369332"/>
              <a:chOff x="7454630" y="3313376"/>
              <a:chExt cx="317511" cy="369332"/>
            </a:xfrm>
          </p:grpSpPr>
          <p:sp>
            <p:nvSpPr>
              <p:cNvPr id="67624" name="Oval 30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5" name="TextBox 30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cxnSp>
          <p:nvCxnSpPr>
            <p:cNvPr id="67615" name="Straight Arrow Connector 298"/>
            <p:cNvCxnSpPr>
              <a:cxnSpLocks noChangeShapeType="1"/>
            </p:cNvCxnSpPr>
            <p:nvPr/>
          </p:nvCxnSpPr>
          <p:spPr bwMode="auto">
            <a:xfrm flipH="1" flipV="1">
              <a:off x="6774041" y="3890860"/>
              <a:ext cx="4578" cy="15170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6" name="Group 299"/>
            <p:cNvGrpSpPr>
              <a:grpSpLocks/>
            </p:cNvGrpSpPr>
            <p:nvPr/>
          </p:nvGrpSpPr>
          <p:grpSpPr bwMode="auto">
            <a:xfrm>
              <a:off x="6604727" y="4290135"/>
              <a:ext cx="317511" cy="369332"/>
              <a:chOff x="7454630" y="3313376"/>
              <a:chExt cx="317511" cy="369332"/>
            </a:xfrm>
          </p:grpSpPr>
          <p:sp>
            <p:nvSpPr>
              <p:cNvPr id="67622" name="Oval 30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3" name="TextBox 301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  <p:cxnSp>
          <p:nvCxnSpPr>
            <p:cNvPr id="67617" name="Straight Arrow Connector 306"/>
            <p:cNvCxnSpPr>
              <a:cxnSpLocks noChangeShapeType="1"/>
            </p:cNvCxnSpPr>
            <p:nvPr/>
          </p:nvCxnSpPr>
          <p:spPr bwMode="auto">
            <a:xfrm flipH="1" flipV="1">
              <a:off x="2920928" y="3805248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67618" name="Group 222"/>
            <p:cNvGrpSpPr>
              <a:grpSpLocks/>
            </p:cNvGrpSpPr>
            <p:nvPr/>
          </p:nvGrpSpPr>
          <p:grpSpPr bwMode="auto">
            <a:xfrm>
              <a:off x="4569120" y="3624645"/>
              <a:ext cx="317511" cy="369332"/>
              <a:chOff x="7454630" y="3313376"/>
              <a:chExt cx="317511" cy="369332"/>
            </a:xfrm>
          </p:grpSpPr>
          <p:sp>
            <p:nvSpPr>
              <p:cNvPr id="67620" name="Oval 22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21" name="TextBox 224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  <p:sp>
          <p:nvSpPr>
            <p:cNvPr id="67619" name="TextBox 313"/>
            <p:cNvSpPr txBox="1">
              <a:spLocks noChangeArrowheads="1"/>
            </p:cNvSpPr>
            <p:nvPr/>
          </p:nvSpPr>
          <p:spPr bwMode="auto">
            <a:xfrm>
              <a:off x="3234913" y="3927656"/>
              <a:ext cx="3068194" cy="64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6-8.</a:t>
              </a:r>
              <a:r>
                <a:rPr lang="el-GR">
                  <a:latin typeface="Arial Narrow" pitchFamily="34" charset="0"/>
                </a:rPr>
                <a:t> Απόκριση</a:t>
              </a:r>
              <a:r>
                <a:rPr lang="en-US">
                  <a:latin typeface="Arial Narrow" pitchFamily="34" charset="0"/>
                </a:rPr>
                <a:t> SIP </a:t>
              </a:r>
              <a:r>
                <a:rPr lang="el-GR">
                  <a:latin typeface="Arial Narrow" pitchFamily="34" charset="0"/>
                </a:rPr>
                <a:t>επιστρέφει στον</a:t>
              </a:r>
              <a:r>
                <a:rPr lang="en-US">
                  <a:latin typeface="Arial Narrow" pitchFamily="34" charset="0"/>
                </a:rPr>
                <a:t> Jim</a:t>
              </a:r>
            </a:p>
          </p:txBody>
        </p:sp>
      </p:grpSp>
      <p:grpSp>
        <p:nvGrpSpPr>
          <p:cNvPr id="67651" name="Group 61462"/>
          <p:cNvGrpSpPr>
            <a:grpSpLocks/>
          </p:cNvGrpSpPr>
          <p:nvPr/>
        </p:nvGrpSpPr>
        <p:grpSpPr bwMode="auto">
          <a:xfrm>
            <a:off x="2840038" y="5427663"/>
            <a:ext cx="3516312" cy="982662"/>
            <a:chOff x="2839885" y="5427680"/>
            <a:chExt cx="3515727" cy="982982"/>
          </a:xfrm>
        </p:grpSpPr>
        <p:sp>
          <p:nvSpPr>
            <p:cNvPr id="67608" name="Left-Right Arrow 61454"/>
            <p:cNvSpPr>
              <a:spLocks noChangeArrowheads="1"/>
            </p:cNvSpPr>
            <p:nvPr/>
          </p:nvSpPr>
          <p:spPr bwMode="auto">
            <a:xfrm>
              <a:off x="2839885" y="5450729"/>
              <a:ext cx="3382174" cy="342454"/>
            </a:xfrm>
            <a:prstGeom prst="leftRightArrow">
              <a:avLst>
                <a:gd name="adj1" fmla="val 50000"/>
                <a:gd name="adj2" fmla="val 50022"/>
              </a:avLst>
            </a:prstGeom>
            <a:solidFill>
              <a:srgbClr val="000099"/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67609" name="Group 317"/>
            <p:cNvGrpSpPr>
              <a:grpSpLocks/>
            </p:cNvGrpSpPr>
            <p:nvPr/>
          </p:nvGrpSpPr>
          <p:grpSpPr bwMode="auto">
            <a:xfrm>
              <a:off x="4417250" y="5427680"/>
              <a:ext cx="317511" cy="369332"/>
              <a:chOff x="7454630" y="3313376"/>
              <a:chExt cx="317511" cy="369332"/>
            </a:xfrm>
          </p:grpSpPr>
          <p:sp>
            <p:nvSpPr>
              <p:cNvPr id="67611" name="Oval 31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67612" name="TextBox 31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67610" name="TextBox 320"/>
            <p:cNvSpPr txBox="1">
              <a:spLocks noChangeArrowheads="1"/>
            </p:cNvSpPr>
            <p:nvPr/>
          </p:nvSpPr>
          <p:spPr bwMode="auto">
            <a:xfrm>
              <a:off x="3287418" y="5763789"/>
              <a:ext cx="3068194" cy="64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 Narrow" pitchFamily="34" charset="0"/>
                </a:rPr>
                <a:t>9. </a:t>
              </a:r>
              <a:r>
                <a:rPr lang="el-GR">
                  <a:latin typeface="Arial Narrow" pitchFamily="34" charset="0"/>
                </a:rPr>
                <a:t>Δεδομένα ρέουν μεταξύ πελατών</a:t>
              </a:r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67600" name="TextBox 61465"/>
          <p:cNvSpPr txBox="1">
            <a:spLocks noChangeArrowheads="1"/>
          </p:cNvSpPr>
          <p:nvPr/>
        </p:nvSpPr>
        <p:spPr bwMode="auto">
          <a:xfrm>
            <a:off x="1112838" y="2997200"/>
            <a:ext cx="1255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UMass SIP proxy</a:t>
            </a:r>
          </a:p>
        </p:txBody>
      </p:sp>
      <p:sp>
        <p:nvSpPr>
          <p:cNvPr id="67601" name="TextBox 331"/>
          <p:cNvSpPr txBox="1">
            <a:spLocks noChangeArrowheads="1"/>
          </p:cNvSpPr>
          <p:nvPr/>
        </p:nvSpPr>
        <p:spPr bwMode="auto">
          <a:xfrm>
            <a:off x="4562475" y="1393825"/>
            <a:ext cx="1255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Poly SIP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67602" name="TextBox 332"/>
          <p:cNvSpPr txBox="1">
            <a:spLocks noChangeArrowheads="1"/>
          </p:cNvSpPr>
          <p:nvPr/>
        </p:nvSpPr>
        <p:spPr bwMode="auto">
          <a:xfrm>
            <a:off x="7126288" y="3059113"/>
            <a:ext cx="177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Eurecom  SIP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67603" name="TextBox 334"/>
          <p:cNvSpPr txBox="1">
            <a:spLocks noChangeArrowheads="1"/>
          </p:cNvSpPr>
          <p:nvPr/>
        </p:nvSpPr>
        <p:spPr bwMode="auto">
          <a:xfrm>
            <a:off x="809625" y="5632450"/>
            <a:ext cx="177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 Narrow" pitchFamily="34" charset="0"/>
              </a:rPr>
              <a:t>128.119.40.186</a:t>
            </a:r>
            <a:endParaRPr lang="en-US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67604" name="Group 542"/>
          <p:cNvGrpSpPr>
            <a:grpSpLocks/>
          </p:cNvGrpSpPr>
          <p:nvPr/>
        </p:nvGrpSpPr>
        <p:grpSpPr bwMode="auto">
          <a:xfrm flipH="1">
            <a:off x="6529388" y="5435600"/>
            <a:ext cx="963612" cy="833438"/>
            <a:chOff x="-44" y="1473"/>
            <a:chExt cx="981" cy="1105"/>
          </a:xfrm>
        </p:grpSpPr>
        <p:pic>
          <p:nvPicPr>
            <p:cNvPr id="6760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760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5405046E-D2C4-4834-973A-0B9BACC9970E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61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Σύγκριση με το </a:t>
            </a:r>
            <a:r>
              <a:rPr lang="en-US" smtClean="0"/>
              <a:t>H.323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3983038" cy="4908550"/>
          </a:xfrm>
        </p:spPr>
        <p:txBody>
          <a:bodyPr/>
          <a:lstStyle/>
          <a:p>
            <a:r>
              <a:rPr lang="el-GR" sz="2000" smtClean="0"/>
              <a:t>Το </a:t>
            </a:r>
            <a:r>
              <a:rPr lang="en-US" sz="2000" smtClean="0"/>
              <a:t>H.323 </a:t>
            </a:r>
            <a:r>
              <a:rPr lang="el-GR" sz="2000" smtClean="0"/>
              <a:t>είναι επίσης ένα πρωτόκολλο σηματοδοσίας σε πραγματικό χρόνο, διαδραστικό</a:t>
            </a:r>
          </a:p>
          <a:p>
            <a:r>
              <a:rPr lang="el-GR" sz="2000" smtClean="0"/>
              <a:t>Το </a:t>
            </a:r>
            <a:r>
              <a:rPr lang="en-US" sz="2000" smtClean="0"/>
              <a:t>H.323 </a:t>
            </a:r>
            <a:r>
              <a:rPr lang="el-GR" sz="2000" smtClean="0"/>
              <a:t>είναι ένα πλήρες, κάθετα ενοποιημένο σύνολο (</a:t>
            </a:r>
            <a:r>
              <a:rPr lang="en-US" sz="2000" smtClean="0"/>
              <a:t>suite</a:t>
            </a:r>
            <a:r>
              <a:rPr lang="el-GR" sz="2000" smtClean="0"/>
              <a:t>) πρωτοκόλλων για διασκέψεις πολυμέσων</a:t>
            </a:r>
            <a:r>
              <a:rPr lang="en-US" sz="2000" smtClean="0"/>
              <a:t>: </a:t>
            </a:r>
            <a:r>
              <a:rPr lang="el-GR" sz="2000" smtClean="0"/>
              <a:t>σηματοδοσία</a:t>
            </a:r>
            <a:r>
              <a:rPr lang="en-US" sz="2000" smtClean="0"/>
              <a:t>, </a:t>
            </a:r>
            <a:r>
              <a:rPr lang="el-GR" sz="2000" smtClean="0"/>
              <a:t>δήλωση</a:t>
            </a:r>
            <a:r>
              <a:rPr lang="en-US" sz="2000" smtClean="0"/>
              <a:t>, </a:t>
            </a:r>
            <a:r>
              <a:rPr lang="el-GR" sz="2000" smtClean="0"/>
              <a:t>έλεγχος παραλαβής</a:t>
            </a:r>
            <a:r>
              <a:rPr lang="en-US" sz="2000" smtClean="0"/>
              <a:t>,</a:t>
            </a:r>
            <a:r>
              <a:rPr lang="el-GR" sz="2000" smtClean="0"/>
              <a:t> μετάδοση και</a:t>
            </a:r>
            <a:r>
              <a:rPr lang="en-US" sz="2000" smtClean="0"/>
              <a:t> codecs.</a:t>
            </a:r>
          </a:p>
          <a:p>
            <a:r>
              <a:rPr lang="el-GR" sz="2000" smtClean="0"/>
              <a:t>Το </a:t>
            </a:r>
            <a:r>
              <a:rPr lang="en-US" sz="2000" smtClean="0"/>
              <a:t>SIP </a:t>
            </a:r>
            <a:r>
              <a:rPr lang="el-GR" sz="2000" smtClean="0"/>
              <a:t>είναι ένα μεμονωμένο συστατικό</a:t>
            </a:r>
            <a:r>
              <a:rPr lang="en-US" sz="2000" smtClean="0"/>
              <a:t>.</a:t>
            </a:r>
            <a:r>
              <a:rPr lang="el-GR" sz="2000" smtClean="0"/>
              <a:t> Συνεργάζεται με το</a:t>
            </a:r>
            <a:r>
              <a:rPr lang="en-US" sz="2000" smtClean="0"/>
              <a:t> RTP, </a:t>
            </a:r>
            <a:r>
              <a:rPr lang="el-GR" sz="2000" smtClean="0"/>
              <a:t>αλλά δεν απαιτεί την χρήση του.</a:t>
            </a:r>
            <a:r>
              <a:rPr lang="en-US" sz="2000" smtClean="0"/>
              <a:t> </a:t>
            </a:r>
            <a:r>
              <a:rPr lang="el-GR" sz="2000" smtClean="0"/>
              <a:t>Μπορεί να συνδυαστεί με άλλα πρωτόκολλα και υπηρεσίες.</a:t>
            </a:r>
            <a:endParaRPr lang="en-US" sz="2000" smtClean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000" dirty="0" smtClean="0"/>
              <a:t>Το </a:t>
            </a:r>
            <a:r>
              <a:rPr lang="en-US" sz="2000" dirty="0" smtClean="0"/>
              <a:t>H.323 </a:t>
            </a:r>
            <a:r>
              <a:rPr lang="el-GR" sz="2000" dirty="0" smtClean="0"/>
              <a:t>αναπτύχθηκε από την</a:t>
            </a:r>
            <a:r>
              <a:rPr lang="en-US" sz="2000" dirty="0" smtClean="0"/>
              <a:t> ITU (</a:t>
            </a:r>
            <a:r>
              <a:rPr lang="el-GR" sz="2000" dirty="0" smtClean="0"/>
              <a:t>τηλεφωνία</a:t>
            </a:r>
            <a:r>
              <a:rPr lang="en-US" sz="2000" dirty="0" smtClean="0"/>
              <a:t>).</a:t>
            </a:r>
          </a:p>
          <a:p>
            <a:r>
              <a:rPr lang="el-GR" sz="2000" dirty="0" smtClean="0"/>
              <a:t>Το </a:t>
            </a:r>
            <a:r>
              <a:rPr lang="en-US" sz="2000" dirty="0" smtClean="0"/>
              <a:t>SIP </a:t>
            </a:r>
            <a:r>
              <a:rPr lang="el-GR" sz="2000" dirty="0" smtClean="0"/>
              <a:t>αναπτύχθηκε από το </a:t>
            </a:r>
            <a:r>
              <a:rPr lang="en-US" sz="2000" dirty="0" smtClean="0"/>
              <a:t>IETF: </a:t>
            </a:r>
            <a:r>
              <a:rPr lang="el-GR" sz="2000" dirty="0" smtClean="0"/>
              <a:t>δανείζεται πολλά στοιχεία από το</a:t>
            </a:r>
            <a:r>
              <a:rPr lang="en-US" sz="2000" dirty="0" smtClean="0"/>
              <a:t> HTTP. </a:t>
            </a:r>
            <a:r>
              <a:rPr lang="el-GR" sz="2000" dirty="0" smtClean="0"/>
              <a:t>Το </a:t>
            </a:r>
            <a:r>
              <a:rPr lang="en-US" sz="2000" dirty="0" smtClean="0"/>
              <a:t>SIP </a:t>
            </a:r>
            <a:r>
              <a:rPr lang="el-GR" sz="2000" dirty="0" smtClean="0"/>
              <a:t>έχει μια γεύση </a:t>
            </a:r>
            <a:r>
              <a:rPr lang="en-US" sz="2000" dirty="0" smtClean="0"/>
              <a:t>Web, </a:t>
            </a:r>
            <a:r>
              <a:rPr lang="el-GR" sz="2000" dirty="0" smtClean="0"/>
              <a:t>ενώ το </a:t>
            </a:r>
            <a:r>
              <a:rPr lang="en-US" sz="2000" dirty="0" smtClean="0"/>
              <a:t>H.323 </a:t>
            </a:r>
            <a:r>
              <a:rPr lang="el-GR" sz="2000" dirty="0" smtClean="0"/>
              <a:t>έχει μια γεύση τηλεφωνίας</a:t>
            </a:r>
            <a:r>
              <a:rPr lang="en-US" sz="2000" dirty="0" smtClean="0"/>
              <a:t>. </a:t>
            </a:r>
          </a:p>
          <a:p>
            <a:r>
              <a:rPr lang="el-GR" sz="2000" dirty="0" smtClean="0"/>
              <a:t>Το </a:t>
            </a:r>
            <a:r>
              <a:rPr lang="en-US" sz="2000" dirty="0" smtClean="0"/>
              <a:t>SIP </a:t>
            </a:r>
            <a:r>
              <a:rPr lang="el-GR" sz="2000" dirty="0" smtClean="0"/>
              <a:t>χρησιμοποιεί την αρχή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KISS</a:t>
            </a:r>
            <a:r>
              <a:rPr lang="en-US" sz="2000" dirty="0" smtClean="0"/>
              <a:t> : </a:t>
            </a:r>
            <a:r>
              <a:rPr lang="en-US" sz="2000" i="1" dirty="0" smtClean="0">
                <a:solidFill>
                  <a:srgbClr val="FF0000"/>
                </a:solidFill>
              </a:rPr>
              <a:t>Keep it simple stupid</a:t>
            </a:r>
            <a:r>
              <a:rPr lang="el-GR" sz="2000" i="1" dirty="0" smtClean="0">
                <a:solidFill>
                  <a:srgbClr val="FF0000"/>
                </a:solidFill>
              </a:rPr>
              <a:t> !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6861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614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3AF297B5-1191-478E-B879-F4C7FCDF270B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62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533400" y="322263"/>
            <a:ext cx="7772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200" u="sng">
                <a:solidFill>
                  <a:schemeClr val="accent2"/>
                </a:solidFill>
              </a:rPr>
              <a:t>Δικτύωση Πολυμέσων: Διάρθρωση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300038" y="1749425"/>
            <a:ext cx="85439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7.1</a:t>
            </a:r>
            <a:r>
              <a:rPr lang="el-GR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Εφαρμογές </a:t>
            </a:r>
            <a:r>
              <a:rPr lang="el-GR" dirty="0"/>
              <a:t>δικτύωσης πολυμέσων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7.2</a:t>
            </a:r>
            <a:r>
              <a:rPr lang="el-GR" dirty="0"/>
              <a:t> </a:t>
            </a:r>
            <a:r>
              <a:rPr lang="en-US" dirty="0" smtClean="0"/>
              <a:t> </a:t>
            </a:r>
            <a:r>
              <a:rPr lang="el-GR" dirty="0" smtClean="0"/>
              <a:t>Ροή </a:t>
            </a:r>
            <a:r>
              <a:rPr lang="el-GR" dirty="0"/>
              <a:t>αποθηκευμένου βίντεο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2"/>
                </a:solidFill>
              </a:rPr>
              <a:t>7.3</a:t>
            </a:r>
            <a:r>
              <a:rPr lang="el-GR" dirty="0"/>
              <a:t> </a:t>
            </a:r>
            <a:r>
              <a:rPr lang="en-US" dirty="0" smtClean="0"/>
              <a:t> Voice-over-IP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7.4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Πρωτόκολλα </a:t>
            </a:r>
            <a:r>
              <a:rPr lang="el-GR" dirty="0"/>
              <a:t>εφαρμογών συνομιλίας πραγματικού χρόνου: </a:t>
            </a:r>
            <a:r>
              <a:rPr lang="en-US" dirty="0"/>
              <a:t>RTP, SIP</a:t>
            </a:r>
            <a:endParaRPr lang="el-GR" dirty="0"/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FF0000"/>
                </a:solidFill>
              </a:rPr>
              <a:t>7.5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Υποστήριξη </a:t>
            </a:r>
            <a:r>
              <a:rPr lang="el-GR" dirty="0">
                <a:solidFill>
                  <a:srgbClr val="FF0000"/>
                </a:solidFill>
              </a:rPr>
              <a:t>δικτύου για πολυμέσα </a:t>
            </a:r>
          </a:p>
        </p:txBody>
      </p:sp>
      <p:sp>
        <p:nvSpPr>
          <p:cNvPr id="6963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5CCB263-A665-4705-B779-2A8692F6BDD8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Υποστήριξη δικτύων για πολυμέσα</a:t>
            </a:r>
          </a:p>
        </p:txBody>
      </p:sp>
      <p:sp>
        <p:nvSpPr>
          <p:cNvPr id="7065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0660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871663"/>
            <a:ext cx="8561388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3EFE9536-776A-47AB-9812-8A6356EAAF4B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Διαστασιολόγηση δικτύων βέλτιστης προσπάθειας</a:t>
            </a:r>
          </a:p>
        </p:txBody>
      </p:sp>
      <p:sp>
        <p:nvSpPr>
          <p:cNvPr id="7168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684" name="3 - TextBox"/>
          <p:cNvSpPr txBox="1">
            <a:spLocks noChangeArrowheads="1"/>
          </p:cNvSpPr>
          <p:nvPr/>
        </p:nvSpPr>
        <p:spPr bwMode="auto">
          <a:xfrm>
            <a:off x="273050" y="1652588"/>
            <a:ext cx="86471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/>
              <a:t> </a:t>
            </a:r>
            <a:r>
              <a:rPr lang="el-GR" sz="2400">
                <a:solidFill>
                  <a:srgbClr val="FF0000"/>
                </a:solidFill>
              </a:rPr>
              <a:t>προσέγγιση:</a:t>
            </a:r>
            <a:r>
              <a:rPr lang="el-GR" sz="2400"/>
              <a:t> δώσε αρκετή χωρητικότητα στη ζεύξη ώστε να μην υπάρξει συμφόρηση, τα δεδομένα πολυμέσων ρέουν χωρίς απώλειες ή καθυστερήσεις</a:t>
            </a:r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 sz="2000"/>
              <a:t> χαμηλή πολυπλοκότητα για δικτυακούς μηχανισμούς (χρήση παρόντος δικτύου </a:t>
            </a:r>
            <a:r>
              <a:rPr lang="en-US" sz="2000"/>
              <a:t>“</a:t>
            </a:r>
            <a:r>
              <a:rPr lang="el-GR" sz="2000"/>
              <a:t>βέλτιστης προσπάθειας</a:t>
            </a:r>
            <a:r>
              <a:rPr lang="en-US" sz="2000"/>
              <a:t>”</a:t>
            </a:r>
            <a:r>
              <a:rPr lang="el-GR" sz="2000"/>
              <a:t>)</a:t>
            </a:r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 sz="2000"/>
              <a:t> υψηλό κόστος εύρους ζώνης</a:t>
            </a:r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/>
              <a:t> προκλήσεις:</a:t>
            </a:r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 sz="2000"/>
              <a:t> </a:t>
            </a:r>
            <a:r>
              <a:rPr lang="el-GR" sz="2000">
                <a:solidFill>
                  <a:schemeClr val="accent2"/>
                </a:solidFill>
              </a:rPr>
              <a:t>διαστασιολόγηση δικτύου: </a:t>
            </a:r>
            <a:r>
              <a:rPr lang="el-GR" sz="2000"/>
              <a:t>πόσο εύρος ζώνης είναι </a:t>
            </a:r>
            <a:r>
              <a:rPr lang="en-US" sz="2000"/>
              <a:t>“</a:t>
            </a:r>
            <a:r>
              <a:rPr lang="el-GR" sz="2000"/>
              <a:t>αρκετό;</a:t>
            </a:r>
            <a:r>
              <a:rPr lang="en-US" sz="2000"/>
              <a:t>”</a:t>
            </a:r>
            <a:endParaRPr lang="el-GR" sz="2000"/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 sz="2000"/>
              <a:t> </a:t>
            </a:r>
            <a:r>
              <a:rPr lang="el-GR" sz="2000">
                <a:solidFill>
                  <a:schemeClr val="accent2"/>
                </a:solidFill>
              </a:rPr>
              <a:t>υπολογισμός ζήτησης δικτυακής κίνησης:</a:t>
            </a:r>
            <a:r>
              <a:rPr lang="el-GR" sz="2000"/>
              <a:t> χρειάζεται για να καθορισθεί πόσο εύρος ζώνης είναι </a:t>
            </a:r>
            <a:r>
              <a:rPr lang="en-US" sz="2000"/>
              <a:t>“</a:t>
            </a:r>
            <a:r>
              <a:rPr lang="el-GR" sz="2000"/>
              <a:t>αρκετό</a:t>
            </a:r>
            <a:r>
              <a:rPr lang="en-US" sz="2000"/>
              <a:t>”</a:t>
            </a:r>
            <a:r>
              <a:rPr lang="el-GR" sz="2000"/>
              <a:t> (για τόση κίνηση)</a:t>
            </a:r>
          </a:p>
        </p:txBody>
      </p:sp>
      <p:sp>
        <p:nvSpPr>
          <p:cNvPr id="7168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0E04B494-2A65-4C64-8383-7FDE9130D563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mtClean="0"/>
              <a:t>Παροχή πολλαπλών κλάσεων υπηρεσίας</a:t>
            </a: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198563"/>
            <a:ext cx="8656638" cy="34861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mtClean="0"/>
              <a:t>Έως τώρα</a:t>
            </a:r>
            <a:r>
              <a:rPr lang="en-US" smtClean="0"/>
              <a:t>: “</a:t>
            </a:r>
            <a:r>
              <a:rPr lang="el-GR" smtClean="0"/>
              <a:t>κάνουμε την βέλτιστη προσπάθεια</a:t>
            </a:r>
            <a:r>
              <a:rPr lang="en-US" smtClean="0"/>
              <a:t>”</a:t>
            </a:r>
            <a:endParaRPr lang="el-GR" smtClean="0"/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ένα «μέγεθος» για όλα τα μοντέλα υπηρεσιών</a:t>
            </a:r>
          </a:p>
          <a:p>
            <a:pPr>
              <a:buFont typeface="Wingdings" pitchFamily="2" charset="2"/>
              <a:buChar char="q"/>
            </a:pPr>
            <a:r>
              <a:rPr lang="el-GR" smtClean="0"/>
              <a:t> Εναλλακτική: πολλαπλές κλάσεις υπηρεσίας</a:t>
            </a: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 διαμέριση κίνησης σε κλάσεις</a:t>
            </a: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 το δίκτυο αντιμετωπίζει διαφορετικές κλάσεις κίνησης διαφορετικά (αναλογία: </a:t>
            </a:r>
            <a:r>
              <a:rPr lang="en-US" smtClean="0"/>
              <a:t>VIP </a:t>
            </a:r>
            <a:r>
              <a:rPr lang="el-GR" smtClean="0"/>
              <a:t>έναντι κανονικής εξυπηρέτησης)</a:t>
            </a:r>
          </a:p>
          <a:p>
            <a:pPr>
              <a:buFont typeface="Wingdings" pitchFamily="2" charset="2"/>
              <a:buChar char="q"/>
            </a:pPr>
            <a:r>
              <a:rPr lang="el-GR" smtClean="0"/>
              <a:t> Διακριτότητα: διαφοροποιημένη υπηρεσία μεταξύ πολλαπλών </a:t>
            </a:r>
            <a:r>
              <a:rPr lang="el-GR" smtClean="0">
                <a:solidFill>
                  <a:srgbClr val="FF0000"/>
                </a:solidFill>
              </a:rPr>
              <a:t>κλάσεων</a:t>
            </a:r>
            <a:r>
              <a:rPr lang="el-GR" smtClean="0"/>
              <a:t>, όχι πολλαπλών συνδέσεων</a:t>
            </a:r>
          </a:p>
          <a:p>
            <a:pPr>
              <a:buFont typeface="Wingdings" pitchFamily="2" charset="2"/>
              <a:buChar char="q"/>
            </a:pPr>
            <a:r>
              <a:rPr lang="el-GR" smtClean="0"/>
              <a:t>Ιστορία: </a:t>
            </a:r>
            <a:endParaRPr lang="en-US" smtClean="0"/>
          </a:p>
          <a:p>
            <a:pPr>
              <a:buFont typeface="ZapfDingbats" pitchFamily="82" charset="2"/>
              <a:buNone/>
            </a:pPr>
            <a:r>
              <a:rPr lang="en-US" smtClean="0"/>
              <a:t>ToS</a:t>
            </a:r>
            <a:r>
              <a:rPr lang="el-GR" smtClean="0"/>
              <a:t> </a:t>
            </a:r>
            <a:r>
              <a:rPr lang="en-US" smtClean="0"/>
              <a:t>(Type of Service)bits</a:t>
            </a:r>
            <a:endParaRPr lang="el-GR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797425"/>
            <a:ext cx="873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Freeform 6"/>
          <p:cNvSpPr>
            <a:spLocks/>
          </p:cNvSpPr>
          <p:nvPr/>
        </p:nvSpPr>
        <p:spPr bwMode="auto">
          <a:xfrm>
            <a:off x="5943600" y="413226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0" name="Freeform 10"/>
          <p:cNvSpPr>
            <a:spLocks/>
          </p:cNvSpPr>
          <p:nvPr/>
        </p:nvSpPr>
        <p:spPr bwMode="auto">
          <a:xfrm>
            <a:off x="6572250" y="4495800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1" name="Freeform 95"/>
          <p:cNvSpPr>
            <a:spLocks/>
          </p:cNvSpPr>
          <p:nvPr/>
        </p:nvSpPr>
        <p:spPr bwMode="auto">
          <a:xfrm>
            <a:off x="7613650" y="4489450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2" name="Freeform 96"/>
          <p:cNvSpPr>
            <a:spLocks/>
          </p:cNvSpPr>
          <p:nvPr/>
        </p:nvSpPr>
        <p:spPr bwMode="auto">
          <a:xfrm>
            <a:off x="6548438" y="488156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3" name="Freeform 97"/>
          <p:cNvSpPr>
            <a:spLocks/>
          </p:cNvSpPr>
          <p:nvPr/>
        </p:nvSpPr>
        <p:spPr bwMode="auto">
          <a:xfrm>
            <a:off x="7496175" y="4857750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4" name="Freeform 98"/>
          <p:cNvSpPr>
            <a:spLocks/>
          </p:cNvSpPr>
          <p:nvPr/>
        </p:nvSpPr>
        <p:spPr bwMode="auto">
          <a:xfrm>
            <a:off x="8162925" y="4911725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5" name="Freeform 99"/>
          <p:cNvSpPr>
            <a:spLocks/>
          </p:cNvSpPr>
          <p:nvPr/>
        </p:nvSpPr>
        <p:spPr bwMode="auto">
          <a:xfrm>
            <a:off x="6927850" y="5445125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6" name="Freeform 100"/>
          <p:cNvSpPr>
            <a:spLocks/>
          </p:cNvSpPr>
          <p:nvPr/>
        </p:nvSpPr>
        <p:spPr bwMode="auto">
          <a:xfrm>
            <a:off x="6391275" y="4905375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17" name="Rectangle 101"/>
          <p:cNvSpPr>
            <a:spLocks noChangeArrowheads="1"/>
          </p:cNvSpPr>
          <p:nvPr/>
        </p:nvSpPr>
        <p:spPr bwMode="auto">
          <a:xfrm>
            <a:off x="4500563" y="4519613"/>
            <a:ext cx="1155700" cy="238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ea typeface="MS PGothic" pitchFamily="34" charset="-128"/>
            </a:endParaRPr>
          </a:p>
        </p:txBody>
      </p:sp>
      <p:sp>
        <p:nvSpPr>
          <p:cNvPr id="72718" name="Rectangle 102"/>
          <p:cNvSpPr>
            <a:spLocks noChangeArrowheads="1"/>
          </p:cNvSpPr>
          <p:nvPr/>
        </p:nvSpPr>
        <p:spPr bwMode="auto">
          <a:xfrm>
            <a:off x="4476750" y="4543425"/>
            <a:ext cx="1147763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ea typeface="MS PGothic" pitchFamily="34" charset="-128"/>
            </a:endParaRPr>
          </a:p>
        </p:txBody>
      </p:sp>
      <p:sp>
        <p:nvSpPr>
          <p:cNvPr id="72719" name="Line 103"/>
          <p:cNvSpPr>
            <a:spLocks noChangeShapeType="1"/>
          </p:cNvSpPr>
          <p:nvPr/>
        </p:nvSpPr>
        <p:spPr bwMode="auto">
          <a:xfrm>
            <a:off x="5502275" y="4675188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720" name="Rectangle 107"/>
          <p:cNvSpPr>
            <a:spLocks noChangeArrowheads="1"/>
          </p:cNvSpPr>
          <p:nvPr/>
        </p:nvSpPr>
        <p:spPr bwMode="auto">
          <a:xfrm>
            <a:off x="5105400" y="4546600"/>
            <a:ext cx="42703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ea typeface="MS PGothic" pitchFamily="34" charset="-128"/>
            </a:endParaRPr>
          </a:p>
        </p:txBody>
      </p:sp>
      <p:sp>
        <p:nvSpPr>
          <p:cNvPr id="72721" name="Text Box 108"/>
          <p:cNvSpPr txBox="1">
            <a:spLocks noChangeArrowheads="1"/>
          </p:cNvSpPr>
          <p:nvPr/>
        </p:nvSpPr>
        <p:spPr bwMode="auto">
          <a:xfrm>
            <a:off x="5057775" y="451961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  <a:ea typeface="MS PGothic" pitchFamily="34" charset="-128"/>
              </a:rPr>
              <a:t>0111</a:t>
            </a:r>
          </a:p>
        </p:txBody>
      </p:sp>
      <p:sp>
        <p:nvSpPr>
          <p:cNvPr id="72722" name="Line 110"/>
          <p:cNvSpPr>
            <a:spLocks noChangeShapeType="1"/>
          </p:cNvSpPr>
          <p:nvPr/>
        </p:nvSpPr>
        <p:spPr bwMode="auto">
          <a:xfrm flipH="1">
            <a:off x="4724400" y="48053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72723" name="Group 332"/>
          <p:cNvGrpSpPr>
            <a:grpSpLocks/>
          </p:cNvGrpSpPr>
          <p:nvPr/>
        </p:nvGrpSpPr>
        <p:grpSpPr bwMode="auto">
          <a:xfrm>
            <a:off x="6992938" y="4394200"/>
            <a:ext cx="636587" cy="230188"/>
            <a:chOff x="2356" y="1300"/>
            <a:chExt cx="555" cy="194"/>
          </a:xfrm>
        </p:grpSpPr>
        <p:sp>
          <p:nvSpPr>
            <p:cNvPr id="7279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7279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7279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>
                <a:latin typeface="Times New Roman" pitchFamily="18" charset="0"/>
              </a:endParaRPr>
            </a:p>
          </p:txBody>
        </p:sp>
        <p:grpSp>
          <p:nvGrpSpPr>
            <p:cNvPr id="72799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2802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2803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2800" name="Line 330"/>
            <p:cNvSpPr>
              <a:spLocks noChangeShapeType="1"/>
            </p:cNvSpPr>
            <p:nvPr/>
          </p:nvSpPr>
          <p:spPr bwMode="auto">
            <a:xfrm>
              <a:off x="2357" y="1362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801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2724" name="Group 11"/>
          <p:cNvGrpSpPr>
            <a:grpSpLocks/>
          </p:cNvGrpSpPr>
          <p:nvPr/>
        </p:nvGrpSpPr>
        <p:grpSpPr bwMode="auto">
          <a:xfrm>
            <a:off x="6078538" y="4670425"/>
            <a:ext cx="501650" cy="233363"/>
            <a:chOff x="3600" y="219"/>
            <a:chExt cx="360" cy="175"/>
          </a:xfrm>
        </p:grpSpPr>
        <p:sp>
          <p:nvSpPr>
            <p:cNvPr id="72783" name="Oval 1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72784" name="Line 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85" name="Line 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86" name="Rectangle 1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72787" name="Oval 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72788" name="Group 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79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94" name="Line 1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95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2789" name="Group 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790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9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92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2725" name="Group 25"/>
          <p:cNvGrpSpPr>
            <a:grpSpLocks/>
          </p:cNvGrpSpPr>
          <p:nvPr/>
        </p:nvGrpSpPr>
        <p:grpSpPr bwMode="auto">
          <a:xfrm>
            <a:off x="6430963" y="5308600"/>
            <a:ext cx="501650" cy="233363"/>
            <a:chOff x="3600" y="219"/>
            <a:chExt cx="360" cy="175"/>
          </a:xfrm>
        </p:grpSpPr>
        <p:sp>
          <p:nvSpPr>
            <p:cNvPr id="72770" name="Oval 2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72771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72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73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72774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72775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780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81" name="Line 3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82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2776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777" name="Line 3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78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79" name="Line 3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2726" name="Group 53"/>
          <p:cNvGrpSpPr>
            <a:grpSpLocks/>
          </p:cNvGrpSpPr>
          <p:nvPr/>
        </p:nvGrpSpPr>
        <p:grpSpPr bwMode="auto">
          <a:xfrm>
            <a:off x="7027863" y="5030788"/>
            <a:ext cx="500062" cy="233362"/>
            <a:chOff x="3600" y="219"/>
            <a:chExt cx="360" cy="175"/>
          </a:xfrm>
        </p:grpSpPr>
        <p:sp>
          <p:nvSpPr>
            <p:cNvPr id="72757" name="Oval 5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72758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59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60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3" cy="5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72761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72762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76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68" name="Line 6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6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2763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764" name="Line 6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65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66" name="Line 6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2727" name="Group 67"/>
          <p:cNvGrpSpPr>
            <a:grpSpLocks/>
          </p:cNvGrpSpPr>
          <p:nvPr/>
        </p:nvGrpSpPr>
        <p:grpSpPr bwMode="auto">
          <a:xfrm>
            <a:off x="7662863" y="5327650"/>
            <a:ext cx="501650" cy="233363"/>
            <a:chOff x="3600" y="219"/>
            <a:chExt cx="360" cy="175"/>
          </a:xfrm>
        </p:grpSpPr>
        <p:sp>
          <p:nvSpPr>
            <p:cNvPr id="72744" name="Oval 6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72745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46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47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72748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72749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754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55" name="Line 7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56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2750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751" name="Line 7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52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53" name="Line 8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2728" name="Group 81"/>
          <p:cNvGrpSpPr>
            <a:grpSpLocks/>
          </p:cNvGrpSpPr>
          <p:nvPr/>
        </p:nvGrpSpPr>
        <p:grpSpPr bwMode="auto">
          <a:xfrm>
            <a:off x="8107363" y="4672013"/>
            <a:ext cx="501650" cy="233362"/>
            <a:chOff x="3600" y="219"/>
            <a:chExt cx="360" cy="175"/>
          </a:xfrm>
        </p:grpSpPr>
        <p:sp>
          <p:nvSpPr>
            <p:cNvPr id="72731" name="Oval 8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72732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33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734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72735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72736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741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42" name="Line 8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43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273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738" name="Line 9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3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740" name="Line 9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7272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30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0B79835-0F0D-4F9E-830E-925FB37AEB9F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Πολλαπλές κλάσεις υπηρεσίας: σενάριο</a:t>
            </a:r>
          </a:p>
        </p:txBody>
      </p:sp>
      <p:sp>
        <p:nvSpPr>
          <p:cNvPr id="73731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32" name="Line 226"/>
          <p:cNvSpPr>
            <a:spLocks noChangeShapeType="1"/>
          </p:cNvSpPr>
          <p:nvPr/>
        </p:nvSpPr>
        <p:spPr bwMode="auto">
          <a:xfrm>
            <a:off x="2109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3733" name="Group 221"/>
          <p:cNvGrpSpPr>
            <a:grpSpLocks/>
          </p:cNvGrpSpPr>
          <p:nvPr/>
        </p:nvGrpSpPr>
        <p:grpSpPr bwMode="auto">
          <a:xfrm>
            <a:off x="2547938" y="2643188"/>
            <a:ext cx="1319212" cy="795337"/>
            <a:chOff x="1605" y="1665"/>
            <a:chExt cx="556" cy="501"/>
          </a:xfrm>
        </p:grpSpPr>
        <p:sp>
          <p:nvSpPr>
            <p:cNvPr id="73783" name="Freeform 213"/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1 h 252"/>
                <a:gd name="T2" fmla="*/ 47 w 556"/>
                <a:gd name="T3" fmla="*/ 36 h 252"/>
                <a:gd name="T4" fmla="*/ 119 w 556"/>
                <a:gd name="T5" fmla="*/ 53 h 252"/>
                <a:gd name="T6" fmla="*/ 180 w 556"/>
                <a:gd name="T7" fmla="*/ 55 h 252"/>
                <a:gd name="T8" fmla="*/ 257 w 556"/>
                <a:gd name="T9" fmla="*/ 61 h 252"/>
                <a:gd name="T10" fmla="*/ 315 w 556"/>
                <a:gd name="T11" fmla="*/ 61 h 252"/>
                <a:gd name="T12" fmla="*/ 387 w 556"/>
                <a:gd name="T13" fmla="*/ 56 h 252"/>
                <a:gd name="T14" fmla="*/ 452 w 556"/>
                <a:gd name="T15" fmla="*/ 49 h 252"/>
                <a:gd name="T16" fmla="*/ 531 w 556"/>
                <a:gd name="T17" fmla="*/ 27 h 252"/>
                <a:gd name="T18" fmla="*/ 552 w 556"/>
                <a:gd name="T19" fmla="*/ 19 h 252"/>
                <a:gd name="T20" fmla="*/ 550 w 556"/>
                <a:gd name="T21" fmla="*/ 112 h 252"/>
                <a:gd name="T22" fmla="*/ 518 w 556"/>
                <a:gd name="T23" fmla="*/ 137 h 252"/>
                <a:gd name="T24" fmla="*/ 489 w 556"/>
                <a:gd name="T25" fmla="*/ 151 h 252"/>
                <a:gd name="T26" fmla="*/ 450 w 556"/>
                <a:gd name="T27" fmla="*/ 162 h 252"/>
                <a:gd name="T28" fmla="*/ 393 w 556"/>
                <a:gd name="T29" fmla="*/ 170 h 252"/>
                <a:gd name="T30" fmla="*/ 323 w 556"/>
                <a:gd name="T31" fmla="*/ 176 h 252"/>
                <a:gd name="T32" fmla="*/ 261 w 556"/>
                <a:gd name="T33" fmla="*/ 176 h 252"/>
                <a:gd name="T34" fmla="*/ 205 w 556"/>
                <a:gd name="T35" fmla="*/ 174 h 252"/>
                <a:gd name="T36" fmla="*/ 155 w 556"/>
                <a:gd name="T37" fmla="*/ 168 h 252"/>
                <a:gd name="T38" fmla="*/ 88 w 556"/>
                <a:gd name="T39" fmla="*/ 157 h 252"/>
                <a:gd name="T40" fmla="*/ 51 w 556"/>
                <a:gd name="T41" fmla="*/ 146 h 252"/>
                <a:gd name="T42" fmla="*/ 25 w 556"/>
                <a:gd name="T43" fmla="*/ 126 h 252"/>
                <a:gd name="T44" fmla="*/ 5 w 556"/>
                <a:gd name="T45" fmla="*/ 110 h 252"/>
                <a:gd name="T46" fmla="*/ 5 w 556"/>
                <a:gd name="T47" fmla="*/ 11 h 2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6"/>
                <a:gd name="T73" fmla="*/ 0 h 252"/>
                <a:gd name="T74" fmla="*/ 556 w 556"/>
                <a:gd name="T75" fmla="*/ 252 h 2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3784" name="Oval 83"/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3785" name="Line 8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786" name="Line 85"/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787" name="Oval 8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73788" name="Group 8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73794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795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796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3789" name="Group 9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73791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792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793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3790" name="Oval 214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73734" name="Group 220"/>
          <p:cNvGrpSpPr>
            <a:grpSpLocks/>
          </p:cNvGrpSpPr>
          <p:nvPr/>
        </p:nvGrpSpPr>
        <p:grpSpPr bwMode="auto">
          <a:xfrm>
            <a:off x="2860675" y="3040063"/>
            <a:ext cx="965200" cy="196850"/>
            <a:chOff x="3150" y="1799"/>
            <a:chExt cx="643" cy="204"/>
          </a:xfrm>
        </p:grpSpPr>
        <p:sp>
          <p:nvSpPr>
            <p:cNvPr id="73779" name="Rectangle 216"/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3780" name="Rectangle 217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3781" name="Rectangle 218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3782" name="Rectangle 219"/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73735" name="Line 223"/>
          <p:cNvSpPr>
            <a:spLocks noChangeShapeType="1"/>
          </p:cNvSpPr>
          <p:nvPr/>
        </p:nvSpPr>
        <p:spPr bwMode="auto">
          <a:xfrm flipH="1">
            <a:off x="1814513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3736" name="Line 225"/>
          <p:cNvSpPr>
            <a:spLocks noChangeShapeType="1"/>
          </p:cNvSpPr>
          <p:nvPr/>
        </p:nvSpPr>
        <p:spPr bwMode="auto">
          <a:xfrm flipH="1">
            <a:off x="1970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3737" name="Line 227"/>
          <p:cNvSpPr>
            <a:spLocks noChangeShapeType="1"/>
          </p:cNvSpPr>
          <p:nvPr/>
        </p:nvSpPr>
        <p:spPr bwMode="auto">
          <a:xfrm flipH="1">
            <a:off x="6469063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3738" name="Line 228"/>
          <p:cNvSpPr>
            <a:spLocks noChangeShapeType="1"/>
          </p:cNvSpPr>
          <p:nvPr/>
        </p:nvSpPr>
        <p:spPr bwMode="auto">
          <a:xfrm flipH="1">
            <a:off x="6484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3739" name="Line 229"/>
          <p:cNvSpPr>
            <a:spLocks noChangeShapeType="1"/>
          </p:cNvSpPr>
          <p:nvPr/>
        </p:nvSpPr>
        <p:spPr bwMode="auto">
          <a:xfrm flipH="1" flipV="1">
            <a:off x="7073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3740" name="Group 232"/>
          <p:cNvGrpSpPr>
            <a:grpSpLocks/>
          </p:cNvGrpSpPr>
          <p:nvPr/>
        </p:nvGrpSpPr>
        <p:grpSpPr bwMode="auto">
          <a:xfrm>
            <a:off x="4992688" y="2865438"/>
            <a:ext cx="1247775" cy="417512"/>
            <a:chOff x="3600" y="219"/>
            <a:chExt cx="360" cy="175"/>
          </a:xfrm>
        </p:grpSpPr>
        <p:sp>
          <p:nvSpPr>
            <p:cNvPr id="73766" name="Oval 23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3767" name="Line 23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768" name="Line 23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769" name="Rectangle 23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3770" name="Oval 23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73771" name="Group 23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3776" name="Line 2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777" name="Line 2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778" name="Line 2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3772" name="Group 24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3773" name="Line 2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774" name="Line 2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775" name="Line 2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73741" name="Text Box 246"/>
          <p:cNvSpPr txBox="1">
            <a:spLocks noChangeArrowheads="1"/>
          </p:cNvSpPr>
          <p:nvPr/>
        </p:nvSpPr>
        <p:spPr bwMode="auto">
          <a:xfrm>
            <a:off x="2932113" y="2174875"/>
            <a:ext cx="512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R1</a:t>
            </a:r>
          </a:p>
        </p:txBody>
      </p:sp>
      <p:sp>
        <p:nvSpPr>
          <p:cNvPr id="73742" name="Text Box 247"/>
          <p:cNvSpPr txBox="1">
            <a:spLocks noChangeArrowheads="1"/>
          </p:cNvSpPr>
          <p:nvPr/>
        </p:nvSpPr>
        <p:spPr bwMode="auto">
          <a:xfrm>
            <a:off x="5419725" y="229870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R2</a:t>
            </a:r>
          </a:p>
        </p:txBody>
      </p:sp>
      <p:sp>
        <p:nvSpPr>
          <p:cNvPr id="73743" name="Text Box 251"/>
          <p:cNvSpPr txBox="1">
            <a:spLocks noChangeArrowheads="1"/>
          </p:cNvSpPr>
          <p:nvPr/>
        </p:nvSpPr>
        <p:spPr bwMode="auto">
          <a:xfrm>
            <a:off x="7553325" y="3475038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H4</a:t>
            </a:r>
          </a:p>
        </p:txBody>
      </p:sp>
      <p:sp>
        <p:nvSpPr>
          <p:cNvPr id="73744" name="Text Box 252"/>
          <p:cNvSpPr txBox="1">
            <a:spLocks noChangeArrowheads="1"/>
          </p:cNvSpPr>
          <p:nvPr/>
        </p:nvSpPr>
        <p:spPr bwMode="auto">
          <a:xfrm>
            <a:off x="3986213" y="3690938"/>
            <a:ext cx="1758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1.5 Mbps link</a:t>
            </a:r>
          </a:p>
        </p:txBody>
      </p:sp>
      <p:sp>
        <p:nvSpPr>
          <p:cNvPr id="73745" name="Line 253"/>
          <p:cNvSpPr>
            <a:spLocks noChangeShapeType="1"/>
          </p:cNvSpPr>
          <p:nvPr/>
        </p:nvSpPr>
        <p:spPr bwMode="auto">
          <a:xfrm>
            <a:off x="409416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3746" name="Line 254"/>
          <p:cNvSpPr>
            <a:spLocks noChangeShapeType="1"/>
          </p:cNvSpPr>
          <p:nvPr/>
        </p:nvSpPr>
        <p:spPr bwMode="auto">
          <a:xfrm flipH="1">
            <a:off x="3305175" y="3190875"/>
            <a:ext cx="3937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3747" name="Text Box 255"/>
          <p:cNvSpPr txBox="1">
            <a:spLocks noChangeArrowheads="1"/>
          </p:cNvSpPr>
          <p:nvPr/>
        </p:nvSpPr>
        <p:spPr bwMode="auto">
          <a:xfrm>
            <a:off x="2465388" y="3700463"/>
            <a:ext cx="1296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R1 output </a:t>
            </a:r>
          </a:p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interface </a:t>
            </a:r>
          </a:p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queue</a:t>
            </a:r>
          </a:p>
        </p:txBody>
      </p:sp>
      <p:sp>
        <p:nvSpPr>
          <p:cNvPr id="51" name="Freeform 256"/>
          <p:cNvSpPr>
            <a:spLocks/>
          </p:cNvSpPr>
          <p:nvPr/>
        </p:nvSpPr>
        <p:spPr bwMode="auto">
          <a:xfrm>
            <a:off x="2039938" y="2068513"/>
            <a:ext cx="5275262" cy="928687"/>
          </a:xfrm>
          <a:custGeom>
            <a:avLst/>
            <a:gdLst>
              <a:gd name="T0" fmla="*/ 0 w 3323"/>
              <a:gd name="T1" fmla="*/ 2147483647 h 585"/>
              <a:gd name="T2" fmla="*/ 2147483647 w 3323"/>
              <a:gd name="T3" fmla="*/ 2147483647 h 585"/>
              <a:gd name="T4" fmla="*/ 2147483647 w 3323"/>
              <a:gd name="T5" fmla="*/ 2147483647 h 585"/>
              <a:gd name="T6" fmla="*/ 2147483647 w 3323"/>
              <a:gd name="T7" fmla="*/ 2147483647 h 585"/>
              <a:gd name="T8" fmla="*/ 2147483647 w 3323"/>
              <a:gd name="T9" fmla="*/ 0 h 585"/>
              <a:gd name="T10" fmla="*/ 2147483647 w 3323"/>
              <a:gd name="T11" fmla="*/ 0 h 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3"/>
              <a:gd name="T19" fmla="*/ 0 h 585"/>
              <a:gd name="T20" fmla="*/ 3323 w 3323"/>
              <a:gd name="T21" fmla="*/ 585 h 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2" name="Freeform 257"/>
          <p:cNvSpPr>
            <a:spLocks/>
          </p:cNvSpPr>
          <p:nvPr/>
        </p:nvSpPr>
        <p:spPr bwMode="auto">
          <a:xfrm>
            <a:off x="1730375" y="3179763"/>
            <a:ext cx="5078413" cy="801687"/>
          </a:xfrm>
          <a:custGeom>
            <a:avLst/>
            <a:gdLst>
              <a:gd name="T0" fmla="*/ 0 w 3199"/>
              <a:gd name="T1" fmla="*/ 2147483647 h 505"/>
              <a:gd name="T2" fmla="*/ 2147483647 w 3199"/>
              <a:gd name="T3" fmla="*/ 2147483647 h 505"/>
              <a:gd name="T4" fmla="*/ 2147483647 w 3199"/>
              <a:gd name="T5" fmla="*/ 0 h 505"/>
              <a:gd name="T6" fmla="*/ 2147483647 w 3199"/>
              <a:gd name="T7" fmla="*/ 0 h 505"/>
              <a:gd name="T8" fmla="*/ 2147483647 w 3199"/>
              <a:gd name="T9" fmla="*/ 2147483647 h 505"/>
              <a:gd name="T10" fmla="*/ 2147483647 w 3199"/>
              <a:gd name="T11" fmla="*/ 2147483647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9"/>
              <a:gd name="T19" fmla="*/ 0 h 505"/>
              <a:gd name="T20" fmla="*/ 3199 w 3199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3750" name="Group 542"/>
          <p:cNvGrpSpPr>
            <a:grpSpLocks/>
          </p:cNvGrpSpPr>
          <p:nvPr/>
        </p:nvGrpSpPr>
        <p:grpSpPr bwMode="auto">
          <a:xfrm>
            <a:off x="812800" y="3467100"/>
            <a:ext cx="944563" cy="968375"/>
            <a:chOff x="-44" y="1473"/>
            <a:chExt cx="981" cy="1105"/>
          </a:xfrm>
        </p:grpSpPr>
        <p:pic>
          <p:nvPicPr>
            <p:cNvPr id="7376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6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3751" name="Group 542"/>
          <p:cNvGrpSpPr>
            <a:grpSpLocks/>
          </p:cNvGrpSpPr>
          <p:nvPr/>
        </p:nvGrpSpPr>
        <p:grpSpPr bwMode="auto">
          <a:xfrm>
            <a:off x="1150938" y="1879600"/>
            <a:ext cx="944562" cy="966788"/>
            <a:chOff x="-44" y="1473"/>
            <a:chExt cx="981" cy="1105"/>
          </a:xfrm>
        </p:grpSpPr>
        <p:pic>
          <p:nvPicPr>
            <p:cNvPr id="7376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6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3752" name="Group 542"/>
          <p:cNvGrpSpPr>
            <a:grpSpLocks/>
          </p:cNvGrpSpPr>
          <p:nvPr/>
        </p:nvGrpSpPr>
        <p:grpSpPr bwMode="auto">
          <a:xfrm flipH="1">
            <a:off x="7231063" y="1736725"/>
            <a:ext cx="942975" cy="966788"/>
            <a:chOff x="-44" y="1473"/>
            <a:chExt cx="981" cy="1105"/>
          </a:xfrm>
        </p:grpSpPr>
        <p:pic>
          <p:nvPicPr>
            <p:cNvPr id="7376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6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3753" name="Group 542"/>
          <p:cNvGrpSpPr>
            <a:grpSpLocks/>
          </p:cNvGrpSpPr>
          <p:nvPr/>
        </p:nvGrpSpPr>
        <p:grpSpPr bwMode="auto">
          <a:xfrm flipH="1">
            <a:off x="6783388" y="3386138"/>
            <a:ext cx="944562" cy="968375"/>
            <a:chOff x="-44" y="1473"/>
            <a:chExt cx="981" cy="1105"/>
          </a:xfrm>
        </p:grpSpPr>
        <p:pic>
          <p:nvPicPr>
            <p:cNvPr id="7375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73754" name="Text Box 248"/>
          <p:cNvSpPr txBox="1">
            <a:spLocks noChangeArrowheads="1"/>
          </p:cNvSpPr>
          <p:nvPr/>
        </p:nvSpPr>
        <p:spPr bwMode="auto">
          <a:xfrm>
            <a:off x="876300" y="2046288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H1</a:t>
            </a:r>
          </a:p>
        </p:txBody>
      </p:sp>
      <p:sp>
        <p:nvSpPr>
          <p:cNvPr id="73755" name="Text Box 249"/>
          <p:cNvSpPr txBox="1">
            <a:spLocks noChangeArrowheads="1"/>
          </p:cNvSpPr>
          <p:nvPr/>
        </p:nvSpPr>
        <p:spPr bwMode="auto">
          <a:xfrm>
            <a:off x="493713" y="3746500"/>
            <a:ext cx="512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H2</a:t>
            </a:r>
          </a:p>
        </p:txBody>
      </p:sp>
      <p:sp>
        <p:nvSpPr>
          <p:cNvPr id="73756" name="Text Box 250"/>
          <p:cNvSpPr txBox="1">
            <a:spLocks noChangeArrowheads="1"/>
          </p:cNvSpPr>
          <p:nvPr/>
        </p:nvSpPr>
        <p:spPr bwMode="auto">
          <a:xfrm>
            <a:off x="8061325" y="1916113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H3</a:t>
            </a:r>
          </a:p>
        </p:txBody>
      </p:sp>
      <p:sp>
        <p:nvSpPr>
          <p:cNvPr id="7375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95BAE3A6-C6AF-437E-BF70-6C2F5304C131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mtClean="0"/>
              <a:t>Σενάριο 1: μίξη </a:t>
            </a:r>
            <a:r>
              <a:rPr lang="en-US" smtClean="0"/>
              <a:t>HTTP </a:t>
            </a:r>
            <a:r>
              <a:rPr lang="el-GR" smtClean="0"/>
              <a:t>και </a:t>
            </a:r>
            <a:r>
              <a:rPr lang="en-US" smtClean="0"/>
              <a:t>VoIP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085850"/>
            <a:ext cx="8366125" cy="1963738"/>
          </a:xfrm>
        </p:spPr>
        <p:txBody>
          <a:bodyPr/>
          <a:lstStyle/>
          <a:p>
            <a:r>
              <a:rPr lang="el-GR" smtClean="0"/>
              <a:t>Παράδειγμα</a:t>
            </a:r>
            <a:r>
              <a:rPr lang="en-US" smtClean="0"/>
              <a:t>:  1Mbps</a:t>
            </a:r>
            <a:r>
              <a:rPr lang="el-GR" smtClean="0"/>
              <a:t> </a:t>
            </a:r>
            <a:r>
              <a:rPr lang="en-US" smtClean="0"/>
              <a:t>VoIP, HTTP </a:t>
            </a:r>
            <a:r>
              <a:rPr lang="el-GR" smtClean="0"/>
              <a:t>διαμοιράζονται γραμμή</a:t>
            </a:r>
            <a:r>
              <a:rPr lang="en-US" smtClean="0"/>
              <a:t> 1.5 Mbps. </a:t>
            </a: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Ριπές από πακέτα</a:t>
            </a:r>
            <a:r>
              <a:rPr lang="en-US" smtClean="0"/>
              <a:t> HTTP </a:t>
            </a:r>
            <a:r>
              <a:rPr lang="el-GR" smtClean="0"/>
              <a:t>μπορεί να προκαλέσουν συμφόρηση στον δρομολογητή</a:t>
            </a:r>
            <a:r>
              <a:rPr lang="en-US" smtClean="0"/>
              <a:t>, </a:t>
            </a:r>
            <a:r>
              <a:rPr lang="el-GR" smtClean="0"/>
              <a:t>να προκαλέσουν απώλεια πακέτων ήχου</a:t>
            </a:r>
            <a:endParaRPr lang="en-US" smtClean="0"/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Θέλουμε να δώσουμε προτεραιότητα στην φωνή έναντι του </a:t>
            </a:r>
            <a:r>
              <a:rPr lang="en-US" smtClean="0"/>
              <a:t> HTTP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074738" y="4873625"/>
            <a:ext cx="7667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accent2"/>
                </a:solidFill>
              </a:rPr>
              <a:t>Χρειάζεται </a:t>
            </a:r>
            <a:r>
              <a:rPr lang="el-GR" sz="2400">
                <a:solidFill>
                  <a:srgbClr val="FF0000"/>
                </a:solidFill>
              </a:rPr>
              <a:t>κατηγοριοποίηση των πακέτων </a:t>
            </a:r>
            <a:r>
              <a:rPr lang="el-GR" sz="2400">
                <a:solidFill>
                  <a:schemeClr val="accent2"/>
                </a:solidFill>
              </a:rPr>
              <a:t>για να μπορεί ο δρομολογητής να ξεχωρίζει τα πακέτα διαφορετικών κατηγοριών κίνησης</a:t>
            </a:r>
            <a:r>
              <a:rPr lang="en-US" sz="2400">
                <a:solidFill>
                  <a:schemeClr val="accent2"/>
                </a:solidFill>
              </a:rPr>
              <a:t>; </a:t>
            </a:r>
            <a:endParaRPr lang="el-GR" sz="2400">
              <a:solidFill>
                <a:schemeClr val="accent2"/>
              </a:solidFill>
            </a:endParaRPr>
          </a:p>
          <a:p>
            <a:r>
              <a:rPr lang="el-GR" sz="2400">
                <a:solidFill>
                  <a:schemeClr val="accent2"/>
                </a:solidFill>
              </a:rPr>
              <a:t>Κατάλληλη πολιτική ώστε να τα αντιμετωπίζει ανάλογα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035050" y="4751388"/>
            <a:ext cx="7577138" cy="1647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220788" y="4511675"/>
            <a:ext cx="1143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Αρχή</a:t>
            </a:r>
            <a:r>
              <a:rPr lang="en-US" sz="2400"/>
              <a:t> 1</a:t>
            </a:r>
          </a:p>
        </p:txBody>
      </p:sp>
      <p:sp>
        <p:nvSpPr>
          <p:cNvPr id="615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2870200" y="379888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6155" name="Group 12"/>
          <p:cNvGrpSpPr>
            <a:grpSpLocks/>
          </p:cNvGrpSpPr>
          <p:nvPr/>
        </p:nvGrpSpPr>
        <p:grpSpPr bwMode="auto">
          <a:xfrm>
            <a:off x="3222625" y="3465513"/>
            <a:ext cx="1058863" cy="552450"/>
            <a:chOff x="1605" y="1665"/>
            <a:chExt cx="556" cy="501"/>
          </a:xfrm>
        </p:grpSpPr>
        <p:sp>
          <p:nvSpPr>
            <p:cNvPr id="6222" name="Freeform 13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2 h 252"/>
                <a:gd name="T2" fmla="*/ 47 w 556"/>
                <a:gd name="T3" fmla="*/ 36 h 252"/>
                <a:gd name="T4" fmla="*/ 119 w 556"/>
                <a:gd name="T5" fmla="*/ 55 h 252"/>
                <a:gd name="T6" fmla="*/ 180 w 556"/>
                <a:gd name="T7" fmla="*/ 57 h 252"/>
                <a:gd name="T8" fmla="*/ 257 w 556"/>
                <a:gd name="T9" fmla="*/ 63 h 252"/>
                <a:gd name="T10" fmla="*/ 315 w 556"/>
                <a:gd name="T11" fmla="*/ 63 h 252"/>
                <a:gd name="T12" fmla="*/ 387 w 556"/>
                <a:gd name="T13" fmla="*/ 59 h 252"/>
                <a:gd name="T14" fmla="*/ 452 w 556"/>
                <a:gd name="T15" fmla="*/ 51 h 252"/>
                <a:gd name="T16" fmla="*/ 531 w 556"/>
                <a:gd name="T17" fmla="*/ 29 h 252"/>
                <a:gd name="T18" fmla="*/ 552 w 556"/>
                <a:gd name="T19" fmla="*/ 19 h 252"/>
                <a:gd name="T20" fmla="*/ 550 w 556"/>
                <a:gd name="T21" fmla="*/ 116 h 252"/>
                <a:gd name="T22" fmla="*/ 518 w 556"/>
                <a:gd name="T23" fmla="*/ 142 h 252"/>
                <a:gd name="T24" fmla="*/ 489 w 556"/>
                <a:gd name="T25" fmla="*/ 156 h 252"/>
                <a:gd name="T26" fmla="*/ 450 w 556"/>
                <a:gd name="T27" fmla="*/ 168 h 252"/>
                <a:gd name="T28" fmla="*/ 393 w 556"/>
                <a:gd name="T29" fmla="*/ 176 h 252"/>
                <a:gd name="T30" fmla="*/ 323 w 556"/>
                <a:gd name="T31" fmla="*/ 182 h 252"/>
                <a:gd name="T32" fmla="*/ 261 w 556"/>
                <a:gd name="T33" fmla="*/ 182 h 252"/>
                <a:gd name="T34" fmla="*/ 205 w 556"/>
                <a:gd name="T35" fmla="*/ 180 h 252"/>
                <a:gd name="T36" fmla="*/ 155 w 556"/>
                <a:gd name="T37" fmla="*/ 175 h 252"/>
                <a:gd name="T38" fmla="*/ 88 w 556"/>
                <a:gd name="T39" fmla="*/ 161 h 252"/>
                <a:gd name="T40" fmla="*/ 51 w 556"/>
                <a:gd name="T41" fmla="*/ 151 h 252"/>
                <a:gd name="T42" fmla="*/ 25 w 556"/>
                <a:gd name="T43" fmla="*/ 131 h 252"/>
                <a:gd name="T44" fmla="*/ 5 w 556"/>
                <a:gd name="T45" fmla="*/ 113 h 252"/>
                <a:gd name="T46" fmla="*/ 5 w 556"/>
                <a:gd name="T47" fmla="*/ 12 h 2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6"/>
                <a:gd name="T73" fmla="*/ 0 h 252"/>
                <a:gd name="T74" fmla="*/ 556 w 556"/>
                <a:gd name="T75" fmla="*/ 252 h 2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6223" name="Oval 14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24" name="Line 15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25" name="Line 16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26" name="Oval 1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227" name="Group 1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6233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34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35" name="Line 2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228" name="Group 2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6230" name="Line 23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31" name="Line 24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32" name="Line 2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6229" name="Oval 26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6156" name="Group 27"/>
          <p:cNvGrpSpPr>
            <a:grpSpLocks/>
          </p:cNvGrpSpPr>
          <p:nvPr/>
        </p:nvGrpSpPr>
        <p:grpSpPr bwMode="auto">
          <a:xfrm>
            <a:off x="3473450" y="3741738"/>
            <a:ext cx="774700" cy="136525"/>
            <a:chOff x="3150" y="1799"/>
            <a:chExt cx="643" cy="204"/>
          </a:xfrm>
        </p:grpSpPr>
        <p:sp>
          <p:nvSpPr>
            <p:cNvPr id="6218" name="Rectangle 28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19" name="Rectangle 29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20" name="Rectangle 30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21" name="Rectangle 31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6157" name="Line 32"/>
          <p:cNvSpPr>
            <a:spLocks noChangeShapeType="1"/>
          </p:cNvSpPr>
          <p:nvPr/>
        </p:nvSpPr>
        <p:spPr bwMode="auto">
          <a:xfrm flipH="1">
            <a:off x="2633663" y="324008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58" name="Line 33"/>
          <p:cNvSpPr>
            <a:spLocks noChangeShapeType="1"/>
          </p:cNvSpPr>
          <p:nvPr/>
        </p:nvSpPr>
        <p:spPr bwMode="auto">
          <a:xfrm flipH="1" flipV="1">
            <a:off x="2397125" y="432752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59" name="Line 34"/>
          <p:cNvSpPr>
            <a:spLocks noChangeShapeType="1"/>
          </p:cNvSpPr>
          <p:nvPr/>
        </p:nvSpPr>
        <p:spPr bwMode="auto">
          <a:xfrm flipH="1">
            <a:off x="2759075" y="323056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0" name="Line 35"/>
          <p:cNvSpPr>
            <a:spLocks noChangeShapeType="1"/>
          </p:cNvSpPr>
          <p:nvPr/>
        </p:nvSpPr>
        <p:spPr bwMode="auto">
          <a:xfrm flipH="1">
            <a:off x="6370638" y="318135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1" name="Line 36"/>
          <p:cNvSpPr>
            <a:spLocks noChangeShapeType="1"/>
          </p:cNvSpPr>
          <p:nvPr/>
        </p:nvSpPr>
        <p:spPr bwMode="auto">
          <a:xfrm flipH="1">
            <a:off x="6383338" y="427513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2" name="Line 37"/>
          <p:cNvSpPr>
            <a:spLocks noChangeShapeType="1"/>
          </p:cNvSpPr>
          <p:nvPr/>
        </p:nvSpPr>
        <p:spPr bwMode="auto">
          <a:xfrm flipH="1" flipV="1">
            <a:off x="6856413" y="318135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6163" name="Group 40"/>
          <p:cNvGrpSpPr>
            <a:grpSpLocks/>
          </p:cNvGrpSpPr>
          <p:nvPr/>
        </p:nvGrpSpPr>
        <p:grpSpPr bwMode="auto">
          <a:xfrm>
            <a:off x="5186363" y="3619500"/>
            <a:ext cx="1001712" cy="290513"/>
            <a:chOff x="3600" y="219"/>
            <a:chExt cx="360" cy="175"/>
          </a:xfrm>
        </p:grpSpPr>
        <p:sp>
          <p:nvSpPr>
            <p:cNvPr id="6205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06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07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08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209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210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15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16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17" name="Line 4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211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12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13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14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6164" name="Text Box 54"/>
          <p:cNvSpPr txBox="1">
            <a:spLocks noChangeArrowheads="1"/>
          </p:cNvSpPr>
          <p:nvPr/>
        </p:nvSpPr>
        <p:spPr bwMode="auto">
          <a:xfrm>
            <a:off x="3530600" y="3081338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R1</a:t>
            </a:r>
          </a:p>
        </p:txBody>
      </p:sp>
      <p:sp>
        <p:nvSpPr>
          <p:cNvPr id="6165" name="Text Box 55"/>
          <p:cNvSpPr txBox="1">
            <a:spLocks noChangeArrowheads="1"/>
          </p:cNvSpPr>
          <p:nvPr/>
        </p:nvSpPr>
        <p:spPr bwMode="auto">
          <a:xfrm>
            <a:off x="5527675" y="322580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R2</a:t>
            </a:r>
          </a:p>
        </p:txBody>
      </p:sp>
      <p:sp>
        <p:nvSpPr>
          <p:cNvPr id="6166" name="Freeform 64"/>
          <p:cNvSpPr>
            <a:spLocks/>
          </p:cNvSpPr>
          <p:nvPr/>
        </p:nvSpPr>
        <p:spPr bwMode="auto">
          <a:xfrm>
            <a:off x="2814638" y="3065463"/>
            <a:ext cx="4235450" cy="646112"/>
          </a:xfrm>
          <a:custGeom>
            <a:avLst/>
            <a:gdLst>
              <a:gd name="T0" fmla="*/ 0 w 3323"/>
              <a:gd name="T1" fmla="*/ 2147483647 h 585"/>
              <a:gd name="T2" fmla="*/ 2147483647 w 3323"/>
              <a:gd name="T3" fmla="*/ 2147483647 h 585"/>
              <a:gd name="T4" fmla="*/ 2147483647 w 3323"/>
              <a:gd name="T5" fmla="*/ 2147483647 h 585"/>
              <a:gd name="T6" fmla="*/ 2147483647 w 3323"/>
              <a:gd name="T7" fmla="*/ 2147483647 h 585"/>
              <a:gd name="T8" fmla="*/ 2147483647 w 3323"/>
              <a:gd name="T9" fmla="*/ 0 h 585"/>
              <a:gd name="T10" fmla="*/ 2147483647 w 3323"/>
              <a:gd name="T11" fmla="*/ 0 h 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3"/>
              <a:gd name="T19" fmla="*/ 0 h 585"/>
              <a:gd name="T20" fmla="*/ 3323 w 3323"/>
              <a:gd name="T21" fmla="*/ 585 h 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7" name="Freeform 65"/>
          <p:cNvSpPr>
            <a:spLocks/>
          </p:cNvSpPr>
          <p:nvPr/>
        </p:nvSpPr>
        <p:spPr bwMode="auto">
          <a:xfrm>
            <a:off x="2565400" y="3838575"/>
            <a:ext cx="4078288" cy="557213"/>
          </a:xfrm>
          <a:custGeom>
            <a:avLst/>
            <a:gdLst>
              <a:gd name="T0" fmla="*/ 0 w 3199"/>
              <a:gd name="T1" fmla="*/ 2147483647 h 505"/>
              <a:gd name="T2" fmla="*/ 2147483647 w 3199"/>
              <a:gd name="T3" fmla="*/ 2147483647 h 505"/>
              <a:gd name="T4" fmla="*/ 2147483647 w 3199"/>
              <a:gd name="T5" fmla="*/ 0 h 505"/>
              <a:gd name="T6" fmla="*/ 2147483647 w 3199"/>
              <a:gd name="T7" fmla="*/ 0 h 505"/>
              <a:gd name="T8" fmla="*/ 2147483647 w 3199"/>
              <a:gd name="T9" fmla="*/ 2147483647 h 505"/>
              <a:gd name="T10" fmla="*/ 2147483647 w 3199"/>
              <a:gd name="T11" fmla="*/ 2147483647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9"/>
              <a:gd name="T19" fmla="*/ 0 h 505"/>
              <a:gd name="T20" fmla="*/ 3199 w 3199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aphicFrame>
        <p:nvGraphicFramePr>
          <p:cNvPr id="6146" name="Object 67"/>
          <p:cNvGraphicFramePr>
            <a:graphicFrameLocks noChangeAspect="1"/>
          </p:cNvGraphicFramePr>
          <p:nvPr/>
        </p:nvGraphicFramePr>
        <p:xfrm>
          <a:off x="2168525" y="292417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lip" r:id="rId4" imgW="682368" imgH="480541" progId="">
                  <p:embed/>
                </p:oleObj>
              </mc:Choice>
              <mc:Fallback>
                <p:oleObj name="Clip" r:id="rId4" imgW="682368" imgH="480541" progId="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2924175"/>
                        <a:ext cx="681038" cy="449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8"/>
          <p:cNvGraphicFramePr>
            <a:graphicFrameLocks noChangeAspect="1"/>
          </p:cNvGraphicFramePr>
          <p:nvPr/>
        </p:nvGraphicFramePr>
        <p:xfrm>
          <a:off x="7018338" y="289401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lip" r:id="rId6" imgW="682368" imgH="480541" progId="">
                  <p:embed/>
                </p:oleObj>
              </mc:Choice>
              <mc:Fallback>
                <p:oleObj name="Clip" r:id="rId6" imgW="682368" imgH="480541" progId="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2894013"/>
                        <a:ext cx="681037" cy="4492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8" name="Group 542"/>
          <p:cNvGrpSpPr>
            <a:grpSpLocks/>
          </p:cNvGrpSpPr>
          <p:nvPr/>
        </p:nvGrpSpPr>
        <p:grpSpPr bwMode="auto">
          <a:xfrm>
            <a:off x="1624013" y="3789363"/>
            <a:ext cx="942975" cy="968375"/>
            <a:chOff x="-44" y="1473"/>
            <a:chExt cx="981" cy="1105"/>
          </a:xfrm>
        </p:grpSpPr>
        <p:pic>
          <p:nvPicPr>
            <p:cNvPr id="62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169" name="Group 249"/>
          <p:cNvGrpSpPr>
            <a:grpSpLocks/>
          </p:cNvGrpSpPr>
          <p:nvPr/>
        </p:nvGrpSpPr>
        <p:grpSpPr bwMode="auto">
          <a:xfrm>
            <a:off x="6699250" y="3956050"/>
            <a:ext cx="363538" cy="688975"/>
            <a:chOff x="4140" y="429"/>
            <a:chExt cx="1425" cy="2396"/>
          </a:xfrm>
        </p:grpSpPr>
        <p:sp>
          <p:nvSpPr>
            <p:cNvPr id="61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7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75" name="Rectangle 254"/>
            <p:cNvSpPr>
              <a:spLocks noChangeArrowheads="1"/>
            </p:cNvSpPr>
            <p:nvPr/>
          </p:nvSpPr>
          <p:spPr bwMode="auto">
            <a:xfrm>
              <a:off x="4215" y="694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1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01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202" name="AutoShape 257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177" name="Rectangle 258"/>
            <p:cNvSpPr>
              <a:spLocks noChangeArrowheads="1"/>
            </p:cNvSpPr>
            <p:nvPr/>
          </p:nvSpPr>
          <p:spPr bwMode="auto">
            <a:xfrm>
              <a:off x="4227" y="1020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1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99" name="AutoShape 260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200" name="AutoShape 261"/>
              <p:cNvSpPr>
                <a:spLocks noChangeArrowheads="1"/>
              </p:cNvSpPr>
              <p:nvPr/>
            </p:nvSpPr>
            <p:spPr bwMode="auto">
              <a:xfrm>
                <a:off x="633" y="2583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179" name="Rectangle 262"/>
            <p:cNvSpPr>
              <a:spLocks noChangeArrowheads="1"/>
            </p:cNvSpPr>
            <p:nvPr/>
          </p:nvSpPr>
          <p:spPr bwMode="auto">
            <a:xfrm>
              <a:off x="4215" y="1356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80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61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97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198" name="AutoShape 266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1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1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95" name="AutoShape 269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6196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8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618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87" name="Oval 274"/>
            <p:cNvSpPr>
              <a:spLocks noChangeArrowheads="1"/>
            </p:cNvSpPr>
            <p:nvPr/>
          </p:nvSpPr>
          <p:spPr bwMode="auto">
            <a:xfrm>
              <a:off x="5515" y="2610"/>
              <a:ext cx="50" cy="99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8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9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91" name="Oval 278"/>
            <p:cNvSpPr>
              <a:spLocks noChangeArrowheads="1"/>
            </p:cNvSpPr>
            <p:nvPr/>
          </p:nvSpPr>
          <p:spPr bwMode="auto">
            <a:xfrm>
              <a:off x="4308" y="2383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92" name="Oval 279"/>
            <p:cNvSpPr>
              <a:spLocks noChangeArrowheads="1"/>
            </p:cNvSpPr>
            <p:nvPr/>
          </p:nvSpPr>
          <p:spPr bwMode="auto">
            <a:xfrm>
              <a:off x="4488" y="2383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93" name="Oval 280"/>
            <p:cNvSpPr>
              <a:spLocks noChangeArrowheads="1"/>
            </p:cNvSpPr>
            <p:nvPr/>
          </p:nvSpPr>
          <p:spPr bwMode="auto">
            <a:xfrm>
              <a:off x="4663" y="2378"/>
              <a:ext cx="156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194" name="Rectangle 281"/>
            <p:cNvSpPr>
              <a:spLocks noChangeArrowheads="1"/>
            </p:cNvSpPr>
            <p:nvPr/>
          </p:nvSpPr>
          <p:spPr bwMode="auto">
            <a:xfrm>
              <a:off x="5061" y="1837"/>
              <a:ext cx="87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6170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87660B8F-C53E-4D35-B7B8-E08B0B119D4D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1038" cy="871538"/>
          </a:xfrm>
        </p:spPr>
        <p:txBody>
          <a:bodyPr/>
          <a:lstStyle/>
          <a:p>
            <a:pPr algn="l"/>
            <a:r>
              <a:rPr lang="el-GR" smtClean="0"/>
              <a:t>Αρχές παροχής εγγυήσεων </a:t>
            </a:r>
            <a:r>
              <a:rPr lang="en-US" smtClean="0"/>
              <a:t>QOS</a:t>
            </a:r>
            <a:r>
              <a:rPr lang="el-GR" smtClean="0"/>
              <a:t> </a:t>
            </a:r>
            <a:r>
              <a:rPr lang="el-GR" sz="2000" smtClean="0"/>
              <a:t>(συνέχεια)</a:t>
            </a:r>
            <a:endParaRPr lang="en-US" sz="200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982663"/>
            <a:ext cx="8401050" cy="2065337"/>
          </a:xfrm>
        </p:spPr>
        <p:txBody>
          <a:bodyPr/>
          <a:lstStyle/>
          <a:p>
            <a:r>
              <a:rPr lang="el-GR" sz="2200" smtClean="0"/>
              <a:t>Τι γίνεται στην περίπτωση που οι εφαρμογές παρεκκλίνουν </a:t>
            </a:r>
            <a:r>
              <a:rPr lang="en-US" sz="2200" smtClean="0"/>
              <a:t>(</a:t>
            </a:r>
            <a:r>
              <a:rPr lang="el-GR" sz="2200" smtClean="0"/>
              <a:t>το </a:t>
            </a:r>
            <a:r>
              <a:rPr lang="en-US" sz="2200" smtClean="0"/>
              <a:t>VoIP </a:t>
            </a:r>
            <a:r>
              <a:rPr lang="el-GR" sz="2200" smtClean="0"/>
              <a:t>στέλνει με μεγαλύτερη ταχύτητα από αυτή που έχει δηλώσει</a:t>
            </a:r>
            <a:r>
              <a:rPr lang="en-US" sz="2200" smtClean="0"/>
              <a:t>)</a:t>
            </a:r>
            <a:r>
              <a:rPr lang="el-GR" sz="2200" smtClean="0"/>
              <a:t>;</a:t>
            </a:r>
            <a:endParaRPr lang="en-US" sz="2200" smtClean="0"/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αστυνόμευση</a:t>
            </a:r>
            <a:r>
              <a:rPr lang="en-US" sz="1800" smtClean="0"/>
              <a:t>: </a:t>
            </a:r>
            <a:r>
              <a:rPr lang="el-GR" sz="1800" smtClean="0"/>
              <a:t>αναγκάζει την πηγή να συμμορφωθεί με την ταχύτητα που είχε δηλώσει</a:t>
            </a:r>
            <a:endParaRPr lang="en-US" sz="1800" smtClean="0"/>
          </a:p>
          <a:p>
            <a:r>
              <a:rPr lang="en-US" sz="2200" smtClean="0">
                <a:solidFill>
                  <a:srgbClr val="FF0000"/>
                </a:solidFill>
              </a:rPr>
              <a:t>“</a:t>
            </a:r>
            <a:r>
              <a:rPr lang="el-GR" sz="2200" smtClean="0">
                <a:solidFill>
                  <a:srgbClr val="FF0000"/>
                </a:solidFill>
              </a:rPr>
              <a:t>μαρκάρισμα</a:t>
            </a:r>
            <a:r>
              <a:rPr lang="en-US" sz="2200" smtClean="0">
                <a:solidFill>
                  <a:srgbClr val="FF0000"/>
                </a:solidFill>
              </a:rPr>
              <a:t>” </a:t>
            </a:r>
            <a:r>
              <a:rPr lang="el-GR" sz="2200" smtClean="0">
                <a:solidFill>
                  <a:srgbClr val="FF0000"/>
                </a:solidFill>
              </a:rPr>
              <a:t>και </a:t>
            </a:r>
            <a:r>
              <a:rPr lang="en-US" sz="2200" smtClean="0">
                <a:solidFill>
                  <a:srgbClr val="FF0000"/>
                </a:solidFill>
              </a:rPr>
              <a:t>“</a:t>
            </a:r>
            <a:r>
              <a:rPr lang="el-GR" sz="2200" smtClean="0">
                <a:solidFill>
                  <a:srgbClr val="FF0000"/>
                </a:solidFill>
              </a:rPr>
              <a:t>αστυνόμευση</a:t>
            </a:r>
            <a:r>
              <a:rPr lang="en-US" sz="2200" smtClean="0">
                <a:solidFill>
                  <a:srgbClr val="FF0000"/>
                </a:solidFill>
              </a:rPr>
              <a:t>”</a:t>
            </a:r>
            <a:r>
              <a:rPr lang="el-GR" sz="2200" smtClean="0">
                <a:solidFill>
                  <a:srgbClr val="FF0000"/>
                </a:solidFill>
              </a:rPr>
              <a:t> στα άκρα του δικτύου</a:t>
            </a:r>
            <a:r>
              <a:rPr lang="en-US" sz="2200" smtClean="0"/>
              <a:t>: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84200" y="5476875"/>
            <a:ext cx="855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accent2"/>
                </a:solidFill>
              </a:rPr>
              <a:t>Παροχή προστασίας</a:t>
            </a:r>
            <a:r>
              <a:rPr lang="en-US" sz="2400">
                <a:solidFill>
                  <a:schemeClr val="accent2"/>
                </a:solidFill>
              </a:rPr>
              <a:t> (</a:t>
            </a:r>
            <a:r>
              <a:rPr lang="el-GR" sz="2400" i="1">
                <a:solidFill>
                  <a:schemeClr val="accent2"/>
                </a:solidFill>
              </a:rPr>
              <a:t>απομόνωση</a:t>
            </a:r>
            <a:r>
              <a:rPr lang="en-US" sz="2400">
                <a:solidFill>
                  <a:schemeClr val="accent2"/>
                </a:solidFill>
              </a:rPr>
              <a:t>) </a:t>
            </a:r>
            <a:r>
              <a:rPr lang="el-GR" sz="2400">
                <a:solidFill>
                  <a:schemeClr val="accent2"/>
                </a:solidFill>
              </a:rPr>
              <a:t>σε κάθε κατηγορία από τις υπόλοιπες.</a:t>
            </a:r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98475" y="5345113"/>
            <a:ext cx="8645525" cy="8937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644525" y="5019675"/>
            <a:ext cx="11922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Αρχή</a:t>
            </a:r>
            <a:r>
              <a:rPr lang="en-US" sz="240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7177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2951163" y="407828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3303588" y="3744913"/>
            <a:ext cx="1058862" cy="552450"/>
            <a:chOff x="1605" y="1665"/>
            <a:chExt cx="556" cy="501"/>
          </a:xfrm>
        </p:grpSpPr>
        <p:sp>
          <p:nvSpPr>
            <p:cNvPr id="7253" name="Freeform 12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2 h 252"/>
                <a:gd name="T2" fmla="*/ 47 w 556"/>
                <a:gd name="T3" fmla="*/ 36 h 252"/>
                <a:gd name="T4" fmla="*/ 119 w 556"/>
                <a:gd name="T5" fmla="*/ 55 h 252"/>
                <a:gd name="T6" fmla="*/ 180 w 556"/>
                <a:gd name="T7" fmla="*/ 57 h 252"/>
                <a:gd name="T8" fmla="*/ 257 w 556"/>
                <a:gd name="T9" fmla="*/ 63 h 252"/>
                <a:gd name="T10" fmla="*/ 315 w 556"/>
                <a:gd name="T11" fmla="*/ 63 h 252"/>
                <a:gd name="T12" fmla="*/ 387 w 556"/>
                <a:gd name="T13" fmla="*/ 59 h 252"/>
                <a:gd name="T14" fmla="*/ 452 w 556"/>
                <a:gd name="T15" fmla="*/ 51 h 252"/>
                <a:gd name="T16" fmla="*/ 531 w 556"/>
                <a:gd name="T17" fmla="*/ 29 h 252"/>
                <a:gd name="T18" fmla="*/ 552 w 556"/>
                <a:gd name="T19" fmla="*/ 19 h 252"/>
                <a:gd name="T20" fmla="*/ 550 w 556"/>
                <a:gd name="T21" fmla="*/ 116 h 252"/>
                <a:gd name="T22" fmla="*/ 518 w 556"/>
                <a:gd name="T23" fmla="*/ 142 h 252"/>
                <a:gd name="T24" fmla="*/ 489 w 556"/>
                <a:gd name="T25" fmla="*/ 156 h 252"/>
                <a:gd name="T26" fmla="*/ 450 w 556"/>
                <a:gd name="T27" fmla="*/ 168 h 252"/>
                <a:gd name="T28" fmla="*/ 393 w 556"/>
                <a:gd name="T29" fmla="*/ 176 h 252"/>
                <a:gd name="T30" fmla="*/ 323 w 556"/>
                <a:gd name="T31" fmla="*/ 182 h 252"/>
                <a:gd name="T32" fmla="*/ 261 w 556"/>
                <a:gd name="T33" fmla="*/ 182 h 252"/>
                <a:gd name="T34" fmla="*/ 205 w 556"/>
                <a:gd name="T35" fmla="*/ 180 h 252"/>
                <a:gd name="T36" fmla="*/ 155 w 556"/>
                <a:gd name="T37" fmla="*/ 175 h 252"/>
                <a:gd name="T38" fmla="*/ 88 w 556"/>
                <a:gd name="T39" fmla="*/ 161 h 252"/>
                <a:gd name="T40" fmla="*/ 51 w 556"/>
                <a:gd name="T41" fmla="*/ 151 h 252"/>
                <a:gd name="T42" fmla="*/ 25 w 556"/>
                <a:gd name="T43" fmla="*/ 131 h 252"/>
                <a:gd name="T44" fmla="*/ 5 w 556"/>
                <a:gd name="T45" fmla="*/ 113 h 252"/>
                <a:gd name="T46" fmla="*/ 5 w 556"/>
                <a:gd name="T47" fmla="*/ 12 h 2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6"/>
                <a:gd name="T73" fmla="*/ 0 h 252"/>
                <a:gd name="T74" fmla="*/ 556 w 556"/>
                <a:gd name="T75" fmla="*/ 252 h 2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54" name="Oval 13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55" name="Line 1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56" name="Line 15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57" name="Oval 16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7258" name="Group 17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7264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6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6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259" name="Group 21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7261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62" name="Line 23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63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260" name="Oval 25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7180" name="Group 26"/>
          <p:cNvGrpSpPr>
            <a:grpSpLocks/>
          </p:cNvGrpSpPr>
          <p:nvPr/>
        </p:nvGrpSpPr>
        <p:grpSpPr bwMode="auto">
          <a:xfrm>
            <a:off x="3554413" y="4021138"/>
            <a:ext cx="774700" cy="136525"/>
            <a:chOff x="3150" y="1799"/>
            <a:chExt cx="643" cy="204"/>
          </a:xfrm>
        </p:grpSpPr>
        <p:sp>
          <p:nvSpPr>
            <p:cNvPr id="7249" name="Rectangle 27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50" name="Rectangle 28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51" name="Rectangle 29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52" name="Rectangle 30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7181" name="Line 31"/>
          <p:cNvSpPr>
            <a:spLocks noChangeShapeType="1"/>
          </p:cNvSpPr>
          <p:nvPr/>
        </p:nvSpPr>
        <p:spPr bwMode="auto">
          <a:xfrm flipH="1">
            <a:off x="2714625" y="351948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2" name="Line 32"/>
          <p:cNvSpPr>
            <a:spLocks noChangeShapeType="1"/>
          </p:cNvSpPr>
          <p:nvPr/>
        </p:nvSpPr>
        <p:spPr bwMode="auto">
          <a:xfrm flipH="1" flipV="1">
            <a:off x="2478088" y="460692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3" name="Line 33"/>
          <p:cNvSpPr>
            <a:spLocks noChangeShapeType="1"/>
          </p:cNvSpPr>
          <p:nvPr/>
        </p:nvSpPr>
        <p:spPr bwMode="auto">
          <a:xfrm flipH="1">
            <a:off x="2840038" y="350996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4" name="Line 34"/>
          <p:cNvSpPr>
            <a:spLocks noChangeShapeType="1"/>
          </p:cNvSpPr>
          <p:nvPr/>
        </p:nvSpPr>
        <p:spPr bwMode="auto">
          <a:xfrm flipH="1">
            <a:off x="6451600" y="346075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5" name="Line 35"/>
          <p:cNvSpPr>
            <a:spLocks noChangeShapeType="1"/>
          </p:cNvSpPr>
          <p:nvPr/>
        </p:nvSpPr>
        <p:spPr bwMode="auto">
          <a:xfrm flipH="1">
            <a:off x="6464300" y="455453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86" name="Line 36"/>
          <p:cNvSpPr>
            <a:spLocks noChangeShapeType="1"/>
          </p:cNvSpPr>
          <p:nvPr/>
        </p:nvSpPr>
        <p:spPr bwMode="auto">
          <a:xfrm flipH="1" flipV="1">
            <a:off x="6937375" y="346075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187" name="Group 37"/>
          <p:cNvGrpSpPr>
            <a:grpSpLocks/>
          </p:cNvGrpSpPr>
          <p:nvPr/>
        </p:nvGrpSpPr>
        <p:grpSpPr bwMode="auto">
          <a:xfrm>
            <a:off x="5267325" y="3898900"/>
            <a:ext cx="1001713" cy="290513"/>
            <a:chOff x="3600" y="219"/>
            <a:chExt cx="360" cy="175"/>
          </a:xfrm>
        </p:grpSpPr>
        <p:sp>
          <p:nvSpPr>
            <p:cNvPr id="7236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37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38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39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40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7241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46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47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48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242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43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44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45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7188" name="Text Box 51"/>
          <p:cNvSpPr txBox="1">
            <a:spLocks noChangeArrowheads="1"/>
          </p:cNvSpPr>
          <p:nvPr/>
        </p:nvSpPr>
        <p:spPr bwMode="auto">
          <a:xfrm>
            <a:off x="3611563" y="3417888"/>
            <a:ext cx="512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R1</a:t>
            </a:r>
          </a:p>
        </p:txBody>
      </p:sp>
      <p:sp>
        <p:nvSpPr>
          <p:cNvPr id="7189" name="Text Box 52"/>
          <p:cNvSpPr txBox="1">
            <a:spLocks noChangeArrowheads="1"/>
          </p:cNvSpPr>
          <p:nvPr/>
        </p:nvSpPr>
        <p:spPr bwMode="auto">
          <a:xfrm>
            <a:off x="5608638" y="3505200"/>
            <a:ext cx="512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R2</a:t>
            </a:r>
          </a:p>
        </p:txBody>
      </p:sp>
      <p:sp>
        <p:nvSpPr>
          <p:cNvPr id="7190" name="Freeform 53"/>
          <p:cNvSpPr>
            <a:spLocks/>
          </p:cNvSpPr>
          <p:nvPr/>
        </p:nvSpPr>
        <p:spPr bwMode="auto">
          <a:xfrm>
            <a:off x="2895600" y="3344863"/>
            <a:ext cx="4235450" cy="646112"/>
          </a:xfrm>
          <a:custGeom>
            <a:avLst/>
            <a:gdLst>
              <a:gd name="T0" fmla="*/ 0 w 3323"/>
              <a:gd name="T1" fmla="*/ 2147483647 h 585"/>
              <a:gd name="T2" fmla="*/ 2147483647 w 3323"/>
              <a:gd name="T3" fmla="*/ 2147483647 h 585"/>
              <a:gd name="T4" fmla="*/ 2147483647 w 3323"/>
              <a:gd name="T5" fmla="*/ 2147483647 h 585"/>
              <a:gd name="T6" fmla="*/ 2147483647 w 3323"/>
              <a:gd name="T7" fmla="*/ 2147483647 h 585"/>
              <a:gd name="T8" fmla="*/ 2147483647 w 3323"/>
              <a:gd name="T9" fmla="*/ 0 h 585"/>
              <a:gd name="T10" fmla="*/ 2147483647 w 3323"/>
              <a:gd name="T11" fmla="*/ 0 h 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3"/>
              <a:gd name="T19" fmla="*/ 0 h 585"/>
              <a:gd name="T20" fmla="*/ 3323 w 3323"/>
              <a:gd name="T21" fmla="*/ 585 h 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91" name="Freeform 54"/>
          <p:cNvSpPr>
            <a:spLocks/>
          </p:cNvSpPr>
          <p:nvPr/>
        </p:nvSpPr>
        <p:spPr bwMode="auto">
          <a:xfrm>
            <a:off x="2646363" y="4117975"/>
            <a:ext cx="4078287" cy="557213"/>
          </a:xfrm>
          <a:custGeom>
            <a:avLst/>
            <a:gdLst>
              <a:gd name="T0" fmla="*/ 0 w 3199"/>
              <a:gd name="T1" fmla="*/ 2147483647 h 505"/>
              <a:gd name="T2" fmla="*/ 2147483647 w 3199"/>
              <a:gd name="T3" fmla="*/ 2147483647 h 505"/>
              <a:gd name="T4" fmla="*/ 2147483647 w 3199"/>
              <a:gd name="T5" fmla="*/ 0 h 505"/>
              <a:gd name="T6" fmla="*/ 2147483647 w 3199"/>
              <a:gd name="T7" fmla="*/ 0 h 505"/>
              <a:gd name="T8" fmla="*/ 2147483647 w 3199"/>
              <a:gd name="T9" fmla="*/ 2147483647 h 505"/>
              <a:gd name="T10" fmla="*/ 2147483647 w 3199"/>
              <a:gd name="T11" fmla="*/ 2147483647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9"/>
              <a:gd name="T19" fmla="*/ 0 h 505"/>
              <a:gd name="T20" fmla="*/ 3199 w 3199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aphicFrame>
        <p:nvGraphicFramePr>
          <p:cNvPr id="7170" name="Object 56"/>
          <p:cNvGraphicFramePr>
            <a:graphicFrameLocks noChangeAspect="1"/>
          </p:cNvGraphicFramePr>
          <p:nvPr/>
        </p:nvGraphicFramePr>
        <p:xfrm>
          <a:off x="2249488" y="3203575"/>
          <a:ext cx="6810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lip" r:id="rId4" imgW="682368" imgH="480541" progId="">
                  <p:embed/>
                </p:oleObj>
              </mc:Choice>
              <mc:Fallback>
                <p:oleObj name="Clip" r:id="rId4" imgW="682368" imgH="480541" progId="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3203575"/>
                        <a:ext cx="681037" cy="449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7"/>
          <p:cNvGraphicFramePr>
            <a:graphicFrameLocks noChangeAspect="1"/>
          </p:cNvGraphicFramePr>
          <p:nvPr/>
        </p:nvGraphicFramePr>
        <p:xfrm>
          <a:off x="7099300" y="3173413"/>
          <a:ext cx="6810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lip" r:id="rId6" imgW="682368" imgH="480541" progId="">
                  <p:embed/>
                </p:oleObj>
              </mc:Choice>
              <mc:Fallback>
                <p:oleObj name="Clip" r:id="rId6" imgW="682368" imgH="480541" progId="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173413"/>
                        <a:ext cx="681038" cy="4492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Oval 58"/>
          <p:cNvSpPr>
            <a:spLocks noChangeArrowheads="1"/>
          </p:cNvSpPr>
          <p:nvPr/>
        </p:nvSpPr>
        <p:spPr bwMode="auto">
          <a:xfrm>
            <a:off x="2990850" y="3432175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7193" name="Oval 59"/>
          <p:cNvSpPr>
            <a:spLocks noChangeArrowheads="1"/>
          </p:cNvSpPr>
          <p:nvPr/>
        </p:nvSpPr>
        <p:spPr bwMode="auto">
          <a:xfrm>
            <a:off x="2678113" y="4160838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7194" name="Text Box 60"/>
          <p:cNvSpPr txBox="1">
            <a:spLocks noChangeArrowheads="1"/>
          </p:cNvSpPr>
          <p:nvPr/>
        </p:nvSpPr>
        <p:spPr bwMode="auto">
          <a:xfrm>
            <a:off x="4010025" y="422275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1.5 Mbps link</a:t>
            </a:r>
          </a:p>
        </p:txBody>
      </p:sp>
      <p:sp>
        <p:nvSpPr>
          <p:cNvPr id="7195" name="Text Box 61"/>
          <p:cNvSpPr txBox="1">
            <a:spLocks noChangeArrowheads="1"/>
          </p:cNvSpPr>
          <p:nvPr/>
        </p:nvSpPr>
        <p:spPr bwMode="auto">
          <a:xfrm>
            <a:off x="1362075" y="3052763"/>
            <a:ext cx="94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1 Mbps </a:t>
            </a:r>
          </a:p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phone</a:t>
            </a:r>
          </a:p>
        </p:txBody>
      </p:sp>
      <p:sp>
        <p:nvSpPr>
          <p:cNvPr id="7196" name="Text Box 62"/>
          <p:cNvSpPr txBox="1">
            <a:spLocks noChangeArrowheads="1"/>
          </p:cNvSpPr>
          <p:nvPr/>
        </p:nvSpPr>
        <p:spPr bwMode="auto">
          <a:xfrm>
            <a:off x="2514600" y="4876800"/>
            <a:ext cx="336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packet marking and policing</a:t>
            </a:r>
          </a:p>
        </p:txBody>
      </p:sp>
      <p:sp>
        <p:nvSpPr>
          <p:cNvPr id="7197" name="Line 63"/>
          <p:cNvSpPr>
            <a:spLocks noChangeShapeType="1"/>
          </p:cNvSpPr>
          <p:nvPr/>
        </p:nvSpPr>
        <p:spPr bwMode="auto">
          <a:xfrm>
            <a:off x="3216275" y="3614738"/>
            <a:ext cx="422275" cy="134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198" name="Line 64"/>
          <p:cNvSpPr>
            <a:spLocks noChangeShapeType="1"/>
          </p:cNvSpPr>
          <p:nvPr/>
        </p:nvSpPr>
        <p:spPr bwMode="auto">
          <a:xfrm flipH="1" flipV="1">
            <a:off x="2879725" y="4344988"/>
            <a:ext cx="758825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199" name="Group 542"/>
          <p:cNvGrpSpPr>
            <a:grpSpLocks/>
          </p:cNvGrpSpPr>
          <p:nvPr/>
        </p:nvGrpSpPr>
        <p:grpSpPr bwMode="auto">
          <a:xfrm>
            <a:off x="1641475" y="4181475"/>
            <a:ext cx="985838" cy="895350"/>
            <a:chOff x="-44" y="1473"/>
            <a:chExt cx="981" cy="1105"/>
          </a:xfrm>
        </p:grpSpPr>
        <p:pic>
          <p:nvPicPr>
            <p:cNvPr id="723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200" name="Group 249"/>
          <p:cNvGrpSpPr>
            <a:grpSpLocks/>
          </p:cNvGrpSpPr>
          <p:nvPr/>
        </p:nvGrpSpPr>
        <p:grpSpPr bwMode="auto">
          <a:xfrm>
            <a:off x="6759575" y="4276725"/>
            <a:ext cx="363538" cy="687388"/>
            <a:chOff x="4140" y="429"/>
            <a:chExt cx="1425" cy="2396"/>
          </a:xfrm>
        </p:grpSpPr>
        <p:sp>
          <p:nvSpPr>
            <p:cNvPr id="720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0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0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0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06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720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32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233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7208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720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0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231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721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11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721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28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22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721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21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26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7227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721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1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1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18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1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2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21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22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23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2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225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720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5C4511C-197D-49F8-BF22-A42DF3B03CBF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69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12725"/>
            <a:ext cx="7772400" cy="871538"/>
          </a:xfrm>
        </p:spPr>
        <p:txBody>
          <a:bodyPr/>
          <a:lstStyle/>
          <a:p>
            <a:r>
              <a:rPr lang="el-GR" smtClean="0"/>
              <a:t>Πολυμέσα: Βίντεο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5775" y="342900"/>
            <a:ext cx="3275013" cy="1727200"/>
            <a:chOff x="5345311" y="524250"/>
            <a:chExt cx="3274238" cy="1727067"/>
          </a:xfrm>
        </p:grpSpPr>
        <p:sp>
          <p:nvSpPr>
            <p:cNvPr id="17421" name="TextBox 5"/>
            <p:cNvSpPr txBox="1">
              <a:spLocks noChangeArrowheads="1"/>
            </p:cNvSpPr>
            <p:nvPr/>
          </p:nvSpPr>
          <p:spPr bwMode="auto">
            <a:xfrm>
              <a:off x="5345311" y="1789390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  <p:sp>
          <p:nvSpPr>
            <p:cNvPr id="17422" name="TextBox 8"/>
            <p:cNvSpPr txBox="1">
              <a:spLocks noChangeArrowheads="1"/>
            </p:cNvSpPr>
            <p:nvPr/>
          </p:nvSpPr>
          <p:spPr bwMode="auto">
            <a:xfrm>
              <a:off x="5808751" y="524250"/>
              <a:ext cx="2810798" cy="136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παράδειγμα χωρικής κωδικοποίησης</a:t>
              </a:r>
              <a:r>
                <a:rPr lang="en-US" sz="1400" i="1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:</a:t>
              </a:r>
              <a:r>
                <a:rPr lang="en-US" sz="1400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 </a:t>
              </a:r>
              <a:r>
                <a:rPr lang="el-GR" sz="1400">
                  <a:latin typeface="Arial" charset="0"/>
                  <a:cs typeface="Arial" charset="0"/>
                </a:rPr>
                <a:t>αντί να στείλει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N </a:t>
              </a:r>
              <a:r>
                <a:rPr lang="el-GR" sz="1400">
                  <a:latin typeface="Arial" charset="0"/>
                  <a:cs typeface="Arial" charset="0"/>
                </a:rPr>
                <a:t>τιμές ίδιου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>
                  <a:latin typeface="Arial" charset="0"/>
                  <a:cs typeface="Arial" charset="0"/>
                </a:rPr>
                <a:t>όλα μωβ</a:t>
              </a:r>
              <a:r>
                <a:rPr lang="en-US" sz="1400">
                  <a:latin typeface="Arial" charset="0"/>
                  <a:ea typeface="MS PGothic" pitchFamily="34" charset="-128"/>
                </a:rPr>
                <a:t>), </a:t>
              </a:r>
              <a:r>
                <a:rPr lang="el-GR" sz="1400">
                  <a:latin typeface="Arial" charset="0"/>
                  <a:cs typeface="Arial" charset="0"/>
                </a:rPr>
                <a:t>στέλνει μόνο 2 τιμές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τιμή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 i="1">
                  <a:latin typeface="Arial" charset="0"/>
                  <a:cs typeface="Arial" charset="0"/>
                </a:rPr>
                <a:t>μωβ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)  </a:t>
              </a:r>
              <a:r>
                <a:rPr lang="el-GR" sz="1400" i="1">
                  <a:latin typeface="Arial" charset="0"/>
                  <a:cs typeface="Arial" charset="0"/>
                </a:rPr>
                <a:t>και αριθμό επαναλαμβανόμενων τιμών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(</a:t>
              </a:r>
              <a:r>
                <a:rPr lang="en-US" sz="1400">
                  <a:latin typeface="Arial" charset="0"/>
                  <a:ea typeface="MS PGothic" pitchFamily="34" charset="-128"/>
                </a:rPr>
                <a:t>N)</a:t>
              </a:r>
            </a:p>
          </p:txBody>
        </p:sp>
        <p:sp>
          <p:nvSpPr>
            <p:cNvPr id="17423" name="TextBox 13"/>
            <p:cNvSpPr txBox="1">
              <a:spLocks noChangeArrowheads="1"/>
            </p:cNvSpPr>
            <p:nvPr/>
          </p:nvSpPr>
          <p:spPr bwMode="auto">
            <a:xfrm>
              <a:off x="5354834" y="1884633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  <p:cxnSp>
          <p:nvCxnSpPr>
            <p:cNvPr id="17424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91013" y="4794250"/>
            <a:ext cx="227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>
                <a:solidFill>
                  <a:srgbClr val="FF0000"/>
                </a:solidFill>
                <a:latin typeface="Arial" charset="0"/>
                <a:cs typeface="Arial" charset="0"/>
              </a:rPr>
              <a:t>παράδειγμα χρονικής κωδικοποίησης:</a:t>
            </a:r>
            <a:r>
              <a:rPr lang="en-US" sz="1400" i="1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l-GR" sz="1400">
                <a:latin typeface="Arial" charset="0"/>
                <a:cs typeface="Arial" charset="0"/>
              </a:rPr>
              <a:t>αντί να στείλει ολόκληρο το πλαίσιο στο</a:t>
            </a:r>
            <a:r>
              <a:rPr lang="en-US" sz="1400">
                <a:latin typeface="Arial" charset="0"/>
                <a:ea typeface="MS PGothic" pitchFamily="34" charset="-128"/>
              </a:rPr>
              <a:t> i+1, </a:t>
            </a:r>
            <a:r>
              <a:rPr lang="el-GR" sz="1400">
                <a:latin typeface="Arial" charset="0"/>
                <a:cs typeface="Arial" charset="0"/>
              </a:rPr>
              <a:t>στέλνει μόνο τις διαφορές από το πλαίσιο</a:t>
            </a:r>
            <a:r>
              <a:rPr lang="en-US" sz="1400">
                <a:latin typeface="Arial" charset="0"/>
                <a:ea typeface="MS PGothic" pitchFamily="34" charset="-128"/>
              </a:rPr>
              <a:t> i</a:t>
            </a: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307975" y="1055688"/>
            <a:ext cx="3957638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video: </a:t>
            </a:r>
            <a:r>
              <a:rPr lang="el-GR" sz="2000"/>
              <a:t>ακολουθία εικόνων</a:t>
            </a:r>
            <a:r>
              <a:rPr lang="en-US" sz="2000"/>
              <a:t> </a:t>
            </a:r>
            <a:r>
              <a:rPr lang="el-GR" sz="2000"/>
              <a:t>που εμφανίζονται με σταθερό ρυθμό</a:t>
            </a:r>
            <a:endParaRPr lang="en-US" sz="200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/>
              <a:t>π.χ</a:t>
            </a:r>
            <a:r>
              <a:rPr lang="en-US" sz="2000"/>
              <a:t>. 24 </a:t>
            </a:r>
            <a:r>
              <a:rPr lang="el-GR" sz="2000"/>
              <a:t>εικόνες</a:t>
            </a:r>
            <a:r>
              <a:rPr lang="en-US" sz="2000"/>
              <a:t>/sec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/>
              <a:t>ψηφιακή εικόνα</a:t>
            </a:r>
            <a:r>
              <a:rPr lang="en-US" sz="2000"/>
              <a:t>: </a:t>
            </a:r>
            <a:r>
              <a:rPr lang="el-GR" sz="2000"/>
              <a:t>πίνακας</a:t>
            </a:r>
            <a:r>
              <a:rPr lang="en-US" sz="2000"/>
              <a:t> pixels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/>
              <a:t>κάθε</a:t>
            </a:r>
            <a:r>
              <a:rPr lang="en-US" sz="2000"/>
              <a:t> pixel </a:t>
            </a:r>
            <a:r>
              <a:rPr lang="el-GR" sz="2000"/>
              <a:t>αναπαρίσταται από</a:t>
            </a:r>
            <a:r>
              <a:rPr lang="en-US" sz="2000"/>
              <a:t> bits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sz="2000"/>
              <a:t>κωδικοποίηση</a:t>
            </a:r>
            <a:r>
              <a:rPr lang="en-US" sz="2000"/>
              <a:t>: </a:t>
            </a:r>
            <a:r>
              <a:rPr lang="el-GR" sz="2000"/>
              <a:t>χρησιμοποίησε πλεονασμό</a:t>
            </a:r>
            <a:r>
              <a:rPr lang="en-US" sz="2000"/>
              <a:t> </a:t>
            </a:r>
            <a:r>
              <a:rPr lang="el-GR" sz="2000" i="1">
                <a:solidFill>
                  <a:srgbClr val="FF0000"/>
                </a:solidFill>
              </a:rPr>
              <a:t>εντός</a:t>
            </a:r>
            <a:r>
              <a:rPr lang="en-US" sz="2000"/>
              <a:t> </a:t>
            </a:r>
            <a:r>
              <a:rPr lang="el-GR" sz="2000"/>
              <a:t>και</a:t>
            </a:r>
            <a:r>
              <a:rPr lang="en-US" sz="2000"/>
              <a:t> </a:t>
            </a:r>
            <a:r>
              <a:rPr lang="el-GR" sz="2000" i="1">
                <a:solidFill>
                  <a:srgbClr val="FF0000"/>
                </a:solidFill>
              </a:rPr>
              <a:t>μεταξύ</a:t>
            </a:r>
            <a:r>
              <a:rPr lang="en-US" sz="2000">
                <a:solidFill>
                  <a:srgbClr val="CC0000"/>
                </a:solidFill>
              </a:rPr>
              <a:t> </a:t>
            </a:r>
            <a:r>
              <a:rPr lang="el-GR" sz="2000"/>
              <a:t>των εικόνων για να μειωθεί ο</a:t>
            </a:r>
            <a:r>
              <a:rPr lang="en-US" sz="2000"/>
              <a:t> # bits </a:t>
            </a:r>
            <a:r>
              <a:rPr lang="el-GR" sz="2000"/>
              <a:t>που χρησιμοποιούνται για κωδικοποίηση της εικόνας</a:t>
            </a:r>
            <a:endParaRPr lang="en-US" sz="200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/>
              <a:t>χωρικό</a:t>
            </a:r>
            <a:r>
              <a:rPr lang="en-US" sz="2000"/>
              <a:t> (</a:t>
            </a:r>
            <a:r>
              <a:rPr lang="el-GR" sz="2000"/>
              <a:t>εντός της εικόνας</a:t>
            </a:r>
            <a:r>
              <a:rPr lang="en-US" sz="2000"/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/>
              <a:t>χρονικό</a:t>
            </a:r>
            <a:r>
              <a:rPr lang="en-US" sz="2000"/>
              <a:t> (</a:t>
            </a:r>
            <a:r>
              <a:rPr lang="el-GR" sz="2000"/>
              <a:t>από μια εικόνα στην άλλη</a:t>
            </a:r>
            <a:r>
              <a:rPr lang="en-US" sz="2000"/>
              <a:t>)</a:t>
            </a:r>
          </a:p>
        </p:txBody>
      </p:sp>
      <p:cxnSp>
        <p:nvCxnSpPr>
          <p:cNvPr id="17418" name="Straight Connector 28"/>
          <p:cNvCxnSpPr>
            <a:cxnSpLocks noChangeShapeType="1"/>
          </p:cNvCxnSpPr>
          <p:nvPr/>
        </p:nvCxnSpPr>
        <p:spPr bwMode="auto">
          <a:xfrm>
            <a:off x="6165850" y="4243388"/>
            <a:ext cx="706438" cy="18859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1741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20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0CC7F55-6817-4368-B6E8-8A926830044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871538"/>
          </a:xfrm>
        </p:spPr>
        <p:txBody>
          <a:bodyPr/>
          <a:lstStyle/>
          <a:p>
            <a:r>
              <a:rPr lang="el-GR" smtClean="0"/>
              <a:t>Αρχές παροχής εγγυήσεων </a:t>
            </a:r>
            <a:r>
              <a:rPr lang="en-US" smtClean="0"/>
              <a:t>QOS</a:t>
            </a:r>
            <a:r>
              <a:rPr lang="el-GR" smtClean="0"/>
              <a:t> (συνέχεια)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114425"/>
            <a:ext cx="7772400" cy="1214438"/>
          </a:xfrm>
        </p:spPr>
        <p:txBody>
          <a:bodyPr/>
          <a:lstStyle/>
          <a:p>
            <a:r>
              <a:rPr lang="el-GR" smtClean="0"/>
              <a:t>Εκχώρηση </a:t>
            </a:r>
            <a:r>
              <a:rPr lang="el-GR" i="1" smtClean="0"/>
              <a:t>σταθερής</a:t>
            </a:r>
            <a:r>
              <a:rPr lang="en-US" i="1" smtClean="0"/>
              <a:t> </a:t>
            </a:r>
            <a:r>
              <a:rPr lang="en-US" smtClean="0"/>
              <a:t>(</a:t>
            </a:r>
            <a:r>
              <a:rPr lang="el-GR" smtClean="0"/>
              <a:t>αποκλειστικής</a:t>
            </a:r>
            <a:r>
              <a:rPr lang="en-US" smtClean="0"/>
              <a:t>) </a:t>
            </a:r>
            <a:r>
              <a:rPr lang="el-GR" smtClean="0"/>
              <a:t>χωρητικότητας στις ροές</a:t>
            </a:r>
            <a:r>
              <a:rPr lang="en-US" smtClean="0"/>
              <a:t>: </a:t>
            </a:r>
            <a:r>
              <a:rPr lang="el-GR" i="1" smtClean="0"/>
              <a:t>μη αποδοτική </a:t>
            </a:r>
            <a:r>
              <a:rPr lang="en-US" smtClean="0"/>
              <a:t> </a:t>
            </a:r>
            <a:r>
              <a:rPr lang="el-GR" smtClean="0"/>
              <a:t>η χρήση των πόρων του δικτύου όταν οι ροές δεν απαιτούν σταθερή χωρητικότητα όλο τον χρόνο.</a:t>
            </a:r>
            <a:endParaRPr lang="en-US" b="1" smtClean="0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82700" y="5165725"/>
            <a:ext cx="686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chemeClr val="accent2"/>
                </a:solidFill>
              </a:rPr>
              <a:t>Παράλληλα με την απομόνωση</a:t>
            </a:r>
            <a:r>
              <a:rPr lang="en-US" sz="2400">
                <a:solidFill>
                  <a:schemeClr val="accent2"/>
                </a:solidFill>
              </a:rPr>
              <a:t>, </a:t>
            </a:r>
            <a:r>
              <a:rPr lang="el-GR" sz="2400">
                <a:solidFill>
                  <a:schemeClr val="accent2"/>
                </a:solidFill>
              </a:rPr>
              <a:t>είναι επιθυμητό</a:t>
            </a:r>
          </a:p>
          <a:p>
            <a:r>
              <a:rPr lang="el-GR" sz="2400">
                <a:solidFill>
                  <a:schemeClr val="accent2"/>
                </a:solidFill>
              </a:rPr>
              <a:t>να χρησιμοποιούνται οι πόροι όσο πιο αποδοτικά </a:t>
            </a:r>
          </a:p>
          <a:p>
            <a:r>
              <a:rPr lang="el-GR" sz="2400">
                <a:solidFill>
                  <a:schemeClr val="accent2"/>
                </a:solidFill>
              </a:rPr>
              <a:t>γίνεται.</a:t>
            </a: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133475" y="4995863"/>
            <a:ext cx="6959600" cy="1390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249363" y="4757738"/>
            <a:ext cx="11938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Αρχή</a:t>
            </a:r>
            <a:r>
              <a:rPr lang="en-US" sz="2400">
                <a:solidFill>
                  <a:srgbClr val="FF0000"/>
                </a:solidFill>
              </a:rPr>
              <a:t> 3</a:t>
            </a:r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016250" y="38179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>
            <a:off x="3368675" y="3451225"/>
            <a:ext cx="1058863" cy="266700"/>
          </a:xfrm>
          <a:custGeom>
            <a:avLst/>
            <a:gdLst>
              <a:gd name="T0" fmla="*/ 2147483647 w 556"/>
              <a:gd name="T1" fmla="*/ 2147483647 h 252"/>
              <a:gd name="T2" fmla="*/ 2147483647 w 556"/>
              <a:gd name="T3" fmla="*/ 2147483647 h 252"/>
              <a:gd name="T4" fmla="*/ 2147483647 w 556"/>
              <a:gd name="T5" fmla="*/ 2147483647 h 252"/>
              <a:gd name="T6" fmla="*/ 2147483647 w 556"/>
              <a:gd name="T7" fmla="*/ 2147483647 h 252"/>
              <a:gd name="T8" fmla="*/ 2147483647 w 556"/>
              <a:gd name="T9" fmla="*/ 2147483647 h 252"/>
              <a:gd name="T10" fmla="*/ 2147483647 w 556"/>
              <a:gd name="T11" fmla="*/ 2147483647 h 252"/>
              <a:gd name="T12" fmla="*/ 2147483647 w 556"/>
              <a:gd name="T13" fmla="*/ 2147483647 h 252"/>
              <a:gd name="T14" fmla="*/ 2147483647 w 556"/>
              <a:gd name="T15" fmla="*/ 2147483647 h 252"/>
              <a:gd name="T16" fmla="*/ 2147483647 w 556"/>
              <a:gd name="T17" fmla="*/ 2147483647 h 252"/>
              <a:gd name="T18" fmla="*/ 2147483647 w 556"/>
              <a:gd name="T19" fmla="*/ 2147483647 h 252"/>
              <a:gd name="T20" fmla="*/ 2147483647 w 556"/>
              <a:gd name="T21" fmla="*/ 2147483647 h 252"/>
              <a:gd name="T22" fmla="*/ 2147483647 w 556"/>
              <a:gd name="T23" fmla="*/ 2147483647 h 252"/>
              <a:gd name="T24" fmla="*/ 2147483647 w 556"/>
              <a:gd name="T25" fmla="*/ 2147483647 h 252"/>
              <a:gd name="T26" fmla="*/ 2147483647 w 556"/>
              <a:gd name="T27" fmla="*/ 2147483647 h 252"/>
              <a:gd name="T28" fmla="*/ 2147483647 w 556"/>
              <a:gd name="T29" fmla="*/ 2147483647 h 252"/>
              <a:gd name="T30" fmla="*/ 2147483647 w 556"/>
              <a:gd name="T31" fmla="*/ 2147483647 h 252"/>
              <a:gd name="T32" fmla="*/ 2147483647 w 556"/>
              <a:gd name="T33" fmla="*/ 2147483647 h 252"/>
              <a:gd name="T34" fmla="*/ 2147483647 w 556"/>
              <a:gd name="T35" fmla="*/ 2147483647 h 252"/>
              <a:gd name="T36" fmla="*/ 2147483647 w 556"/>
              <a:gd name="T37" fmla="*/ 2147483647 h 252"/>
              <a:gd name="T38" fmla="*/ 2147483647 w 556"/>
              <a:gd name="T39" fmla="*/ 2147483647 h 252"/>
              <a:gd name="T40" fmla="*/ 2147483647 w 556"/>
              <a:gd name="T41" fmla="*/ 2147483647 h 252"/>
              <a:gd name="T42" fmla="*/ 2147483647 w 556"/>
              <a:gd name="T43" fmla="*/ 2147483647 h 252"/>
              <a:gd name="T44" fmla="*/ 2147483647 w 556"/>
              <a:gd name="T45" fmla="*/ 2147483647 h 252"/>
              <a:gd name="T46" fmla="*/ 2147483647 w 556"/>
              <a:gd name="T47" fmla="*/ 2147483647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56"/>
              <a:gd name="T73" fmla="*/ 0 h 252"/>
              <a:gd name="T74" fmla="*/ 556 w 556"/>
              <a:gd name="T75" fmla="*/ 252 h 2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03" name="Oval 13"/>
          <p:cNvSpPr>
            <a:spLocks noChangeArrowheads="1"/>
          </p:cNvSpPr>
          <p:nvPr/>
        </p:nvSpPr>
        <p:spPr bwMode="auto">
          <a:xfrm>
            <a:off x="3378200" y="35020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3381375" y="34782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>
            <a:off x="4425950" y="34512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3359150" y="33702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8207" name="Group 17"/>
          <p:cNvGrpSpPr>
            <a:grpSpLocks/>
          </p:cNvGrpSpPr>
          <p:nvPr/>
        </p:nvGrpSpPr>
        <p:grpSpPr bwMode="auto">
          <a:xfrm>
            <a:off x="3625850" y="3408363"/>
            <a:ext cx="517525" cy="101600"/>
            <a:chOff x="2848" y="848"/>
            <a:chExt cx="140" cy="98"/>
          </a:xfrm>
        </p:grpSpPr>
        <p:sp>
          <p:nvSpPr>
            <p:cNvPr id="8287" name="Line 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88" name="Line 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89" name="Line 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08" name="Group 21"/>
          <p:cNvGrpSpPr>
            <a:grpSpLocks/>
          </p:cNvGrpSpPr>
          <p:nvPr/>
        </p:nvGrpSpPr>
        <p:grpSpPr bwMode="auto">
          <a:xfrm flipV="1">
            <a:off x="3625850" y="3408363"/>
            <a:ext cx="517525" cy="101600"/>
            <a:chOff x="2848" y="848"/>
            <a:chExt cx="140" cy="98"/>
          </a:xfrm>
        </p:grpSpPr>
        <p:sp>
          <p:nvSpPr>
            <p:cNvPr id="8284" name="Line 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85" name="Line 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86" name="Line 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09" name="Oval 25"/>
          <p:cNvSpPr>
            <a:spLocks noChangeArrowheads="1"/>
          </p:cNvSpPr>
          <p:nvPr/>
        </p:nvSpPr>
        <p:spPr bwMode="auto">
          <a:xfrm>
            <a:off x="3376613" y="38433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210" name="Line 31"/>
          <p:cNvSpPr>
            <a:spLocks noChangeShapeType="1"/>
          </p:cNvSpPr>
          <p:nvPr/>
        </p:nvSpPr>
        <p:spPr bwMode="auto">
          <a:xfrm flipH="1">
            <a:off x="2779713" y="32591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11" name="Line 32"/>
          <p:cNvSpPr>
            <a:spLocks noChangeShapeType="1"/>
          </p:cNvSpPr>
          <p:nvPr/>
        </p:nvSpPr>
        <p:spPr bwMode="auto">
          <a:xfrm flipH="1" flipV="1">
            <a:off x="2543175" y="43465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12" name="Line 33"/>
          <p:cNvSpPr>
            <a:spLocks noChangeShapeType="1"/>
          </p:cNvSpPr>
          <p:nvPr/>
        </p:nvSpPr>
        <p:spPr bwMode="auto">
          <a:xfrm flipH="1">
            <a:off x="2905125" y="32496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13" name="Line 34"/>
          <p:cNvSpPr>
            <a:spLocks noChangeShapeType="1"/>
          </p:cNvSpPr>
          <p:nvPr/>
        </p:nvSpPr>
        <p:spPr bwMode="auto">
          <a:xfrm flipH="1">
            <a:off x="6516688" y="32004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14" name="Line 35"/>
          <p:cNvSpPr>
            <a:spLocks noChangeShapeType="1"/>
          </p:cNvSpPr>
          <p:nvPr/>
        </p:nvSpPr>
        <p:spPr bwMode="auto">
          <a:xfrm flipH="1">
            <a:off x="6529388" y="42941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15" name="Line 36"/>
          <p:cNvSpPr>
            <a:spLocks noChangeShapeType="1"/>
          </p:cNvSpPr>
          <p:nvPr/>
        </p:nvSpPr>
        <p:spPr bwMode="auto">
          <a:xfrm flipH="1" flipV="1">
            <a:off x="7002463" y="32004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8216" name="Group 37"/>
          <p:cNvGrpSpPr>
            <a:grpSpLocks/>
          </p:cNvGrpSpPr>
          <p:nvPr/>
        </p:nvGrpSpPr>
        <p:grpSpPr bwMode="auto">
          <a:xfrm>
            <a:off x="5332413" y="3638550"/>
            <a:ext cx="1001712" cy="290513"/>
            <a:chOff x="3600" y="219"/>
            <a:chExt cx="360" cy="175"/>
          </a:xfrm>
        </p:grpSpPr>
        <p:sp>
          <p:nvSpPr>
            <p:cNvPr id="8271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72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73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74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75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276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81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82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83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277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78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79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80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8217" name="Text Box 51"/>
          <p:cNvSpPr txBox="1">
            <a:spLocks noChangeArrowheads="1"/>
          </p:cNvSpPr>
          <p:nvPr/>
        </p:nvSpPr>
        <p:spPr bwMode="auto">
          <a:xfrm>
            <a:off x="3676650" y="3043238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R1</a:t>
            </a:r>
          </a:p>
        </p:txBody>
      </p:sp>
      <p:sp>
        <p:nvSpPr>
          <p:cNvPr id="8218" name="Text Box 52"/>
          <p:cNvSpPr txBox="1">
            <a:spLocks noChangeArrowheads="1"/>
          </p:cNvSpPr>
          <p:nvPr/>
        </p:nvSpPr>
        <p:spPr bwMode="auto">
          <a:xfrm>
            <a:off x="5673725" y="32448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R2</a:t>
            </a:r>
          </a:p>
        </p:txBody>
      </p:sp>
      <p:sp>
        <p:nvSpPr>
          <p:cNvPr id="8219" name="Freeform 53"/>
          <p:cNvSpPr>
            <a:spLocks/>
          </p:cNvSpPr>
          <p:nvPr/>
        </p:nvSpPr>
        <p:spPr bwMode="auto">
          <a:xfrm>
            <a:off x="2960688" y="3084513"/>
            <a:ext cx="4235450" cy="646112"/>
          </a:xfrm>
          <a:custGeom>
            <a:avLst/>
            <a:gdLst>
              <a:gd name="T0" fmla="*/ 0 w 3323"/>
              <a:gd name="T1" fmla="*/ 2147483647 h 585"/>
              <a:gd name="T2" fmla="*/ 2147483647 w 3323"/>
              <a:gd name="T3" fmla="*/ 2147483647 h 585"/>
              <a:gd name="T4" fmla="*/ 2147483647 w 3323"/>
              <a:gd name="T5" fmla="*/ 2147483647 h 585"/>
              <a:gd name="T6" fmla="*/ 2147483647 w 3323"/>
              <a:gd name="T7" fmla="*/ 2147483647 h 585"/>
              <a:gd name="T8" fmla="*/ 2147483647 w 3323"/>
              <a:gd name="T9" fmla="*/ 0 h 585"/>
              <a:gd name="T10" fmla="*/ 2147483647 w 3323"/>
              <a:gd name="T11" fmla="*/ 0 h 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3"/>
              <a:gd name="T19" fmla="*/ 0 h 585"/>
              <a:gd name="T20" fmla="*/ 3323 w 3323"/>
              <a:gd name="T21" fmla="*/ 585 h 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>
            <a:off x="2711450" y="3857625"/>
            <a:ext cx="4078288" cy="557213"/>
          </a:xfrm>
          <a:custGeom>
            <a:avLst/>
            <a:gdLst>
              <a:gd name="T0" fmla="*/ 0 w 3199"/>
              <a:gd name="T1" fmla="*/ 2147483647 h 505"/>
              <a:gd name="T2" fmla="*/ 2147483647 w 3199"/>
              <a:gd name="T3" fmla="*/ 2147483647 h 505"/>
              <a:gd name="T4" fmla="*/ 2147483647 w 3199"/>
              <a:gd name="T5" fmla="*/ 0 h 505"/>
              <a:gd name="T6" fmla="*/ 2147483647 w 3199"/>
              <a:gd name="T7" fmla="*/ 0 h 505"/>
              <a:gd name="T8" fmla="*/ 2147483647 w 3199"/>
              <a:gd name="T9" fmla="*/ 2147483647 h 505"/>
              <a:gd name="T10" fmla="*/ 2147483647 w 3199"/>
              <a:gd name="T11" fmla="*/ 2147483647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9"/>
              <a:gd name="T19" fmla="*/ 0 h 505"/>
              <a:gd name="T20" fmla="*/ 3199 w 3199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aphicFrame>
        <p:nvGraphicFramePr>
          <p:cNvPr id="8194" name="Object 56"/>
          <p:cNvGraphicFramePr>
            <a:graphicFrameLocks noChangeAspect="1"/>
          </p:cNvGraphicFramePr>
          <p:nvPr/>
        </p:nvGraphicFramePr>
        <p:xfrm>
          <a:off x="2314575" y="29432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lip" r:id="rId4" imgW="682368" imgH="480541" progId="">
                  <p:embed/>
                </p:oleObj>
              </mc:Choice>
              <mc:Fallback>
                <p:oleObj name="Clip" r:id="rId4" imgW="682368" imgH="480541" progId="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943225"/>
                        <a:ext cx="681038" cy="449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7"/>
          <p:cNvGraphicFramePr>
            <a:graphicFrameLocks noChangeAspect="1"/>
          </p:cNvGraphicFramePr>
          <p:nvPr/>
        </p:nvGraphicFramePr>
        <p:xfrm>
          <a:off x="7164388" y="29130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lip" r:id="rId6" imgW="682368" imgH="480541" progId="">
                  <p:embed/>
                </p:oleObj>
              </mc:Choice>
              <mc:Fallback>
                <p:oleObj name="Clip" r:id="rId6" imgW="682368" imgH="480541" progId="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13063"/>
                        <a:ext cx="681037" cy="4492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1" name="Oval 58"/>
          <p:cNvSpPr>
            <a:spLocks noChangeArrowheads="1"/>
          </p:cNvSpPr>
          <p:nvPr/>
        </p:nvSpPr>
        <p:spPr bwMode="auto">
          <a:xfrm>
            <a:off x="3055938" y="31718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222" name="Oval 59"/>
          <p:cNvSpPr>
            <a:spLocks noChangeArrowheads="1"/>
          </p:cNvSpPr>
          <p:nvPr/>
        </p:nvSpPr>
        <p:spPr bwMode="auto">
          <a:xfrm>
            <a:off x="2743200" y="39004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223" name="Text Box 60"/>
          <p:cNvSpPr txBox="1">
            <a:spLocks noChangeArrowheads="1"/>
          </p:cNvSpPr>
          <p:nvPr/>
        </p:nvSpPr>
        <p:spPr bwMode="auto">
          <a:xfrm>
            <a:off x="4075113" y="396240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1.5 Mbps link</a:t>
            </a:r>
          </a:p>
        </p:txBody>
      </p:sp>
      <p:sp>
        <p:nvSpPr>
          <p:cNvPr id="8224" name="Text Box 61"/>
          <p:cNvSpPr txBox="1">
            <a:spLocks noChangeArrowheads="1"/>
          </p:cNvSpPr>
          <p:nvPr/>
        </p:nvSpPr>
        <p:spPr bwMode="auto">
          <a:xfrm>
            <a:off x="1427163" y="2792413"/>
            <a:ext cx="933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1 Mbps </a:t>
            </a:r>
          </a:p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phone</a:t>
            </a:r>
          </a:p>
        </p:txBody>
      </p:sp>
      <p:sp>
        <p:nvSpPr>
          <p:cNvPr id="8225" name="Rectangle 28"/>
          <p:cNvSpPr>
            <a:spLocks noChangeArrowheads="1"/>
          </p:cNvSpPr>
          <p:nvPr/>
        </p:nvSpPr>
        <p:spPr bwMode="auto">
          <a:xfrm>
            <a:off x="4006850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226" name="Rectangle 29"/>
          <p:cNvSpPr>
            <a:spLocks noChangeArrowheads="1"/>
          </p:cNvSpPr>
          <p:nvPr/>
        </p:nvSpPr>
        <p:spPr bwMode="auto">
          <a:xfrm>
            <a:off x="3813175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227" name="Rectangle 70"/>
          <p:cNvSpPr>
            <a:spLocks noChangeArrowheads="1"/>
          </p:cNvSpPr>
          <p:nvPr/>
        </p:nvSpPr>
        <p:spPr bwMode="auto">
          <a:xfrm>
            <a:off x="4006850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228" name="Rectangle 71"/>
          <p:cNvSpPr>
            <a:spLocks noChangeArrowheads="1"/>
          </p:cNvSpPr>
          <p:nvPr/>
        </p:nvSpPr>
        <p:spPr bwMode="auto">
          <a:xfrm>
            <a:off x="3813175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229" name="Text Box 72"/>
          <p:cNvSpPr txBox="1">
            <a:spLocks noChangeArrowheads="1"/>
          </p:cNvSpPr>
          <p:nvPr/>
        </p:nvSpPr>
        <p:spPr bwMode="auto">
          <a:xfrm>
            <a:off x="4386263" y="2746375"/>
            <a:ext cx="211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charset="0"/>
                <a:ea typeface="MS PGothic" pitchFamily="34" charset="-128"/>
                <a:cs typeface="Arial" charset="0"/>
              </a:rPr>
              <a:t>1 Mbps logical link</a:t>
            </a:r>
          </a:p>
        </p:txBody>
      </p:sp>
      <p:sp>
        <p:nvSpPr>
          <p:cNvPr id="8230" name="Line 73"/>
          <p:cNvSpPr>
            <a:spLocks noChangeShapeType="1"/>
          </p:cNvSpPr>
          <p:nvPr/>
        </p:nvSpPr>
        <p:spPr bwMode="auto">
          <a:xfrm flipH="1">
            <a:off x="4116388" y="2973388"/>
            <a:ext cx="3302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8231" name="Text Box 74"/>
          <p:cNvSpPr txBox="1">
            <a:spLocks noChangeArrowheads="1"/>
          </p:cNvSpPr>
          <p:nvPr/>
        </p:nvSpPr>
        <p:spPr bwMode="auto">
          <a:xfrm>
            <a:off x="3127375" y="4587875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0.5 Mbps logical link</a:t>
            </a:r>
          </a:p>
        </p:txBody>
      </p:sp>
      <p:sp>
        <p:nvSpPr>
          <p:cNvPr id="8232" name="Line 75"/>
          <p:cNvSpPr>
            <a:spLocks noChangeShapeType="1"/>
          </p:cNvSpPr>
          <p:nvPr/>
        </p:nvSpPr>
        <p:spPr bwMode="auto">
          <a:xfrm flipH="1">
            <a:off x="3849688" y="3940175"/>
            <a:ext cx="2667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8233" name="Group 542"/>
          <p:cNvGrpSpPr>
            <a:grpSpLocks/>
          </p:cNvGrpSpPr>
          <p:nvPr/>
        </p:nvGrpSpPr>
        <p:grpSpPr bwMode="auto">
          <a:xfrm>
            <a:off x="1641475" y="3938588"/>
            <a:ext cx="985838" cy="895350"/>
            <a:chOff x="-44" y="1473"/>
            <a:chExt cx="981" cy="1105"/>
          </a:xfrm>
        </p:grpSpPr>
        <p:pic>
          <p:nvPicPr>
            <p:cNvPr id="826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7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234" name="Group 249"/>
          <p:cNvGrpSpPr>
            <a:grpSpLocks/>
          </p:cNvGrpSpPr>
          <p:nvPr/>
        </p:nvGrpSpPr>
        <p:grpSpPr bwMode="auto">
          <a:xfrm>
            <a:off x="6759575" y="4033838"/>
            <a:ext cx="363538" cy="687387"/>
            <a:chOff x="4140" y="429"/>
            <a:chExt cx="1425" cy="2396"/>
          </a:xfrm>
        </p:grpSpPr>
        <p:sp>
          <p:nvSpPr>
            <p:cNvPr id="82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38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41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2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67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268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243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2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65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266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245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46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2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63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264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2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2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61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262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250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53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55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56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57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58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5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260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8235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36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6DD0079-7A6D-4929-BF07-57A9516EE155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70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71538"/>
          </a:xfrm>
        </p:spPr>
        <p:txBody>
          <a:bodyPr/>
          <a:lstStyle/>
          <a:p>
            <a:pPr algn="l"/>
            <a:r>
              <a:rPr lang="el-GR" sz="2800" smtClean="0"/>
              <a:t>Μηχανισμοί Χρονοπρογραμματισμού και Αστυνόμευσης</a:t>
            </a:r>
            <a:endParaRPr lang="en-US" sz="28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171575"/>
            <a:ext cx="8947150" cy="3768725"/>
          </a:xfrm>
        </p:spPr>
        <p:txBody>
          <a:bodyPr/>
          <a:lstStyle/>
          <a:p>
            <a:r>
              <a:rPr lang="el-GR" smtClean="0">
                <a:solidFill>
                  <a:srgbClr val="FF0000"/>
                </a:solidFill>
              </a:rPr>
              <a:t>Χρονοπρογραμματισμός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επίλεξε το επόμενο πακέτο που θα σταλεί στην γραμμή</a:t>
            </a:r>
            <a:endParaRPr lang="en-US" smtClean="0"/>
          </a:p>
          <a:p>
            <a:r>
              <a:rPr lang="el-GR" smtClean="0">
                <a:solidFill>
                  <a:srgbClr val="FF0000"/>
                </a:solidFill>
              </a:rPr>
              <a:t>Προγραμματισμός </a:t>
            </a:r>
            <a:r>
              <a:rPr lang="en-US" smtClean="0">
                <a:solidFill>
                  <a:srgbClr val="FF0000"/>
                </a:solidFill>
              </a:rPr>
              <a:t>FIFO (first in first out):</a:t>
            </a:r>
            <a:r>
              <a:rPr lang="en-US" smtClean="0"/>
              <a:t> </a:t>
            </a:r>
            <a:r>
              <a:rPr lang="el-GR" smtClean="0"/>
              <a:t>να σταλούν με την σειρά άφιξης στην ουρά</a:t>
            </a:r>
            <a:endParaRPr lang="en-US" smtClean="0"/>
          </a:p>
          <a:p>
            <a:pPr lvl="1">
              <a:buFont typeface="Wingdings" pitchFamily="2" charset="2"/>
              <a:buChar char="§"/>
            </a:pPr>
            <a:r>
              <a:rPr lang="el-GR" smtClean="0">
                <a:solidFill>
                  <a:schemeClr val="accent2"/>
                </a:solidFill>
              </a:rPr>
              <a:t>Πολιτική απόρριψης</a:t>
            </a:r>
            <a:r>
              <a:rPr lang="en-US" smtClean="0">
                <a:solidFill>
                  <a:schemeClr val="accent2"/>
                </a:solidFill>
              </a:rPr>
              <a:t>: </a:t>
            </a:r>
            <a:r>
              <a:rPr lang="el-GR" smtClean="0"/>
              <a:t>αν το πακέτο φτάσει σε γεμάτη ουρά</a:t>
            </a:r>
            <a:r>
              <a:rPr lang="en-US" smtClean="0"/>
              <a:t>, </a:t>
            </a:r>
            <a:r>
              <a:rPr lang="el-GR" smtClean="0"/>
              <a:t>ποιό να απορριφθεί;</a:t>
            </a:r>
            <a:endParaRPr lang="en-US" smtClean="0"/>
          </a:p>
          <a:p>
            <a:pPr lvl="2"/>
            <a:r>
              <a:rPr lang="el-GR" sz="2000" smtClean="0">
                <a:solidFill>
                  <a:schemeClr val="accent2"/>
                </a:solidFill>
              </a:rPr>
              <a:t>Απόρριψη ουράς (</a:t>
            </a:r>
            <a:r>
              <a:rPr lang="en-US" sz="2000" smtClean="0">
                <a:solidFill>
                  <a:schemeClr val="accent2"/>
                </a:solidFill>
              </a:rPr>
              <a:t>Tail drop</a:t>
            </a:r>
            <a:r>
              <a:rPr lang="el-GR" sz="2000" smtClean="0">
                <a:solidFill>
                  <a:schemeClr val="accent2"/>
                </a:solidFill>
              </a:rPr>
              <a:t>)</a:t>
            </a:r>
            <a:r>
              <a:rPr lang="en-US" sz="2000" smtClean="0">
                <a:solidFill>
                  <a:schemeClr val="accent2"/>
                </a:solidFill>
              </a:rPr>
              <a:t>:</a:t>
            </a:r>
            <a:r>
              <a:rPr lang="en-US" sz="2000" smtClean="0"/>
              <a:t> </a:t>
            </a:r>
            <a:r>
              <a:rPr lang="el-GR" sz="2000" smtClean="0"/>
              <a:t>απόρριψη του τελευταίου πακέτου</a:t>
            </a:r>
            <a:endParaRPr lang="en-US" sz="2000" smtClean="0"/>
          </a:p>
          <a:p>
            <a:pPr lvl="2"/>
            <a:r>
              <a:rPr lang="el-GR" sz="2000" smtClean="0">
                <a:solidFill>
                  <a:schemeClr val="accent2"/>
                </a:solidFill>
              </a:rPr>
              <a:t>Προτεραιότητες</a:t>
            </a:r>
            <a:r>
              <a:rPr lang="en-US" sz="2000" smtClean="0">
                <a:solidFill>
                  <a:schemeClr val="accent2"/>
                </a:solidFill>
              </a:rPr>
              <a:t>: </a:t>
            </a:r>
            <a:r>
              <a:rPr lang="el-GR" sz="2000" smtClean="0"/>
              <a:t>απόρριψη</a:t>
            </a:r>
            <a:r>
              <a:rPr lang="en-US" sz="2000" smtClean="0"/>
              <a:t>/</a:t>
            </a:r>
            <a:r>
              <a:rPr lang="el-GR" sz="2000" smtClean="0"/>
              <a:t>διαγραφή βάσει προτεραιοτήτων</a:t>
            </a:r>
            <a:endParaRPr lang="en-US" sz="2000" smtClean="0"/>
          </a:p>
          <a:p>
            <a:pPr lvl="2"/>
            <a:r>
              <a:rPr lang="el-GR" sz="2000" smtClean="0">
                <a:solidFill>
                  <a:schemeClr val="accent2"/>
                </a:solidFill>
              </a:rPr>
              <a:t>Τυχαία</a:t>
            </a:r>
            <a:r>
              <a:rPr lang="en-US" sz="2000" smtClean="0">
                <a:solidFill>
                  <a:schemeClr val="accent2"/>
                </a:solidFill>
              </a:rPr>
              <a:t>:</a:t>
            </a:r>
            <a:r>
              <a:rPr lang="en-US" sz="2000" smtClean="0"/>
              <a:t> </a:t>
            </a:r>
            <a:r>
              <a:rPr lang="el-GR" sz="2000" smtClean="0"/>
              <a:t>απόρριψη</a:t>
            </a:r>
            <a:r>
              <a:rPr lang="en-US" sz="2000" smtClean="0"/>
              <a:t>/</a:t>
            </a:r>
            <a:r>
              <a:rPr lang="el-GR" sz="2000" smtClean="0"/>
              <a:t>διαγραφή  με τυχαία σειρά</a:t>
            </a:r>
            <a:endParaRPr lang="en-US" sz="2000" smtClean="0"/>
          </a:p>
        </p:txBody>
      </p:sp>
      <p:sp>
        <p:nvSpPr>
          <p:cNvPr id="7475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4757" name="Group 25"/>
          <p:cNvGrpSpPr>
            <a:grpSpLocks/>
          </p:cNvGrpSpPr>
          <p:nvPr/>
        </p:nvGrpSpPr>
        <p:grpSpPr bwMode="auto">
          <a:xfrm>
            <a:off x="3771900" y="5132388"/>
            <a:ext cx="939800" cy="565150"/>
            <a:chOff x="1670312" y="2562997"/>
            <a:chExt cx="940317" cy="565219"/>
          </a:xfrm>
        </p:grpSpPr>
        <p:grpSp>
          <p:nvGrpSpPr>
            <p:cNvPr id="74767" name="Group 28"/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74769" name="Rectangle 30"/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cxnSp>
            <p:nvCxnSpPr>
              <p:cNvPr id="74770" name="Straight Connector 31"/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771" name="Straight Connector 32"/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772" name="Straight Connector 33"/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773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774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775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776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4768" name="Rectangle 29"/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 w="1587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74758" name="Oval 27"/>
          <p:cNvSpPr>
            <a:spLocks noChangeArrowheads="1"/>
          </p:cNvSpPr>
          <p:nvPr/>
        </p:nvSpPr>
        <p:spPr bwMode="auto">
          <a:xfrm>
            <a:off x="4799013" y="5103813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74759" name="Straight Arrow Connector 11"/>
          <p:cNvCxnSpPr>
            <a:cxnSpLocks noChangeShapeType="1"/>
          </p:cNvCxnSpPr>
          <p:nvPr/>
        </p:nvCxnSpPr>
        <p:spPr bwMode="auto">
          <a:xfrm>
            <a:off x="2532063" y="5414963"/>
            <a:ext cx="1054100" cy="0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</p:cxnSp>
      <p:sp>
        <p:nvSpPr>
          <p:cNvPr id="74760" name="TextBox 17"/>
          <p:cNvSpPr txBox="1">
            <a:spLocks noChangeArrowheads="1"/>
          </p:cNvSpPr>
          <p:nvPr/>
        </p:nvSpPr>
        <p:spPr bwMode="auto">
          <a:xfrm>
            <a:off x="3514725" y="5699125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  <a:cs typeface="Arial" charset="0"/>
              </a:rPr>
              <a:t>queue</a:t>
            </a:r>
          </a:p>
          <a:p>
            <a:pPr algn="ctr"/>
            <a:r>
              <a:rPr lang="en-US" sz="1400">
                <a:latin typeface="Arial" charset="0"/>
                <a:cs typeface="Arial" charset="0"/>
              </a:rPr>
              <a:t>(waiting area)</a:t>
            </a:r>
          </a:p>
        </p:txBody>
      </p:sp>
      <p:sp>
        <p:nvSpPr>
          <p:cNvPr id="74761" name="TextBox 18"/>
          <p:cNvSpPr txBox="1">
            <a:spLocks noChangeArrowheads="1"/>
          </p:cNvSpPr>
          <p:nvPr/>
        </p:nvSpPr>
        <p:spPr bwMode="auto">
          <a:xfrm>
            <a:off x="2673350" y="5459413"/>
            <a:ext cx="763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  <a:cs typeface="Arial" charset="0"/>
              </a:rPr>
              <a:t>packet</a:t>
            </a:r>
          </a:p>
          <a:p>
            <a:pPr algn="ctr"/>
            <a:r>
              <a:rPr lang="en-US" sz="1400">
                <a:latin typeface="Arial" charset="0"/>
                <a:cs typeface="Arial" charset="0"/>
              </a:rPr>
              <a:t>arrivals</a:t>
            </a:r>
          </a:p>
        </p:txBody>
      </p:sp>
      <p:cxnSp>
        <p:nvCxnSpPr>
          <p:cNvPr id="74762" name="Straight Arrow Connector 20"/>
          <p:cNvCxnSpPr>
            <a:cxnSpLocks noChangeShapeType="1"/>
          </p:cNvCxnSpPr>
          <p:nvPr/>
        </p:nvCxnSpPr>
        <p:spPr bwMode="auto">
          <a:xfrm>
            <a:off x="5632450" y="5400675"/>
            <a:ext cx="906463" cy="4763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</p:cxnSp>
      <p:sp>
        <p:nvSpPr>
          <p:cNvPr id="74763" name="TextBox 22"/>
          <p:cNvSpPr txBox="1">
            <a:spLocks noChangeArrowheads="1"/>
          </p:cNvSpPr>
          <p:nvPr/>
        </p:nvSpPr>
        <p:spPr bwMode="auto">
          <a:xfrm>
            <a:off x="5724525" y="5508625"/>
            <a:ext cx="1042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  <a:cs typeface="Arial" charset="0"/>
              </a:rPr>
              <a:t>packet</a:t>
            </a:r>
          </a:p>
          <a:p>
            <a:pPr algn="ctr"/>
            <a:r>
              <a:rPr lang="en-US" sz="1400">
                <a:latin typeface="Arial" charset="0"/>
                <a:cs typeface="Arial" charset="0"/>
              </a:rPr>
              <a:t>departures</a:t>
            </a:r>
          </a:p>
        </p:txBody>
      </p:sp>
      <p:sp>
        <p:nvSpPr>
          <p:cNvPr id="74764" name="TextBox 23"/>
          <p:cNvSpPr txBox="1">
            <a:spLocks noChangeArrowheads="1"/>
          </p:cNvSpPr>
          <p:nvPr/>
        </p:nvSpPr>
        <p:spPr bwMode="auto">
          <a:xfrm>
            <a:off x="4714875" y="5703888"/>
            <a:ext cx="85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  <a:cs typeface="Arial" charset="0"/>
              </a:rPr>
              <a:t>link</a:t>
            </a:r>
          </a:p>
          <a:p>
            <a:pPr algn="ctr"/>
            <a:r>
              <a:rPr lang="en-US" sz="1400">
                <a:latin typeface="Arial" charset="0"/>
                <a:cs typeface="Arial" charset="0"/>
              </a:rPr>
              <a:t> (server)</a:t>
            </a:r>
          </a:p>
        </p:txBody>
      </p:sp>
      <p:cxnSp>
        <p:nvCxnSpPr>
          <p:cNvPr id="74765" name="Straight Arrow Connector 52"/>
          <p:cNvCxnSpPr>
            <a:cxnSpLocks noChangeShapeType="1"/>
            <a:stCxn id="74768" idx="3"/>
            <a:endCxn id="74758" idx="2"/>
          </p:cNvCxnSpPr>
          <p:nvPr/>
        </p:nvCxnSpPr>
        <p:spPr bwMode="auto">
          <a:xfrm>
            <a:off x="4711700" y="5414963"/>
            <a:ext cx="87313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74766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799C2AAB-2B66-4758-B8F1-9CB90078E3CB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71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2800" smtClean="0"/>
              <a:t>Πολιτικές προγραμματισμού</a:t>
            </a:r>
            <a:r>
              <a:rPr lang="en-US" sz="2800" smtClean="0"/>
              <a:t>: </a:t>
            </a:r>
            <a:r>
              <a:rPr lang="el-GR" sz="2800" smtClean="0"/>
              <a:t>προτεραιότητες</a:t>
            </a:r>
            <a:endParaRPr lang="en-US" sz="280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289050"/>
            <a:ext cx="8567737" cy="3016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mtClean="0">
                <a:solidFill>
                  <a:srgbClr val="FF0000"/>
                </a:solidFill>
              </a:rPr>
              <a:t>Προγραμματισμός προτεραιοτήτων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μετάδοση πακέτων που βρίσκονται στην ουρά με την μεγαλύτερη προτεραιότητα</a:t>
            </a:r>
            <a:r>
              <a:rPr lang="en-US" smtClean="0"/>
              <a:t> </a:t>
            </a:r>
          </a:p>
          <a:p>
            <a:r>
              <a:rPr lang="el-GR" smtClean="0"/>
              <a:t>Πολλαπλές </a:t>
            </a:r>
            <a:r>
              <a:rPr lang="el-GR" i="1" smtClean="0"/>
              <a:t>κλάσεις</a:t>
            </a:r>
            <a:r>
              <a:rPr lang="en-US" smtClean="0"/>
              <a:t>, </a:t>
            </a:r>
            <a:r>
              <a:rPr lang="el-GR" smtClean="0"/>
              <a:t>με διαφορετικές προτεραιότητες</a:t>
            </a:r>
            <a:endParaRPr lang="en-US" smtClean="0"/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Η κατηγοριοποίηση μπορεί να εξαρτάται </a:t>
            </a:r>
            <a:r>
              <a:rPr lang="en-US" smtClean="0"/>
              <a:t> </a:t>
            </a:r>
            <a:r>
              <a:rPr lang="el-GR" smtClean="0"/>
              <a:t>από το «μαρκάρισμα» ή άλλες πληροφορίες της επικεφαλίδας,</a:t>
            </a:r>
            <a:r>
              <a:rPr lang="en-US" smtClean="0"/>
              <a:t> </a:t>
            </a:r>
            <a:r>
              <a:rPr lang="el-GR" smtClean="0"/>
              <a:t>π.χ.</a:t>
            </a:r>
            <a:r>
              <a:rPr lang="en-US" smtClean="0"/>
              <a:t> IP </a:t>
            </a:r>
            <a:r>
              <a:rPr lang="el-GR" smtClean="0"/>
              <a:t>πηγής/προορισμού</a:t>
            </a:r>
            <a:r>
              <a:rPr lang="en-US" smtClean="0"/>
              <a:t>,</a:t>
            </a:r>
            <a:r>
              <a:rPr lang="el-GR" smtClean="0"/>
              <a:t> θύρες</a:t>
            </a:r>
            <a:r>
              <a:rPr lang="en-US" smtClean="0"/>
              <a:t>, </a:t>
            </a:r>
            <a:r>
              <a:rPr lang="el-GR" smtClean="0"/>
              <a:t>κτλ…</a:t>
            </a:r>
            <a:endParaRPr lang="en-US" smtClean="0"/>
          </a:p>
        </p:txBody>
      </p:sp>
      <p:pic>
        <p:nvPicPr>
          <p:cNvPr id="75780" name="Picture 4" descr="663  2-Priority Que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4089400"/>
            <a:ext cx="3638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Service order in non preemptive 2 priority que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50" y="3614738"/>
            <a:ext cx="39274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783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35CEEAB-4CC7-485D-8E85-D43FC0EDF108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72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Πολιτικές χρονοπρογραμματισμού (συνέχεια)</a:t>
            </a:r>
            <a:endParaRPr lang="en-US" sz="28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14438"/>
            <a:ext cx="7772400" cy="7556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mtClean="0">
                <a:solidFill>
                  <a:srgbClr val="FF0000"/>
                </a:solidFill>
              </a:rPr>
              <a:t>Χρονοπρογραμματισμός </a:t>
            </a:r>
            <a:r>
              <a:rPr lang="en-US" smtClean="0">
                <a:solidFill>
                  <a:srgbClr val="FF0000"/>
                </a:solidFill>
              </a:rPr>
              <a:t>round robin (</a:t>
            </a:r>
            <a:r>
              <a:rPr lang="el-GR" smtClean="0">
                <a:solidFill>
                  <a:srgbClr val="FF0000"/>
                </a:solidFill>
              </a:rPr>
              <a:t>εκ περιτροπής)</a:t>
            </a:r>
            <a:r>
              <a:rPr lang="en-US" smtClean="0">
                <a:solidFill>
                  <a:srgbClr val="FF0000"/>
                </a:solidFill>
              </a:rPr>
              <a:t> :</a:t>
            </a:r>
            <a:endParaRPr lang="en-US" smtClean="0"/>
          </a:p>
          <a:p>
            <a:r>
              <a:rPr lang="el-GR" smtClean="0"/>
              <a:t>Πολλαπλές κατηγορίες</a:t>
            </a:r>
            <a:endParaRPr lang="en-US" smtClean="0"/>
          </a:p>
          <a:p>
            <a:r>
              <a:rPr lang="el-GR" smtClean="0"/>
              <a:t>Κυκλική σάρωση</a:t>
            </a:r>
            <a:r>
              <a:rPr lang="en-US" smtClean="0"/>
              <a:t> </a:t>
            </a:r>
            <a:r>
              <a:rPr lang="el-GR" smtClean="0"/>
              <a:t>των ουρών των κατηγοριών</a:t>
            </a:r>
            <a:r>
              <a:rPr lang="en-US" smtClean="0"/>
              <a:t>, </a:t>
            </a:r>
            <a:r>
              <a:rPr lang="el-GR" smtClean="0"/>
              <a:t>εξυπηρετώντας ένα από κάθε κατηγορία </a:t>
            </a:r>
            <a:r>
              <a:rPr lang="en-US" smtClean="0"/>
              <a:t>(</a:t>
            </a:r>
            <a:r>
              <a:rPr lang="el-GR" smtClean="0"/>
              <a:t>αν είναι δυνατό)</a:t>
            </a:r>
            <a:endParaRPr lang="en-US" smtClean="0"/>
          </a:p>
        </p:txBody>
      </p:sp>
      <p:pic>
        <p:nvPicPr>
          <p:cNvPr id="76804" name="Picture 4" descr="665 round_ro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3656013"/>
            <a:ext cx="64150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6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569F9123-AE97-49BB-B6A9-659AEAE7EAF6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2800" smtClean="0"/>
              <a:t>Πολιτικές χρονοπρογραμματισμού </a:t>
            </a:r>
            <a:r>
              <a:rPr lang="el-GR" sz="2000" smtClean="0"/>
              <a:t>(συνέχεια)</a:t>
            </a:r>
            <a:endParaRPr lang="en-US" sz="20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6350"/>
            <a:ext cx="8385175" cy="4908550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dirty="0" smtClean="0">
                <a:solidFill>
                  <a:srgbClr val="FF0000"/>
                </a:solidFill>
              </a:rPr>
              <a:t>Σταθμισμένα δίκαιη μεταχείριση (</a:t>
            </a:r>
            <a:r>
              <a:rPr lang="en-US" dirty="0" smtClean="0">
                <a:solidFill>
                  <a:srgbClr val="FF0000"/>
                </a:solidFill>
              </a:rPr>
              <a:t>Weighted Fair Queuing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 </a:t>
            </a:r>
          </a:p>
          <a:p>
            <a:r>
              <a:rPr lang="el-GR" dirty="0" smtClean="0"/>
              <a:t>Γενικευμένο</a:t>
            </a:r>
            <a:r>
              <a:rPr lang="en-US" dirty="0" smtClean="0"/>
              <a:t> Round Robin</a:t>
            </a:r>
          </a:p>
          <a:p>
            <a:r>
              <a:rPr lang="el-GR" dirty="0" smtClean="0"/>
              <a:t>Κάθε κατηγορία λαμβάνει σταθμισμένη ποσότητα υπηρεσίας σε κάθε κύκλο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77828" name="Picture 4" descr="666 W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859213"/>
            <a:ext cx="67198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830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A23AE3F-5B9E-4F68-B473-AEE45DDE3A05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Μηχανισμοί αστυνόμευσης </a:t>
            </a: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8493125" cy="31623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800" u="sng" smtClean="0">
                <a:solidFill>
                  <a:srgbClr val="FF0000"/>
                </a:solidFill>
              </a:rPr>
              <a:t>Στόχος </a:t>
            </a:r>
            <a:r>
              <a:rPr lang="en-US" sz="2800" u="sng" smtClean="0">
                <a:solidFill>
                  <a:srgbClr val="FF0000"/>
                </a:solidFill>
              </a:rPr>
              <a:t>:</a:t>
            </a:r>
            <a:r>
              <a:rPr lang="en-US" sz="2800" smtClean="0"/>
              <a:t> </a:t>
            </a:r>
            <a:r>
              <a:rPr lang="el-GR" sz="2800" smtClean="0">
                <a:solidFill>
                  <a:srgbClr val="FF0000"/>
                </a:solidFill>
              </a:rPr>
              <a:t>περιορισμός κίνησης ώστε να μην ξεπεράσει δηλωμένες παραμέτρους </a:t>
            </a:r>
            <a:endParaRPr lang="en-US" sz="280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l-GR" smtClean="0"/>
              <a:t>Τρία κριτήρια που χρησιμοποιούνται συχνά</a:t>
            </a:r>
            <a:r>
              <a:rPr lang="en-US" smtClean="0"/>
              <a:t>: </a:t>
            </a:r>
          </a:p>
          <a:p>
            <a:r>
              <a:rPr lang="el-GR" i="1" smtClean="0">
                <a:solidFill>
                  <a:schemeClr val="accent2"/>
                </a:solidFill>
              </a:rPr>
              <a:t>Μέση ταχύτητα (μακροπρόθεσμα</a:t>
            </a:r>
            <a:r>
              <a:rPr lang="en-US" i="1" smtClean="0">
                <a:solidFill>
                  <a:schemeClr val="accent2"/>
                </a:solidFill>
              </a:rPr>
              <a:t>)</a:t>
            </a:r>
            <a:r>
              <a:rPr lang="el-GR" i="1" smtClean="0">
                <a:solidFill>
                  <a:schemeClr val="accent2"/>
                </a:solidFill>
              </a:rPr>
              <a:t>:</a:t>
            </a:r>
            <a:r>
              <a:rPr lang="en-US" b="1" smtClean="0"/>
              <a:t> </a:t>
            </a:r>
            <a:r>
              <a:rPr lang="el-GR" smtClean="0"/>
              <a:t>πόσα πακέτα μπορούν να σταλούν στη μονάδα του χρόνου (μακροπρόθεσμα)</a:t>
            </a:r>
            <a:endParaRPr lang="en-US" smtClean="0"/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Κρίσιμη ερώτηση</a:t>
            </a:r>
            <a:r>
              <a:rPr lang="en-US" smtClean="0"/>
              <a:t>: </a:t>
            </a:r>
            <a:r>
              <a:rPr lang="el-GR" smtClean="0"/>
              <a:t>ποιό είναι το μήκος του χρονικού διαστήματος;</a:t>
            </a:r>
            <a:r>
              <a:rPr lang="en-US" smtClean="0"/>
              <a:t> </a:t>
            </a:r>
            <a:endParaRPr lang="el-GR" smtClean="0"/>
          </a:p>
          <a:p>
            <a:pPr lvl="1">
              <a:buFont typeface="Wingdings" pitchFamily="2" charset="2"/>
              <a:buChar char="§"/>
            </a:pPr>
            <a:r>
              <a:rPr lang="en-US" smtClean="0"/>
              <a:t>100 </a:t>
            </a:r>
            <a:r>
              <a:rPr lang="el-GR" smtClean="0"/>
              <a:t>πακέτα/ δευτ. και </a:t>
            </a:r>
            <a:r>
              <a:rPr lang="en-US" smtClean="0"/>
              <a:t> 6000 </a:t>
            </a:r>
            <a:r>
              <a:rPr lang="el-GR" smtClean="0"/>
              <a:t>πακέτα /λεπτό έχουν την ίδια μέση τιμή</a:t>
            </a:r>
            <a:r>
              <a:rPr lang="en-US" smtClean="0"/>
              <a:t>!</a:t>
            </a:r>
          </a:p>
          <a:p>
            <a:r>
              <a:rPr lang="el-GR" i="1" smtClean="0">
                <a:solidFill>
                  <a:schemeClr val="accent2"/>
                </a:solidFill>
              </a:rPr>
              <a:t>Μέγιστος ρυθμός</a:t>
            </a:r>
            <a:r>
              <a:rPr lang="en-US" i="1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π.χ.</a:t>
            </a:r>
            <a:r>
              <a:rPr lang="en-US" smtClean="0"/>
              <a:t>, 6000 </a:t>
            </a:r>
            <a:r>
              <a:rPr lang="el-GR" smtClean="0"/>
              <a:t>πκτ/λεπτό μέσο όρο,</a:t>
            </a:r>
            <a:r>
              <a:rPr lang="en-US" smtClean="0"/>
              <a:t> 1500 </a:t>
            </a:r>
            <a:r>
              <a:rPr lang="el-GR" smtClean="0"/>
              <a:t>πκτ/δευτ. </a:t>
            </a:r>
            <a:r>
              <a:rPr lang="en-US" smtClean="0"/>
              <a:t> </a:t>
            </a:r>
            <a:r>
              <a:rPr lang="el-GR" smtClean="0"/>
              <a:t>μέγιστο ρυθμό</a:t>
            </a:r>
            <a:endParaRPr lang="en-US" smtClean="0"/>
          </a:p>
          <a:p>
            <a:r>
              <a:rPr lang="el-GR" i="1" smtClean="0">
                <a:solidFill>
                  <a:schemeClr val="accent2"/>
                </a:solidFill>
              </a:rPr>
              <a:t>Μέγεθος ριπής πακέτων </a:t>
            </a:r>
            <a:r>
              <a:rPr lang="en-US" i="1" smtClean="0">
                <a:solidFill>
                  <a:schemeClr val="accent2"/>
                </a:solidFill>
              </a:rPr>
              <a:t>:</a:t>
            </a:r>
            <a:r>
              <a:rPr lang="el-GR" i="1" smtClean="0">
                <a:solidFill>
                  <a:schemeClr val="accent2"/>
                </a:solidFill>
              </a:rPr>
              <a:t> </a:t>
            </a:r>
            <a:r>
              <a:rPr lang="el-GR" smtClean="0"/>
              <a:t>μέγιστος αριθμός πακέτων που αποστέλλονται διαδοχικά (το ένα πίσω από το άλλο)</a:t>
            </a:r>
            <a:endParaRPr lang="en-US" smtClean="0"/>
          </a:p>
        </p:txBody>
      </p:sp>
      <p:sp>
        <p:nvSpPr>
          <p:cNvPr id="78852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853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533334F1-7053-4843-9A63-FC264EDF4612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Μηχανισμοί αστυνόμευσης: υλοποίηση</a:t>
            </a:r>
            <a:endParaRPr lang="en-US" sz="28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8388"/>
            <a:ext cx="8043863" cy="5124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mtClean="0">
                <a:solidFill>
                  <a:srgbClr val="FF0000"/>
                </a:solidFill>
              </a:rPr>
              <a:t>Δοχείο με κουπόνια (</a:t>
            </a:r>
            <a:r>
              <a:rPr lang="en-US" smtClean="0">
                <a:solidFill>
                  <a:srgbClr val="FF0000"/>
                </a:solidFill>
              </a:rPr>
              <a:t>Token Bucket</a:t>
            </a:r>
            <a:r>
              <a:rPr lang="el-GR" smtClean="0">
                <a:solidFill>
                  <a:srgbClr val="FF0000"/>
                </a:solidFill>
              </a:rPr>
              <a:t>)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περιορισμός της εισόδου σε συγκεκριμένο </a:t>
            </a:r>
            <a:r>
              <a:rPr lang="el-GR" smtClean="0">
                <a:solidFill>
                  <a:schemeClr val="accent2"/>
                </a:solidFill>
              </a:rPr>
              <a:t>πλήθος πακέτων </a:t>
            </a:r>
            <a:r>
              <a:rPr lang="el-GR" smtClean="0"/>
              <a:t>και </a:t>
            </a:r>
            <a:r>
              <a:rPr lang="el-GR" smtClean="0">
                <a:solidFill>
                  <a:schemeClr val="accent2"/>
                </a:solidFill>
              </a:rPr>
              <a:t>μέση ταχύτητα.</a:t>
            </a:r>
            <a:r>
              <a:rPr lang="en-US" smtClean="0">
                <a:solidFill>
                  <a:schemeClr val="accent2"/>
                </a:solidFill>
              </a:rPr>
              <a:t> </a:t>
            </a:r>
          </a:p>
          <a:p>
            <a:pPr>
              <a:buFont typeface="ZapfDingbats" pitchFamily="82" charset="2"/>
              <a:buNone/>
            </a:pPr>
            <a:endParaRPr lang="en-US" smtClean="0"/>
          </a:p>
          <a:p>
            <a:pPr>
              <a:buFont typeface="ZapfDingbats" pitchFamily="82" charset="2"/>
              <a:buNone/>
            </a:pPr>
            <a:endParaRPr lang="en-US" smtClean="0"/>
          </a:p>
          <a:p>
            <a:pPr>
              <a:buFont typeface="ZapfDingbats" pitchFamily="82" charset="2"/>
              <a:buNone/>
            </a:pPr>
            <a:endParaRPr lang="en-US" smtClean="0"/>
          </a:p>
          <a:p>
            <a:pPr>
              <a:buFont typeface="ZapfDingbats" pitchFamily="82" charset="2"/>
              <a:buNone/>
            </a:pPr>
            <a:endParaRPr lang="en-US" smtClean="0"/>
          </a:p>
          <a:p>
            <a:pPr>
              <a:buFont typeface="ZapfDingbats" pitchFamily="82" charset="2"/>
              <a:buNone/>
            </a:pPr>
            <a:endParaRPr lang="en-US" smtClean="0"/>
          </a:p>
          <a:p>
            <a:r>
              <a:rPr lang="el-GR" sz="2000" smtClean="0"/>
              <a:t>Το δοχείο μπορεί να κρατήσει</a:t>
            </a:r>
            <a:r>
              <a:rPr lang="en-US" sz="2000" smtClean="0"/>
              <a:t> b </a:t>
            </a:r>
            <a:r>
              <a:rPr lang="el-GR" sz="2000" smtClean="0"/>
              <a:t>κουπόνια.</a:t>
            </a:r>
            <a:endParaRPr lang="en-US" sz="2000" smtClean="0"/>
          </a:p>
          <a:p>
            <a:r>
              <a:rPr lang="el-GR" sz="2000" smtClean="0"/>
              <a:t>Τα κουπόνια παράγονται με ρυθμό</a:t>
            </a:r>
            <a:r>
              <a:rPr lang="en-US" sz="2000" smtClean="0"/>
              <a:t> r </a:t>
            </a:r>
            <a:r>
              <a:rPr lang="el-GR" sz="2000" smtClean="0"/>
              <a:t>κουπόνια/δευτ., </a:t>
            </a:r>
            <a:r>
              <a:rPr lang="en-US" sz="2000" smtClean="0"/>
              <a:t> </a:t>
            </a:r>
            <a:r>
              <a:rPr lang="el-GR" sz="2000" smtClean="0"/>
              <a:t>εκτός αν το δοχείο είναι γεμάτο</a:t>
            </a:r>
            <a:endParaRPr lang="en-US" sz="2000" smtClean="0"/>
          </a:p>
          <a:p>
            <a:r>
              <a:rPr lang="el-GR" sz="2000" smtClean="0">
                <a:solidFill>
                  <a:srgbClr val="FF0000"/>
                </a:solidFill>
              </a:rPr>
              <a:t>Σε μια χρονική περίοδο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l-GR" sz="2000" smtClean="0">
                <a:solidFill>
                  <a:srgbClr val="FF0000"/>
                </a:solidFill>
              </a:rPr>
              <a:t>μήκους </a:t>
            </a:r>
            <a:r>
              <a:rPr lang="en-US" sz="2000" smtClean="0">
                <a:solidFill>
                  <a:srgbClr val="FF0000"/>
                </a:solidFill>
              </a:rPr>
              <a:t>t</a:t>
            </a:r>
            <a:r>
              <a:rPr lang="el-GR" sz="2000" smtClean="0">
                <a:solidFill>
                  <a:srgbClr val="FF0000"/>
                </a:solidFill>
              </a:rPr>
              <a:t>,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l-GR" sz="2000" smtClean="0">
                <a:solidFill>
                  <a:srgbClr val="FF0000"/>
                </a:solidFill>
              </a:rPr>
              <a:t>τα πακέτα που μπορούν να εισέλθουν είναι το πολύ</a:t>
            </a:r>
            <a:r>
              <a:rPr lang="en-US" sz="2000" smtClean="0">
                <a:solidFill>
                  <a:srgbClr val="FF0000"/>
                </a:solidFill>
              </a:rPr>
              <a:t>  r t + b</a:t>
            </a:r>
            <a:endParaRPr lang="en-US" sz="2000" smtClean="0"/>
          </a:p>
        </p:txBody>
      </p:sp>
      <p:pic>
        <p:nvPicPr>
          <p:cNvPr id="79876" name="Picture 4" descr="667 Token bu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3" y="2265363"/>
            <a:ext cx="47466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878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7C710C9-02B6-4DCF-ABEB-C9430A573DA8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mtClean="0"/>
              <a:t>Μηχανισμοί αστυνόμευσης </a:t>
            </a:r>
            <a:r>
              <a:rPr lang="el-GR" sz="2400" smtClean="0"/>
              <a:t>(συνέχεια)</a:t>
            </a:r>
            <a:endParaRPr lang="en-US" sz="240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1206500"/>
            <a:ext cx="8021637" cy="1552575"/>
          </a:xfrm>
        </p:spPr>
        <p:txBody>
          <a:bodyPr/>
          <a:lstStyle/>
          <a:p>
            <a:r>
              <a:rPr lang="el-GR" dirty="0" smtClean="0"/>
              <a:t>Δοχείο με κουπόνια (</a:t>
            </a:r>
            <a:r>
              <a:rPr lang="en-US" dirty="0" smtClean="0"/>
              <a:t>token bucket</a:t>
            </a:r>
            <a:r>
              <a:rPr lang="el-GR" dirty="0" smtClean="0"/>
              <a:t>)</a:t>
            </a:r>
            <a:r>
              <a:rPr lang="en-US" dirty="0" smtClean="0"/>
              <a:t>, WFQ </a:t>
            </a:r>
            <a:r>
              <a:rPr lang="el-GR" dirty="0" smtClean="0"/>
              <a:t>συνδυάζονται για να προσφέρουν εγγυήσεις σχετικά με τη μέγιστη καθυστέρηση σε μια ουρά</a:t>
            </a:r>
            <a:r>
              <a:rPr lang="en-US" dirty="0" smtClean="0"/>
              <a:t>, </a:t>
            </a:r>
            <a:r>
              <a:rPr lang="el-GR" dirty="0" err="1" smtClean="0"/>
              <a:t>π.χ</a:t>
            </a:r>
            <a:r>
              <a:rPr lang="en-US" dirty="0" smtClean="0"/>
              <a:t>., </a:t>
            </a:r>
            <a:r>
              <a:rPr lang="en-US" i="1" dirty="0" err="1" smtClean="0">
                <a:solidFill>
                  <a:srgbClr val="FF0000"/>
                </a:solidFill>
              </a:rPr>
              <a:t>QoS</a:t>
            </a:r>
            <a:r>
              <a:rPr lang="en-US" i="1" dirty="0" smtClean="0">
                <a:solidFill>
                  <a:srgbClr val="FF0000"/>
                </a:solidFill>
              </a:rPr>
              <a:t> guarantee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!</a:t>
            </a:r>
          </a:p>
        </p:txBody>
      </p:sp>
      <p:pic>
        <p:nvPicPr>
          <p:cNvPr id="80900" name="Picture 4" descr="668 WFQ_and_to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2876550"/>
            <a:ext cx="374491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558800" y="2784475"/>
            <a:ext cx="4319588" cy="2894013"/>
            <a:chOff x="582" y="2241"/>
            <a:chExt cx="2721" cy="1823"/>
          </a:xfrm>
        </p:grpSpPr>
        <p:grpSp>
          <p:nvGrpSpPr>
            <p:cNvPr id="80906" name="Group 6"/>
            <p:cNvGrpSpPr>
              <a:grpSpLocks/>
            </p:cNvGrpSpPr>
            <p:nvPr/>
          </p:nvGrpSpPr>
          <p:grpSpPr bwMode="auto">
            <a:xfrm>
              <a:off x="1236" y="2246"/>
              <a:ext cx="2067" cy="1818"/>
              <a:chOff x="708" y="2192"/>
              <a:chExt cx="2067" cy="1818"/>
            </a:xfrm>
          </p:grpSpPr>
          <p:sp>
            <p:nvSpPr>
              <p:cNvPr id="80909" name="Line 7"/>
              <p:cNvSpPr>
                <a:spLocks noChangeShapeType="1"/>
              </p:cNvSpPr>
              <p:nvPr/>
            </p:nvSpPr>
            <p:spPr bwMode="auto">
              <a:xfrm>
                <a:off x="708" y="2646"/>
                <a:ext cx="390" cy="40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910" name="Line 8"/>
              <p:cNvSpPr>
                <a:spLocks noChangeShapeType="1"/>
              </p:cNvSpPr>
              <p:nvPr/>
            </p:nvSpPr>
            <p:spPr bwMode="auto">
              <a:xfrm>
                <a:off x="1098" y="3050"/>
                <a:ext cx="969" cy="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911" name="Line 9"/>
              <p:cNvSpPr>
                <a:spLocks noChangeShapeType="1"/>
              </p:cNvSpPr>
              <p:nvPr/>
            </p:nvSpPr>
            <p:spPr bwMode="auto">
              <a:xfrm>
                <a:off x="1098" y="3141"/>
                <a:ext cx="969" cy="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912" name="Line 10"/>
              <p:cNvSpPr>
                <a:spLocks noChangeShapeType="1"/>
              </p:cNvSpPr>
              <p:nvPr/>
            </p:nvSpPr>
            <p:spPr bwMode="auto">
              <a:xfrm flipV="1">
                <a:off x="784" y="3141"/>
                <a:ext cx="314" cy="5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913" name="Text Box 11"/>
              <p:cNvSpPr txBox="1">
                <a:spLocks noChangeArrowheads="1"/>
              </p:cNvSpPr>
              <p:nvPr/>
            </p:nvSpPr>
            <p:spPr bwMode="auto">
              <a:xfrm>
                <a:off x="1568" y="3243"/>
                <a:ext cx="5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WFQ 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80914" name="Line 12"/>
              <p:cNvSpPr>
                <a:spLocks noChangeShapeType="1"/>
              </p:cNvSpPr>
              <p:nvPr/>
            </p:nvSpPr>
            <p:spPr bwMode="auto">
              <a:xfrm>
                <a:off x="1840" y="3090"/>
                <a:ext cx="70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80915" name="Group 13"/>
              <p:cNvGrpSpPr>
                <a:grpSpLocks/>
              </p:cNvGrpSpPr>
              <p:nvPr/>
            </p:nvGrpSpPr>
            <p:grpSpPr bwMode="auto">
              <a:xfrm>
                <a:off x="1708" y="2985"/>
                <a:ext cx="184" cy="224"/>
                <a:chOff x="4438" y="2265"/>
                <a:chExt cx="204" cy="236"/>
              </a:xfrm>
            </p:grpSpPr>
            <p:sp>
              <p:nvSpPr>
                <p:cNvPr id="80948" name="Rectangle 14"/>
                <p:cNvSpPr>
                  <a:spLocks noChangeArrowheads="1"/>
                </p:cNvSpPr>
                <p:nvPr/>
              </p:nvSpPr>
              <p:spPr bwMode="auto">
                <a:xfrm rot="-5401360">
                  <a:off x="4424" y="2283"/>
                  <a:ext cx="232" cy="204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49" name="Line 15"/>
                <p:cNvSpPr>
                  <a:spLocks noChangeShapeType="1"/>
                </p:cNvSpPr>
                <p:nvPr/>
              </p:nvSpPr>
              <p:spPr bwMode="auto">
                <a:xfrm rot="-5401360">
                  <a:off x="4370" y="2386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50" name="Line 16"/>
                <p:cNvSpPr>
                  <a:spLocks noChangeShapeType="1"/>
                </p:cNvSpPr>
                <p:nvPr/>
              </p:nvSpPr>
              <p:spPr bwMode="auto">
                <a:xfrm rot="-5401360">
                  <a:off x="4405" y="2381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51" name="Line 17"/>
                <p:cNvSpPr>
                  <a:spLocks noChangeShapeType="1"/>
                </p:cNvSpPr>
                <p:nvPr/>
              </p:nvSpPr>
              <p:spPr bwMode="auto">
                <a:xfrm rot="-5401360">
                  <a:off x="4445" y="2379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52" name="Line 18"/>
                <p:cNvSpPr>
                  <a:spLocks noChangeShapeType="1"/>
                </p:cNvSpPr>
                <p:nvPr/>
              </p:nvSpPr>
              <p:spPr bwMode="auto">
                <a:xfrm rot="-5401360">
                  <a:off x="4484" y="2379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0916" name="Group 19"/>
              <p:cNvGrpSpPr>
                <a:grpSpLocks/>
              </p:cNvGrpSpPr>
              <p:nvPr/>
            </p:nvGrpSpPr>
            <p:grpSpPr bwMode="auto">
              <a:xfrm>
                <a:off x="1295" y="2960"/>
                <a:ext cx="423" cy="266"/>
                <a:chOff x="1070" y="3199"/>
                <a:chExt cx="403" cy="178"/>
              </a:xfrm>
            </p:grpSpPr>
            <p:sp>
              <p:nvSpPr>
                <p:cNvPr id="80935" name="Oval 20"/>
                <p:cNvSpPr>
                  <a:spLocks noChangeArrowheads="1"/>
                </p:cNvSpPr>
                <p:nvPr/>
              </p:nvSpPr>
              <p:spPr bwMode="auto">
                <a:xfrm>
                  <a:off x="1073" y="3278"/>
                  <a:ext cx="400" cy="9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36" name="Line 21"/>
                <p:cNvSpPr>
                  <a:spLocks noChangeShapeType="1"/>
                </p:cNvSpPr>
                <p:nvPr/>
              </p:nvSpPr>
              <p:spPr bwMode="auto">
                <a:xfrm>
                  <a:off x="1073" y="3270"/>
                  <a:ext cx="0" cy="6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37" name="Line 22"/>
                <p:cNvSpPr>
                  <a:spLocks noChangeShapeType="1"/>
                </p:cNvSpPr>
                <p:nvPr/>
              </p:nvSpPr>
              <p:spPr bwMode="auto">
                <a:xfrm>
                  <a:off x="1473" y="3270"/>
                  <a:ext cx="0" cy="6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38" name="Rectangle 23"/>
                <p:cNvSpPr>
                  <a:spLocks noChangeArrowheads="1"/>
                </p:cNvSpPr>
                <p:nvPr/>
              </p:nvSpPr>
              <p:spPr bwMode="auto">
                <a:xfrm>
                  <a:off x="1073" y="3270"/>
                  <a:ext cx="397" cy="60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80939" name="Oval 24"/>
                <p:cNvSpPr>
                  <a:spLocks noChangeArrowheads="1"/>
                </p:cNvSpPr>
                <p:nvPr/>
              </p:nvSpPr>
              <p:spPr bwMode="auto">
                <a:xfrm>
                  <a:off x="1070" y="3199"/>
                  <a:ext cx="400" cy="11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80940" name="Group 25"/>
                <p:cNvGrpSpPr>
                  <a:grpSpLocks/>
                </p:cNvGrpSpPr>
                <p:nvPr/>
              </p:nvGrpSpPr>
              <p:grpSpPr bwMode="auto">
                <a:xfrm>
                  <a:off x="1166" y="3224"/>
                  <a:ext cx="198" cy="68"/>
                  <a:chOff x="2848" y="848"/>
                  <a:chExt cx="140" cy="98"/>
                </a:xfrm>
              </p:grpSpPr>
              <p:sp>
                <p:nvSpPr>
                  <p:cNvPr id="80945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094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094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80941" name="Group 29"/>
                <p:cNvGrpSpPr>
                  <a:grpSpLocks/>
                </p:cNvGrpSpPr>
                <p:nvPr/>
              </p:nvGrpSpPr>
              <p:grpSpPr bwMode="auto">
                <a:xfrm flipV="1">
                  <a:off x="1166" y="3223"/>
                  <a:ext cx="198" cy="68"/>
                  <a:chOff x="2848" y="848"/>
                  <a:chExt cx="140" cy="98"/>
                </a:xfrm>
              </p:grpSpPr>
              <p:sp>
                <p:nvSpPr>
                  <p:cNvPr id="80942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094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8094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80917" name="Text Box 33"/>
              <p:cNvSpPr txBox="1">
                <a:spLocks noChangeArrowheads="1"/>
              </p:cNvSpPr>
              <p:nvPr/>
            </p:nvSpPr>
            <p:spPr bwMode="auto">
              <a:xfrm>
                <a:off x="937" y="2192"/>
                <a:ext cx="97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token rate, r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0918" name="Rectangle 34"/>
              <p:cNvSpPr>
                <a:spLocks noChangeArrowheads="1"/>
              </p:cNvSpPr>
              <p:nvPr/>
            </p:nvSpPr>
            <p:spPr bwMode="auto">
              <a:xfrm>
                <a:off x="1704" y="2982"/>
                <a:ext cx="201" cy="2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919" name="Line 35"/>
              <p:cNvSpPr>
                <a:spLocks noChangeShapeType="1"/>
              </p:cNvSpPr>
              <p:nvPr/>
            </p:nvSpPr>
            <p:spPr bwMode="auto">
              <a:xfrm>
                <a:off x="1726" y="3084"/>
                <a:ext cx="1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80920" name="Group 36"/>
              <p:cNvGrpSpPr>
                <a:grpSpLocks/>
              </p:cNvGrpSpPr>
              <p:nvPr/>
            </p:nvGrpSpPr>
            <p:grpSpPr bwMode="auto">
              <a:xfrm>
                <a:off x="838" y="2315"/>
                <a:ext cx="163" cy="210"/>
                <a:chOff x="3438" y="1764"/>
                <a:chExt cx="180" cy="221"/>
              </a:xfrm>
            </p:grpSpPr>
            <p:sp>
              <p:nvSpPr>
                <p:cNvPr id="80932" name="Oval 37"/>
                <p:cNvSpPr>
                  <a:spLocks noChangeArrowheads="1"/>
                </p:cNvSpPr>
                <p:nvPr/>
              </p:nvSpPr>
              <p:spPr bwMode="auto">
                <a:xfrm>
                  <a:off x="3438" y="1938"/>
                  <a:ext cx="60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33" name="Oval 38"/>
                <p:cNvSpPr>
                  <a:spLocks noChangeArrowheads="1"/>
                </p:cNvSpPr>
                <p:nvPr/>
              </p:nvSpPr>
              <p:spPr bwMode="auto">
                <a:xfrm>
                  <a:off x="3492" y="1764"/>
                  <a:ext cx="60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34" name="Freeform 39"/>
                <p:cNvSpPr>
                  <a:spLocks/>
                </p:cNvSpPr>
                <p:nvPr/>
              </p:nvSpPr>
              <p:spPr bwMode="auto">
                <a:xfrm>
                  <a:off x="3504" y="1776"/>
                  <a:ext cx="114" cy="180"/>
                </a:xfrm>
                <a:custGeom>
                  <a:avLst/>
                  <a:gdLst>
                    <a:gd name="T0" fmla="*/ 114 w 114"/>
                    <a:gd name="T1" fmla="*/ 0 h 180"/>
                    <a:gd name="T2" fmla="*/ 24 w 114"/>
                    <a:gd name="T3" fmla="*/ 96 h 180"/>
                    <a:gd name="T4" fmla="*/ 0 w 114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114"/>
                    <a:gd name="T10" fmla="*/ 0 h 180"/>
                    <a:gd name="T11" fmla="*/ 114 w 114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" h="180">
                      <a:moveTo>
                        <a:pt x="114" y="0"/>
                      </a:moveTo>
                      <a:lnTo>
                        <a:pt x="24" y="96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80921" name="Text Box 40"/>
              <p:cNvSpPr txBox="1">
                <a:spLocks noChangeArrowheads="1"/>
              </p:cNvSpPr>
              <p:nvPr/>
            </p:nvSpPr>
            <p:spPr bwMode="auto">
              <a:xfrm>
                <a:off x="912" y="2665"/>
                <a:ext cx="10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bucket size, b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80922" name="Text Box 41"/>
              <p:cNvSpPr txBox="1">
                <a:spLocks noChangeArrowheads="1"/>
              </p:cNvSpPr>
              <p:nvPr/>
            </p:nvSpPr>
            <p:spPr bwMode="auto">
              <a:xfrm>
                <a:off x="2023" y="2867"/>
                <a:ext cx="75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per-flow</a:t>
                </a:r>
              </a:p>
              <a:p>
                <a:r>
                  <a:rPr lang="en-US" sz="2000"/>
                  <a:t>rate, R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80923" name="Group 42"/>
              <p:cNvGrpSpPr>
                <a:grpSpLocks/>
              </p:cNvGrpSpPr>
              <p:nvPr/>
            </p:nvGrpSpPr>
            <p:grpSpPr bwMode="auto">
              <a:xfrm>
                <a:off x="1360" y="3670"/>
                <a:ext cx="879" cy="340"/>
                <a:chOff x="3374" y="3569"/>
                <a:chExt cx="975" cy="358"/>
              </a:xfrm>
            </p:grpSpPr>
            <p:sp>
              <p:nvSpPr>
                <p:cNvPr id="8093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374" y="3569"/>
                  <a:ext cx="975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D     = b/R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093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463" y="3664"/>
                  <a:ext cx="461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max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0924" name="Group 45"/>
              <p:cNvGrpSpPr>
                <a:grpSpLocks/>
              </p:cNvGrpSpPr>
              <p:nvPr/>
            </p:nvGrpSpPr>
            <p:grpSpPr bwMode="auto">
              <a:xfrm>
                <a:off x="852" y="3200"/>
                <a:ext cx="76" cy="325"/>
                <a:chOff x="3390" y="2502"/>
                <a:chExt cx="84" cy="342"/>
              </a:xfrm>
            </p:grpSpPr>
            <p:sp>
              <p:nvSpPr>
                <p:cNvPr id="80928" name="Rectangle 46"/>
                <p:cNvSpPr>
                  <a:spLocks noChangeArrowheads="1"/>
                </p:cNvSpPr>
                <p:nvPr/>
              </p:nvSpPr>
              <p:spPr bwMode="auto">
                <a:xfrm rot="2575046">
                  <a:off x="3396" y="2766"/>
                  <a:ext cx="78" cy="7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29" name="Rectangle 47"/>
                <p:cNvSpPr>
                  <a:spLocks noChangeArrowheads="1"/>
                </p:cNvSpPr>
                <p:nvPr/>
              </p:nvSpPr>
              <p:spPr bwMode="auto">
                <a:xfrm>
                  <a:off x="3390" y="2502"/>
                  <a:ext cx="78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0925" name="Group 48"/>
              <p:cNvGrpSpPr>
                <a:grpSpLocks/>
              </p:cNvGrpSpPr>
              <p:nvPr/>
            </p:nvGrpSpPr>
            <p:grpSpPr bwMode="auto">
              <a:xfrm>
                <a:off x="833" y="2543"/>
                <a:ext cx="76" cy="325"/>
                <a:chOff x="3390" y="2502"/>
                <a:chExt cx="84" cy="342"/>
              </a:xfrm>
            </p:grpSpPr>
            <p:sp>
              <p:nvSpPr>
                <p:cNvPr id="80926" name="Rectangle 49"/>
                <p:cNvSpPr>
                  <a:spLocks noChangeArrowheads="1"/>
                </p:cNvSpPr>
                <p:nvPr/>
              </p:nvSpPr>
              <p:spPr bwMode="auto">
                <a:xfrm rot="2575046">
                  <a:off x="3396" y="2766"/>
                  <a:ext cx="78" cy="7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927" name="Rectangle 50"/>
                <p:cNvSpPr>
                  <a:spLocks noChangeArrowheads="1"/>
                </p:cNvSpPr>
                <p:nvPr/>
              </p:nvSpPr>
              <p:spPr bwMode="auto">
                <a:xfrm>
                  <a:off x="3390" y="2502"/>
                  <a:ext cx="78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80907" name="Line 51"/>
            <p:cNvSpPr>
              <a:spLocks noChangeShapeType="1"/>
            </p:cNvSpPr>
            <p:nvPr/>
          </p:nvSpPr>
          <p:spPr bwMode="auto">
            <a:xfrm>
              <a:off x="1061" y="2612"/>
              <a:ext cx="257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908" name="Text Box 52"/>
            <p:cNvSpPr txBox="1">
              <a:spLocks noChangeArrowheads="1"/>
            </p:cNvSpPr>
            <p:nvPr/>
          </p:nvSpPr>
          <p:spPr bwMode="auto">
            <a:xfrm>
              <a:off x="582" y="2241"/>
              <a:ext cx="62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arriving</a:t>
              </a:r>
            </a:p>
            <a:p>
              <a:r>
                <a:rPr lang="en-US"/>
                <a:t>traffic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80902" name="Text Box 52"/>
          <p:cNvSpPr txBox="1">
            <a:spLocks noChangeArrowheads="1"/>
          </p:cNvSpPr>
          <p:nvPr/>
        </p:nvSpPr>
        <p:spPr bwMode="auto">
          <a:xfrm>
            <a:off x="808038" y="5380038"/>
            <a:ext cx="941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arriving</a:t>
            </a:r>
          </a:p>
          <a:p>
            <a:r>
              <a:rPr lang="en-US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traffic</a:t>
            </a:r>
            <a:endParaRPr lang="en-US" sz="2400">
              <a:solidFill>
                <a:srgbClr val="0000FF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0903" name="Line 51"/>
          <p:cNvSpPr>
            <a:spLocks noChangeShapeType="1"/>
          </p:cNvSpPr>
          <p:nvPr/>
        </p:nvSpPr>
        <p:spPr bwMode="auto">
          <a:xfrm flipV="1">
            <a:off x="1433513" y="4926013"/>
            <a:ext cx="292100" cy="3730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90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4360F872-C865-4FDA-9E72-7191D426E223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77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71538"/>
          </a:xfrm>
        </p:spPr>
        <p:txBody>
          <a:bodyPr/>
          <a:lstStyle/>
          <a:p>
            <a:r>
              <a:rPr lang="el-GR" smtClean="0"/>
              <a:t>Διαφοροποιημένες υπηρεσίες</a:t>
            </a: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044575"/>
            <a:ext cx="8605838" cy="3735388"/>
          </a:xfrm>
        </p:spPr>
        <p:txBody>
          <a:bodyPr/>
          <a:lstStyle/>
          <a:p>
            <a:r>
              <a:rPr lang="el-GR" smtClean="0"/>
              <a:t>Θέλει </a:t>
            </a:r>
            <a:r>
              <a:rPr lang="en-US" smtClean="0"/>
              <a:t>“</a:t>
            </a:r>
            <a:r>
              <a:rPr lang="el-GR" smtClean="0"/>
              <a:t>ποιοτικές</a:t>
            </a:r>
            <a:r>
              <a:rPr lang="en-US" smtClean="0"/>
              <a:t>”</a:t>
            </a:r>
            <a:r>
              <a:rPr lang="el-GR" smtClean="0"/>
              <a:t> κλάσεις υπηρεσιών</a:t>
            </a: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συμπεριφέρεται ως «καλώδιο»</a:t>
            </a: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σχετική διαφοροποίηση υπηρεσιών</a:t>
            </a:r>
            <a:r>
              <a:rPr lang="en-US" smtClean="0"/>
              <a:t>: Platinum, Gold, Silver</a:t>
            </a:r>
            <a:endParaRPr lang="el-GR" smtClean="0">
              <a:solidFill>
                <a:srgbClr val="FF0000"/>
              </a:solidFill>
            </a:endParaRPr>
          </a:p>
          <a:p>
            <a:r>
              <a:rPr lang="el-GR" smtClean="0">
                <a:solidFill>
                  <a:srgbClr val="FF0000"/>
                </a:solidFill>
              </a:rPr>
              <a:t>Επεκτασιμότητα</a:t>
            </a:r>
            <a:r>
              <a:rPr lang="en-US" smtClean="0">
                <a:solidFill>
                  <a:srgbClr val="FF0000"/>
                </a:solidFill>
              </a:rPr>
              <a:t>: </a:t>
            </a:r>
            <a:r>
              <a:rPr lang="el-GR" smtClean="0"/>
              <a:t>απλές λειτουργίες στον κορμό του δικτύου</a:t>
            </a:r>
            <a:r>
              <a:rPr lang="en-US" smtClean="0"/>
              <a:t>, </a:t>
            </a:r>
            <a:r>
              <a:rPr lang="el-GR" smtClean="0"/>
              <a:t>λειτουργίες κλιμακούμενης πολυπλοκότητας στα τερματικά συστήματα </a:t>
            </a:r>
            <a:endParaRPr lang="el-GR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σηματοδοσία</a:t>
            </a:r>
            <a:r>
              <a:rPr lang="en-US" smtClean="0"/>
              <a:t>, </a:t>
            </a:r>
            <a:r>
              <a:rPr lang="el-GR" smtClean="0"/>
              <a:t>δύσκολη η διατήρηση πληροφοριών κατάστασης για κάθε ροή δεδομένων ενός μεγάλου αριθμού ροών </a:t>
            </a:r>
            <a:r>
              <a:rPr lang="en-US" smtClean="0"/>
              <a:t> </a:t>
            </a:r>
          </a:p>
          <a:p>
            <a:r>
              <a:rPr lang="el-GR" smtClean="0"/>
              <a:t>Δεν ορίζει συγκεκριμένες κατηγορίες υπηρεσιών</a:t>
            </a:r>
            <a:r>
              <a:rPr lang="en-US" smtClean="0"/>
              <a:t>,</a:t>
            </a:r>
            <a:r>
              <a:rPr lang="el-GR" smtClean="0"/>
              <a:t> αλλά παρέχει τα λειτουργικά συστατικά για να δημιουργηθούν.</a:t>
            </a:r>
            <a:endParaRPr lang="en-US" smtClean="0"/>
          </a:p>
        </p:txBody>
      </p:sp>
      <p:sp>
        <p:nvSpPr>
          <p:cNvPr id="8192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2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6858EEEE-07A7-4E2A-BCCC-1B7012F5B4D3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5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algn="l"/>
            <a:r>
              <a:rPr lang="el-GR" smtClean="0"/>
              <a:t>Η αρχιτεκτονική των </a:t>
            </a:r>
            <a:r>
              <a:rPr lang="en-US" smtClean="0"/>
              <a:t>Diffserv</a:t>
            </a:r>
            <a:endParaRPr lang="en-US" sz="2400" smtClean="0">
              <a:solidFill>
                <a:srgbClr val="3333FF"/>
              </a:solidFill>
            </a:endParaRPr>
          </a:p>
        </p:txBody>
      </p:sp>
      <p:sp>
        <p:nvSpPr>
          <p:cNvPr id="82947" name="Text Box 253"/>
          <p:cNvSpPr txBox="1">
            <a:spLocks noChangeArrowheads="1"/>
          </p:cNvSpPr>
          <p:nvPr/>
        </p:nvSpPr>
        <p:spPr bwMode="auto">
          <a:xfrm>
            <a:off x="246062" y="1431925"/>
            <a:ext cx="4403055" cy="1531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400" dirty="0"/>
              <a:t>Τερματικός δρομολογητής</a:t>
            </a:r>
            <a:r>
              <a:rPr lang="en-US" sz="2400" dirty="0"/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l-GR" sz="2000" dirty="0"/>
              <a:t>Διαχείριση κίνησης</a:t>
            </a:r>
            <a:r>
              <a:rPr lang="el-GR" sz="2000" dirty="0">
                <a:solidFill>
                  <a:schemeClr val="accent2"/>
                </a:solidFill>
              </a:rPr>
              <a:t> ανά ροή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l-GR" sz="2000" dirty="0">
                <a:solidFill>
                  <a:schemeClr val="tx2"/>
                </a:solidFill>
              </a:rPr>
              <a:t>μαρκάρει τα πακέτα ως </a:t>
            </a:r>
            <a:r>
              <a:rPr lang="en-US" sz="2000" dirty="0">
                <a:solidFill>
                  <a:srgbClr val="00CC00"/>
                </a:solidFill>
              </a:rPr>
              <a:t>in-profile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l-GR" sz="2000" dirty="0">
                <a:solidFill>
                  <a:schemeClr val="tx2"/>
                </a:solidFill>
              </a:rPr>
              <a:t>και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out-profile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948" name="Text Box 254"/>
          <p:cNvSpPr txBox="1">
            <a:spLocks noChangeArrowheads="1"/>
          </p:cNvSpPr>
          <p:nvPr/>
        </p:nvSpPr>
        <p:spPr bwMode="auto">
          <a:xfrm>
            <a:off x="252413" y="3417888"/>
            <a:ext cx="4341812" cy="2400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Δρομολογητής κορμού</a:t>
            </a:r>
            <a:r>
              <a:rPr lang="en-US" sz="2400"/>
              <a:t>: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- </a:t>
            </a:r>
            <a:r>
              <a:rPr lang="el-GR" sz="2000"/>
              <a:t>Διαχείριση κίνησης </a:t>
            </a:r>
            <a:r>
              <a:rPr lang="el-GR" sz="2000">
                <a:solidFill>
                  <a:schemeClr val="accent2"/>
                </a:solidFill>
              </a:rPr>
              <a:t>ανά κατηγορία</a:t>
            </a:r>
            <a:endParaRPr lang="en-US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- </a:t>
            </a:r>
            <a:r>
              <a:rPr lang="el-GR" sz="2000">
                <a:solidFill>
                  <a:schemeClr val="tx2"/>
                </a:solidFill>
              </a:rPr>
              <a:t>Η ενταμίευση και ο προγραμματισμός βασίζονται στο </a:t>
            </a:r>
            <a:r>
              <a:rPr lang="el-GR" sz="2000">
                <a:solidFill>
                  <a:schemeClr val="accent2"/>
                </a:solidFill>
              </a:rPr>
              <a:t>μαρκάρισμα</a:t>
            </a:r>
            <a:r>
              <a:rPr lang="el-GR" sz="2000">
                <a:solidFill>
                  <a:srgbClr val="FF0000"/>
                </a:solidFill>
              </a:rPr>
              <a:t> </a:t>
            </a:r>
            <a:r>
              <a:rPr lang="el-GR" sz="2000">
                <a:solidFill>
                  <a:schemeClr val="tx2"/>
                </a:solidFill>
              </a:rPr>
              <a:t>στην περίμετρο</a:t>
            </a:r>
            <a:endParaRPr lang="en-US" sz="2000"/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1200"/>
              </a:spcAft>
            </a:pPr>
            <a:r>
              <a:rPr lang="en-US" sz="2000"/>
              <a:t>- </a:t>
            </a:r>
            <a:r>
              <a:rPr lang="el-GR" sz="2000"/>
              <a:t>Προτίμηση στα </a:t>
            </a:r>
            <a:r>
              <a:rPr lang="en-US" sz="2000">
                <a:solidFill>
                  <a:srgbClr val="00CC00"/>
                </a:solidFill>
              </a:rPr>
              <a:t>in-profile</a:t>
            </a:r>
            <a:r>
              <a:rPr lang="en-US" sz="2000"/>
              <a:t> </a:t>
            </a:r>
            <a:r>
              <a:rPr lang="el-GR" sz="2000"/>
              <a:t>πακέτα</a:t>
            </a:r>
            <a:br>
              <a:rPr lang="el-GR" sz="2000"/>
            </a:br>
            <a:r>
              <a:rPr lang="el-GR" sz="2000">
                <a:solidFill>
                  <a:schemeClr val="tx2"/>
                </a:solidFill>
              </a:rPr>
              <a:t> έναντι των </a:t>
            </a:r>
            <a:r>
              <a:rPr lang="en-US" sz="2000">
                <a:solidFill>
                  <a:srgbClr val="FF0000"/>
                </a:solidFill>
              </a:rPr>
              <a:t>out-profile </a:t>
            </a:r>
            <a:r>
              <a:rPr lang="el-GR" sz="2000">
                <a:solidFill>
                  <a:srgbClr val="FF0000"/>
                </a:solidFill>
              </a:rPr>
              <a:t>πακέτων</a:t>
            </a:r>
            <a:endParaRPr lang="en-US" sz="2000"/>
          </a:p>
        </p:txBody>
      </p:sp>
      <p:grpSp>
        <p:nvGrpSpPr>
          <p:cNvPr id="82949" name="Group 255"/>
          <p:cNvGrpSpPr>
            <a:grpSpLocks/>
          </p:cNvGrpSpPr>
          <p:nvPr/>
        </p:nvGrpSpPr>
        <p:grpSpPr bwMode="auto">
          <a:xfrm>
            <a:off x="4005263" y="1454227"/>
            <a:ext cx="687923" cy="314248"/>
            <a:chOff x="3600" y="219"/>
            <a:chExt cx="360" cy="175"/>
          </a:xfrm>
        </p:grpSpPr>
        <p:sp>
          <p:nvSpPr>
            <p:cNvPr id="83283" name="Oval 2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84" name="Line 2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85" name="Line 2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86" name="Rectangle 2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83287" name="Oval 2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83288" name="Group 2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93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94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95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3289" name="Group 2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90" name="Line 2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91" name="Line 2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92" name="Line 2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82950" name="Line 5"/>
          <p:cNvSpPr>
            <a:spLocks noChangeShapeType="1"/>
          </p:cNvSpPr>
          <p:nvPr/>
        </p:nvSpPr>
        <p:spPr bwMode="auto">
          <a:xfrm flipV="1">
            <a:off x="8367713" y="6111875"/>
            <a:ext cx="473075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1" name="Freeform 7"/>
          <p:cNvSpPr>
            <a:spLocks/>
          </p:cNvSpPr>
          <p:nvPr/>
        </p:nvSpPr>
        <p:spPr bwMode="auto">
          <a:xfrm>
            <a:off x="7070725" y="4922838"/>
            <a:ext cx="1504950" cy="13414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 w="12700" cmpd="sng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2" name="Freeform 8"/>
          <p:cNvSpPr>
            <a:spLocks/>
          </p:cNvSpPr>
          <p:nvPr/>
        </p:nvSpPr>
        <p:spPr bwMode="auto">
          <a:xfrm>
            <a:off x="7119938" y="3300413"/>
            <a:ext cx="1165225" cy="15652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 w="12700" cmpd="sng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3" name="Freeform 9"/>
          <p:cNvSpPr>
            <a:spLocks/>
          </p:cNvSpPr>
          <p:nvPr/>
        </p:nvSpPr>
        <p:spPr bwMode="auto">
          <a:xfrm>
            <a:off x="5297488" y="3360738"/>
            <a:ext cx="1554162" cy="17907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 w="12700" cmpd="sng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4" name="Line 11"/>
          <p:cNvSpPr>
            <a:spLocks noChangeShapeType="1"/>
          </p:cNvSpPr>
          <p:nvPr/>
        </p:nvSpPr>
        <p:spPr bwMode="auto">
          <a:xfrm>
            <a:off x="7847013" y="4754563"/>
            <a:ext cx="0" cy="268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5" name="Line 26"/>
          <p:cNvSpPr>
            <a:spLocks noChangeShapeType="1"/>
          </p:cNvSpPr>
          <p:nvPr/>
        </p:nvSpPr>
        <p:spPr bwMode="auto">
          <a:xfrm flipV="1">
            <a:off x="5497513" y="4260850"/>
            <a:ext cx="209550" cy="319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6" name="Line 27"/>
          <p:cNvSpPr>
            <a:spLocks noChangeShapeType="1"/>
          </p:cNvSpPr>
          <p:nvPr/>
        </p:nvSpPr>
        <p:spPr bwMode="auto">
          <a:xfrm flipV="1">
            <a:off x="6494463" y="3940175"/>
            <a:ext cx="104775" cy="265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7" name="Line 28"/>
          <p:cNvSpPr>
            <a:spLocks noChangeShapeType="1"/>
          </p:cNvSpPr>
          <p:nvPr/>
        </p:nvSpPr>
        <p:spPr bwMode="auto">
          <a:xfrm>
            <a:off x="6494463" y="4313238"/>
            <a:ext cx="104775" cy="320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8" name="Line 29"/>
          <p:cNvSpPr>
            <a:spLocks noChangeShapeType="1"/>
          </p:cNvSpPr>
          <p:nvPr/>
        </p:nvSpPr>
        <p:spPr bwMode="auto">
          <a:xfrm>
            <a:off x="5549900" y="3832225"/>
            <a:ext cx="157163" cy="373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59" name="Line 73"/>
          <p:cNvSpPr>
            <a:spLocks noChangeShapeType="1"/>
          </p:cNvSpPr>
          <p:nvPr/>
        </p:nvSpPr>
        <p:spPr bwMode="auto">
          <a:xfrm>
            <a:off x="6780213" y="3859213"/>
            <a:ext cx="419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0" name="Line 144"/>
          <p:cNvSpPr>
            <a:spLocks noChangeShapeType="1"/>
          </p:cNvSpPr>
          <p:nvPr/>
        </p:nvSpPr>
        <p:spPr bwMode="auto">
          <a:xfrm>
            <a:off x="5970588" y="4260850"/>
            <a:ext cx="261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1" name="Line 174"/>
          <p:cNvSpPr>
            <a:spLocks noChangeShapeType="1"/>
          </p:cNvSpPr>
          <p:nvPr/>
        </p:nvSpPr>
        <p:spPr bwMode="auto">
          <a:xfrm flipH="1">
            <a:off x="5048250" y="3825875"/>
            <a:ext cx="2492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2" name="Line 175"/>
          <p:cNvSpPr>
            <a:spLocks noChangeShapeType="1"/>
          </p:cNvSpPr>
          <p:nvPr/>
        </p:nvSpPr>
        <p:spPr bwMode="auto">
          <a:xfrm>
            <a:off x="5048250" y="3360738"/>
            <a:ext cx="0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3" name="Line 176"/>
          <p:cNvSpPr>
            <a:spLocks noChangeShapeType="1"/>
          </p:cNvSpPr>
          <p:nvPr/>
        </p:nvSpPr>
        <p:spPr bwMode="auto">
          <a:xfrm flipH="1">
            <a:off x="4799013" y="3360738"/>
            <a:ext cx="2492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4" name="Line 177"/>
          <p:cNvSpPr>
            <a:spLocks noChangeShapeType="1"/>
          </p:cNvSpPr>
          <p:nvPr/>
        </p:nvSpPr>
        <p:spPr bwMode="auto">
          <a:xfrm>
            <a:off x="5048250" y="417353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5" name="Line 179"/>
          <p:cNvSpPr>
            <a:spLocks noChangeShapeType="1"/>
          </p:cNvSpPr>
          <p:nvPr/>
        </p:nvSpPr>
        <p:spPr bwMode="auto">
          <a:xfrm flipH="1">
            <a:off x="5048250" y="4638675"/>
            <a:ext cx="198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6" name="Line 180"/>
          <p:cNvSpPr>
            <a:spLocks noChangeShapeType="1"/>
          </p:cNvSpPr>
          <p:nvPr/>
        </p:nvSpPr>
        <p:spPr bwMode="auto">
          <a:xfrm>
            <a:off x="5048250" y="4638675"/>
            <a:ext cx="0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7" name="Line 238"/>
          <p:cNvSpPr>
            <a:spLocks noChangeShapeType="1"/>
          </p:cNvSpPr>
          <p:nvPr/>
        </p:nvSpPr>
        <p:spPr bwMode="auto">
          <a:xfrm flipV="1">
            <a:off x="7342188" y="3478213"/>
            <a:ext cx="298450" cy="347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8" name="Line 239"/>
          <p:cNvSpPr>
            <a:spLocks noChangeShapeType="1"/>
          </p:cNvSpPr>
          <p:nvPr/>
        </p:nvSpPr>
        <p:spPr bwMode="auto">
          <a:xfrm>
            <a:off x="7740650" y="3478213"/>
            <a:ext cx="0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69" name="Line 240"/>
          <p:cNvSpPr>
            <a:spLocks noChangeShapeType="1"/>
          </p:cNvSpPr>
          <p:nvPr/>
        </p:nvSpPr>
        <p:spPr bwMode="auto">
          <a:xfrm>
            <a:off x="7342188" y="3884613"/>
            <a:ext cx="198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0" name="Line 241"/>
          <p:cNvSpPr>
            <a:spLocks noChangeShapeType="1"/>
          </p:cNvSpPr>
          <p:nvPr/>
        </p:nvSpPr>
        <p:spPr bwMode="auto">
          <a:xfrm>
            <a:off x="7889875" y="3884613"/>
            <a:ext cx="300038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1" name="Line 242"/>
          <p:cNvSpPr>
            <a:spLocks noChangeShapeType="1"/>
          </p:cNvSpPr>
          <p:nvPr/>
        </p:nvSpPr>
        <p:spPr bwMode="auto">
          <a:xfrm>
            <a:off x="7740650" y="4000500"/>
            <a:ext cx="100013" cy="638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2" name="Line 243"/>
          <p:cNvSpPr>
            <a:spLocks noChangeShapeType="1"/>
          </p:cNvSpPr>
          <p:nvPr/>
        </p:nvSpPr>
        <p:spPr bwMode="auto">
          <a:xfrm>
            <a:off x="7889875" y="5103813"/>
            <a:ext cx="0" cy="522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3" name="Line 244"/>
          <p:cNvSpPr>
            <a:spLocks noChangeShapeType="1"/>
          </p:cNvSpPr>
          <p:nvPr/>
        </p:nvSpPr>
        <p:spPr bwMode="auto">
          <a:xfrm flipH="1">
            <a:off x="7440613" y="5683250"/>
            <a:ext cx="300037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4" name="Line 245"/>
          <p:cNvSpPr>
            <a:spLocks noChangeShapeType="1"/>
          </p:cNvSpPr>
          <p:nvPr/>
        </p:nvSpPr>
        <p:spPr bwMode="auto">
          <a:xfrm>
            <a:off x="7889875" y="5683250"/>
            <a:ext cx="249238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5" name="Line 246"/>
          <p:cNvSpPr>
            <a:spLocks noChangeShapeType="1"/>
          </p:cNvSpPr>
          <p:nvPr/>
        </p:nvSpPr>
        <p:spPr bwMode="auto">
          <a:xfrm>
            <a:off x="7342188" y="3884613"/>
            <a:ext cx="447675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6" name="Line 247"/>
          <p:cNvSpPr>
            <a:spLocks noChangeShapeType="1"/>
          </p:cNvSpPr>
          <p:nvPr/>
        </p:nvSpPr>
        <p:spPr bwMode="auto">
          <a:xfrm flipH="1">
            <a:off x="6299200" y="4746625"/>
            <a:ext cx="300038" cy="522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7" name="Line 248"/>
          <p:cNvSpPr>
            <a:spLocks noChangeShapeType="1"/>
          </p:cNvSpPr>
          <p:nvPr/>
        </p:nvSpPr>
        <p:spPr bwMode="auto">
          <a:xfrm>
            <a:off x="6715125" y="4737100"/>
            <a:ext cx="149225" cy="522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8" name="Line 249"/>
          <p:cNvSpPr>
            <a:spLocks noChangeShapeType="1"/>
          </p:cNvSpPr>
          <p:nvPr/>
        </p:nvSpPr>
        <p:spPr bwMode="auto">
          <a:xfrm flipV="1">
            <a:off x="8488363" y="3478213"/>
            <a:ext cx="14922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79" name="Line 250"/>
          <p:cNvSpPr>
            <a:spLocks noChangeShapeType="1"/>
          </p:cNvSpPr>
          <p:nvPr/>
        </p:nvSpPr>
        <p:spPr bwMode="auto">
          <a:xfrm>
            <a:off x="8488363" y="3941763"/>
            <a:ext cx="149225" cy="465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80" name="Line 251"/>
          <p:cNvSpPr>
            <a:spLocks noChangeShapeType="1"/>
          </p:cNvSpPr>
          <p:nvPr/>
        </p:nvSpPr>
        <p:spPr bwMode="auto">
          <a:xfrm flipH="1" flipV="1">
            <a:off x="7305675" y="3151188"/>
            <a:ext cx="34925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981" name="Line 252"/>
          <p:cNvSpPr>
            <a:spLocks noChangeShapeType="1"/>
          </p:cNvSpPr>
          <p:nvPr/>
        </p:nvSpPr>
        <p:spPr bwMode="auto">
          <a:xfrm flipV="1">
            <a:off x="7740650" y="3128963"/>
            <a:ext cx="34925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982" name="Group 542"/>
          <p:cNvGrpSpPr>
            <a:grpSpLocks/>
          </p:cNvGrpSpPr>
          <p:nvPr/>
        </p:nvGrpSpPr>
        <p:grpSpPr bwMode="auto">
          <a:xfrm>
            <a:off x="4370388" y="3983038"/>
            <a:ext cx="492125" cy="447675"/>
            <a:chOff x="-44" y="1473"/>
            <a:chExt cx="981" cy="1105"/>
          </a:xfrm>
        </p:grpSpPr>
        <p:pic>
          <p:nvPicPr>
            <p:cNvPr id="8328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28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2983" name="Group 542"/>
          <p:cNvGrpSpPr>
            <a:grpSpLocks/>
          </p:cNvGrpSpPr>
          <p:nvPr/>
        </p:nvGrpSpPr>
        <p:grpSpPr bwMode="auto">
          <a:xfrm>
            <a:off x="4424363" y="4635500"/>
            <a:ext cx="492125" cy="447675"/>
            <a:chOff x="-44" y="1473"/>
            <a:chExt cx="981" cy="1105"/>
          </a:xfrm>
        </p:grpSpPr>
        <p:pic>
          <p:nvPicPr>
            <p:cNvPr id="8327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28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2984" name="Group 542"/>
          <p:cNvGrpSpPr>
            <a:grpSpLocks/>
          </p:cNvGrpSpPr>
          <p:nvPr/>
        </p:nvGrpSpPr>
        <p:grpSpPr bwMode="auto">
          <a:xfrm>
            <a:off x="4375150" y="3186113"/>
            <a:ext cx="492125" cy="447675"/>
            <a:chOff x="-44" y="1473"/>
            <a:chExt cx="981" cy="1105"/>
          </a:xfrm>
        </p:grpSpPr>
        <p:pic>
          <p:nvPicPr>
            <p:cNvPr id="8327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27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2985" name="Group 5"/>
          <p:cNvGrpSpPr>
            <a:grpSpLocks/>
          </p:cNvGrpSpPr>
          <p:nvPr/>
        </p:nvGrpSpPr>
        <p:grpSpPr bwMode="auto">
          <a:xfrm>
            <a:off x="5213350" y="3754438"/>
            <a:ext cx="384175" cy="142875"/>
            <a:chOff x="5123208" y="2936596"/>
            <a:chExt cx="384581" cy="142597"/>
          </a:xfrm>
        </p:grpSpPr>
        <p:sp>
          <p:nvSpPr>
            <p:cNvPr id="83265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266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67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68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269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270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8327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75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76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271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72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73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86" name="Group 408"/>
          <p:cNvGrpSpPr>
            <a:grpSpLocks/>
          </p:cNvGrpSpPr>
          <p:nvPr/>
        </p:nvGrpSpPr>
        <p:grpSpPr bwMode="auto">
          <a:xfrm>
            <a:off x="5156200" y="4548188"/>
            <a:ext cx="384175" cy="142875"/>
            <a:chOff x="5123208" y="2936596"/>
            <a:chExt cx="384581" cy="142597"/>
          </a:xfrm>
        </p:grpSpPr>
        <p:sp>
          <p:nvSpPr>
            <p:cNvPr id="83253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254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55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56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257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258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83262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63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64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259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60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61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87" name="Group 6"/>
          <p:cNvGrpSpPr>
            <a:grpSpLocks/>
          </p:cNvGrpSpPr>
          <p:nvPr/>
        </p:nvGrpSpPr>
        <p:grpSpPr bwMode="auto">
          <a:xfrm>
            <a:off x="6443663" y="3798888"/>
            <a:ext cx="384175" cy="141287"/>
            <a:chOff x="5908168" y="2526604"/>
            <a:chExt cx="384581" cy="142597"/>
          </a:xfrm>
        </p:grpSpPr>
        <p:sp>
          <p:nvSpPr>
            <p:cNvPr id="8324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242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43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4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24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250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51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52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247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48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49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88" name="Group 436"/>
          <p:cNvGrpSpPr>
            <a:grpSpLocks/>
          </p:cNvGrpSpPr>
          <p:nvPr/>
        </p:nvGrpSpPr>
        <p:grpSpPr bwMode="auto">
          <a:xfrm>
            <a:off x="7158038" y="3786188"/>
            <a:ext cx="384175" cy="141287"/>
            <a:chOff x="5908168" y="2526604"/>
            <a:chExt cx="384581" cy="142597"/>
          </a:xfrm>
        </p:grpSpPr>
        <p:sp>
          <p:nvSpPr>
            <p:cNvPr id="8322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230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31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3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23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23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238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39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40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235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36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37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89" name="Group 449"/>
          <p:cNvGrpSpPr>
            <a:grpSpLocks/>
          </p:cNvGrpSpPr>
          <p:nvPr/>
        </p:nvGrpSpPr>
        <p:grpSpPr bwMode="auto">
          <a:xfrm>
            <a:off x="7605713" y="3849688"/>
            <a:ext cx="384175" cy="141287"/>
            <a:chOff x="5908168" y="2526604"/>
            <a:chExt cx="384581" cy="142597"/>
          </a:xfrm>
        </p:grpSpPr>
        <p:sp>
          <p:nvSpPr>
            <p:cNvPr id="8321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218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19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2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22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22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226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27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28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223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24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25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0" name="Group 462"/>
          <p:cNvGrpSpPr>
            <a:grpSpLocks/>
          </p:cNvGrpSpPr>
          <p:nvPr/>
        </p:nvGrpSpPr>
        <p:grpSpPr bwMode="auto">
          <a:xfrm>
            <a:off x="7494588" y="3360738"/>
            <a:ext cx="384175" cy="141287"/>
            <a:chOff x="5908168" y="2526604"/>
            <a:chExt cx="384581" cy="142597"/>
          </a:xfrm>
        </p:grpSpPr>
        <p:sp>
          <p:nvSpPr>
            <p:cNvPr id="8320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206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07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0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20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21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214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15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16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211" name="Line 280"/>
            <p:cNvSpPr>
              <a:spLocks noChangeShapeType="1"/>
            </p:cNvSpPr>
            <p:nvPr/>
          </p:nvSpPr>
          <p:spPr bwMode="auto">
            <a:xfrm>
              <a:off x="5997162" y="2595499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12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13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1" name="Group 475"/>
          <p:cNvGrpSpPr>
            <a:grpSpLocks/>
          </p:cNvGrpSpPr>
          <p:nvPr/>
        </p:nvGrpSpPr>
        <p:grpSpPr bwMode="auto">
          <a:xfrm>
            <a:off x="5614988" y="4186238"/>
            <a:ext cx="384175" cy="141287"/>
            <a:chOff x="5908168" y="2526604"/>
            <a:chExt cx="384581" cy="142597"/>
          </a:xfrm>
        </p:grpSpPr>
        <p:sp>
          <p:nvSpPr>
            <p:cNvPr id="8319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194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95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9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9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9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202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03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204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99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00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201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2" name="Group 488"/>
          <p:cNvGrpSpPr>
            <a:grpSpLocks/>
          </p:cNvGrpSpPr>
          <p:nvPr/>
        </p:nvGrpSpPr>
        <p:grpSpPr bwMode="auto">
          <a:xfrm>
            <a:off x="6211888" y="4198938"/>
            <a:ext cx="384175" cy="141287"/>
            <a:chOff x="5908168" y="2526604"/>
            <a:chExt cx="384581" cy="142597"/>
          </a:xfrm>
        </p:grpSpPr>
        <p:sp>
          <p:nvSpPr>
            <p:cNvPr id="8318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182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83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8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8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8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190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91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92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87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88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89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3" name="Group 501"/>
          <p:cNvGrpSpPr>
            <a:grpSpLocks/>
          </p:cNvGrpSpPr>
          <p:nvPr/>
        </p:nvGrpSpPr>
        <p:grpSpPr bwMode="auto">
          <a:xfrm>
            <a:off x="6475413" y="4630738"/>
            <a:ext cx="384175" cy="141287"/>
            <a:chOff x="5908168" y="2526604"/>
            <a:chExt cx="384581" cy="142597"/>
          </a:xfrm>
        </p:grpSpPr>
        <p:sp>
          <p:nvSpPr>
            <p:cNvPr id="8316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170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71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7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7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7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178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79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80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75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76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77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4" name="Group 514"/>
          <p:cNvGrpSpPr>
            <a:grpSpLocks/>
          </p:cNvGrpSpPr>
          <p:nvPr/>
        </p:nvGrpSpPr>
        <p:grpSpPr bwMode="auto">
          <a:xfrm>
            <a:off x="7646988" y="4630738"/>
            <a:ext cx="384175" cy="141287"/>
            <a:chOff x="5908168" y="2526604"/>
            <a:chExt cx="384581" cy="142597"/>
          </a:xfrm>
        </p:grpSpPr>
        <p:sp>
          <p:nvSpPr>
            <p:cNvPr id="8315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158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9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6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6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6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166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67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68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63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64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65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5" name="Group 527"/>
          <p:cNvGrpSpPr>
            <a:grpSpLocks/>
          </p:cNvGrpSpPr>
          <p:nvPr/>
        </p:nvGrpSpPr>
        <p:grpSpPr bwMode="auto">
          <a:xfrm>
            <a:off x="7691438" y="4983163"/>
            <a:ext cx="384175" cy="141287"/>
            <a:chOff x="5908168" y="2526604"/>
            <a:chExt cx="384581" cy="142597"/>
          </a:xfrm>
        </p:grpSpPr>
        <p:sp>
          <p:nvSpPr>
            <p:cNvPr id="8314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146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47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4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4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5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154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55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56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51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2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53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6" name="Group 540"/>
          <p:cNvGrpSpPr>
            <a:grpSpLocks/>
          </p:cNvGrpSpPr>
          <p:nvPr/>
        </p:nvGrpSpPr>
        <p:grpSpPr bwMode="auto">
          <a:xfrm>
            <a:off x="7640638" y="5583238"/>
            <a:ext cx="384175" cy="141287"/>
            <a:chOff x="5908168" y="2526604"/>
            <a:chExt cx="384581" cy="142597"/>
          </a:xfrm>
        </p:grpSpPr>
        <p:sp>
          <p:nvSpPr>
            <p:cNvPr id="8313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134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35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3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3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3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142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43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44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39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40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41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7" name="Group 553"/>
          <p:cNvGrpSpPr>
            <a:grpSpLocks/>
          </p:cNvGrpSpPr>
          <p:nvPr/>
        </p:nvGrpSpPr>
        <p:grpSpPr bwMode="auto">
          <a:xfrm>
            <a:off x="7107238" y="5678488"/>
            <a:ext cx="384175" cy="141287"/>
            <a:chOff x="5908168" y="2526604"/>
            <a:chExt cx="384581" cy="142597"/>
          </a:xfrm>
        </p:grpSpPr>
        <p:sp>
          <p:nvSpPr>
            <p:cNvPr id="8312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122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23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2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2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2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130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31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32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27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28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29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8" name="Group 566"/>
          <p:cNvGrpSpPr>
            <a:grpSpLocks/>
          </p:cNvGrpSpPr>
          <p:nvPr/>
        </p:nvGrpSpPr>
        <p:grpSpPr bwMode="auto">
          <a:xfrm>
            <a:off x="8077200" y="6078538"/>
            <a:ext cx="384175" cy="142875"/>
            <a:chOff x="5123208" y="2936596"/>
            <a:chExt cx="384581" cy="142597"/>
          </a:xfrm>
        </p:grpSpPr>
        <p:sp>
          <p:nvSpPr>
            <p:cNvPr id="83109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110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11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12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13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14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83118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19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20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15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16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17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999" name="Group 579"/>
          <p:cNvGrpSpPr>
            <a:grpSpLocks/>
          </p:cNvGrpSpPr>
          <p:nvPr/>
        </p:nvGrpSpPr>
        <p:grpSpPr bwMode="auto">
          <a:xfrm>
            <a:off x="8116888" y="3863975"/>
            <a:ext cx="385762" cy="142875"/>
            <a:chOff x="5908168" y="2526604"/>
            <a:chExt cx="384581" cy="142597"/>
          </a:xfrm>
        </p:grpSpPr>
        <p:sp>
          <p:nvSpPr>
            <p:cNvPr id="8309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098" name="Line 271"/>
            <p:cNvSpPr>
              <a:spLocks noChangeShapeType="1"/>
            </p:cNvSpPr>
            <p:nvPr/>
          </p:nvSpPr>
          <p:spPr bwMode="auto">
            <a:xfrm>
              <a:off x="5911333" y="2583643"/>
              <a:ext cx="0" cy="491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99" name="Line 272"/>
            <p:cNvSpPr>
              <a:spLocks noChangeShapeType="1"/>
            </p:cNvSpPr>
            <p:nvPr/>
          </p:nvSpPr>
          <p:spPr bwMode="auto">
            <a:xfrm>
              <a:off x="6286418" y="2566214"/>
              <a:ext cx="6331" cy="665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0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10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10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83106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07" name="Line 277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108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3" cy="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103" name="Line 280"/>
            <p:cNvSpPr>
              <a:spLocks noChangeShapeType="1"/>
            </p:cNvSpPr>
            <p:nvPr/>
          </p:nvSpPr>
          <p:spPr bwMode="auto">
            <a:xfrm>
              <a:off x="5996796" y="2596318"/>
              <a:ext cx="68054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04" name="Line 281"/>
            <p:cNvSpPr>
              <a:spLocks noChangeShapeType="1"/>
            </p:cNvSpPr>
            <p:nvPr/>
          </p:nvSpPr>
          <p:spPr bwMode="auto">
            <a:xfrm flipV="1">
              <a:off x="6129737" y="2545617"/>
              <a:ext cx="601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105" name="Line 282"/>
            <p:cNvSpPr>
              <a:spLocks noChangeShapeType="1"/>
            </p:cNvSpPr>
            <p:nvPr/>
          </p:nvSpPr>
          <p:spPr bwMode="auto">
            <a:xfrm flipV="1">
              <a:off x="6061684" y="2545617"/>
              <a:ext cx="71218" cy="538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3246" name="Group 8"/>
          <p:cNvGrpSpPr>
            <a:grpSpLocks/>
          </p:cNvGrpSpPr>
          <p:nvPr/>
        </p:nvGrpSpPr>
        <p:grpSpPr bwMode="auto">
          <a:xfrm>
            <a:off x="5340350" y="2033588"/>
            <a:ext cx="1816100" cy="1479550"/>
            <a:chOff x="8470937" y="0"/>
            <a:chExt cx="2590800" cy="2257042"/>
          </a:xfrm>
        </p:grpSpPr>
        <p:sp>
          <p:nvSpPr>
            <p:cNvPr id="83070" name="AutoShape 305"/>
            <p:cNvSpPr>
              <a:spLocks noChangeArrowheads="1"/>
            </p:cNvSpPr>
            <p:nvPr/>
          </p:nvSpPr>
          <p:spPr bwMode="auto">
            <a:xfrm>
              <a:off x="8470937" y="47650"/>
              <a:ext cx="2590800" cy="2209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solidFill>
                  <a:schemeClr val="accent2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71" name="Line 308"/>
            <p:cNvSpPr>
              <a:spLocks noChangeShapeType="1"/>
            </p:cNvSpPr>
            <p:nvPr/>
          </p:nvSpPr>
          <p:spPr bwMode="auto">
            <a:xfrm>
              <a:off x="8753512" y="1648705"/>
              <a:ext cx="8175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72" name="Rectangle 310"/>
            <p:cNvSpPr>
              <a:spLocks noChangeArrowheads="1"/>
            </p:cNvSpPr>
            <p:nvPr/>
          </p:nvSpPr>
          <p:spPr bwMode="auto">
            <a:xfrm>
              <a:off x="8770974" y="1710650"/>
              <a:ext cx="230188" cy="11753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73" name="Rectangle 311"/>
            <p:cNvSpPr>
              <a:spLocks noChangeArrowheads="1"/>
            </p:cNvSpPr>
            <p:nvPr/>
          </p:nvSpPr>
          <p:spPr bwMode="auto">
            <a:xfrm>
              <a:off x="9156737" y="1710650"/>
              <a:ext cx="231775" cy="11753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3074" name="Group 312"/>
            <p:cNvGrpSpPr>
              <a:grpSpLocks/>
            </p:cNvGrpSpPr>
            <p:nvPr/>
          </p:nvGrpSpPr>
          <p:grpSpPr bwMode="auto">
            <a:xfrm>
              <a:off x="9844937" y="1731963"/>
              <a:ext cx="990600" cy="325438"/>
              <a:chOff x="3936" y="1571"/>
              <a:chExt cx="624" cy="205"/>
            </a:xfrm>
          </p:grpSpPr>
          <p:grpSp>
            <p:nvGrpSpPr>
              <p:cNvPr id="83092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83094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83095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8309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83093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3075" name="Group 318"/>
            <p:cNvGrpSpPr>
              <a:grpSpLocks/>
            </p:cNvGrpSpPr>
            <p:nvPr/>
          </p:nvGrpSpPr>
          <p:grpSpPr bwMode="auto">
            <a:xfrm>
              <a:off x="9949712" y="1295400"/>
              <a:ext cx="885825" cy="354013"/>
              <a:chOff x="4002" y="1296"/>
              <a:chExt cx="558" cy="223"/>
            </a:xfrm>
          </p:grpSpPr>
          <p:grpSp>
            <p:nvGrpSpPr>
              <p:cNvPr id="83088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83090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  <a:ea typeface="MS PGothic" pitchFamily="34" charset="-128"/>
                    <a:cs typeface="Arial" charset="0"/>
                  </a:endParaRPr>
                </a:p>
              </p:txBody>
            </p:sp>
            <p:sp>
              <p:nvSpPr>
                <p:cNvPr id="83091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  <a:ea typeface="MS PGothic" pitchFamily="34" charset="-128"/>
                    <a:cs typeface="Arial" charset="0"/>
                  </a:endParaRPr>
                </a:p>
              </p:txBody>
            </p:sp>
          </p:grpSp>
          <p:sp>
            <p:nvSpPr>
              <p:cNvPr id="83089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076" name="Line 324"/>
            <p:cNvSpPr>
              <a:spLocks noChangeShapeType="1"/>
            </p:cNvSpPr>
            <p:nvPr/>
          </p:nvSpPr>
          <p:spPr bwMode="auto">
            <a:xfrm>
              <a:off x="9571074" y="1080077"/>
              <a:ext cx="0" cy="374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77" name="Line 325"/>
            <p:cNvSpPr>
              <a:spLocks noChangeShapeType="1"/>
            </p:cNvSpPr>
            <p:nvPr/>
          </p:nvSpPr>
          <p:spPr bwMode="auto">
            <a:xfrm>
              <a:off x="9571074" y="1454927"/>
              <a:ext cx="3254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78" name="Line 326"/>
            <p:cNvSpPr>
              <a:spLocks noChangeShapeType="1"/>
            </p:cNvSpPr>
            <p:nvPr/>
          </p:nvSpPr>
          <p:spPr bwMode="auto">
            <a:xfrm flipV="1">
              <a:off x="9896512" y="879945"/>
              <a:ext cx="0" cy="5749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79" name="Oval 327"/>
            <p:cNvSpPr>
              <a:spLocks noChangeArrowheads="1"/>
            </p:cNvSpPr>
            <p:nvPr/>
          </p:nvSpPr>
          <p:spPr bwMode="auto">
            <a:xfrm>
              <a:off x="9679024" y="1038780"/>
              <a:ext cx="109538" cy="8259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solidFill>
                  <a:srgbClr val="008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80" name="Oval 328"/>
            <p:cNvSpPr>
              <a:spLocks noChangeArrowheads="1"/>
            </p:cNvSpPr>
            <p:nvPr/>
          </p:nvSpPr>
          <p:spPr bwMode="auto">
            <a:xfrm>
              <a:off x="9679024" y="1164259"/>
              <a:ext cx="109538" cy="8259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solidFill>
                  <a:srgbClr val="008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81" name="Oval 329"/>
            <p:cNvSpPr>
              <a:spLocks noChangeArrowheads="1"/>
            </p:cNvSpPr>
            <p:nvPr/>
          </p:nvSpPr>
          <p:spPr bwMode="auto">
            <a:xfrm>
              <a:off x="9679024" y="1329447"/>
              <a:ext cx="109538" cy="841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solidFill>
                  <a:srgbClr val="008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82" name="Line 330"/>
            <p:cNvSpPr>
              <a:spLocks noChangeShapeType="1"/>
            </p:cNvSpPr>
            <p:nvPr/>
          </p:nvSpPr>
          <p:spPr bwMode="auto">
            <a:xfrm flipV="1">
              <a:off x="9571074" y="872003"/>
              <a:ext cx="0" cy="2080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83" name="AutoShape 331"/>
            <p:cNvSpPr>
              <a:spLocks noChangeArrowheads="1"/>
            </p:cNvSpPr>
            <p:nvPr/>
          </p:nvSpPr>
          <p:spPr bwMode="auto">
            <a:xfrm>
              <a:off x="9623462" y="621044"/>
              <a:ext cx="150812" cy="292256"/>
            </a:xfrm>
            <a:prstGeom prst="downArrow">
              <a:avLst>
                <a:gd name="adj1" fmla="val 50000"/>
                <a:gd name="adj2" fmla="val 38139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84" name="Text Box 332"/>
            <p:cNvSpPr txBox="1">
              <a:spLocks noChangeArrowheads="1"/>
            </p:cNvSpPr>
            <p:nvPr/>
          </p:nvSpPr>
          <p:spPr bwMode="auto">
            <a:xfrm>
              <a:off x="9340887" y="481269"/>
              <a:ext cx="363537" cy="46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r</a:t>
              </a:r>
            </a:p>
          </p:txBody>
        </p:sp>
        <p:sp>
          <p:nvSpPr>
            <p:cNvPr id="83085" name="Text Box 333"/>
            <p:cNvSpPr txBox="1">
              <a:spLocks noChangeArrowheads="1"/>
            </p:cNvSpPr>
            <p:nvPr/>
          </p:nvSpPr>
          <p:spPr bwMode="auto">
            <a:xfrm>
              <a:off x="9159912" y="914888"/>
              <a:ext cx="431800" cy="46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b</a:t>
              </a:r>
            </a:p>
          </p:txBody>
        </p:sp>
        <p:sp>
          <p:nvSpPr>
            <p:cNvPr id="83086" name="Text Box 334"/>
            <p:cNvSpPr txBox="1">
              <a:spLocks noChangeArrowheads="1"/>
            </p:cNvSpPr>
            <p:nvPr/>
          </p:nvSpPr>
          <p:spPr bwMode="auto">
            <a:xfrm>
              <a:off x="9144037" y="0"/>
              <a:ext cx="1279525" cy="46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  <a:ea typeface="MS PGothic" pitchFamily="34" charset="-128"/>
                  <a:cs typeface="Arial" charset="0"/>
                </a:rPr>
                <a:t>marking</a:t>
              </a:r>
            </a:p>
          </p:txBody>
        </p:sp>
        <p:sp>
          <p:nvSpPr>
            <p:cNvPr id="83087" name="Diamond 7"/>
            <p:cNvSpPr>
              <a:spLocks noChangeArrowheads="1"/>
            </p:cNvSpPr>
            <p:nvPr/>
          </p:nvSpPr>
          <p:spPr bwMode="auto">
            <a:xfrm>
              <a:off x="9583322" y="1506219"/>
              <a:ext cx="334596" cy="306947"/>
            </a:xfrm>
            <a:prstGeom prst="diamond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2944" name="Group 9"/>
          <p:cNvGrpSpPr>
            <a:grpSpLocks/>
          </p:cNvGrpSpPr>
          <p:nvPr/>
        </p:nvGrpSpPr>
        <p:grpSpPr bwMode="auto">
          <a:xfrm>
            <a:off x="6653213" y="2911475"/>
            <a:ext cx="1939925" cy="1430338"/>
            <a:chOff x="4656063" y="-278535"/>
            <a:chExt cx="2590800" cy="2245640"/>
          </a:xfrm>
        </p:grpSpPr>
        <p:sp>
          <p:nvSpPr>
            <p:cNvPr id="83050" name="AutoShape 305"/>
            <p:cNvSpPr>
              <a:spLocks noChangeArrowheads="1"/>
            </p:cNvSpPr>
            <p:nvPr/>
          </p:nvSpPr>
          <p:spPr bwMode="auto">
            <a:xfrm>
              <a:off x="4656063" y="-242034"/>
              <a:ext cx="2590800" cy="2209139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solidFill>
                  <a:schemeClr val="accent2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51" name="Oval 285"/>
            <p:cNvSpPr>
              <a:spLocks noChangeArrowheads="1"/>
            </p:cNvSpPr>
            <p:nvPr/>
          </p:nvSpPr>
          <p:spPr bwMode="auto">
            <a:xfrm>
              <a:off x="6336226" y="877054"/>
              <a:ext cx="442636" cy="3928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052" name="Group 286"/>
            <p:cNvGrpSpPr>
              <a:grpSpLocks/>
            </p:cNvGrpSpPr>
            <p:nvPr/>
          </p:nvGrpSpPr>
          <p:grpSpPr bwMode="auto">
            <a:xfrm>
              <a:off x="4664310" y="403979"/>
              <a:ext cx="1504950" cy="457200"/>
              <a:chOff x="4080" y="1536"/>
              <a:chExt cx="948" cy="288"/>
            </a:xfrm>
          </p:grpSpPr>
          <p:sp>
            <p:nvSpPr>
              <p:cNvPr id="83063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64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65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66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67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68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69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053" name="Text Box 294"/>
            <p:cNvSpPr txBox="1">
              <a:spLocks noChangeArrowheads="1"/>
            </p:cNvSpPr>
            <p:nvPr/>
          </p:nvSpPr>
          <p:spPr bwMode="auto">
            <a:xfrm>
              <a:off x="5121200" y="-278535"/>
              <a:ext cx="1657350" cy="46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scheduling</a:t>
              </a:r>
              <a:endParaRPr lang="en-US" sz="16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3054" name="Group 295"/>
            <p:cNvGrpSpPr>
              <a:grpSpLocks/>
            </p:cNvGrpSpPr>
            <p:nvPr/>
          </p:nvGrpSpPr>
          <p:grpSpPr bwMode="auto">
            <a:xfrm>
              <a:off x="5331060" y="1292979"/>
              <a:ext cx="855663" cy="330200"/>
              <a:chOff x="4464" y="2000"/>
              <a:chExt cx="539" cy="208"/>
            </a:xfrm>
          </p:grpSpPr>
          <p:sp>
            <p:nvSpPr>
              <p:cNvPr id="83060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61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62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055" name="Text Box 299"/>
            <p:cNvSpPr txBox="1">
              <a:spLocks noChangeArrowheads="1"/>
            </p:cNvSpPr>
            <p:nvPr/>
          </p:nvSpPr>
          <p:spPr bwMode="auto">
            <a:xfrm>
              <a:off x="5635550" y="403886"/>
              <a:ext cx="427038" cy="64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charset="0"/>
                  <a:ea typeface="MS PGothic" pitchFamily="34" charset="-128"/>
                  <a:cs typeface="Arial" charset="0"/>
                </a:rPr>
                <a:t>.</a:t>
              </a:r>
              <a:endParaRPr lang="en-US" sz="2400">
                <a:solidFill>
                  <a:schemeClr val="accent2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56" name="Text Box 300"/>
            <p:cNvSpPr txBox="1">
              <a:spLocks noChangeArrowheads="1"/>
            </p:cNvSpPr>
            <p:nvPr/>
          </p:nvSpPr>
          <p:spPr bwMode="auto">
            <a:xfrm>
              <a:off x="5635550" y="556240"/>
              <a:ext cx="427038" cy="64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charset="0"/>
                  <a:ea typeface="MS PGothic" pitchFamily="34" charset="-128"/>
                  <a:cs typeface="Arial" charset="0"/>
                </a:rPr>
                <a:t>.</a:t>
              </a:r>
              <a:endParaRPr lang="en-US" sz="2400">
                <a:solidFill>
                  <a:schemeClr val="accent2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57" name="Text Box 301"/>
            <p:cNvSpPr txBox="1">
              <a:spLocks noChangeArrowheads="1"/>
            </p:cNvSpPr>
            <p:nvPr/>
          </p:nvSpPr>
          <p:spPr bwMode="auto">
            <a:xfrm>
              <a:off x="5635550" y="708595"/>
              <a:ext cx="427038" cy="64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charset="0"/>
                  <a:ea typeface="MS PGothic" pitchFamily="34" charset="-128"/>
                  <a:cs typeface="Arial" charset="0"/>
                </a:rPr>
                <a:t>.</a:t>
              </a:r>
              <a:endParaRPr lang="en-US" sz="2400">
                <a:solidFill>
                  <a:schemeClr val="accent2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58" name="Line 302"/>
            <p:cNvSpPr>
              <a:spLocks noChangeShapeType="1"/>
            </p:cNvSpPr>
            <p:nvPr/>
          </p:nvSpPr>
          <p:spPr bwMode="auto">
            <a:xfrm>
              <a:off x="6780138" y="1076784"/>
              <a:ext cx="3810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59" name="Line 303"/>
            <p:cNvSpPr>
              <a:spLocks noChangeShapeType="1"/>
            </p:cNvSpPr>
            <p:nvPr/>
          </p:nvSpPr>
          <p:spPr bwMode="auto">
            <a:xfrm>
              <a:off x="6191175" y="638766"/>
              <a:ext cx="304800" cy="2285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3002" name="Group 249"/>
          <p:cNvGrpSpPr>
            <a:grpSpLocks/>
          </p:cNvGrpSpPr>
          <p:nvPr/>
        </p:nvGrpSpPr>
        <p:grpSpPr bwMode="auto">
          <a:xfrm>
            <a:off x="8780463" y="5845175"/>
            <a:ext cx="363537" cy="474663"/>
            <a:chOff x="4140" y="429"/>
            <a:chExt cx="1425" cy="2396"/>
          </a:xfrm>
        </p:grpSpPr>
        <p:sp>
          <p:nvSpPr>
            <p:cNvPr id="830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19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22" name="Rectangle 254"/>
            <p:cNvSpPr>
              <a:spLocks noChangeArrowheads="1"/>
            </p:cNvSpPr>
            <p:nvPr/>
          </p:nvSpPr>
          <p:spPr bwMode="auto">
            <a:xfrm>
              <a:off x="4215" y="693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30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3048" name="AutoShape 256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3049" name="AutoShape 257"/>
              <p:cNvSpPr>
                <a:spLocks noChangeArrowheads="1"/>
              </p:cNvSpPr>
              <p:nvPr/>
            </p:nvSpPr>
            <p:spPr bwMode="auto">
              <a:xfrm>
                <a:off x="631" y="2585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3024" name="Rectangle 258"/>
            <p:cNvSpPr>
              <a:spLocks noChangeArrowheads="1"/>
            </p:cNvSpPr>
            <p:nvPr/>
          </p:nvSpPr>
          <p:spPr bwMode="auto">
            <a:xfrm>
              <a:off x="4227" y="1022"/>
              <a:ext cx="591" cy="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30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3046" name="AutoShape 260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2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3047" name="AutoShape 261"/>
              <p:cNvSpPr>
                <a:spLocks noChangeArrowheads="1"/>
              </p:cNvSpPr>
              <p:nvPr/>
            </p:nvSpPr>
            <p:spPr bwMode="auto">
              <a:xfrm>
                <a:off x="633" y="2589"/>
                <a:ext cx="691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3026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27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30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3044" name="AutoShape 265"/>
              <p:cNvSpPr>
                <a:spLocks noChangeArrowheads="1"/>
              </p:cNvSpPr>
              <p:nvPr/>
            </p:nvSpPr>
            <p:spPr bwMode="auto">
              <a:xfrm>
                <a:off x="617" y="2572"/>
                <a:ext cx="713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3045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30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30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3042" name="AutoShape 269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9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3043" name="AutoShape 27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8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30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4" name="Oval 274"/>
            <p:cNvSpPr>
              <a:spLocks noChangeArrowheads="1"/>
            </p:cNvSpPr>
            <p:nvPr/>
          </p:nvSpPr>
          <p:spPr bwMode="auto">
            <a:xfrm>
              <a:off x="5515" y="2609"/>
              <a:ext cx="50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03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37" name="AutoShape 277"/>
            <p:cNvSpPr>
              <a:spLocks noChangeArrowheads="1"/>
            </p:cNvSpPr>
            <p:nvPr/>
          </p:nvSpPr>
          <p:spPr bwMode="auto">
            <a:xfrm>
              <a:off x="4202" y="2713"/>
              <a:ext cx="1077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38" name="Oval 278"/>
            <p:cNvSpPr>
              <a:spLocks noChangeArrowheads="1"/>
            </p:cNvSpPr>
            <p:nvPr/>
          </p:nvSpPr>
          <p:spPr bwMode="auto">
            <a:xfrm>
              <a:off x="4308" y="2384"/>
              <a:ext cx="162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39" name="Oval 279"/>
            <p:cNvSpPr>
              <a:spLocks noChangeArrowheads="1"/>
            </p:cNvSpPr>
            <p:nvPr/>
          </p:nvSpPr>
          <p:spPr bwMode="auto">
            <a:xfrm>
              <a:off x="4488" y="2384"/>
              <a:ext cx="156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40" name="Oval 280"/>
            <p:cNvSpPr>
              <a:spLocks noChangeArrowheads="1"/>
            </p:cNvSpPr>
            <p:nvPr/>
          </p:nvSpPr>
          <p:spPr bwMode="auto">
            <a:xfrm>
              <a:off x="4663" y="2376"/>
              <a:ext cx="156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3041" name="Rectangle 281"/>
            <p:cNvSpPr>
              <a:spLocks noChangeArrowheads="1"/>
            </p:cNvSpPr>
            <p:nvPr/>
          </p:nvSpPr>
          <p:spPr bwMode="auto">
            <a:xfrm>
              <a:off x="5061" y="1839"/>
              <a:ext cx="87" cy="75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3003" name="Group 4"/>
          <p:cNvGrpSpPr>
            <a:grpSpLocks/>
          </p:cNvGrpSpPr>
          <p:nvPr/>
        </p:nvGrpSpPr>
        <p:grpSpPr bwMode="auto">
          <a:xfrm>
            <a:off x="3575050" y="3437263"/>
            <a:ext cx="699496" cy="333051"/>
            <a:chOff x="2401888" y="4005263"/>
            <a:chExt cx="501650" cy="233362"/>
          </a:xfrm>
        </p:grpSpPr>
        <p:sp>
          <p:nvSpPr>
            <p:cNvPr id="83006" name="Oval 270"/>
            <p:cNvSpPr>
              <a:spLocks noChangeArrowheads="1"/>
            </p:cNvSpPr>
            <p:nvPr/>
          </p:nvSpPr>
          <p:spPr bwMode="auto">
            <a:xfrm>
              <a:off x="2406068" y="4110609"/>
              <a:ext cx="497470" cy="1280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83007" name="Line 271"/>
            <p:cNvSpPr>
              <a:spLocks noChangeShapeType="1"/>
            </p:cNvSpPr>
            <p:nvPr/>
          </p:nvSpPr>
          <p:spPr bwMode="auto">
            <a:xfrm>
              <a:off x="2406650" y="40989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08" name="Line 272"/>
            <p:cNvSpPr>
              <a:spLocks noChangeShapeType="1"/>
            </p:cNvSpPr>
            <p:nvPr/>
          </p:nvSpPr>
          <p:spPr bwMode="auto">
            <a:xfrm>
              <a:off x="2894013" y="4070350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09" name="Rectangle 273"/>
            <p:cNvSpPr>
              <a:spLocks noChangeArrowheads="1"/>
            </p:cNvSpPr>
            <p:nvPr/>
          </p:nvSpPr>
          <p:spPr bwMode="auto">
            <a:xfrm>
              <a:off x="2406068" y="4098608"/>
              <a:ext cx="491896" cy="773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>
                <a:latin typeface="Arial" charset="0"/>
                <a:cs typeface="Arial" charset="0"/>
              </a:endParaRPr>
            </a:p>
          </p:txBody>
        </p:sp>
        <p:sp>
          <p:nvSpPr>
            <p:cNvPr id="83010" name="Oval 274"/>
            <p:cNvSpPr>
              <a:spLocks noChangeArrowheads="1"/>
            </p:cNvSpPr>
            <p:nvPr/>
          </p:nvSpPr>
          <p:spPr bwMode="auto">
            <a:xfrm>
              <a:off x="2401888" y="4005263"/>
              <a:ext cx="497470" cy="15068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cs typeface="Arial" charset="0"/>
              </a:endParaRPr>
            </a:p>
          </p:txBody>
        </p:sp>
        <p:grpSp>
          <p:nvGrpSpPr>
            <p:cNvPr id="83011" name="Group 275"/>
            <p:cNvGrpSpPr>
              <a:grpSpLocks/>
            </p:cNvGrpSpPr>
            <p:nvPr/>
          </p:nvGrpSpPr>
          <p:grpSpPr bwMode="auto">
            <a:xfrm>
              <a:off x="2521727" y="4038600"/>
              <a:ext cx="246645" cy="88011"/>
              <a:chOff x="2848" y="848"/>
              <a:chExt cx="140" cy="98"/>
            </a:xfrm>
          </p:grpSpPr>
          <p:sp>
            <p:nvSpPr>
              <p:cNvPr id="83015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16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017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83012" name="Line 280"/>
            <p:cNvSpPr>
              <a:spLocks noChangeShapeType="1"/>
            </p:cNvSpPr>
            <p:nvPr/>
          </p:nvSpPr>
          <p:spPr bwMode="auto">
            <a:xfrm>
              <a:off x="2520950" y="4124325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13" name="Line 281"/>
            <p:cNvSpPr>
              <a:spLocks noChangeShapeType="1"/>
            </p:cNvSpPr>
            <p:nvPr/>
          </p:nvSpPr>
          <p:spPr bwMode="auto">
            <a:xfrm flipV="1">
              <a:off x="2690813" y="4037013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014" name="Line 282"/>
            <p:cNvSpPr>
              <a:spLocks noChangeShapeType="1"/>
            </p:cNvSpPr>
            <p:nvPr/>
          </p:nvSpPr>
          <p:spPr bwMode="auto">
            <a:xfrm flipV="1">
              <a:off x="2603500" y="4037013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300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00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228809E2-A679-4B8F-88A2-B15E6043A01E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79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228600"/>
            <a:ext cx="7772400" cy="871538"/>
          </a:xfrm>
        </p:spPr>
        <p:txBody>
          <a:bodyPr/>
          <a:lstStyle/>
          <a:p>
            <a:r>
              <a:rPr lang="el-GR" smtClean="0"/>
              <a:t>Πολυμέσα: Βίντεο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5775" y="342900"/>
            <a:ext cx="3275013" cy="1727200"/>
            <a:chOff x="5345311" y="524250"/>
            <a:chExt cx="3274238" cy="1727067"/>
          </a:xfrm>
        </p:grpSpPr>
        <p:sp>
          <p:nvSpPr>
            <p:cNvPr id="18445" name="TextBox 5"/>
            <p:cNvSpPr txBox="1">
              <a:spLocks noChangeArrowheads="1"/>
            </p:cNvSpPr>
            <p:nvPr/>
          </p:nvSpPr>
          <p:spPr bwMode="auto">
            <a:xfrm>
              <a:off x="5345311" y="1789390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  <p:sp>
          <p:nvSpPr>
            <p:cNvPr id="18446" name="TextBox 8"/>
            <p:cNvSpPr txBox="1">
              <a:spLocks noChangeArrowheads="1"/>
            </p:cNvSpPr>
            <p:nvPr/>
          </p:nvSpPr>
          <p:spPr bwMode="auto">
            <a:xfrm>
              <a:off x="5808751" y="524250"/>
              <a:ext cx="2810798" cy="136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παράδειγμα χωρικής κωδικοποίησης</a:t>
              </a:r>
              <a:r>
                <a:rPr lang="en-US" sz="1400" i="1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:</a:t>
              </a:r>
              <a:r>
                <a:rPr lang="en-US" sz="1400" i="1">
                  <a:solidFill>
                    <a:srgbClr val="CC0000"/>
                  </a:solidFill>
                  <a:latin typeface="Arial" charset="0"/>
                  <a:ea typeface="MS PGothic" pitchFamily="34" charset="-128"/>
                  <a:cs typeface="Arial" charset="0"/>
                </a:rPr>
                <a:t> </a:t>
              </a:r>
              <a:r>
                <a:rPr lang="el-GR" sz="1400">
                  <a:latin typeface="Arial" charset="0"/>
                  <a:cs typeface="Arial" charset="0"/>
                </a:rPr>
                <a:t>αντί να στείλει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N </a:t>
              </a:r>
              <a:r>
                <a:rPr lang="el-GR" sz="1400">
                  <a:latin typeface="Arial" charset="0"/>
                  <a:cs typeface="Arial" charset="0"/>
                </a:rPr>
                <a:t>τιμές ίδιου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>
                  <a:latin typeface="Arial" charset="0"/>
                  <a:cs typeface="Arial" charset="0"/>
                </a:rPr>
                <a:t>όλα μωβ</a:t>
              </a:r>
              <a:r>
                <a:rPr lang="en-US" sz="1400">
                  <a:latin typeface="Arial" charset="0"/>
                  <a:ea typeface="MS PGothic" pitchFamily="34" charset="-128"/>
                </a:rPr>
                <a:t>), </a:t>
              </a:r>
              <a:r>
                <a:rPr lang="el-GR" sz="1400">
                  <a:latin typeface="Arial" charset="0"/>
                  <a:cs typeface="Arial" charset="0"/>
                </a:rPr>
                <a:t>στέλνει μόνο 2 τιμές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: </a:t>
              </a:r>
              <a:r>
                <a:rPr lang="el-GR" sz="1400">
                  <a:latin typeface="Arial" charset="0"/>
                  <a:cs typeface="Arial" charset="0"/>
                </a:rPr>
                <a:t>τιμή χρώματος</a:t>
              </a:r>
              <a:r>
                <a:rPr lang="en-US" sz="1400">
                  <a:latin typeface="Arial" charset="0"/>
                  <a:ea typeface="MS PGothic" pitchFamily="34" charset="-128"/>
                </a:rPr>
                <a:t> (</a:t>
              </a:r>
              <a:r>
                <a:rPr lang="el-GR" sz="1400" i="1">
                  <a:latin typeface="Arial" charset="0"/>
                  <a:cs typeface="Arial" charset="0"/>
                </a:rPr>
                <a:t>μωβ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)  </a:t>
              </a:r>
              <a:r>
                <a:rPr lang="el-GR" sz="1400" i="1">
                  <a:latin typeface="Arial" charset="0"/>
                  <a:cs typeface="Arial" charset="0"/>
                </a:rPr>
                <a:t>και αριθμό επαναλαμβανόμενων τιμών</a:t>
              </a:r>
              <a:r>
                <a:rPr lang="en-US" sz="1400" i="1">
                  <a:latin typeface="Arial" charset="0"/>
                  <a:ea typeface="MS PGothic" pitchFamily="34" charset="-128"/>
                </a:rPr>
                <a:t> (</a:t>
              </a:r>
              <a:r>
                <a:rPr lang="en-US" sz="1400">
                  <a:latin typeface="Arial" charset="0"/>
                  <a:ea typeface="MS PGothic" pitchFamily="34" charset="-128"/>
                </a:rPr>
                <a:t>N)</a:t>
              </a:r>
            </a:p>
          </p:txBody>
        </p:sp>
        <p:sp>
          <p:nvSpPr>
            <p:cNvPr id="18447" name="TextBox 13"/>
            <p:cNvSpPr txBox="1">
              <a:spLocks noChangeArrowheads="1"/>
            </p:cNvSpPr>
            <p:nvPr/>
          </p:nvSpPr>
          <p:spPr bwMode="auto">
            <a:xfrm>
              <a:off x="5354834" y="1884633"/>
              <a:ext cx="2026758" cy="36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pitchFamily="34" charset="0"/>
                  <a:ea typeface="MS PGothic" pitchFamily="34" charset="-128"/>
                </a:rPr>
                <a:t>……………………...…</a:t>
              </a:r>
            </a:p>
          </p:txBody>
        </p:sp>
        <p:cxnSp>
          <p:nvCxnSpPr>
            <p:cNvPr id="18448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πλαίσιο</a:t>
            </a:r>
            <a:r>
              <a:rPr lang="en-US" i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91013" y="4794250"/>
            <a:ext cx="2278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 dirty="0">
                <a:solidFill>
                  <a:srgbClr val="FF0000"/>
                </a:solidFill>
                <a:latin typeface="Arial" charset="0"/>
                <a:cs typeface="Arial" charset="0"/>
              </a:rPr>
              <a:t>παράδειγμα χρονικής κωδικοποίησης:</a:t>
            </a:r>
            <a:r>
              <a:rPr lang="en-US" sz="1400" i="1" dirty="0">
                <a:solidFill>
                  <a:srgbClr val="CC0000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el-GR" sz="1400" dirty="0">
                <a:latin typeface="Arial" charset="0"/>
                <a:cs typeface="Arial" charset="0"/>
              </a:rPr>
              <a:t>αντί να </a:t>
            </a:r>
            <a:r>
              <a:rPr lang="el-GR" sz="1400" dirty="0" smtClean="0">
                <a:latin typeface="Arial" charset="0"/>
                <a:cs typeface="Arial" charset="0"/>
              </a:rPr>
              <a:t>στείλε</a:t>
            </a:r>
            <a:r>
              <a:rPr lang="el-GR" sz="1400" dirty="0">
                <a:latin typeface="Arial" charset="0"/>
                <a:cs typeface="Arial" charset="0"/>
              </a:rPr>
              <a:t>ι</a:t>
            </a:r>
            <a:r>
              <a:rPr lang="el-GR" sz="1400" dirty="0" smtClean="0">
                <a:latin typeface="Arial" charset="0"/>
                <a:cs typeface="Arial" charset="0"/>
              </a:rPr>
              <a:t> </a:t>
            </a:r>
            <a:r>
              <a:rPr lang="el-GR" sz="1400" dirty="0">
                <a:latin typeface="Arial" charset="0"/>
                <a:cs typeface="Arial" charset="0"/>
              </a:rPr>
              <a:t>ολόκληρο το πλαίσιο στο</a:t>
            </a:r>
            <a:r>
              <a:rPr lang="en-US" sz="1400" dirty="0">
                <a:latin typeface="Arial" charset="0"/>
                <a:ea typeface="MS PGothic" pitchFamily="34" charset="-128"/>
              </a:rPr>
              <a:t> i+1, </a:t>
            </a:r>
            <a:r>
              <a:rPr lang="el-GR" sz="1400" dirty="0">
                <a:latin typeface="Arial" charset="0"/>
                <a:cs typeface="Arial" charset="0"/>
              </a:rPr>
              <a:t>στέλνει μόνο τις διαφορές από το πλαίσιο</a:t>
            </a:r>
            <a:r>
              <a:rPr lang="en-US" sz="1400" dirty="0">
                <a:latin typeface="Arial" charset="0"/>
                <a:ea typeface="MS PGothic" pitchFamily="34" charset="-128"/>
              </a:rPr>
              <a:t> </a:t>
            </a:r>
            <a:r>
              <a:rPr lang="en-US" sz="1400" dirty="0" err="1">
                <a:latin typeface="Arial" charset="0"/>
                <a:ea typeface="MS PGothic" pitchFamily="34" charset="-128"/>
              </a:rPr>
              <a:t>i</a:t>
            </a:r>
            <a:endParaRPr lang="en-US" sz="1400" dirty="0">
              <a:latin typeface="Arial" charset="0"/>
              <a:ea typeface="MS PGothic" pitchFamily="34" charset="-128"/>
            </a:endParaRPr>
          </a:p>
        </p:txBody>
      </p:sp>
      <p:cxnSp>
        <p:nvCxnSpPr>
          <p:cNvPr id="18441" name="Straight Connector 28"/>
          <p:cNvCxnSpPr>
            <a:cxnSpLocks noChangeShapeType="1"/>
          </p:cNvCxnSpPr>
          <p:nvPr/>
        </p:nvCxnSpPr>
        <p:spPr bwMode="auto">
          <a:xfrm>
            <a:off x="6165850" y="4260850"/>
            <a:ext cx="801688" cy="19796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18442" name="Rectangle 4"/>
          <p:cNvSpPr txBox="1">
            <a:spLocks noChangeArrowheads="1"/>
          </p:cNvSpPr>
          <p:nvPr/>
        </p:nvSpPr>
        <p:spPr bwMode="auto">
          <a:xfrm>
            <a:off x="219075" y="976313"/>
            <a:ext cx="42513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i="1">
                <a:solidFill>
                  <a:srgbClr val="FF0000"/>
                </a:solidFill>
                <a:ea typeface="MS PGothic" pitchFamily="34" charset="-128"/>
              </a:rPr>
              <a:t>CBR (constant bit rate):</a:t>
            </a:r>
            <a:r>
              <a:rPr lang="en-US" sz="2400" i="1">
                <a:solidFill>
                  <a:srgbClr val="CC0000"/>
                </a:solidFill>
                <a:ea typeface="MS PGothic" pitchFamily="34" charset="-128"/>
              </a:rPr>
              <a:t> </a:t>
            </a:r>
            <a:r>
              <a:rPr lang="el-GR" sz="2400">
                <a:solidFill>
                  <a:srgbClr val="000000"/>
                </a:solidFill>
              </a:rPr>
              <a:t>σταθερός ρυθμός κωδικοποίησης </a:t>
            </a:r>
            <a:r>
              <a:rPr lang="en-US" sz="2400">
                <a:solidFill>
                  <a:srgbClr val="000000"/>
                </a:solidFill>
              </a:rPr>
              <a:t>video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i="1">
                <a:solidFill>
                  <a:srgbClr val="FF0000"/>
                </a:solidFill>
                <a:ea typeface="MS PGothic" pitchFamily="34" charset="-128"/>
              </a:rPr>
              <a:t>VBR (variable bit rate):</a:t>
            </a:r>
            <a:r>
              <a:rPr lang="en-US" sz="2400" i="1">
                <a:solidFill>
                  <a:srgbClr val="CC0000"/>
                </a:solidFill>
                <a:ea typeface="MS PGothic" pitchFamily="34" charset="-128"/>
              </a:rPr>
              <a:t> </a:t>
            </a:r>
            <a:r>
              <a:rPr lang="el-GR" sz="2400" i="1"/>
              <a:t>ο</a:t>
            </a:r>
            <a:r>
              <a:rPr lang="el-GR" sz="2400" i="1">
                <a:solidFill>
                  <a:srgbClr val="CC0000"/>
                </a:solidFill>
              </a:rPr>
              <a:t> </a:t>
            </a:r>
            <a:r>
              <a:rPr lang="el-GR" sz="2400">
                <a:solidFill>
                  <a:srgbClr val="000000"/>
                </a:solidFill>
              </a:rPr>
              <a:t>ρυθμός κωδικοποίησης </a:t>
            </a:r>
            <a:r>
              <a:rPr lang="en-US" sz="2400">
                <a:solidFill>
                  <a:srgbClr val="000000"/>
                </a:solidFill>
              </a:rPr>
              <a:t>video</a:t>
            </a:r>
            <a:r>
              <a:rPr lang="en-US" sz="2400">
                <a:ea typeface="MS PGothic" pitchFamily="34" charset="-128"/>
              </a:rPr>
              <a:t> </a:t>
            </a:r>
            <a:r>
              <a:rPr lang="el-GR" sz="2400"/>
              <a:t>αλλάζει</a:t>
            </a:r>
            <a:r>
              <a:rPr lang="en-US" sz="2400">
                <a:ea typeface="MS PGothic" pitchFamily="34" charset="-128"/>
              </a:rPr>
              <a:t> </a:t>
            </a:r>
            <a:r>
              <a:rPr lang="el-GR" sz="2400"/>
              <a:t>καθώς αλλάζει το ποσό χωρικής, χρονικής κωδικοποίησης</a:t>
            </a:r>
            <a:r>
              <a:rPr lang="en-US" sz="2400">
                <a:ea typeface="MS PGothic" pitchFamily="34" charset="-128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l-GR" sz="2400" i="1">
                <a:solidFill>
                  <a:srgbClr val="FF0000"/>
                </a:solidFill>
              </a:rPr>
              <a:t>παραδείγματα</a:t>
            </a:r>
            <a:r>
              <a:rPr lang="en-US" sz="2400" i="1">
                <a:solidFill>
                  <a:srgbClr val="FF0000"/>
                </a:solidFill>
                <a:ea typeface="MS PGothic" pitchFamily="34" charset="-128"/>
              </a:rPr>
              <a:t>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ea typeface="MS PGothic" pitchFamily="34" charset="-128"/>
              </a:rPr>
              <a:t>MPEG 1 (CD-ROM) 1.5 Mbps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ea typeface="MS PGothic" pitchFamily="34" charset="-128"/>
              </a:rPr>
              <a:t>MPEG2 (DVD) 3-6 Mbps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ea typeface="MS PGothic" pitchFamily="34" charset="-128"/>
              </a:rPr>
              <a:t>MPEG4 (</a:t>
            </a:r>
            <a:r>
              <a:rPr lang="el-GR" sz="2000"/>
              <a:t>συχνά χρησιμοποιείται στο</a:t>
            </a:r>
            <a:r>
              <a:rPr lang="en-US" sz="2000">
                <a:ea typeface="MS PGothic" pitchFamily="34" charset="-128"/>
              </a:rPr>
              <a:t> Internet, &lt; 1 Mbps)</a:t>
            </a:r>
          </a:p>
        </p:txBody>
      </p:sp>
      <p:sp>
        <p:nvSpPr>
          <p:cNvPr id="18443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44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FA81D76C-F459-4C56-AC97-55F6E06AF41C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31813" y="4191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3200" u="sng" dirty="0">
                <a:solidFill>
                  <a:schemeClr val="accent2"/>
                </a:solidFill>
              </a:rPr>
              <a:t>Μαρκάρισμα δρομολογητή στην περίμετρο (</a:t>
            </a:r>
            <a:r>
              <a:rPr lang="en-US" sz="3200" u="sng" dirty="0">
                <a:solidFill>
                  <a:schemeClr val="accent2"/>
                </a:solidFill>
              </a:rPr>
              <a:t>edge-router</a:t>
            </a:r>
            <a:r>
              <a:rPr lang="el-GR" sz="3200" u="sng" dirty="0">
                <a:solidFill>
                  <a:schemeClr val="accent2"/>
                </a:solidFill>
              </a:rPr>
              <a:t>)</a:t>
            </a:r>
            <a:r>
              <a:rPr lang="en-US" sz="2400" u="sng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52438" y="4803775"/>
            <a:ext cx="8229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>
                <a:solidFill>
                  <a:schemeClr val="tx2"/>
                </a:solidFill>
              </a:rPr>
              <a:t>μαρκάρισμα ανά κατηγορία</a:t>
            </a:r>
            <a:r>
              <a:rPr lang="en-US">
                <a:solidFill>
                  <a:schemeClr val="tx2"/>
                </a:solidFill>
              </a:rPr>
              <a:t>: </a:t>
            </a:r>
            <a:r>
              <a:rPr lang="el-GR">
                <a:solidFill>
                  <a:schemeClr val="tx2"/>
                </a:solidFill>
              </a:rPr>
              <a:t>πακέτα διαφορετικών κατηγοριών μαρκάρονται διαφορετικά</a:t>
            </a:r>
            <a:endParaRPr lang="en-US" sz="160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>
                <a:solidFill>
                  <a:schemeClr val="tx2"/>
                </a:solidFill>
              </a:rPr>
              <a:t>μαρκάρισμα μέσα σε κάθε κατηγορία</a:t>
            </a:r>
            <a:r>
              <a:rPr lang="en-US">
                <a:solidFill>
                  <a:schemeClr val="tx2"/>
                </a:solidFill>
              </a:rPr>
              <a:t>: </a:t>
            </a:r>
            <a:r>
              <a:rPr lang="el-GR">
                <a:solidFill>
                  <a:schemeClr val="tx2"/>
                </a:solidFill>
              </a:rPr>
              <a:t>οι ροές που συμμορφώνονται μαρκάρονται διαφορετικά από αυτές που δεν συμμορφώνονται</a:t>
            </a:r>
            <a:endParaRPr lang="en-US" sz="200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90513" y="1347788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solidFill>
                  <a:schemeClr val="accent2"/>
                </a:solidFill>
              </a:rPr>
              <a:t>profile: </a:t>
            </a:r>
            <a:r>
              <a:rPr lang="el-GR">
                <a:solidFill>
                  <a:schemeClr val="tx2"/>
                </a:solidFill>
              </a:rPr>
              <a:t>προ-συμφωνημένη ταχύτητα</a:t>
            </a:r>
            <a:r>
              <a:rPr lang="en-US">
                <a:solidFill>
                  <a:schemeClr val="tx2"/>
                </a:solidFill>
              </a:rPr>
              <a:t> A, </a:t>
            </a:r>
            <a:r>
              <a:rPr lang="el-GR">
                <a:solidFill>
                  <a:schemeClr val="tx2"/>
                </a:solidFill>
              </a:rPr>
              <a:t>μέγεθος </a:t>
            </a:r>
            <a:r>
              <a:rPr lang="en-US">
                <a:solidFill>
                  <a:schemeClr val="tx2"/>
                </a:solidFill>
              </a:rPr>
              <a:t>bucket  B</a:t>
            </a:r>
            <a:endParaRPr lang="en-US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>
                <a:solidFill>
                  <a:schemeClr val="tx2"/>
                </a:solidFill>
              </a:rPr>
              <a:t>Το μαρκάρισμα των πακέτων στην περίμετρο βασίζεται σε προφίλ </a:t>
            </a:r>
            <a:r>
              <a:rPr lang="el-GR">
                <a:solidFill>
                  <a:srgbClr val="3333FF"/>
                </a:solidFill>
              </a:rPr>
              <a:t>ανά ροή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36550" y="4359275"/>
            <a:ext cx="4910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accent2"/>
                </a:solidFill>
              </a:rPr>
              <a:t>Πιθανή χρήση για το μαρκάρισμα </a:t>
            </a:r>
            <a:r>
              <a:rPr lang="en-US" sz="240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487613" y="381158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User packets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83975" name="Group 7"/>
          <p:cNvGrpSpPr>
            <a:grpSpLocks/>
          </p:cNvGrpSpPr>
          <p:nvPr/>
        </p:nvGrpSpPr>
        <p:grpSpPr bwMode="auto">
          <a:xfrm>
            <a:off x="4275138" y="2100263"/>
            <a:ext cx="2667000" cy="2514600"/>
            <a:chOff x="2352" y="1680"/>
            <a:chExt cx="1680" cy="1584"/>
          </a:xfrm>
        </p:grpSpPr>
        <p:sp>
          <p:nvSpPr>
            <p:cNvPr id="83978" name="Rectangle 8"/>
            <p:cNvSpPr>
              <a:spLocks noChangeArrowheads="1"/>
            </p:cNvSpPr>
            <p:nvPr/>
          </p:nvSpPr>
          <p:spPr bwMode="auto">
            <a:xfrm>
              <a:off x="360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79" name="Rectangle 9"/>
            <p:cNvSpPr>
              <a:spLocks noChangeArrowheads="1"/>
            </p:cNvSpPr>
            <p:nvPr/>
          </p:nvSpPr>
          <p:spPr bwMode="auto">
            <a:xfrm>
              <a:off x="384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0" name="Rectangle 10"/>
            <p:cNvSpPr>
              <a:spLocks noChangeArrowheads="1"/>
            </p:cNvSpPr>
            <p:nvPr/>
          </p:nvSpPr>
          <p:spPr bwMode="auto">
            <a:xfrm>
              <a:off x="388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1" name="Rectangle 11"/>
            <p:cNvSpPr>
              <a:spLocks noChangeArrowheads="1"/>
            </p:cNvSpPr>
            <p:nvPr/>
          </p:nvSpPr>
          <p:spPr bwMode="auto">
            <a:xfrm>
              <a:off x="364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2" name="Rectangle 12"/>
            <p:cNvSpPr>
              <a:spLocks noChangeArrowheads="1"/>
            </p:cNvSpPr>
            <p:nvPr/>
          </p:nvSpPr>
          <p:spPr bwMode="auto">
            <a:xfrm>
              <a:off x="340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3" name="Line 13"/>
            <p:cNvSpPr>
              <a:spLocks noChangeShapeType="1"/>
            </p:cNvSpPr>
            <p:nvPr/>
          </p:nvSpPr>
          <p:spPr bwMode="auto">
            <a:xfrm>
              <a:off x="3072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4" name="Line 14"/>
            <p:cNvSpPr>
              <a:spLocks noChangeShapeType="1"/>
            </p:cNvSpPr>
            <p:nvPr/>
          </p:nvSpPr>
          <p:spPr bwMode="auto">
            <a:xfrm>
              <a:off x="3072" y="268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5" name="Line 15"/>
            <p:cNvSpPr>
              <a:spLocks noChangeShapeType="1"/>
            </p:cNvSpPr>
            <p:nvPr/>
          </p:nvSpPr>
          <p:spPr bwMode="auto">
            <a:xfrm flipV="1">
              <a:off x="3360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6" name="Oval 16"/>
            <p:cNvSpPr>
              <a:spLocks noChangeArrowheads="1"/>
            </p:cNvSpPr>
            <p:nvPr/>
          </p:nvSpPr>
          <p:spPr bwMode="auto">
            <a:xfrm>
              <a:off x="3120" y="2784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7" name="Line 17"/>
            <p:cNvSpPr>
              <a:spLocks noChangeShapeType="1"/>
            </p:cNvSpPr>
            <p:nvPr/>
          </p:nvSpPr>
          <p:spPr bwMode="auto">
            <a:xfrm>
              <a:off x="2352" y="288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8" name="Rectangle 18"/>
            <p:cNvSpPr>
              <a:spLocks noChangeArrowheads="1"/>
            </p:cNvSpPr>
            <p:nvPr/>
          </p:nvSpPr>
          <p:spPr bwMode="auto">
            <a:xfrm>
              <a:off x="240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89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90" name="Oval 20"/>
            <p:cNvSpPr>
              <a:spLocks noChangeArrowheads="1"/>
            </p:cNvSpPr>
            <p:nvPr/>
          </p:nvSpPr>
          <p:spPr bwMode="auto">
            <a:xfrm>
              <a:off x="3168" y="2208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fr-FR" sz="24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83991" name="Oval 21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fr-FR" sz="24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83992" name="Oval 22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fr-FR" sz="24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83993" name="Line 23"/>
            <p:cNvSpPr>
              <a:spLocks noChangeShapeType="1"/>
            </p:cNvSpPr>
            <p:nvPr/>
          </p:nvSpPr>
          <p:spPr bwMode="auto">
            <a:xfrm flipV="1">
              <a:off x="3072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94" name="Line 24"/>
            <p:cNvSpPr>
              <a:spLocks noChangeShapeType="1"/>
            </p:cNvSpPr>
            <p:nvPr/>
          </p:nvSpPr>
          <p:spPr bwMode="auto">
            <a:xfrm flipV="1">
              <a:off x="3360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95" name="Text Box 25"/>
            <p:cNvSpPr txBox="1">
              <a:spLocks noChangeArrowheads="1"/>
            </p:cNvSpPr>
            <p:nvPr/>
          </p:nvSpPr>
          <p:spPr bwMode="auto">
            <a:xfrm>
              <a:off x="2352" y="1776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Rate A</a:t>
              </a:r>
              <a:endParaRPr lang="en-US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83996" name="Line 26"/>
            <p:cNvSpPr>
              <a:spLocks noChangeShapeType="1"/>
            </p:cNvSpPr>
            <p:nvPr/>
          </p:nvSpPr>
          <p:spPr bwMode="auto">
            <a:xfrm>
              <a:off x="3408" y="2976"/>
              <a:ext cx="62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97" name="Line 27"/>
            <p:cNvSpPr>
              <a:spLocks noChangeShapeType="1"/>
            </p:cNvSpPr>
            <p:nvPr/>
          </p:nvSpPr>
          <p:spPr bwMode="auto">
            <a:xfrm flipV="1">
              <a:off x="3408" y="2784"/>
              <a:ext cx="624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98" name="AutoShape 28"/>
            <p:cNvSpPr>
              <a:spLocks noChangeArrowheads="1"/>
            </p:cNvSpPr>
            <p:nvPr/>
          </p:nvSpPr>
          <p:spPr bwMode="auto">
            <a:xfrm>
              <a:off x="3120" y="168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999" name="Line 29"/>
            <p:cNvSpPr>
              <a:spLocks noChangeShapeType="1"/>
            </p:cNvSpPr>
            <p:nvPr/>
          </p:nvSpPr>
          <p:spPr bwMode="auto">
            <a:xfrm>
              <a:off x="2976" y="21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4000" name="Text Box 30"/>
            <p:cNvSpPr txBox="1">
              <a:spLocks noChangeArrowheads="1"/>
            </p:cNvSpPr>
            <p:nvPr/>
          </p:nvSpPr>
          <p:spPr bwMode="auto">
            <a:xfrm>
              <a:off x="2640" y="2256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84001" name="Line 31"/>
            <p:cNvSpPr>
              <a:spLocks noChangeShapeType="1"/>
            </p:cNvSpPr>
            <p:nvPr/>
          </p:nvSpPr>
          <p:spPr bwMode="auto">
            <a:xfrm>
              <a:off x="2976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3976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977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E0D4A79E-0E86-4DEF-BE58-F8B9E0D5EDF4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80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9144000" cy="871537"/>
          </a:xfrm>
        </p:spPr>
        <p:txBody>
          <a:bodyPr/>
          <a:lstStyle/>
          <a:p>
            <a:r>
              <a:rPr lang="en-US" smtClean="0"/>
              <a:t>Diffserv </a:t>
            </a:r>
            <a:r>
              <a:rPr lang="el-GR" smtClean="0"/>
              <a:t>μαρκάρισμα πακέτων</a:t>
            </a:r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012" y="1339849"/>
            <a:ext cx="8103576" cy="3044863"/>
          </a:xfrm>
        </p:spPr>
        <p:txBody>
          <a:bodyPr/>
          <a:lstStyle/>
          <a:p>
            <a:r>
              <a:rPr lang="el-GR" dirty="0" smtClean="0"/>
              <a:t>Το πακέτο «μαρκάρεται» στο πεδίο</a:t>
            </a:r>
            <a:r>
              <a:rPr lang="en-US" dirty="0" smtClean="0"/>
              <a:t> Type of Service (TOS) </a:t>
            </a:r>
            <a:r>
              <a:rPr lang="el-GR" dirty="0" smtClean="0"/>
              <a:t>στο</a:t>
            </a:r>
            <a:r>
              <a:rPr lang="en-US" dirty="0" smtClean="0"/>
              <a:t> IPv4, </a:t>
            </a:r>
            <a:r>
              <a:rPr lang="el-GR" dirty="0" smtClean="0"/>
              <a:t>και στο πεδίο</a:t>
            </a:r>
            <a:r>
              <a:rPr lang="en-US" dirty="0" smtClean="0"/>
              <a:t> Traffic Class </a:t>
            </a:r>
            <a:r>
              <a:rPr lang="el-GR" dirty="0" smtClean="0"/>
              <a:t>στο</a:t>
            </a:r>
            <a:r>
              <a:rPr lang="en-US" dirty="0" smtClean="0"/>
              <a:t> IPv6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Το </a:t>
            </a:r>
            <a:r>
              <a:rPr lang="en-US" dirty="0" smtClean="0"/>
              <a:t>6 bits </a:t>
            </a:r>
            <a:r>
              <a:rPr lang="el-GR" dirty="0" smtClean="0"/>
              <a:t>υπό-πεδίο (</a:t>
            </a:r>
            <a:r>
              <a:rPr lang="en-US" dirty="0" smtClean="0"/>
              <a:t>Differentiated Service Code Point</a:t>
            </a:r>
            <a:r>
              <a:rPr lang="el-GR" dirty="0" smtClean="0"/>
              <a:t>, </a:t>
            </a:r>
            <a:r>
              <a:rPr lang="en-US" dirty="0" smtClean="0"/>
              <a:t>DSCP) </a:t>
            </a:r>
            <a:r>
              <a:rPr lang="el-GR" dirty="0" smtClean="0"/>
              <a:t>καθορίζει το </a:t>
            </a:r>
            <a:r>
              <a:rPr lang="en-US" dirty="0" smtClean="0"/>
              <a:t>PHB </a:t>
            </a:r>
            <a:r>
              <a:rPr lang="el-GR" dirty="0" smtClean="0"/>
              <a:t>που θα πάρει το πακέτο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 bits </a:t>
            </a:r>
            <a:r>
              <a:rPr lang="el-GR" dirty="0" smtClean="0"/>
              <a:t>δεν χρησιμοποιούνται επί του παρόντος.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1879600" y="4538949"/>
          <a:ext cx="5014913" cy="101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Photo Editor Photo" r:id="rId4" imgW="16866667" imgH="3409524" progId="">
                  <p:embed/>
                </p:oleObj>
              </mc:Choice>
              <mc:Fallback>
                <p:oleObj name="Photo Editor Photo" r:id="rId4" imgW="16866667" imgH="3409524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4538949"/>
                        <a:ext cx="5014913" cy="101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2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5B644F7C-C3DE-4F57-9B07-DEC6D5EA49DF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81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37588" cy="871538"/>
          </a:xfrm>
        </p:spPr>
        <p:txBody>
          <a:bodyPr/>
          <a:lstStyle/>
          <a:p>
            <a:r>
              <a:rPr lang="el-GR" smtClean="0"/>
              <a:t>Κατηγοριοποίηση, διατήρηση</a:t>
            </a:r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100138"/>
            <a:ext cx="8145462" cy="27987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mtClean="0"/>
              <a:t>Μπορεί να είναι επιθυμητό να περιορίζεται η ταχύτητα με την οποία «εισέρχονται» στο δίκτυο τα πακέτα μίας συγκεκριμένης κατηγορίας</a:t>
            </a:r>
            <a:r>
              <a:rPr lang="en-US" smtClean="0"/>
              <a:t>:</a:t>
            </a:r>
          </a:p>
          <a:p>
            <a:r>
              <a:rPr lang="el-GR" smtClean="0"/>
              <a:t>Ο χρήστης δηλώνει το προφίλ κίνησης </a:t>
            </a:r>
            <a:r>
              <a:rPr lang="en-US" smtClean="0"/>
              <a:t>(</a:t>
            </a:r>
            <a:r>
              <a:rPr lang="el-GR" smtClean="0"/>
              <a:t>π.χ.</a:t>
            </a:r>
            <a:r>
              <a:rPr lang="en-US" smtClean="0"/>
              <a:t>, </a:t>
            </a:r>
            <a:r>
              <a:rPr lang="el-GR" smtClean="0"/>
              <a:t>ταχύτητα</a:t>
            </a:r>
            <a:r>
              <a:rPr lang="en-US" smtClean="0"/>
              <a:t>, </a:t>
            </a:r>
            <a:r>
              <a:rPr lang="el-GR" smtClean="0"/>
              <a:t>μέγεθος ριπής πακέτων</a:t>
            </a:r>
            <a:r>
              <a:rPr lang="en-US" smtClean="0"/>
              <a:t>)</a:t>
            </a:r>
          </a:p>
          <a:p>
            <a:r>
              <a:rPr lang="el-GR" smtClean="0"/>
              <a:t>Η κίνηση μετριέται</a:t>
            </a:r>
            <a:r>
              <a:rPr lang="en-US" smtClean="0"/>
              <a:t>, </a:t>
            </a:r>
            <a:r>
              <a:rPr lang="el-GR" smtClean="0"/>
              <a:t>προσαρμόζεται όταν δεν συμμορφώνεται</a:t>
            </a:r>
            <a:r>
              <a:rPr lang="en-US" smtClean="0"/>
              <a:t> </a:t>
            </a:r>
          </a:p>
        </p:txBody>
      </p:sp>
      <p:pic>
        <p:nvPicPr>
          <p:cNvPr id="84996" name="Picture 4" descr="694 diffserv metering classify mark sh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8263" y="3825875"/>
            <a:ext cx="54102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998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F8A7CA16-8B9B-4B66-8E14-9F856DF581FD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82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Προώθηση</a:t>
            </a:r>
            <a:r>
              <a:rPr lang="en-US" smtClean="0"/>
              <a:t> (Per-hop Behavior - PHB)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159750" cy="4908550"/>
          </a:xfrm>
        </p:spPr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PHB </a:t>
            </a:r>
            <a:r>
              <a:rPr lang="el-GR" dirty="0" smtClean="0"/>
              <a:t>έχει ως αποτέλεσμα διαφορετική εξωτερικά παρατηρούμενη συμπεριφορά προώθησης </a:t>
            </a:r>
            <a:r>
              <a:rPr lang="en-US" dirty="0" smtClean="0"/>
              <a:t>(measurable) 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PHB </a:t>
            </a:r>
            <a:r>
              <a:rPr lang="el-GR" dirty="0" smtClean="0"/>
              <a:t>δεν υπαγορεύει τους μηχανισμούς που θα χρησιμοποιηθούν για να εξασφαλιστεί η απαιτούμενη  </a:t>
            </a:r>
            <a:r>
              <a:rPr lang="en-US" dirty="0" smtClean="0"/>
              <a:t>PHB </a:t>
            </a:r>
            <a:r>
              <a:rPr lang="el-GR" dirty="0" smtClean="0"/>
              <a:t>συμπεριφορά απόδοσης</a:t>
            </a:r>
            <a:endParaRPr lang="en-US" dirty="0" smtClean="0"/>
          </a:p>
          <a:p>
            <a:r>
              <a:rPr lang="el-GR" dirty="0" smtClean="0"/>
              <a:t>Παραδείγματα</a:t>
            </a:r>
            <a:r>
              <a:rPr lang="en-US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κατηγορία υπηρεσίας</a:t>
            </a:r>
            <a:r>
              <a:rPr lang="en-US" dirty="0" smtClean="0"/>
              <a:t> A </a:t>
            </a:r>
            <a:r>
              <a:rPr lang="el-GR" dirty="0" smtClean="0"/>
              <a:t>λαμβάνει το </a:t>
            </a:r>
            <a:r>
              <a:rPr lang="en-US" dirty="0" smtClean="0"/>
              <a:t>x% </a:t>
            </a:r>
            <a:r>
              <a:rPr lang="el-GR" dirty="0" smtClean="0"/>
              <a:t>από το συνολικό εύρος ζώνης της σύνδεσης μέσα σε κάποιο συγκεκριμένο χρονικό διάστημα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Τα πακέτα της κατηγορίας</a:t>
            </a:r>
            <a:r>
              <a:rPr lang="en-US" dirty="0" smtClean="0"/>
              <a:t> A </a:t>
            </a:r>
            <a:r>
              <a:rPr lang="el-GR" dirty="0" smtClean="0"/>
              <a:t>στέλνονται πριν από τα πακέτα της κατηγορίας </a:t>
            </a:r>
            <a:r>
              <a:rPr lang="en-US" dirty="0" smtClean="0"/>
              <a:t>B</a:t>
            </a:r>
          </a:p>
        </p:txBody>
      </p:sp>
      <p:sp>
        <p:nvSpPr>
          <p:cNvPr id="8602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02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E92560F8-C8CB-41E2-BA33-FCD44A510E30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83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Προώθηση</a:t>
            </a:r>
            <a:r>
              <a:rPr lang="en-US" smtClean="0"/>
              <a:t> (PHB)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850188" cy="4908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sz="2800" smtClean="0"/>
              <a:t>Η ανάπτυξη του </a:t>
            </a:r>
            <a:r>
              <a:rPr lang="en-US" sz="2800" smtClean="0"/>
              <a:t>PHB:</a:t>
            </a:r>
            <a:endParaRPr lang="en-US" smtClean="0"/>
          </a:p>
          <a:p>
            <a:r>
              <a:rPr lang="el-GR" smtClean="0">
                <a:solidFill>
                  <a:srgbClr val="FF0000"/>
                </a:solidFill>
              </a:rPr>
              <a:t>Ανεμπόδιστη προώθηση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η ταχύτητα αναχώρησης των πακέτων μιας κατηγορίας από έναν δρομολογητή πρέπει να ισούται ή να υπερβαίνει μια προκαθορισμένη τιμή.</a:t>
            </a:r>
            <a:r>
              <a:rPr lang="en-US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Παρέχει σε μια κατηγορία το ισοδύναμο μιας σύνδεσης με ελάχιστο εγγυημένο εύρος ζώνης.</a:t>
            </a:r>
            <a:endParaRPr lang="en-US" smtClean="0"/>
          </a:p>
          <a:p>
            <a:r>
              <a:rPr lang="el-GR" smtClean="0">
                <a:solidFill>
                  <a:srgbClr val="FF0000"/>
                </a:solidFill>
              </a:rPr>
              <a:t>Εγγυημένη προώθηση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  <a:r>
              <a:rPr lang="el-GR" smtClean="0"/>
              <a:t>4 κατηγορίες κίνησης</a:t>
            </a:r>
            <a:endParaRPr lang="en-US" smtClean="0"/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Σε κάθε κατηγορία παρέχεται κάποιο ελάχιστο εύρος ζώνης</a:t>
            </a:r>
            <a:r>
              <a:rPr lang="en-US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mtClean="0"/>
              <a:t>Σε κάθε κατηγορία  υπάρχουν 3 υποκατηγορίες «προτίμησης για απόρριψη» (</a:t>
            </a:r>
            <a:r>
              <a:rPr lang="en-US" smtClean="0"/>
              <a:t>drop preference</a:t>
            </a:r>
            <a:r>
              <a:rPr lang="el-GR" smtClean="0"/>
              <a:t>)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  <p:sp>
        <p:nvSpPr>
          <p:cNvPr id="87044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45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CC9B1639-2EE4-4CC5-B75F-032678378E6F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84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Εγγυήσεις </a:t>
            </a:r>
            <a:r>
              <a:rPr lang="en-US" smtClean="0"/>
              <a:t>QoS </a:t>
            </a:r>
            <a:r>
              <a:rPr lang="el-GR" smtClean="0"/>
              <a:t>ανά σύνδεση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3016250" y="35004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48" name="Freeform 10"/>
          <p:cNvSpPr>
            <a:spLocks/>
          </p:cNvSpPr>
          <p:nvPr/>
        </p:nvSpPr>
        <p:spPr bwMode="auto">
          <a:xfrm>
            <a:off x="3368675" y="3133725"/>
            <a:ext cx="1058863" cy="266700"/>
          </a:xfrm>
          <a:custGeom>
            <a:avLst/>
            <a:gdLst>
              <a:gd name="T0" fmla="*/ 2147483647 w 556"/>
              <a:gd name="T1" fmla="*/ 2147483647 h 252"/>
              <a:gd name="T2" fmla="*/ 2147483647 w 556"/>
              <a:gd name="T3" fmla="*/ 2147483647 h 252"/>
              <a:gd name="T4" fmla="*/ 2147483647 w 556"/>
              <a:gd name="T5" fmla="*/ 2147483647 h 252"/>
              <a:gd name="T6" fmla="*/ 2147483647 w 556"/>
              <a:gd name="T7" fmla="*/ 2147483647 h 252"/>
              <a:gd name="T8" fmla="*/ 2147483647 w 556"/>
              <a:gd name="T9" fmla="*/ 2147483647 h 252"/>
              <a:gd name="T10" fmla="*/ 2147483647 w 556"/>
              <a:gd name="T11" fmla="*/ 2147483647 h 252"/>
              <a:gd name="T12" fmla="*/ 2147483647 w 556"/>
              <a:gd name="T13" fmla="*/ 2147483647 h 252"/>
              <a:gd name="T14" fmla="*/ 2147483647 w 556"/>
              <a:gd name="T15" fmla="*/ 2147483647 h 252"/>
              <a:gd name="T16" fmla="*/ 2147483647 w 556"/>
              <a:gd name="T17" fmla="*/ 2147483647 h 252"/>
              <a:gd name="T18" fmla="*/ 2147483647 w 556"/>
              <a:gd name="T19" fmla="*/ 2147483647 h 252"/>
              <a:gd name="T20" fmla="*/ 2147483647 w 556"/>
              <a:gd name="T21" fmla="*/ 2147483647 h 252"/>
              <a:gd name="T22" fmla="*/ 2147483647 w 556"/>
              <a:gd name="T23" fmla="*/ 2147483647 h 252"/>
              <a:gd name="T24" fmla="*/ 2147483647 w 556"/>
              <a:gd name="T25" fmla="*/ 2147483647 h 252"/>
              <a:gd name="T26" fmla="*/ 2147483647 w 556"/>
              <a:gd name="T27" fmla="*/ 2147483647 h 252"/>
              <a:gd name="T28" fmla="*/ 2147483647 w 556"/>
              <a:gd name="T29" fmla="*/ 2147483647 h 252"/>
              <a:gd name="T30" fmla="*/ 2147483647 w 556"/>
              <a:gd name="T31" fmla="*/ 2147483647 h 252"/>
              <a:gd name="T32" fmla="*/ 2147483647 w 556"/>
              <a:gd name="T33" fmla="*/ 2147483647 h 252"/>
              <a:gd name="T34" fmla="*/ 2147483647 w 556"/>
              <a:gd name="T35" fmla="*/ 2147483647 h 252"/>
              <a:gd name="T36" fmla="*/ 2147483647 w 556"/>
              <a:gd name="T37" fmla="*/ 2147483647 h 252"/>
              <a:gd name="T38" fmla="*/ 2147483647 w 556"/>
              <a:gd name="T39" fmla="*/ 2147483647 h 252"/>
              <a:gd name="T40" fmla="*/ 2147483647 w 556"/>
              <a:gd name="T41" fmla="*/ 2147483647 h 252"/>
              <a:gd name="T42" fmla="*/ 2147483647 w 556"/>
              <a:gd name="T43" fmla="*/ 2147483647 h 252"/>
              <a:gd name="T44" fmla="*/ 2147483647 w 556"/>
              <a:gd name="T45" fmla="*/ 2147483647 h 252"/>
              <a:gd name="T46" fmla="*/ 2147483647 w 556"/>
              <a:gd name="T47" fmla="*/ 2147483647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56"/>
              <a:gd name="T73" fmla="*/ 0 h 252"/>
              <a:gd name="T74" fmla="*/ 556 w 556"/>
              <a:gd name="T75" fmla="*/ 252 h 2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3378200" y="31845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3381375" y="31607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4425950" y="31337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52" name="Oval 14"/>
          <p:cNvSpPr>
            <a:spLocks noChangeArrowheads="1"/>
          </p:cNvSpPr>
          <p:nvPr/>
        </p:nvSpPr>
        <p:spPr bwMode="auto">
          <a:xfrm>
            <a:off x="3359150" y="30527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10253" name="Group 15"/>
          <p:cNvGrpSpPr>
            <a:grpSpLocks/>
          </p:cNvGrpSpPr>
          <p:nvPr/>
        </p:nvGrpSpPr>
        <p:grpSpPr bwMode="auto">
          <a:xfrm>
            <a:off x="3625850" y="3090863"/>
            <a:ext cx="517525" cy="101600"/>
            <a:chOff x="2848" y="848"/>
            <a:chExt cx="140" cy="98"/>
          </a:xfrm>
        </p:grpSpPr>
        <p:sp>
          <p:nvSpPr>
            <p:cNvPr id="10298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99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00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254" name="Group 19"/>
          <p:cNvGrpSpPr>
            <a:grpSpLocks/>
          </p:cNvGrpSpPr>
          <p:nvPr/>
        </p:nvGrpSpPr>
        <p:grpSpPr bwMode="auto">
          <a:xfrm flipV="1">
            <a:off x="3625850" y="3090863"/>
            <a:ext cx="517525" cy="101600"/>
            <a:chOff x="2848" y="848"/>
            <a:chExt cx="140" cy="98"/>
          </a:xfrm>
        </p:grpSpPr>
        <p:sp>
          <p:nvSpPr>
            <p:cNvPr id="10295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96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97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255" name="Oval 23"/>
          <p:cNvSpPr>
            <a:spLocks noChangeArrowheads="1"/>
          </p:cNvSpPr>
          <p:nvPr/>
        </p:nvSpPr>
        <p:spPr bwMode="auto">
          <a:xfrm>
            <a:off x="3376613" y="35258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56" name="Line 24"/>
          <p:cNvSpPr>
            <a:spLocks noChangeShapeType="1"/>
          </p:cNvSpPr>
          <p:nvPr/>
        </p:nvSpPr>
        <p:spPr bwMode="auto">
          <a:xfrm flipH="1">
            <a:off x="2779713" y="29416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57" name="Line 25"/>
          <p:cNvSpPr>
            <a:spLocks noChangeShapeType="1"/>
          </p:cNvSpPr>
          <p:nvPr/>
        </p:nvSpPr>
        <p:spPr bwMode="auto">
          <a:xfrm flipH="1" flipV="1">
            <a:off x="2543175" y="40290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58" name="Line 26"/>
          <p:cNvSpPr>
            <a:spLocks noChangeShapeType="1"/>
          </p:cNvSpPr>
          <p:nvPr/>
        </p:nvSpPr>
        <p:spPr bwMode="auto">
          <a:xfrm flipH="1">
            <a:off x="2905125" y="29321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59" name="Line 27"/>
          <p:cNvSpPr>
            <a:spLocks noChangeShapeType="1"/>
          </p:cNvSpPr>
          <p:nvPr/>
        </p:nvSpPr>
        <p:spPr bwMode="auto">
          <a:xfrm flipH="1">
            <a:off x="6516688" y="28829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60" name="Line 28"/>
          <p:cNvSpPr>
            <a:spLocks noChangeShapeType="1"/>
          </p:cNvSpPr>
          <p:nvPr/>
        </p:nvSpPr>
        <p:spPr bwMode="auto">
          <a:xfrm flipH="1">
            <a:off x="6529388" y="39766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61" name="Line 29"/>
          <p:cNvSpPr>
            <a:spLocks noChangeShapeType="1"/>
          </p:cNvSpPr>
          <p:nvPr/>
        </p:nvSpPr>
        <p:spPr bwMode="auto">
          <a:xfrm flipH="1" flipV="1">
            <a:off x="7002463" y="28829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0262" name="Group 30"/>
          <p:cNvGrpSpPr>
            <a:grpSpLocks/>
          </p:cNvGrpSpPr>
          <p:nvPr/>
        </p:nvGrpSpPr>
        <p:grpSpPr bwMode="auto">
          <a:xfrm>
            <a:off x="5332413" y="3321050"/>
            <a:ext cx="1001712" cy="290513"/>
            <a:chOff x="3600" y="219"/>
            <a:chExt cx="360" cy="175"/>
          </a:xfrm>
        </p:grpSpPr>
        <p:sp>
          <p:nvSpPr>
            <p:cNvPr id="10282" name="Oval 3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85" name="Rectangle 3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286" name="Oval 3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10287" name="Group 3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292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93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94" name="Line 3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288" name="Group 4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263" name="Text Box 44"/>
          <p:cNvSpPr txBox="1">
            <a:spLocks noChangeArrowheads="1"/>
          </p:cNvSpPr>
          <p:nvPr/>
        </p:nvSpPr>
        <p:spPr bwMode="auto">
          <a:xfrm>
            <a:off x="3676650" y="26701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R1</a:t>
            </a:r>
          </a:p>
        </p:txBody>
      </p:sp>
      <p:sp>
        <p:nvSpPr>
          <p:cNvPr id="10264" name="Text Box 45"/>
          <p:cNvSpPr txBox="1">
            <a:spLocks noChangeArrowheads="1"/>
          </p:cNvSpPr>
          <p:nvPr/>
        </p:nvSpPr>
        <p:spPr bwMode="auto">
          <a:xfrm>
            <a:off x="5673725" y="29273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R2</a:t>
            </a:r>
          </a:p>
        </p:txBody>
      </p:sp>
      <p:sp>
        <p:nvSpPr>
          <p:cNvPr id="10265" name="Freeform 46"/>
          <p:cNvSpPr>
            <a:spLocks/>
          </p:cNvSpPr>
          <p:nvPr/>
        </p:nvSpPr>
        <p:spPr bwMode="auto">
          <a:xfrm>
            <a:off x="2960688" y="2767013"/>
            <a:ext cx="4235450" cy="646112"/>
          </a:xfrm>
          <a:custGeom>
            <a:avLst/>
            <a:gdLst>
              <a:gd name="T0" fmla="*/ 0 w 3323"/>
              <a:gd name="T1" fmla="*/ 2147483647 h 585"/>
              <a:gd name="T2" fmla="*/ 2147483647 w 3323"/>
              <a:gd name="T3" fmla="*/ 2147483647 h 585"/>
              <a:gd name="T4" fmla="*/ 2147483647 w 3323"/>
              <a:gd name="T5" fmla="*/ 2147483647 h 585"/>
              <a:gd name="T6" fmla="*/ 2147483647 w 3323"/>
              <a:gd name="T7" fmla="*/ 2147483647 h 585"/>
              <a:gd name="T8" fmla="*/ 2147483647 w 3323"/>
              <a:gd name="T9" fmla="*/ 0 h 585"/>
              <a:gd name="T10" fmla="*/ 2147483647 w 3323"/>
              <a:gd name="T11" fmla="*/ 0 h 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3"/>
              <a:gd name="T19" fmla="*/ 0 h 585"/>
              <a:gd name="T20" fmla="*/ 3323 w 3323"/>
              <a:gd name="T21" fmla="*/ 585 h 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66" name="Freeform 47"/>
          <p:cNvSpPr>
            <a:spLocks/>
          </p:cNvSpPr>
          <p:nvPr/>
        </p:nvSpPr>
        <p:spPr bwMode="auto">
          <a:xfrm>
            <a:off x="2711450" y="3540125"/>
            <a:ext cx="4078288" cy="557213"/>
          </a:xfrm>
          <a:custGeom>
            <a:avLst/>
            <a:gdLst>
              <a:gd name="T0" fmla="*/ 0 w 3199"/>
              <a:gd name="T1" fmla="*/ 2147483647 h 505"/>
              <a:gd name="T2" fmla="*/ 2147483647 w 3199"/>
              <a:gd name="T3" fmla="*/ 2147483647 h 505"/>
              <a:gd name="T4" fmla="*/ 2147483647 w 3199"/>
              <a:gd name="T5" fmla="*/ 0 h 505"/>
              <a:gd name="T6" fmla="*/ 2147483647 w 3199"/>
              <a:gd name="T7" fmla="*/ 0 h 505"/>
              <a:gd name="T8" fmla="*/ 2147483647 w 3199"/>
              <a:gd name="T9" fmla="*/ 2147483647 h 505"/>
              <a:gd name="T10" fmla="*/ 2147483647 w 3199"/>
              <a:gd name="T11" fmla="*/ 2147483647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9"/>
              <a:gd name="T19" fmla="*/ 0 h 505"/>
              <a:gd name="T20" fmla="*/ 3199 w 3199"/>
              <a:gd name="T21" fmla="*/ 505 h 5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aphicFrame>
        <p:nvGraphicFramePr>
          <p:cNvPr id="10242" name="Object 49"/>
          <p:cNvGraphicFramePr>
            <a:graphicFrameLocks noChangeAspect="1"/>
          </p:cNvGraphicFramePr>
          <p:nvPr/>
        </p:nvGraphicFramePr>
        <p:xfrm>
          <a:off x="2314575" y="26257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Clip" r:id="rId3" imgW="682368" imgH="480541" progId="">
                  <p:embed/>
                </p:oleObj>
              </mc:Choice>
              <mc:Fallback>
                <p:oleObj name="Clip" r:id="rId3" imgW="682368" imgH="480541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625725"/>
                        <a:ext cx="681038" cy="449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0"/>
          <p:cNvGraphicFramePr>
            <a:graphicFrameLocks noChangeAspect="1"/>
          </p:cNvGraphicFramePr>
          <p:nvPr/>
        </p:nvGraphicFramePr>
        <p:xfrm>
          <a:off x="7164388" y="25955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Clip" r:id="rId5" imgW="682368" imgH="480541" progId="">
                  <p:embed/>
                </p:oleObj>
              </mc:Choice>
              <mc:Fallback>
                <p:oleObj name="Clip" r:id="rId5" imgW="682368" imgH="480541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595563"/>
                        <a:ext cx="681037" cy="4492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Oval 51"/>
          <p:cNvSpPr>
            <a:spLocks noChangeArrowheads="1"/>
          </p:cNvSpPr>
          <p:nvPr/>
        </p:nvSpPr>
        <p:spPr bwMode="auto">
          <a:xfrm>
            <a:off x="3055938" y="28543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68" name="Oval 52"/>
          <p:cNvSpPr>
            <a:spLocks noChangeArrowheads="1"/>
          </p:cNvSpPr>
          <p:nvPr/>
        </p:nvSpPr>
        <p:spPr bwMode="auto">
          <a:xfrm>
            <a:off x="2743200" y="35829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69" name="Text Box 53"/>
          <p:cNvSpPr txBox="1">
            <a:spLocks noChangeArrowheads="1"/>
          </p:cNvSpPr>
          <p:nvPr/>
        </p:nvSpPr>
        <p:spPr bwMode="auto">
          <a:xfrm>
            <a:off x="4075113" y="3644900"/>
            <a:ext cx="159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1.5 Mbps link</a:t>
            </a:r>
          </a:p>
        </p:txBody>
      </p:sp>
      <p:sp>
        <p:nvSpPr>
          <p:cNvPr id="10270" name="Text Box 54"/>
          <p:cNvSpPr txBox="1">
            <a:spLocks noChangeArrowheads="1"/>
          </p:cNvSpPr>
          <p:nvPr/>
        </p:nvSpPr>
        <p:spPr bwMode="auto">
          <a:xfrm>
            <a:off x="1427163" y="2474913"/>
            <a:ext cx="941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1 Mbps </a:t>
            </a:r>
          </a:p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phone</a:t>
            </a:r>
          </a:p>
        </p:txBody>
      </p:sp>
      <p:sp>
        <p:nvSpPr>
          <p:cNvPr id="10271" name="Rectangle 55"/>
          <p:cNvSpPr>
            <a:spLocks noChangeArrowheads="1"/>
          </p:cNvSpPr>
          <p:nvPr/>
        </p:nvSpPr>
        <p:spPr bwMode="auto">
          <a:xfrm>
            <a:off x="4006850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72" name="Rectangle 56"/>
          <p:cNvSpPr>
            <a:spLocks noChangeArrowheads="1"/>
          </p:cNvSpPr>
          <p:nvPr/>
        </p:nvSpPr>
        <p:spPr bwMode="auto">
          <a:xfrm>
            <a:off x="3813175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73" name="Rectangle 57"/>
          <p:cNvSpPr>
            <a:spLocks noChangeArrowheads="1"/>
          </p:cNvSpPr>
          <p:nvPr/>
        </p:nvSpPr>
        <p:spPr bwMode="auto">
          <a:xfrm>
            <a:off x="4006850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74" name="Rectangle 58"/>
          <p:cNvSpPr>
            <a:spLocks noChangeArrowheads="1"/>
          </p:cNvSpPr>
          <p:nvPr/>
        </p:nvSpPr>
        <p:spPr bwMode="auto">
          <a:xfrm>
            <a:off x="3813175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 charset="0"/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10244" name="Object 63"/>
          <p:cNvGraphicFramePr>
            <a:graphicFrameLocks noChangeAspect="1"/>
          </p:cNvGraphicFramePr>
          <p:nvPr/>
        </p:nvGraphicFramePr>
        <p:xfrm>
          <a:off x="6813550" y="3768725"/>
          <a:ext cx="6810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lip" r:id="rId6" imgW="682368" imgH="480541" progId="">
                  <p:embed/>
                </p:oleObj>
              </mc:Choice>
              <mc:Fallback>
                <p:oleObj name="Clip" r:id="rId6" imgW="682368" imgH="480541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3768725"/>
                        <a:ext cx="681038" cy="449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4"/>
          <p:cNvGraphicFramePr>
            <a:graphicFrameLocks noChangeAspect="1"/>
          </p:cNvGraphicFramePr>
          <p:nvPr/>
        </p:nvGraphicFramePr>
        <p:xfrm>
          <a:off x="1995488" y="3789363"/>
          <a:ext cx="681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Clip" r:id="rId7" imgW="682368" imgH="480541" progId="">
                  <p:embed/>
                </p:oleObj>
              </mc:Choice>
              <mc:Fallback>
                <p:oleObj name="Clip" r:id="rId7" imgW="682368" imgH="480541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3789363"/>
                        <a:ext cx="681037" cy="4492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5" name="Text Box 65"/>
          <p:cNvSpPr txBox="1">
            <a:spLocks noChangeArrowheads="1"/>
          </p:cNvSpPr>
          <p:nvPr/>
        </p:nvSpPr>
        <p:spPr bwMode="auto">
          <a:xfrm>
            <a:off x="1128713" y="3754438"/>
            <a:ext cx="941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1 Mbps </a:t>
            </a:r>
          </a:p>
          <a:p>
            <a:r>
              <a:rPr lang="en-US">
                <a:latin typeface="Arial" charset="0"/>
                <a:ea typeface="MS PGothic" pitchFamily="34" charset="-128"/>
                <a:cs typeface="Arial" charset="0"/>
              </a:rPr>
              <a:t>phone</a:t>
            </a:r>
          </a:p>
        </p:txBody>
      </p:sp>
      <p:sp>
        <p:nvSpPr>
          <p:cNvPr id="10276" name="54 - TextBox"/>
          <p:cNvSpPr txBox="1">
            <a:spLocks noChangeArrowheads="1"/>
          </p:cNvSpPr>
          <p:nvPr/>
        </p:nvSpPr>
        <p:spPr bwMode="auto">
          <a:xfrm>
            <a:off x="273050" y="1282700"/>
            <a:ext cx="853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200"/>
              <a:t> </a:t>
            </a:r>
            <a:r>
              <a:rPr lang="el-GR" sz="2200">
                <a:solidFill>
                  <a:srgbClr val="FF0000"/>
                </a:solidFill>
              </a:rPr>
              <a:t>βασικό γεγονός της ζωής: </a:t>
            </a:r>
            <a:r>
              <a:rPr lang="el-GR" sz="2200"/>
              <a:t>δεν μπορεί να υποστηρίξει απαιτήσεις κίνησης που υπερβαίνουν τη χωρητικότητα της ζεύξης</a:t>
            </a:r>
          </a:p>
        </p:txBody>
      </p:sp>
      <p:sp>
        <p:nvSpPr>
          <p:cNvPr id="10277" name="Rectangle 6"/>
          <p:cNvSpPr>
            <a:spLocks noChangeArrowheads="1"/>
          </p:cNvSpPr>
          <p:nvPr/>
        </p:nvSpPr>
        <p:spPr bwMode="auto">
          <a:xfrm>
            <a:off x="1133475" y="4995863"/>
            <a:ext cx="6959600" cy="1390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78" name="Text Box 7"/>
          <p:cNvSpPr txBox="1">
            <a:spLocks noChangeArrowheads="1"/>
          </p:cNvSpPr>
          <p:nvPr/>
        </p:nvSpPr>
        <p:spPr bwMode="auto">
          <a:xfrm>
            <a:off x="1249363" y="4757738"/>
            <a:ext cx="119221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0000"/>
                </a:solidFill>
              </a:rPr>
              <a:t>Αρχή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l-GR" sz="2400">
                <a:solidFill>
                  <a:srgbClr val="FF0000"/>
                </a:solidFill>
              </a:rPr>
              <a:t>4</a:t>
            </a:r>
            <a:endParaRPr lang="en-US"/>
          </a:p>
        </p:txBody>
      </p:sp>
      <p:sp>
        <p:nvSpPr>
          <p:cNvPr id="10279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80" name="58 - TextBox"/>
          <p:cNvSpPr txBox="1">
            <a:spLocks noChangeArrowheads="1"/>
          </p:cNvSpPr>
          <p:nvPr/>
        </p:nvSpPr>
        <p:spPr bwMode="auto">
          <a:xfrm>
            <a:off x="1266825" y="5133975"/>
            <a:ext cx="66897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solidFill>
                  <a:schemeClr val="accent2"/>
                </a:solidFill>
              </a:rPr>
              <a:t>αποδοχή κλήσης: </a:t>
            </a:r>
            <a:r>
              <a:rPr lang="el-GR" sz="2000" dirty="0"/>
              <a:t>η ροή δηλώνει τις ανάγκες της, το δίκτυο μπορεί να μπλοκάρει την κλήση (π.χ. σήμα </a:t>
            </a:r>
            <a:r>
              <a:rPr lang="el-GR" sz="2000" dirty="0" smtClean="0"/>
              <a:t>κατειλημμένο) </a:t>
            </a:r>
            <a:r>
              <a:rPr lang="el-GR" sz="2000" dirty="0"/>
              <a:t>αν δεν μπορεί να εξυπηρετήσει τις ανάγκες</a:t>
            </a:r>
          </a:p>
        </p:txBody>
      </p:sp>
      <p:sp>
        <p:nvSpPr>
          <p:cNvPr id="1028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5639C8B0-265B-4558-87DA-132445FC8EB8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85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Σενάριο εγγυημένου </a:t>
            </a:r>
            <a:r>
              <a:rPr lang="en-US" smtClean="0"/>
              <a:t>QoS</a:t>
            </a:r>
            <a:endParaRPr lang="el-GR" smtClean="0"/>
          </a:p>
        </p:txBody>
      </p:sp>
      <p:sp>
        <p:nvSpPr>
          <p:cNvPr id="88067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68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88070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88427" name="Oval 7"/>
            <p:cNvSpPr>
              <a:spLocks noChangeArrowheads="1"/>
            </p:cNvSpPr>
            <p:nvPr/>
          </p:nvSpPr>
          <p:spPr bwMode="auto">
            <a:xfrm>
              <a:off x="3844" y="405"/>
              <a:ext cx="48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428" name="Oval 8"/>
            <p:cNvSpPr>
              <a:spLocks noChangeArrowheads="1"/>
            </p:cNvSpPr>
            <p:nvPr/>
          </p:nvSpPr>
          <p:spPr bwMode="auto">
            <a:xfrm>
              <a:off x="3844" y="466"/>
              <a:ext cx="49" cy="4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429" name="Oval 9"/>
            <p:cNvSpPr>
              <a:spLocks noChangeArrowheads="1"/>
            </p:cNvSpPr>
            <p:nvPr/>
          </p:nvSpPr>
          <p:spPr bwMode="auto">
            <a:xfrm>
              <a:off x="3848" y="52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</p:grpSp>
      <p:sp>
        <p:nvSpPr>
          <p:cNvPr id="88071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2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3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4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5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6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7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8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79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80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ea typeface="MS PGothic" pitchFamily="34" charset="-128"/>
            </a:endParaRPr>
          </a:p>
        </p:txBody>
      </p:sp>
      <p:sp>
        <p:nvSpPr>
          <p:cNvPr id="88081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ea typeface="MS PGothic" pitchFamily="34" charset="-128"/>
            </a:endParaRPr>
          </a:p>
        </p:txBody>
      </p:sp>
      <p:sp>
        <p:nvSpPr>
          <p:cNvPr id="88082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>
              <a:ea typeface="MS PGothic" pitchFamily="34" charset="-128"/>
            </a:endParaRPr>
          </a:p>
        </p:txBody>
      </p:sp>
      <p:sp>
        <p:nvSpPr>
          <p:cNvPr id="88083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84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85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86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87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88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89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8090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8841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41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41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41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2" cy="5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841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8419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8424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25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26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8420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421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22" name="Line 41"/>
              <p:cNvSpPr>
                <a:spLocks noChangeShapeType="1"/>
              </p:cNvSpPr>
              <p:nvPr/>
            </p:nvSpPr>
            <p:spPr bwMode="auto">
              <a:xfrm>
                <a:off x="2944" y="948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23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88091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92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93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94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95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96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97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98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099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100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101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102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103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8104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8105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88401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402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403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404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8405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8406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8841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1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13" name="Line 6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8407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8840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0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10" name="Line 7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8106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88388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89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90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91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8392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8393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8839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9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400" name="Line 8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8394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8839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9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97" name="Line 8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8107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88375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76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77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78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8379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8380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88385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86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87" name="Line 9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8381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88382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83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84" name="Line 9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8108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88362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63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64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65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8366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8367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88372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73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74" name="Line 10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8368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88369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70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71" name="Line 11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8109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8834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5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5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5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835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8354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88359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60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61" name="Line 12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8355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88356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57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58" name="Line 12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8110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88336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37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38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39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8340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8341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88346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47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48" name="Line 13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8342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8834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4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45" name="Line 14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8111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88323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24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25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26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88327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grpSp>
          <p:nvGrpSpPr>
            <p:cNvPr id="88328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833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3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3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8329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330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31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332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7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88317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60 w 3666"/>
                <a:gd name="T3" fmla="*/ 291 h 1884"/>
                <a:gd name="T4" fmla="*/ 872 w 3666"/>
                <a:gd name="T5" fmla="*/ 291 h 1884"/>
                <a:gd name="T6" fmla="*/ 1252 w 3666"/>
                <a:gd name="T7" fmla="*/ 907 h 1884"/>
                <a:gd name="T8" fmla="*/ 1578 w 3666"/>
                <a:gd name="T9" fmla="*/ 907 h 1884"/>
                <a:gd name="T10" fmla="*/ 1584 w 3666"/>
                <a:gd name="T11" fmla="*/ 1661 h 1884"/>
                <a:gd name="T12" fmla="*/ 1918 w 3666"/>
                <a:gd name="T13" fmla="*/ 2087 h 1884"/>
                <a:gd name="T14" fmla="*/ 3549 w 3666"/>
                <a:gd name="T15" fmla="*/ 2074 h 1884"/>
                <a:gd name="T16" fmla="*/ 3801 w 3666"/>
                <a:gd name="T17" fmla="*/ 2566 h 1884"/>
                <a:gd name="T18" fmla="*/ 4069 w 3666"/>
                <a:gd name="T19" fmla="*/ 2566 h 1884"/>
                <a:gd name="T20" fmla="*/ 4069 w 3666"/>
                <a:gd name="T21" fmla="*/ 3161 h 18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6"/>
                <a:gd name="T34" fmla="*/ 0 h 1884"/>
                <a:gd name="T35" fmla="*/ 3666 w 3666"/>
                <a:gd name="T36" fmla="*/ 1884 h 18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18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19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20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21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22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8" name="Group 163"/>
          <p:cNvGrpSpPr>
            <a:grpSpLocks/>
          </p:cNvGrpSpPr>
          <p:nvPr/>
        </p:nvGrpSpPr>
        <p:grpSpPr bwMode="auto">
          <a:xfrm>
            <a:off x="431800" y="4879975"/>
            <a:ext cx="4764088" cy="1601788"/>
            <a:chOff x="426" y="2912"/>
            <a:chExt cx="2924" cy="733"/>
          </a:xfrm>
        </p:grpSpPr>
        <p:sp>
          <p:nvSpPr>
            <p:cNvPr id="88310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11" name="Line 165"/>
            <p:cNvSpPr>
              <a:spLocks noChangeShapeType="1"/>
            </p:cNvSpPr>
            <p:nvPr/>
          </p:nvSpPr>
          <p:spPr bwMode="auto">
            <a:xfrm rot="-5401360">
              <a:off x="2955" y="2978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12" name="Line 166"/>
            <p:cNvSpPr>
              <a:spLocks noChangeShapeType="1"/>
            </p:cNvSpPr>
            <p:nvPr/>
          </p:nvSpPr>
          <p:spPr bwMode="auto">
            <a:xfrm rot="-5401360">
              <a:off x="2988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13" name="Line 167"/>
            <p:cNvSpPr>
              <a:spLocks noChangeShapeType="1"/>
            </p:cNvSpPr>
            <p:nvPr/>
          </p:nvSpPr>
          <p:spPr bwMode="auto">
            <a:xfrm rot="-5401360">
              <a:off x="3024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14" name="Line 168"/>
            <p:cNvSpPr>
              <a:spLocks noChangeShapeType="1"/>
            </p:cNvSpPr>
            <p:nvPr/>
          </p:nvSpPr>
          <p:spPr bwMode="auto">
            <a:xfrm rot="-5401360">
              <a:off x="3060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15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46" name="Rectangle 170"/>
            <p:cNvSpPr>
              <a:spLocks noChangeArrowheads="1"/>
            </p:cNvSpPr>
            <p:nvPr/>
          </p:nvSpPr>
          <p:spPr bwMode="auto">
            <a:xfrm>
              <a:off x="426" y="3081"/>
              <a:ext cx="269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marL="742950" lvl="1" indent="-285750" algn="ctr">
                <a:spcBef>
                  <a:spcPct val="20000"/>
                </a:spcBef>
                <a:buClr>
                  <a:srgbClr val="000099"/>
                </a:buClr>
                <a:buFont typeface="Wingdings" charset="0"/>
                <a:buChar char="§"/>
                <a:defRPr/>
              </a:pPr>
              <a:r>
                <a:rPr lang="el-GR" sz="2000" dirty="0">
                  <a:latin typeface="+mn-lt"/>
                  <a:ea typeface="ＭＳ Ｐゴシック" charset="0"/>
                  <a:cs typeface="Arial"/>
                </a:rPr>
                <a:t>χρονοπρογραμματισμός ευαίσθητος στο </a:t>
              </a:r>
              <a:r>
                <a:rPr lang="en-US" sz="2000" dirty="0" err="1">
                  <a:latin typeface="+mn-lt"/>
                  <a:ea typeface="ＭＳ Ｐゴシック" charset="0"/>
                  <a:cs typeface="Arial"/>
                </a:rPr>
                <a:t>QoS</a:t>
              </a:r>
              <a:r>
                <a:rPr lang="el-GR" sz="2000" dirty="0">
                  <a:latin typeface="+mn-lt"/>
                  <a:ea typeface="ＭＳ Ｐゴシック" charset="0"/>
                  <a:cs typeface="Arial"/>
                </a:rPr>
                <a:t> </a:t>
              </a:r>
              <a:r>
                <a:rPr lang="en-US" sz="2000" dirty="0">
                  <a:latin typeface="+mn-lt"/>
                  <a:ea typeface="ＭＳ Ｐゴシック" charset="0"/>
                  <a:cs typeface="Arial"/>
                </a:rPr>
                <a:t>(</a:t>
              </a:r>
              <a:r>
                <a:rPr lang="el-GR" sz="2000" dirty="0" err="1">
                  <a:latin typeface="+mn-lt"/>
                  <a:ea typeface="ＭＳ Ｐゴシック" charset="0"/>
                  <a:cs typeface="Arial"/>
                </a:rPr>
                <a:t>π.χ</a:t>
              </a:r>
              <a:r>
                <a:rPr lang="en-US" sz="2000" dirty="0">
                  <a:latin typeface="+mn-lt"/>
                  <a:ea typeface="ＭＳ Ｐゴシック" charset="0"/>
                  <a:cs typeface="Arial"/>
                </a:rPr>
                <a:t>., WFQ)</a:t>
              </a:r>
              <a:endParaRPr lang="en-US" sz="2000" dirty="0">
                <a:solidFill>
                  <a:srgbClr val="FF0000"/>
                </a:solidFill>
                <a:latin typeface="+mn-lt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88114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88306" name="Picture 172" descr="reel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307" name="Freeform 173"/>
            <p:cNvSpPr>
              <a:spLocks/>
            </p:cNvSpPr>
            <p:nvPr/>
          </p:nvSpPr>
          <p:spPr bwMode="auto">
            <a:xfrm>
              <a:off x="3973" y="3288"/>
              <a:ext cx="1399" cy="437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76 h 438"/>
                <a:gd name="T4" fmla="*/ 114 w 1401"/>
                <a:gd name="T5" fmla="*/ 373 h 438"/>
                <a:gd name="T6" fmla="*/ 132 w 1401"/>
                <a:gd name="T7" fmla="*/ 349 h 438"/>
                <a:gd name="T8" fmla="*/ 210 w 1401"/>
                <a:gd name="T9" fmla="*/ 394 h 438"/>
                <a:gd name="T10" fmla="*/ 442 w 1401"/>
                <a:gd name="T11" fmla="*/ 376 h 438"/>
                <a:gd name="T12" fmla="*/ 478 w 1401"/>
                <a:gd name="T13" fmla="*/ 385 h 438"/>
                <a:gd name="T14" fmla="*/ 682 w 1401"/>
                <a:gd name="T15" fmla="*/ 409 h 438"/>
                <a:gd name="T16" fmla="*/ 1058 w 1401"/>
                <a:gd name="T17" fmla="*/ 430 h 438"/>
                <a:gd name="T18" fmla="*/ 1385 w 1401"/>
                <a:gd name="T19" fmla="*/ 412 h 438"/>
                <a:gd name="T20" fmla="*/ 1376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308" name="Freeform 174"/>
            <p:cNvSpPr>
              <a:spLocks/>
            </p:cNvSpPr>
            <p:nvPr/>
          </p:nvSpPr>
          <p:spPr bwMode="auto">
            <a:xfrm>
              <a:off x="4242" y="3858"/>
              <a:ext cx="998" cy="122"/>
            </a:xfrm>
            <a:custGeom>
              <a:avLst/>
              <a:gdLst>
                <a:gd name="T0" fmla="*/ 0 w 999"/>
                <a:gd name="T1" fmla="*/ 6 h 123"/>
                <a:gd name="T2" fmla="*/ 709 w 999"/>
                <a:gd name="T3" fmla="*/ 12 h 123"/>
                <a:gd name="T4" fmla="*/ 736 w 999"/>
                <a:gd name="T5" fmla="*/ 36 h 123"/>
                <a:gd name="T6" fmla="*/ 793 w 999"/>
                <a:gd name="T7" fmla="*/ 42 h 123"/>
                <a:gd name="T8" fmla="*/ 868 w 999"/>
                <a:gd name="T9" fmla="*/ 6 h 123"/>
                <a:gd name="T10" fmla="*/ 925 w 999"/>
                <a:gd name="T11" fmla="*/ 0 h 123"/>
                <a:gd name="T12" fmla="*/ 973 w 999"/>
                <a:gd name="T13" fmla="*/ 15 h 123"/>
                <a:gd name="T14" fmla="*/ 991 w 999"/>
                <a:gd name="T15" fmla="*/ 51 h 123"/>
                <a:gd name="T16" fmla="*/ 979 w 999"/>
                <a:gd name="T17" fmla="*/ 115 h 123"/>
                <a:gd name="T18" fmla="*/ 18 w 999"/>
                <a:gd name="T19" fmla="*/ 112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88309" name="Picture 175" descr="vide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115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88301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02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03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pic>
          <p:nvPicPr>
            <p:cNvPr id="88304" name="Picture 381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305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8116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88298" name="Rectangle 384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299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300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8117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88295" name="Rectangle 388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296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297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8118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88292" name="Rectangle 392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293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294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8119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88289" name="Rectangle 396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290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</a:endParaRPr>
            </a:p>
          </p:txBody>
        </p:sp>
        <p:sp>
          <p:nvSpPr>
            <p:cNvPr id="88291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74" name="Text Box 399"/>
          <p:cNvSpPr txBox="1">
            <a:spLocks noChangeArrowheads="1"/>
          </p:cNvSpPr>
          <p:nvPr/>
        </p:nvSpPr>
        <p:spPr bwMode="auto">
          <a:xfrm>
            <a:off x="5197475" y="4013200"/>
            <a:ext cx="117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request/</a:t>
            </a:r>
          </a:p>
          <a:p>
            <a:pPr algn="ctr"/>
            <a:r>
              <a:rPr lang="en-US" sz="2000">
                <a:latin typeface="Arial" charset="0"/>
                <a:ea typeface="MS PGothic" pitchFamily="34" charset="-128"/>
                <a:cs typeface="Arial" charset="0"/>
              </a:rPr>
              <a:t>reply</a:t>
            </a:r>
            <a:endParaRPr lang="en-US" sz="2400">
              <a:latin typeface="Arial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88121" name="Group 249"/>
          <p:cNvGrpSpPr>
            <a:grpSpLocks/>
          </p:cNvGrpSpPr>
          <p:nvPr/>
        </p:nvGrpSpPr>
        <p:grpSpPr bwMode="auto">
          <a:xfrm>
            <a:off x="1063625" y="2346325"/>
            <a:ext cx="325438" cy="514350"/>
            <a:chOff x="4140" y="429"/>
            <a:chExt cx="1425" cy="2396"/>
          </a:xfrm>
        </p:grpSpPr>
        <p:sp>
          <p:nvSpPr>
            <p:cNvPr id="8825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58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5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6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61" name="Rectangle 254"/>
            <p:cNvSpPr>
              <a:spLocks noChangeArrowheads="1"/>
            </p:cNvSpPr>
            <p:nvPr/>
          </p:nvSpPr>
          <p:spPr bwMode="auto">
            <a:xfrm>
              <a:off x="4216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26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287" name="AutoShape 256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88" name="AutoShape 257"/>
              <p:cNvSpPr>
                <a:spLocks noChangeArrowheads="1"/>
              </p:cNvSpPr>
              <p:nvPr/>
            </p:nvSpPr>
            <p:spPr bwMode="auto">
              <a:xfrm>
                <a:off x="635" y="2580"/>
                <a:ext cx="685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63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26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285" name="AutoShape 260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29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86" name="AutoShape 261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65" name="Rectangle 262"/>
            <p:cNvSpPr>
              <a:spLocks noChangeArrowheads="1"/>
            </p:cNvSpPr>
            <p:nvPr/>
          </p:nvSpPr>
          <p:spPr bwMode="auto">
            <a:xfrm>
              <a:off x="4216" y="136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66" name="Rectangle 263"/>
            <p:cNvSpPr>
              <a:spLocks noChangeArrowheads="1"/>
            </p:cNvSpPr>
            <p:nvPr/>
          </p:nvSpPr>
          <p:spPr bwMode="auto">
            <a:xfrm>
              <a:off x="4230" y="16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26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283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84" name="AutoShape 266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7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6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826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281" name="AutoShape 269"/>
              <p:cNvSpPr>
                <a:spLocks noChangeArrowheads="1"/>
              </p:cNvSpPr>
              <p:nvPr/>
            </p:nvSpPr>
            <p:spPr bwMode="auto">
              <a:xfrm>
                <a:off x="613" y="2565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82" name="AutoShape 270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93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70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3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7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7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2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73" name="Oval 274"/>
            <p:cNvSpPr>
              <a:spLocks noChangeArrowheads="1"/>
            </p:cNvSpPr>
            <p:nvPr/>
          </p:nvSpPr>
          <p:spPr bwMode="auto">
            <a:xfrm>
              <a:off x="5516" y="2611"/>
              <a:ext cx="49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7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75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203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76" name="AutoShape 277"/>
            <p:cNvSpPr>
              <a:spLocks noChangeArrowheads="1"/>
            </p:cNvSpPr>
            <p:nvPr/>
          </p:nvSpPr>
          <p:spPr bwMode="auto">
            <a:xfrm>
              <a:off x="4203" y="2714"/>
              <a:ext cx="107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77" name="Oval 278"/>
            <p:cNvSpPr>
              <a:spLocks noChangeArrowheads="1"/>
            </p:cNvSpPr>
            <p:nvPr/>
          </p:nvSpPr>
          <p:spPr bwMode="auto">
            <a:xfrm>
              <a:off x="4307" y="2381"/>
              <a:ext cx="160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78" name="Oval 279"/>
            <p:cNvSpPr>
              <a:spLocks noChangeArrowheads="1"/>
            </p:cNvSpPr>
            <p:nvPr/>
          </p:nvSpPr>
          <p:spPr bwMode="auto">
            <a:xfrm>
              <a:off x="4488" y="2389"/>
              <a:ext cx="160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79" name="Oval 280"/>
            <p:cNvSpPr>
              <a:spLocks noChangeArrowheads="1"/>
            </p:cNvSpPr>
            <p:nvPr/>
          </p:nvSpPr>
          <p:spPr bwMode="auto">
            <a:xfrm>
              <a:off x="4661" y="2381"/>
              <a:ext cx="160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80" name="Rectangle 281"/>
            <p:cNvSpPr>
              <a:spLocks noChangeArrowheads="1"/>
            </p:cNvSpPr>
            <p:nvPr/>
          </p:nvSpPr>
          <p:spPr bwMode="auto">
            <a:xfrm>
              <a:off x="5065" y="1834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8122" name="Group 315"/>
          <p:cNvGrpSpPr>
            <a:grpSpLocks/>
          </p:cNvGrpSpPr>
          <p:nvPr/>
        </p:nvGrpSpPr>
        <p:grpSpPr bwMode="auto">
          <a:xfrm>
            <a:off x="1974850" y="3395663"/>
            <a:ext cx="231775" cy="481012"/>
            <a:chOff x="1115" y="2770"/>
            <a:chExt cx="589" cy="1034"/>
          </a:xfrm>
        </p:grpSpPr>
        <p:sp>
          <p:nvSpPr>
            <p:cNvPr id="88225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26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27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28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29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230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88255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56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31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232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88253" name="AutoShape 293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31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54" name="AutoShape 294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707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33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34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235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88251" name="AutoShape 298"/>
              <p:cNvSpPr>
                <a:spLocks noChangeArrowheads="1"/>
              </p:cNvSpPr>
              <p:nvPr/>
            </p:nvSpPr>
            <p:spPr bwMode="auto">
              <a:xfrm>
                <a:off x="614" y="2572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52" name="AutoShape 299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36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8237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88249" name="AutoShape 302"/>
              <p:cNvSpPr>
                <a:spLocks noChangeArrowheads="1"/>
              </p:cNvSpPr>
              <p:nvPr/>
            </p:nvSpPr>
            <p:spPr bwMode="auto">
              <a:xfrm>
                <a:off x="608" y="2570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50" name="AutoShape 303"/>
              <p:cNvSpPr>
                <a:spLocks noChangeArrowheads="1"/>
              </p:cNvSpPr>
              <p:nvPr/>
            </p:nvSpPr>
            <p:spPr bwMode="auto">
              <a:xfrm>
                <a:off x="620" y="2586"/>
                <a:ext cx="707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38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39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40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41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42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43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6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44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45" name="Oval 311"/>
            <p:cNvSpPr>
              <a:spLocks noChangeArrowheads="1"/>
            </p:cNvSpPr>
            <p:nvPr/>
          </p:nvSpPr>
          <p:spPr bwMode="auto">
            <a:xfrm>
              <a:off x="1184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46" name="Oval 312"/>
            <p:cNvSpPr>
              <a:spLocks noChangeArrowheads="1"/>
            </p:cNvSpPr>
            <p:nvPr/>
          </p:nvSpPr>
          <p:spPr bwMode="auto">
            <a:xfrm>
              <a:off x="1256" y="3613"/>
              <a:ext cx="69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47" name="Oval 313"/>
            <p:cNvSpPr>
              <a:spLocks noChangeArrowheads="1"/>
            </p:cNvSpPr>
            <p:nvPr/>
          </p:nvSpPr>
          <p:spPr bwMode="auto">
            <a:xfrm>
              <a:off x="1333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48" name="Rectangle 314"/>
            <p:cNvSpPr>
              <a:spLocks noChangeArrowheads="1"/>
            </p:cNvSpPr>
            <p:nvPr/>
          </p:nvSpPr>
          <p:spPr bwMode="auto">
            <a:xfrm>
              <a:off x="1494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8123" name="Group 315"/>
          <p:cNvGrpSpPr>
            <a:grpSpLocks/>
          </p:cNvGrpSpPr>
          <p:nvPr/>
        </p:nvGrpSpPr>
        <p:grpSpPr bwMode="auto">
          <a:xfrm>
            <a:off x="2692400" y="3397250"/>
            <a:ext cx="233363" cy="479425"/>
            <a:chOff x="1115" y="2770"/>
            <a:chExt cx="589" cy="1034"/>
          </a:xfrm>
        </p:grpSpPr>
        <p:sp>
          <p:nvSpPr>
            <p:cNvPr id="88193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94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95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96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97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198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88223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24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99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200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88221" name="AutoShape 293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22" name="AutoShape 29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702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01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02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8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203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88219" name="AutoShape 298"/>
              <p:cNvSpPr>
                <a:spLocks noChangeArrowheads="1"/>
              </p:cNvSpPr>
              <p:nvPr/>
            </p:nvSpPr>
            <p:spPr bwMode="auto">
              <a:xfrm>
                <a:off x="609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20" name="AutoShape 299"/>
              <p:cNvSpPr>
                <a:spLocks noChangeArrowheads="1"/>
              </p:cNvSpPr>
              <p:nvPr/>
            </p:nvSpPr>
            <p:spPr bwMode="auto">
              <a:xfrm>
                <a:off x="621" y="2583"/>
                <a:ext cx="702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04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8205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88217" name="AutoShape 302"/>
              <p:cNvSpPr>
                <a:spLocks noChangeArrowheads="1"/>
              </p:cNvSpPr>
              <p:nvPr/>
            </p:nvSpPr>
            <p:spPr bwMode="auto">
              <a:xfrm>
                <a:off x="615" y="2565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218" name="AutoShape 303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2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206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07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08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09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10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211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7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12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13" name="Oval 311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14" name="Oval 312"/>
            <p:cNvSpPr>
              <a:spLocks noChangeArrowheads="1"/>
            </p:cNvSpPr>
            <p:nvPr/>
          </p:nvSpPr>
          <p:spPr bwMode="auto">
            <a:xfrm>
              <a:off x="1259" y="3616"/>
              <a:ext cx="64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15" name="Oval 313"/>
            <p:cNvSpPr>
              <a:spLocks noChangeArrowheads="1"/>
            </p:cNvSpPr>
            <p:nvPr/>
          </p:nvSpPr>
          <p:spPr bwMode="auto">
            <a:xfrm>
              <a:off x="1331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216" name="Rectangle 314"/>
            <p:cNvSpPr>
              <a:spLocks noChangeArrowheads="1"/>
            </p:cNvSpPr>
            <p:nvPr/>
          </p:nvSpPr>
          <p:spPr bwMode="auto">
            <a:xfrm>
              <a:off x="1496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8124" name="Group 315"/>
          <p:cNvGrpSpPr>
            <a:grpSpLocks/>
          </p:cNvGrpSpPr>
          <p:nvPr/>
        </p:nvGrpSpPr>
        <p:grpSpPr bwMode="auto">
          <a:xfrm>
            <a:off x="7994650" y="4722813"/>
            <a:ext cx="231775" cy="479425"/>
            <a:chOff x="1115" y="2770"/>
            <a:chExt cx="589" cy="1034"/>
          </a:xfrm>
        </p:grpSpPr>
        <p:sp>
          <p:nvSpPr>
            <p:cNvPr id="88161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62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63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64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65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166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88191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192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67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168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88189" name="AutoShape 293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31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190" name="AutoShape 294"/>
              <p:cNvSpPr>
                <a:spLocks noChangeArrowheads="1"/>
              </p:cNvSpPr>
              <p:nvPr/>
            </p:nvSpPr>
            <p:spPr bwMode="auto">
              <a:xfrm>
                <a:off x="624" y="2582"/>
                <a:ext cx="707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69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70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171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88187" name="AutoShape 29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188" name="AutoShape 29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5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72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8173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88185" name="AutoShape 302"/>
              <p:cNvSpPr>
                <a:spLocks noChangeArrowheads="1"/>
              </p:cNvSpPr>
              <p:nvPr/>
            </p:nvSpPr>
            <p:spPr bwMode="auto">
              <a:xfrm>
                <a:off x="608" y="2565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186" name="AutoShape 303"/>
              <p:cNvSpPr>
                <a:spLocks noChangeArrowheads="1"/>
              </p:cNvSpPr>
              <p:nvPr/>
            </p:nvSpPr>
            <p:spPr bwMode="auto">
              <a:xfrm>
                <a:off x="620" y="2581"/>
                <a:ext cx="707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74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75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76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77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78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79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6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80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81" name="Oval 311"/>
            <p:cNvSpPr>
              <a:spLocks noChangeArrowheads="1"/>
            </p:cNvSpPr>
            <p:nvPr/>
          </p:nvSpPr>
          <p:spPr bwMode="auto">
            <a:xfrm>
              <a:off x="1184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82" name="Oval 312"/>
            <p:cNvSpPr>
              <a:spLocks noChangeArrowheads="1"/>
            </p:cNvSpPr>
            <p:nvPr/>
          </p:nvSpPr>
          <p:spPr bwMode="auto">
            <a:xfrm>
              <a:off x="1256" y="3616"/>
              <a:ext cx="69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83" name="Oval 313"/>
            <p:cNvSpPr>
              <a:spLocks noChangeArrowheads="1"/>
            </p:cNvSpPr>
            <p:nvPr/>
          </p:nvSpPr>
          <p:spPr bwMode="auto">
            <a:xfrm>
              <a:off x="1333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84" name="Rectangle 314"/>
            <p:cNvSpPr>
              <a:spLocks noChangeArrowheads="1"/>
            </p:cNvSpPr>
            <p:nvPr/>
          </p:nvSpPr>
          <p:spPr bwMode="auto">
            <a:xfrm>
              <a:off x="1494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88125" name="Group 315"/>
          <p:cNvGrpSpPr>
            <a:grpSpLocks/>
          </p:cNvGrpSpPr>
          <p:nvPr/>
        </p:nvGrpSpPr>
        <p:grpSpPr bwMode="auto">
          <a:xfrm>
            <a:off x="7994650" y="5260975"/>
            <a:ext cx="233363" cy="481013"/>
            <a:chOff x="1115" y="2770"/>
            <a:chExt cx="589" cy="1034"/>
          </a:xfrm>
        </p:grpSpPr>
        <p:sp>
          <p:nvSpPr>
            <p:cNvPr id="88129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30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31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32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33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134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88159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160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35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136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88157" name="AutoShape 293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6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158" name="AutoShape 294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702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37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4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38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88139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88155" name="AutoShape 298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156" name="AutoShape 299"/>
              <p:cNvSpPr>
                <a:spLocks noChangeArrowheads="1"/>
              </p:cNvSpPr>
              <p:nvPr/>
            </p:nvSpPr>
            <p:spPr bwMode="auto">
              <a:xfrm>
                <a:off x="621" y="2586"/>
                <a:ext cx="702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40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8141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88153" name="AutoShape 302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154" name="AutoShape 30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702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88142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43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44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45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46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147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7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48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49" name="Oval 311"/>
            <p:cNvSpPr>
              <a:spLocks noChangeArrowheads="1"/>
            </p:cNvSpPr>
            <p:nvPr/>
          </p:nvSpPr>
          <p:spPr bwMode="auto">
            <a:xfrm>
              <a:off x="1183" y="3613"/>
              <a:ext cx="68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50" name="Oval 312"/>
            <p:cNvSpPr>
              <a:spLocks noChangeArrowheads="1"/>
            </p:cNvSpPr>
            <p:nvPr/>
          </p:nvSpPr>
          <p:spPr bwMode="auto">
            <a:xfrm>
              <a:off x="1259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51" name="Oval 313"/>
            <p:cNvSpPr>
              <a:spLocks noChangeArrowheads="1"/>
            </p:cNvSpPr>
            <p:nvPr/>
          </p:nvSpPr>
          <p:spPr bwMode="auto">
            <a:xfrm>
              <a:off x="1331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88152" name="Rectangle 314"/>
            <p:cNvSpPr>
              <a:spLocks noChangeArrowheads="1"/>
            </p:cNvSpPr>
            <p:nvPr/>
          </p:nvSpPr>
          <p:spPr bwMode="auto">
            <a:xfrm>
              <a:off x="1496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88126" name="939 - TextBox"/>
          <p:cNvSpPr txBox="1">
            <a:spLocks noChangeArrowheads="1"/>
          </p:cNvSpPr>
          <p:nvPr/>
        </p:nvSpPr>
        <p:spPr bwMode="auto">
          <a:xfrm>
            <a:off x="3176588" y="1331913"/>
            <a:ext cx="56784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/>
              <a:t> </a:t>
            </a:r>
            <a:r>
              <a:rPr lang="el-GR" sz="2000">
                <a:solidFill>
                  <a:srgbClr val="FF0000"/>
                </a:solidFill>
              </a:rPr>
              <a:t>δέσμευση πόρων</a:t>
            </a:r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l-GR" sz="2000"/>
              <a:t> εγκαθίδρυση κλήσης, σηματοδοσία </a:t>
            </a:r>
            <a:r>
              <a:rPr lang="en-US" sz="2000"/>
              <a:t>(RSVP)</a:t>
            </a:r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 sz="2000"/>
              <a:t>κίνηση, δήλωση </a:t>
            </a:r>
            <a:r>
              <a:rPr lang="en-US" sz="2000"/>
              <a:t>QoS</a:t>
            </a:r>
          </a:p>
          <a:p>
            <a:pPr lvl="1"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 sz="2000"/>
              <a:t>έλεγχος αποδοχής ανά στοιχείο</a:t>
            </a:r>
          </a:p>
        </p:txBody>
      </p:sp>
      <p:sp>
        <p:nvSpPr>
          <p:cNvPr id="88127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128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3F75EE4E-EE7B-4A9E-8177-B7BA594E0357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86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4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/>
                <a:cs typeface="Comic Sans MS"/>
              </a:rPr>
              <a:t>Άδεια Χρήσης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527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2014</a:t>
            </a:r>
            <a:r>
              <a:rPr lang="el-GR" sz="2000" dirty="0">
                <a:latin typeface="Comic Sans MS"/>
                <a:cs typeface="Comic Sans MS"/>
              </a:rPr>
              <a:t>. </a:t>
            </a:r>
            <a:r>
              <a:rPr lang="el-GR" sz="2000" dirty="0" smtClean="0">
                <a:latin typeface="Comic Sans MS"/>
                <a:cs typeface="Comic Sans MS"/>
              </a:rPr>
              <a:t>«Δίκτυα Επικοινωνιών ΙΙ. Ενότητα </a:t>
            </a:r>
            <a:r>
              <a:rPr lang="en-US" sz="2000" dirty="0" smtClean="0">
                <a:latin typeface="Comic Sans MS"/>
                <a:cs typeface="Comic Sans MS"/>
              </a:rPr>
              <a:t>4</a:t>
            </a:r>
            <a:r>
              <a:rPr lang="el-GR" sz="2000" dirty="0" smtClean="0">
                <a:latin typeface="Comic Sans MS"/>
                <a:cs typeface="Comic Sans MS"/>
              </a:rPr>
              <a:t>: Δικτύωση Πολυμέσων». Έκδοση: 1.01. Αθήνα 2014.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://opencourses.uoa.gr/courses/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DI15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580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Δικτύωση πολυμέσων: 3 τύποι εφαρμογών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88913" y="1023938"/>
            <a:ext cx="87185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sz="2400"/>
              <a:t> </a:t>
            </a:r>
            <a:r>
              <a:rPr lang="el-GR" sz="2400">
                <a:solidFill>
                  <a:srgbClr val="FF0000"/>
                </a:solidFill>
              </a:rPr>
              <a:t>ροή αποθηκευμένου</a:t>
            </a:r>
            <a:r>
              <a:rPr lang="el-GR" sz="2400"/>
              <a:t> ήχου, </a:t>
            </a:r>
            <a:r>
              <a:rPr lang="en-US" sz="2400"/>
              <a:t>video</a:t>
            </a:r>
            <a:endParaRPr lang="el-GR" sz="2400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/>
              <a:t> </a:t>
            </a:r>
            <a:r>
              <a:rPr lang="el-GR" sz="2000">
                <a:solidFill>
                  <a:schemeClr val="accent2"/>
                </a:solidFill>
              </a:rPr>
              <a:t>ροή:</a:t>
            </a:r>
            <a:r>
              <a:rPr lang="el-GR" sz="2000"/>
              <a:t> μπορεί να ξεκινήσει το </a:t>
            </a:r>
            <a:r>
              <a:rPr lang="en-US" sz="2000"/>
              <a:t>playout </a:t>
            </a:r>
            <a:r>
              <a:rPr lang="el-GR" sz="2000"/>
              <a:t>πριν κατεβάσει ολόκληρο το αρχείο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/>
              <a:t> </a:t>
            </a:r>
            <a:r>
              <a:rPr lang="el-GR" sz="2000">
                <a:solidFill>
                  <a:schemeClr val="accent2"/>
                </a:solidFill>
              </a:rPr>
              <a:t>αποθηκευμένο (στο </a:t>
            </a:r>
            <a:r>
              <a:rPr lang="en-US" sz="2000">
                <a:solidFill>
                  <a:schemeClr val="accent2"/>
                </a:solidFill>
              </a:rPr>
              <a:t>server)</a:t>
            </a:r>
            <a:r>
              <a:rPr lang="el-GR" sz="2000">
                <a:solidFill>
                  <a:schemeClr val="accent2"/>
                </a:solidFill>
              </a:rPr>
              <a:t>:</a:t>
            </a:r>
            <a:r>
              <a:rPr lang="el-GR" sz="2000"/>
              <a:t> μπορεί να μεταδώσει ταχύτερα από ότι θα αναπαράγεται ο ήχος/</a:t>
            </a:r>
            <a:r>
              <a:rPr lang="en-US" sz="2000"/>
              <a:t>video</a:t>
            </a:r>
            <a:r>
              <a:rPr lang="el-GR" sz="2000"/>
              <a:t> (υπονοεί αποθήκευση/ενταμίευση στον πελάτη)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/>
              <a:t> π.χ. </a:t>
            </a:r>
            <a:r>
              <a:rPr lang="en-US" sz="2000"/>
              <a:t>YouTube, Netflix, Hulu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400"/>
              <a:t> </a:t>
            </a:r>
            <a:r>
              <a:rPr lang="el-GR" sz="2400">
                <a:solidFill>
                  <a:srgbClr val="FF0000"/>
                </a:solidFill>
              </a:rPr>
              <a:t>συνδιάλεξη</a:t>
            </a:r>
            <a:r>
              <a:rPr lang="el-GR" sz="2400"/>
              <a:t> φωνής/</a:t>
            </a:r>
            <a:r>
              <a:rPr lang="en-US" sz="2400"/>
              <a:t>video over IP</a:t>
            </a:r>
            <a:endParaRPr lang="el-GR" sz="2400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/>
              <a:t> </a:t>
            </a:r>
            <a:r>
              <a:rPr lang="el-GR" sz="2000">
                <a:solidFill>
                  <a:srgbClr val="FF0000"/>
                </a:solidFill>
              </a:rPr>
              <a:t>διαδραστική</a:t>
            </a:r>
            <a:r>
              <a:rPr lang="el-GR" sz="2000"/>
              <a:t> φύση συνομιλίας ανθρώπου με άνθρωπο, περιορίζει την ανοχή στις καθυστερήσεις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sz="2000"/>
              <a:t> </a:t>
            </a:r>
            <a:r>
              <a:rPr lang="el-GR" sz="2400">
                <a:solidFill>
                  <a:srgbClr val="FF0000"/>
                </a:solidFill>
              </a:rPr>
              <a:t>ζωντανή ροή</a:t>
            </a:r>
            <a:r>
              <a:rPr lang="el-GR" sz="2400"/>
              <a:t> ήχου, </a:t>
            </a:r>
            <a:r>
              <a:rPr lang="en-US" sz="2400"/>
              <a:t>video</a:t>
            </a:r>
            <a:endParaRPr lang="el-GR" sz="2400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l-GR" sz="2000"/>
              <a:t> π.χ., ζωντανό αθλητικό γεγονός (ποδόσφαιρο)</a:t>
            </a:r>
          </a:p>
        </p:txBody>
      </p:sp>
      <p:sp>
        <p:nvSpPr>
          <p:cNvPr id="19460" name="Footer Placeholder 3"/>
          <p:cNvSpPr txBox="1">
            <a:spLocks/>
          </p:cNvSpPr>
          <p:nvPr/>
        </p:nvSpPr>
        <p:spPr bwMode="auto">
          <a:xfrm>
            <a:off x="4154488" y="6486525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t>Δίκτυα Επικοινωνιών ΙΙ - Δικτύωση Πολυμέσων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61" name="Slide Number Placeholder 4"/>
          <p:cNvSpPr txBox="1">
            <a:spLocks/>
          </p:cNvSpPr>
          <p:nvPr/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7-</a:t>
            </a:r>
            <a:fld id="{85B8550E-F9D4-438F-995A-44164A823F6E}" type="slidenum">
              <a:rPr lang="en-US" sz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algn="r"/>
              <a:t>9</a:t>
            </a:fld>
            <a:endParaRPr lang="en-US" sz="12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5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9718</TotalTime>
  <Words>7284</Words>
  <Application>Microsoft Office PowerPoint</Application>
  <PresentationFormat>Προβολή στην οθόνη (4:3)</PresentationFormat>
  <Paragraphs>1167</Paragraphs>
  <Slides>90</Slides>
  <Notes>55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5</vt:i4>
      </vt:variant>
      <vt:variant>
        <vt:lpstr>Τίτλοι διαφανειών</vt:lpstr>
      </vt:variant>
      <vt:variant>
        <vt:i4>90</vt:i4>
      </vt:variant>
    </vt:vector>
  </HeadingPairs>
  <TitlesOfParts>
    <vt:vector size="106" baseType="lpstr">
      <vt:lpstr>ＭＳ Ｐゴシック</vt:lpstr>
      <vt:lpstr>ＭＳ Ｐゴシック</vt:lpstr>
      <vt:lpstr>Arial</vt:lpstr>
      <vt:lpstr>Arial Narrow</vt:lpstr>
      <vt:lpstr>Comic Sans MS</vt:lpstr>
      <vt:lpstr>Courier New</vt:lpstr>
      <vt:lpstr>Garamond</vt:lpstr>
      <vt:lpstr>Times New Roman</vt:lpstr>
      <vt:lpstr>Wingdings</vt:lpstr>
      <vt:lpstr>ZapfDingbats</vt:lpstr>
      <vt:lpstr>Default Design</vt:lpstr>
      <vt:lpstr>Clip</vt:lpstr>
      <vt:lpstr>VISIO</vt:lpstr>
      <vt:lpstr>Equation</vt:lpstr>
      <vt:lpstr>Εξίσωση</vt:lpstr>
      <vt:lpstr>Photo Editor Photo</vt:lpstr>
      <vt:lpstr>Δίκτυα Επικοινωνιών ΙΙ </vt:lpstr>
      <vt:lpstr> Δίκτυα Επικοινωνιών ΙΙ Τμήμα Πληροφορικής και Τηλεπικοινωνιών      Εθνικό &amp; Καποδιστριακό      Πανεπιστήμιο Αθηνών</vt:lpstr>
      <vt:lpstr>Δικτύωση Πολυμέσων: Διάρθρωση</vt:lpstr>
      <vt:lpstr>Δικτύωση Πολυμέσων: Διάρθρωση</vt:lpstr>
      <vt:lpstr>Πολυμέσα: Ήχος</vt:lpstr>
      <vt:lpstr>Πολυμέσα: Ήχος</vt:lpstr>
      <vt:lpstr>Πολυμέσα: Βίντεο</vt:lpstr>
      <vt:lpstr>Πολυμέσα: Βίντεο</vt:lpstr>
      <vt:lpstr>Δικτύωση πολυμέσων: 3 τύποι εφαρμογών</vt:lpstr>
      <vt:lpstr>Δικτύωση Πολυμέσων: Διάρθρωση</vt:lpstr>
      <vt:lpstr>Συνεχής ροή αποθηκευμένου video  </vt:lpstr>
      <vt:lpstr>Συνεχής ροή αποθηκευμένου video: προκλήσεις</vt:lpstr>
      <vt:lpstr>Συνεχής ροή αποθηκευμένου video: επανάληψη</vt:lpstr>
      <vt:lpstr>Ενταμίευση στην πλευρά του πελάτη, αναπαραγωγή</vt:lpstr>
      <vt:lpstr>Ενταμίευση στην πλευρά του πελάτη, αναπαραγωγή</vt:lpstr>
      <vt:lpstr>Ενταμίευση στην πλευρά του πελάτη, αναπαραγωγή</vt:lpstr>
      <vt:lpstr>Streaming Multimedia: UDP</vt:lpstr>
      <vt:lpstr>Streaming Multimedia: HTTP</vt:lpstr>
      <vt:lpstr>Streaming multimedia: DASH</vt:lpstr>
      <vt:lpstr>Streaming multimedia: DASH</vt:lpstr>
      <vt:lpstr>Δίκτυα διανομής περιεχομένου</vt:lpstr>
      <vt:lpstr>Δίκτυα διανομής περιεχομένου</vt:lpstr>
      <vt:lpstr>CDN: “απλό” σενάριο πρόσβασης περιεχομένου</vt:lpstr>
      <vt:lpstr>CDN στρατηγική επιλογής cluster</vt:lpstr>
      <vt:lpstr>Μελέτη περίπτωσης: Netflix</vt:lpstr>
      <vt:lpstr>Μελέτη περίπτωσης: Netflix</vt:lpstr>
      <vt:lpstr>Παρουσίαση του PowerPoint</vt:lpstr>
      <vt:lpstr>Voice-over-IP (VoIP)</vt:lpstr>
      <vt:lpstr>Χαρακτηριστικά VoIP</vt:lpstr>
      <vt:lpstr>VoIP: απώλεια πακέτων και καθυστέρηση</vt:lpstr>
      <vt:lpstr>Διακύμανση της καθυστέρησης (Delay Jitter)</vt:lpstr>
      <vt:lpstr>VoIP: σταθερή καθυστέρηση πριν την αναπαραγωγή</vt:lpstr>
      <vt:lpstr>VoIP: Σταθερή καθυστέρηση πριν την αναπαραγωγή</vt:lpstr>
      <vt:lpstr>Προσαρμοζόμενη καθυστέρηση αναπαραγωγής, I</vt:lpstr>
      <vt:lpstr>Προσαρμοζόμενη καθυστέρηση αναπαραγωγής,IΙ</vt:lpstr>
      <vt:lpstr>Προσαρμοζόμενη αναπαραγωγή, III</vt:lpstr>
      <vt:lpstr>VoIP: Ανάκαμψη από την απώλεια πακέτων (1)</vt:lpstr>
      <vt:lpstr>Ανάκαμψη από την απώλεια πακέτων (2)</vt:lpstr>
      <vt:lpstr>Ανάκαμψη από την απώλεια πακέτων (3)</vt:lpstr>
      <vt:lpstr>Voice-over-IP: Skype</vt:lpstr>
      <vt:lpstr>P2P Voice-over-IP: skype</vt:lpstr>
      <vt:lpstr>Skype: ομότιμοι ως αναμεταδότες</vt:lpstr>
      <vt:lpstr>Παρουσίαση του PowerPoint</vt:lpstr>
      <vt:lpstr>Πρωτόκολλο πραγματικού χρόνου (Real-Time Protocol, RTP)</vt:lpstr>
      <vt:lpstr>Το RTP «τρέχει» πάνω από το UDP</vt:lpstr>
      <vt:lpstr>Παράδειγμα RTP</vt:lpstr>
      <vt:lpstr>RTP και QoS</vt:lpstr>
      <vt:lpstr>Κεφαλίδα RTP</vt:lpstr>
      <vt:lpstr>Κεφαλίδα RTP (2)</vt:lpstr>
      <vt:lpstr>Real-Time Control Protocol (RTCP)</vt:lpstr>
      <vt:lpstr>RTCP πακέτα</vt:lpstr>
      <vt:lpstr>Συγχρονισμός των ροών δεδομένων</vt:lpstr>
      <vt:lpstr>SIP: Session Initiation Protocol [RFC 3261]</vt:lpstr>
      <vt:lpstr>Υπηρεσίες του SIP</vt:lpstr>
      <vt:lpstr>Εγκαθίδρυση κλήσης σε μια γνωστή διεύθυνση ΙΡ</vt:lpstr>
      <vt:lpstr>Εγκαθίδρυση κλήσης (συνέχεια)</vt:lpstr>
      <vt:lpstr>Παράδειγμα μηνύματος SIP</vt:lpstr>
      <vt:lpstr>Μετάφραση ονομάτων και Θέση χρήστη</vt:lpstr>
      <vt:lpstr>SIP Registrar</vt:lpstr>
      <vt:lpstr>SIP Proxy</vt:lpstr>
      <vt:lpstr>Παράδειγμα </vt:lpstr>
      <vt:lpstr>Σύγκριση με το H.323</vt:lpstr>
      <vt:lpstr>Παρουσίαση του PowerPoint</vt:lpstr>
      <vt:lpstr>Υποστήριξη δικτύων για πολυμέσα</vt:lpstr>
      <vt:lpstr>Διαστασιολόγηση δικτύων βέλτιστης προσπάθειας</vt:lpstr>
      <vt:lpstr>Παροχή πολλαπλών κλάσεων υπηρεσίας</vt:lpstr>
      <vt:lpstr>Πολλαπλές κλάσεις υπηρεσίας: σενάριο</vt:lpstr>
      <vt:lpstr>Σενάριο 1: μίξη HTTP και VoIP</vt:lpstr>
      <vt:lpstr>Αρχές παροχής εγγυήσεων QOS (συνέχεια)</vt:lpstr>
      <vt:lpstr>Αρχές παροχής εγγυήσεων QOS (συνέχεια)</vt:lpstr>
      <vt:lpstr>Μηχανισμοί Χρονοπρογραμματισμού και Αστυνόμευσης</vt:lpstr>
      <vt:lpstr>Πολιτικές προγραμματισμού: προτεραιότητες</vt:lpstr>
      <vt:lpstr>Πολιτικές χρονοπρογραμματισμού (συνέχεια)</vt:lpstr>
      <vt:lpstr>Πολιτικές χρονοπρογραμματισμού (συνέχεια)</vt:lpstr>
      <vt:lpstr>Μηχανισμοί αστυνόμευσης </vt:lpstr>
      <vt:lpstr>Μηχανισμοί αστυνόμευσης: υλοποίηση</vt:lpstr>
      <vt:lpstr>Μηχανισμοί αστυνόμευσης (συνέχεια)</vt:lpstr>
      <vt:lpstr>Διαφοροποιημένες υπηρεσίες</vt:lpstr>
      <vt:lpstr>Η αρχιτεκτονική των Diffserv</vt:lpstr>
      <vt:lpstr>Παρουσίαση του PowerPoint</vt:lpstr>
      <vt:lpstr>Diffserv μαρκάρισμα πακέτων</vt:lpstr>
      <vt:lpstr>Κατηγοριοποίηση, διατήρηση</vt:lpstr>
      <vt:lpstr>Προώθηση (Per-hop Behavior - PHB)</vt:lpstr>
      <vt:lpstr>Προώθηση (PHB)</vt:lpstr>
      <vt:lpstr>Εγγυήσεις QoS ανά σύνδεση</vt:lpstr>
      <vt:lpstr>Σενάριο εγγυημένου QoS</vt:lpstr>
      <vt:lpstr>Τέλος Ενότητας</vt:lpstr>
      <vt:lpstr>Άδεια Χρήσης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Administrator</dc:creator>
  <cp:lastModifiedBy>Michael Pantazoglou</cp:lastModifiedBy>
  <cp:revision>607</cp:revision>
  <cp:lastPrinted>2015-02-25T15:01:08Z</cp:lastPrinted>
  <dcterms:created xsi:type="dcterms:W3CDTF">1999-10-08T19:08:27Z</dcterms:created>
  <dcterms:modified xsi:type="dcterms:W3CDTF">2015-02-27T11:39:59Z</dcterms:modified>
</cp:coreProperties>
</file>