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tags/tag1.xml" ContentType="application/vnd.openxmlformats-officedocument.presentationml.tags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92"/>
  </p:notesMasterIdLst>
  <p:handoutMasterIdLst>
    <p:handoutMasterId r:id="rId93"/>
  </p:handoutMasterIdLst>
  <p:sldIdLst>
    <p:sldId id="465" r:id="rId2"/>
    <p:sldId id="464" r:id="rId3"/>
    <p:sldId id="429" r:id="rId4"/>
    <p:sldId id="430" r:id="rId5"/>
    <p:sldId id="431" r:id="rId6"/>
    <p:sldId id="432" r:id="rId7"/>
    <p:sldId id="433" r:id="rId8"/>
    <p:sldId id="434" r:id="rId9"/>
    <p:sldId id="435" r:id="rId10"/>
    <p:sldId id="436" r:id="rId11"/>
    <p:sldId id="299" r:id="rId12"/>
    <p:sldId id="437" r:id="rId13"/>
    <p:sldId id="301" r:id="rId14"/>
    <p:sldId id="438" r:id="rId15"/>
    <p:sldId id="439" r:id="rId16"/>
    <p:sldId id="440" r:id="rId17"/>
    <p:sldId id="300" r:id="rId18"/>
    <p:sldId id="441" r:id="rId19"/>
    <p:sldId id="442" r:id="rId20"/>
    <p:sldId id="443" r:id="rId21"/>
    <p:sldId id="444" r:id="rId22"/>
    <p:sldId id="445" r:id="rId23"/>
    <p:sldId id="446" r:id="rId24"/>
    <p:sldId id="447" r:id="rId25"/>
    <p:sldId id="448" r:id="rId26"/>
    <p:sldId id="449" r:id="rId27"/>
    <p:sldId id="423" r:id="rId28"/>
    <p:sldId id="450" r:id="rId29"/>
    <p:sldId id="378" r:id="rId30"/>
    <p:sldId id="379" r:id="rId31"/>
    <p:sldId id="380" r:id="rId32"/>
    <p:sldId id="381" r:id="rId33"/>
    <p:sldId id="382" r:id="rId34"/>
    <p:sldId id="383" r:id="rId35"/>
    <p:sldId id="372" r:id="rId36"/>
    <p:sldId id="385" r:id="rId37"/>
    <p:sldId id="374" r:id="rId38"/>
    <p:sldId id="375" r:id="rId39"/>
    <p:sldId id="376" r:id="rId40"/>
    <p:sldId id="451" r:id="rId41"/>
    <p:sldId id="452" r:id="rId42"/>
    <p:sldId id="453" r:id="rId43"/>
    <p:sldId id="454" r:id="rId44"/>
    <p:sldId id="399" r:id="rId45"/>
    <p:sldId id="398" r:id="rId46"/>
    <p:sldId id="397" r:id="rId47"/>
    <p:sldId id="396" r:id="rId48"/>
    <p:sldId id="394" r:id="rId49"/>
    <p:sldId id="393" r:id="rId50"/>
    <p:sldId id="392" r:id="rId51"/>
    <p:sldId id="390" r:id="rId52"/>
    <p:sldId id="389" r:id="rId53"/>
    <p:sldId id="400" r:id="rId54"/>
    <p:sldId id="401" r:id="rId55"/>
    <p:sldId id="402" r:id="rId56"/>
    <p:sldId id="403" r:id="rId57"/>
    <p:sldId id="404" r:id="rId58"/>
    <p:sldId id="405" r:id="rId59"/>
    <p:sldId id="407" r:id="rId60"/>
    <p:sldId id="415" r:id="rId61"/>
    <p:sldId id="409" r:id="rId62"/>
    <p:sldId id="410" r:id="rId63"/>
    <p:sldId id="456" r:id="rId64"/>
    <p:sldId id="457" r:id="rId65"/>
    <p:sldId id="458" r:id="rId66"/>
    <p:sldId id="308" r:id="rId67"/>
    <p:sldId id="459" r:id="rId68"/>
    <p:sldId id="309" r:id="rId69"/>
    <p:sldId id="310" r:id="rId70"/>
    <p:sldId id="311" r:id="rId71"/>
    <p:sldId id="314" r:id="rId72"/>
    <p:sldId id="315" r:id="rId73"/>
    <p:sldId id="316" r:id="rId74"/>
    <p:sldId id="317" r:id="rId75"/>
    <p:sldId id="318" r:id="rId76"/>
    <p:sldId id="319" r:id="rId77"/>
    <p:sldId id="320" r:id="rId78"/>
    <p:sldId id="325" r:id="rId79"/>
    <p:sldId id="326" r:id="rId80"/>
    <p:sldId id="327" r:id="rId81"/>
    <p:sldId id="328" r:id="rId82"/>
    <p:sldId id="329" r:id="rId83"/>
    <p:sldId id="330" r:id="rId84"/>
    <p:sldId id="331" r:id="rId85"/>
    <p:sldId id="460" r:id="rId86"/>
    <p:sldId id="461" r:id="rId87"/>
    <p:sldId id="466" r:id="rId88"/>
    <p:sldId id="467" r:id="rId89"/>
    <p:sldId id="468" r:id="rId90"/>
    <p:sldId id="469" r:id="rId91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DDDDDD"/>
    <a:srgbClr val="FFCCFF"/>
    <a:srgbClr val="FF99CC"/>
    <a:srgbClr val="CCFFFF"/>
    <a:srgbClr val="FF0000"/>
    <a:srgbClr val="00CC66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2787"/>
    <p:restoredTop sz="90920" autoAdjust="0"/>
  </p:normalViewPr>
  <p:slideViewPr>
    <p:cSldViewPr snapToGrid="0">
      <p:cViewPr varScale="1">
        <p:scale>
          <a:sx n="106" d="100"/>
          <a:sy n="106" d="100"/>
        </p:scale>
        <p:origin x="138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470"/>
    </p:cViewPr>
  </p:sorterViewPr>
  <p:notesViewPr>
    <p:cSldViewPr snapToGrid="0">
      <p:cViewPr varScale="1">
        <p:scale>
          <a:sx n="56" d="100"/>
          <a:sy n="56" d="100"/>
        </p:scale>
        <p:origin x="-2448" y="-90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2081"/>
          </a:xfrm>
          <a:prstGeom prst="rect">
            <a:avLst/>
          </a:prstGeom>
        </p:spPr>
        <p:txBody>
          <a:bodyPr vert="horz" lIns="96972" tIns="48486" rIns="96972" bIns="48486" rtlCol="0"/>
          <a:lstStyle>
            <a:lvl1pPr algn="l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4021338" y="0"/>
            <a:ext cx="3076363" cy="512081"/>
          </a:xfrm>
          <a:prstGeom prst="rect">
            <a:avLst/>
          </a:prstGeom>
        </p:spPr>
        <p:txBody>
          <a:bodyPr vert="horz" lIns="96972" tIns="48486" rIns="96972" bIns="48486" rtlCol="0"/>
          <a:lstStyle>
            <a:lvl1pPr algn="r">
              <a:defRPr sz="1300"/>
            </a:lvl1pPr>
          </a:lstStyle>
          <a:p>
            <a:pPr>
              <a:defRPr/>
            </a:pPr>
            <a:fld id="{20A8EC0F-606D-4E9F-BB21-2B6C667229F6}" type="datetimeFigureOut">
              <a:rPr lang="el-GR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720785"/>
            <a:ext cx="3076363" cy="512081"/>
          </a:xfrm>
          <a:prstGeom prst="rect">
            <a:avLst/>
          </a:prstGeom>
        </p:spPr>
        <p:txBody>
          <a:bodyPr vert="horz" lIns="96972" tIns="48486" rIns="96972" bIns="48486" rtlCol="0" anchor="b"/>
          <a:lstStyle>
            <a:lvl1pPr algn="l">
              <a:defRPr sz="1300"/>
            </a:lvl1pPr>
          </a:lstStyle>
          <a:p>
            <a:pPr>
              <a:defRPr/>
            </a:pPr>
            <a:r>
              <a:rPr lang="el-GR"/>
              <a:t>Δίκτυα Επικοινωνιών ΙΙ - Δικτύωση Πολυμέσων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4021338" y="9720785"/>
            <a:ext cx="3076363" cy="512081"/>
          </a:xfrm>
          <a:prstGeom prst="rect">
            <a:avLst/>
          </a:prstGeom>
        </p:spPr>
        <p:txBody>
          <a:bodyPr vert="horz" lIns="96972" tIns="48486" rIns="96972" bIns="48486" rtlCol="0" anchor="b"/>
          <a:lstStyle>
            <a:lvl1pPr algn="r">
              <a:defRPr sz="1300"/>
            </a:lvl1pPr>
          </a:lstStyle>
          <a:p>
            <a:pPr>
              <a:defRPr/>
            </a:pPr>
            <a:fld id="{170F8DE1-C50E-4D2A-B2DE-94308876BA9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61387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t" anchorCtr="0" compatLnSpc="1">
            <a:prstTxWarp prst="textNoShape">
              <a:avLst/>
            </a:prstTxWarp>
          </a:bodyPr>
          <a:lstStyle>
            <a:lvl1pPr defTabSz="989924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37" y="0"/>
            <a:ext cx="3076363" cy="51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t" anchorCtr="0" compatLnSpc="1">
            <a:prstTxWarp prst="textNoShape">
              <a:avLst/>
            </a:prstTxWarp>
          </a:bodyPr>
          <a:lstStyle>
            <a:lvl1pPr algn="r" defTabSz="989924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2141"/>
            <a:ext cx="5206153" cy="4605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2534"/>
            <a:ext cx="3076363" cy="51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b" anchorCtr="0" compatLnSpc="1">
            <a:prstTxWarp prst="textNoShape">
              <a:avLst/>
            </a:prstTxWarp>
          </a:bodyPr>
          <a:lstStyle>
            <a:lvl1pPr defTabSz="989924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l-GR"/>
              <a:t>Δίκτυα Επικοινωνιών ΙΙ - Δικτύωση Πολυμέσων</a:t>
            </a: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37" y="9722534"/>
            <a:ext cx="3076363" cy="51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3" rIns="99048" bIns="49523" numCol="1" anchor="b" anchorCtr="0" compatLnSpc="1">
            <a:prstTxWarp prst="textNoShape">
              <a:avLst/>
            </a:prstTxWarp>
          </a:bodyPr>
          <a:lstStyle>
            <a:lvl1pPr algn="r" defTabSz="989924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DEB89C5-30B1-4C9D-962D-134DB3B71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4672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9216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65363E-4830-40DE-AB1A-FDCB44B65B45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92165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87284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0138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7D31F2-3C84-4257-86A2-E696A2318F5B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101381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63398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0240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9B3B2F-9713-46B0-9783-8E3CBD0F5FB0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102405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60151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0342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F43DFA-B78C-4C15-B842-81B6303EE066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103429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327852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0445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E731A4-751C-4160-8FAC-A5DB05D5E5D4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104453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27539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0547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049025-AB40-4A4A-86C0-EF67EC277517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105477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460911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065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8CEAA7-C10E-4477-B8D5-BA75CA1AFC5A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106501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070205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0752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B66C32-D821-4526-815C-B70EFA1994AF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107525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72070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085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6489A-FB84-419A-8BE4-5189834E44D5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108549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54095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095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24BD9D-380A-4748-B53F-A804BF222604}" type="slidenum">
              <a:rPr lang="en-US" smtClean="0"/>
              <a:pPr/>
              <a:t>45</a:t>
            </a:fld>
            <a:endParaRPr lang="en-US" smtClean="0"/>
          </a:p>
        </p:txBody>
      </p:sp>
      <p:sp>
        <p:nvSpPr>
          <p:cNvPr id="109573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92707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1059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A40B24-A491-41AD-AAF7-D41265A6DA68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110597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77112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9318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D43678-7C25-4FEF-9AA0-1D09A8E863B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93189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377432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116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70FD80-994A-4B33-9868-E65BB44170FC}" type="slidenum">
              <a:rPr lang="en-US" smtClean="0"/>
              <a:pPr/>
              <a:t>47</a:t>
            </a:fld>
            <a:endParaRPr lang="en-US" smtClean="0"/>
          </a:p>
        </p:txBody>
      </p:sp>
      <p:sp>
        <p:nvSpPr>
          <p:cNvPr id="111621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87578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126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2C44C3-DF88-4134-8D8C-7E96AAC0ED15}" type="slidenum">
              <a:rPr lang="en-US" smtClean="0"/>
              <a:pPr/>
              <a:t>48</a:t>
            </a:fld>
            <a:endParaRPr lang="en-US" smtClean="0"/>
          </a:p>
        </p:txBody>
      </p:sp>
      <p:sp>
        <p:nvSpPr>
          <p:cNvPr id="112645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29656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1366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E3AB93-9A87-4483-BC97-28F43B2EFF7A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113669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161210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1469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477D87-E72F-462E-816C-F022C3D718A4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114693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983393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1571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7C858A-F959-4EDE-86B4-6807612A04D1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115717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947245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1674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9699F3-AA6E-4D26-BD1D-67D96B65D6B5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116741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088294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1776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2DA3BF-11A5-41C4-AAFF-E58443620719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117765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470342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1878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2D7CE9-CA68-483D-A5F6-06C5BCB88FDC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118789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45227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1981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FFDFE5-FF78-4DEC-8A64-8E694C7FE326}" type="slidenum">
              <a:rPr lang="en-US" smtClean="0"/>
              <a:pPr/>
              <a:t>55</a:t>
            </a:fld>
            <a:endParaRPr lang="en-US" smtClean="0"/>
          </a:p>
        </p:txBody>
      </p:sp>
      <p:sp>
        <p:nvSpPr>
          <p:cNvPr id="119813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737494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083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E4F084-0DD3-41BA-BA97-B1EA61DE9112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120837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60776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9421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18CDC7-5900-4F98-92BB-0DBE31A1ADEF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94213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376145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186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6BED6D-030B-4777-9FD4-9A1E1F4C2CDA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121861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956034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288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8129AF-C827-4D0A-B64D-91AA91EE8844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122885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57611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390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6CB38F-BF84-4835-8525-36EF2818F463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123909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832461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493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493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90AE3-FA06-411E-950A-9596D9BE60D8}" type="slidenum">
              <a:rPr lang="en-US" smtClean="0"/>
              <a:pPr/>
              <a:t>60</a:t>
            </a:fld>
            <a:endParaRPr lang="en-US" smtClean="0"/>
          </a:p>
        </p:txBody>
      </p:sp>
      <p:sp>
        <p:nvSpPr>
          <p:cNvPr id="124933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67550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595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F7E057-4E2C-41C8-8FF9-08ECBADC81A6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125957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018288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698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996A19-B8BA-403C-ACF6-FA7B9AAEC0A3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126981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58880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800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800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C54D6E-56B8-498C-8FEC-795DD00A207F}" type="slidenum">
              <a:rPr lang="en-US" smtClean="0"/>
              <a:pPr/>
              <a:t>66</a:t>
            </a:fld>
            <a:endParaRPr lang="en-US" smtClean="0"/>
          </a:p>
        </p:txBody>
      </p:sp>
      <p:sp>
        <p:nvSpPr>
          <p:cNvPr id="128005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004401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902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2902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D410EC-08A7-4488-86A6-EA0CE0EAF136}" type="slidenum">
              <a:rPr lang="en-US" smtClean="0"/>
              <a:pPr/>
              <a:t>68</a:t>
            </a:fld>
            <a:endParaRPr lang="en-US" smtClean="0"/>
          </a:p>
        </p:txBody>
      </p:sp>
      <p:sp>
        <p:nvSpPr>
          <p:cNvPr id="129029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20589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3005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2BCC75-3CD4-43FE-94C2-C58AE59A9211}" type="slidenum">
              <a:rPr lang="en-US" smtClean="0"/>
              <a:pPr/>
              <a:t>69</a:t>
            </a:fld>
            <a:endParaRPr lang="en-US" smtClean="0"/>
          </a:p>
        </p:txBody>
      </p:sp>
      <p:sp>
        <p:nvSpPr>
          <p:cNvPr id="130053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180946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3107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E15E16-FF9F-497A-8D6C-73BE56E947F8}" type="slidenum">
              <a:rPr lang="en-US" smtClean="0"/>
              <a:pPr/>
              <a:t>70</a:t>
            </a:fld>
            <a:endParaRPr lang="en-US" smtClean="0"/>
          </a:p>
        </p:txBody>
      </p:sp>
      <p:sp>
        <p:nvSpPr>
          <p:cNvPr id="131077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11692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9523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D4BB93-5668-4242-92D2-306972BA76AA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95237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512328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321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702F1E-9FF2-4016-B052-CF471DD6B6BC}" type="slidenum">
              <a:rPr lang="en-US" smtClean="0"/>
              <a:pPr/>
              <a:t>71</a:t>
            </a:fld>
            <a:endParaRPr lang="en-US" smtClean="0"/>
          </a:p>
        </p:txBody>
      </p:sp>
      <p:sp>
        <p:nvSpPr>
          <p:cNvPr id="132101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2026184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3312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B729C9-59C0-48C5-8EAB-A41C571EE285}" type="slidenum">
              <a:rPr lang="en-US" smtClean="0"/>
              <a:pPr/>
              <a:t>72</a:t>
            </a:fld>
            <a:endParaRPr lang="en-US" smtClean="0"/>
          </a:p>
        </p:txBody>
      </p:sp>
      <p:sp>
        <p:nvSpPr>
          <p:cNvPr id="133125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462608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341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D32C35-BF7B-44B1-A87E-35BCFAB4995B}" type="slidenum">
              <a:rPr lang="en-US" smtClean="0"/>
              <a:pPr/>
              <a:t>73</a:t>
            </a:fld>
            <a:endParaRPr lang="en-US" smtClean="0"/>
          </a:p>
        </p:txBody>
      </p:sp>
      <p:sp>
        <p:nvSpPr>
          <p:cNvPr id="134149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683903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51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351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433ADB-5B94-46A4-A845-58FE61A4E416}" type="slidenum">
              <a:rPr lang="en-US" smtClean="0"/>
              <a:pPr/>
              <a:t>74</a:t>
            </a:fld>
            <a:endParaRPr lang="en-US" smtClean="0"/>
          </a:p>
        </p:txBody>
      </p:sp>
      <p:sp>
        <p:nvSpPr>
          <p:cNvPr id="135173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685915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3619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12145D-56F8-47EC-808D-312D21BBF913}" type="slidenum">
              <a:rPr lang="en-US" smtClean="0"/>
              <a:pPr/>
              <a:t>75</a:t>
            </a:fld>
            <a:endParaRPr lang="en-US" smtClean="0"/>
          </a:p>
        </p:txBody>
      </p:sp>
      <p:sp>
        <p:nvSpPr>
          <p:cNvPr id="136197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845288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72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372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A1A21-B24F-4772-8690-E17C123A3F75}" type="slidenum">
              <a:rPr lang="en-US" smtClean="0"/>
              <a:pPr/>
              <a:t>76</a:t>
            </a:fld>
            <a:endParaRPr lang="en-US" smtClean="0"/>
          </a:p>
        </p:txBody>
      </p:sp>
      <p:sp>
        <p:nvSpPr>
          <p:cNvPr id="137221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665894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382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D9B75D-DA3B-479E-B6EA-FC8F8CD5AB3C}" type="slidenum">
              <a:rPr lang="en-US" smtClean="0"/>
              <a:pPr/>
              <a:t>77</a:t>
            </a:fld>
            <a:endParaRPr lang="en-US" smtClean="0"/>
          </a:p>
        </p:txBody>
      </p:sp>
      <p:sp>
        <p:nvSpPr>
          <p:cNvPr id="138245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0325551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926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3926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FDDCF7-DDFD-411D-9104-DFB50C881220}" type="slidenum">
              <a:rPr lang="en-US" smtClean="0"/>
              <a:pPr/>
              <a:t>78</a:t>
            </a:fld>
            <a:endParaRPr lang="en-US" smtClean="0"/>
          </a:p>
        </p:txBody>
      </p:sp>
      <p:sp>
        <p:nvSpPr>
          <p:cNvPr id="139269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8825704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9F978E-CB8F-4237-8670-111769DA72B8}" type="slidenum">
              <a:rPr lang="en-US" smtClean="0"/>
              <a:pPr/>
              <a:t>79</a:t>
            </a:fld>
            <a:endParaRPr lang="en-US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3889"/>
            <a:ext cx="5206153" cy="4603479"/>
          </a:xfrm>
          <a:noFill/>
          <a:ln/>
        </p:spPr>
        <p:txBody>
          <a:bodyPr lIns="96942" tIns="48471" rIns="96942" bIns="48471"/>
          <a:lstStyle/>
          <a:p>
            <a:endParaRPr lang="fr-FR" smtClean="0"/>
          </a:p>
        </p:txBody>
      </p:sp>
      <p:sp>
        <p:nvSpPr>
          <p:cNvPr id="140293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8780813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4131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533C5F-29B4-4593-89F9-8AEAC836A792}" type="slidenum">
              <a:rPr lang="en-US" smtClean="0"/>
              <a:pPr/>
              <a:t>80</a:t>
            </a:fld>
            <a:endParaRPr lang="en-US" smtClean="0"/>
          </a:p>
        </p:txBody>
      </p:sp>
      <p:sp>
        <p:nvSpPr>
          <p:cNvPr id="141317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85868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9626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192A3-76F3-4F4D-96A9-40E6D5805274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96261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847897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4234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E396B8-8A08-48D3-BA5B-ED054A1EA95A}" type="slidenum">
              <a:rPr lang="en-US" smtClean="0"/>
              <a:pPr/>
              <a:t>81</a:t>
            </a:fld>
            <a:endParaRPr lang="en-US" smtClean="0"/>
          </a:p>
        </p:txBody>
      </p:sp>
      <p:sp>
        <p:nvSpPr>
          <p:cNvPr id="142341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618921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4336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5C16EB-0BE8-45D1-BF39-F0C66A75562F}" type="slidenum">
              <a:rPr lang="en-US" smtClean="0"/>
              <a:pPr/>
              <a:t>82</a:t>
            </a:fld>
            <a:endParaRPr lang="en-US" smtClean="0"/>
          </a:p>
        </p:txBody>
      </p:sp>
      <p:sp>
        <p:nvSpPr>
          <p:cNvPr id="143365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5304557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438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4438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A70999-8BB7-49B9-8103-ADA572D002F0}" type="slidenum">
              <a:rPr lang="en-US" smtClean="0"/>
              <a:pPr/>
              <a:t>83</a:t>
            </a:fld>
            <a:endParaRPr lang="en-US" smtClean="0"/>
          </a:p>
        </p:txBody>
      </p:sp>
      <p:sp>
        <p:nvSpPr>
          <p:cNvPr id="144389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7736424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541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4541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97A724-9472-4E67-B77B-C8926654F1B2}" type="slidenum">
              <a:rPr lang="en-US" smtClean="0"/>
              <a:pPr/>
              <a:t>84</a:t>
            </a:fld>
            <a:endParaRPr lang="en-US" smtClean="0"/>
          </a:p>
        </p:txBody>
      </p:sp>
      <p:sp>
        <p:nvSpPr>
          <p:cNvPr id="145413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605745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8100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080921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8100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315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9728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4A8E9E-10B3-4E73-BCA5-FC69F23EB2FF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97285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94828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9830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D80838-D776-47F2-AB92-CB953AE1C588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98309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16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9933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CF1C65-32C7-4012-A8B7-B0CF1CE1BB94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99333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51073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10035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2F49CE-D89F-4D57-B0ED-10B53EC8128E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100357" name="4 - Θέση υποσέλιδου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l-GR" smtClean="0"/>
              <a:t>Δίκτυα Επικοινωνιών ΙΙ - Δικτύωση Πολυμέσων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50437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871538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533400" y="1339850"/>
            <a:ext cx="3810000" cy="490855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495800" y="1339850"/>
            <a:ext cx="3810000" cy="490855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33400" y="1339850"/>
            <a:ext cx="3810000" cy="4908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495800" y="1339850"/>
            <a:ext cx="3810000" cy="4908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339850"/>
            <a:ext cx="7772400" cy="490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u="sng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u="sng">
          <a:solidFill>
            <a:schemeClr val="accent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u="sng">
          <a:solidFill>
            <a:schemeClr val="accent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u="sng">
          <a:solidFill>
            <a:schemeClr val="accent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u="sng">
          <a:solidFill>
            <a:schemeClr val="accent2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u="sng">
          <a:solidFill>
            <a:schemeClr val="accent2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u="sng">
          <a:solidFill>
            <a:schemeClr val="accent2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u="sng">
          <a:solidFill>
            <a:schemeClr val="accent2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u="sng">
          <a:solidFill>
            <a:schemeClr val="accent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ZapfDingbats" pitchFamily="82" charset="2"/>
        <a:buChar char="r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ZapfDingbats" pitchFamily="82" charset="2"/>
        <a:buChar char="m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6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8.bin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9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3.bin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6.png"/><Relationship Id="rId4" Type="http://schemas.openxmlformats.org/officeDocument/2006/relationships/oleObject" Target="../embeddings/oleObject15.bin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8.w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41.jpe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5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746607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 ΙΙ</a:t>
            </a:r>
            <a: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</a:b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63029" y="3429000"/>
            <a:ext cx="7315199" cy="2592288"/>
          </a:xfrm>
        </p:spPr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 Ενότητα </a:t>
            </a:r>
            <a:r>
              <a:rPr lang="en-US" b="1" dirty="0" smtClean="0">
                <a:solidFill>
                  <a:srgbClr val="C00000"/>
                </a:solidFill>
                <a:latin typeface="Comic Sans MS" pitchFamily="66" charset="0"/>
              </a:rPr>
              <a:t>4</a:t>
            </a:r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: Δικτύωση Πολυμέσων</a:t>
            </a:r>
            <a:endParaRPr lang="en-US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Διδάσκων: Λάζαρος Μεράκος</a:t>
            </a:r>
            <a:endParaRPr lang="en-US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Τμήμα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Πληροφορικής και Τηλεπικοινωνιών</a:t>
            </a:r>
            <a:b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r>
              <a:rPr lang="el-GR" sz="2400" b="1" dirty="0">
                <a:latin typeface="Comic Sans MS" pitchFamily="66" charset="0"/>
              </a:rPr>
              <a:t/>
            </a:r>
            <a:br>
              <a:rPr lang="el-GR" sz="2400" b="1" dirty="0">
                <a:latin typeface="Comic Sans MS" pitchFamily="66" charset="0"/>
              </a:rPr>
            </a:br>
            <a:endParaRPr lang="el-GR" sz="2400" dirty="0">
              <a:solidFill>
                <a:srgbClr val="0070C0"/>
              </a:solidFill>
            </a:endParaRPr>
          </a:p>
        </p:txBody>
      </p:sp>
      <p:pic>
        <p:nvPicPr>
          <p:cNvPr id="5" name="Picture 4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00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Δικτύωση Πολυμέσων: Διάρθρωση</a:t>
            </a:r>
          </a:p>
        </p:txBody>
      </p:sp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300038" y="1655763"/>
            <a:ext cx="8543925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>
                <a:solidFill>
                  <a:schemeClr val="accent2"/>
                </a:solidFill>
              </a:rPr>
              <a:t>7.1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l-GR" dirty="0" smtClean="0"/>
              <a:t> </a:t>
            </a:r>
            <a:r>
              <a:rPr lang="el-GR" dirty="0"/>
              <a:t>Εφαρμογές δικτύωσης πολυμέσων</a:t>
            </a: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rgbClr val="FF0000"/>
                </a:solidFill>
              </a:rPr>
              <a:t>7.2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Ροή </a:t>
            </a:r>
            <a:r>
              <a:rPr lang="el-GR" dirty="0">
                <a:solidFill>
                  <a:srgbClr val="FF0000"/>
                </a:solidFill>
              </a:rPr>
              <a:t>αποθηκευμένου βίντεο</a:t>
            </a: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7.3</a:t>
            </a:r>
            <a:r>
              <a:rPr lang="el-GR" dirty="0"/>
              <a:t> </a:t>
            </a:r>
            <a:r>
              <a:rPr lang="en-US" dirty="0" smtClean="0"/>
              <a:t> Voice-over-IP</a:t>
            </a:r>
            <a:endParaRPr lang="en-US" dirty="0"/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2"/>
                </a:solidFill>
              </a:rPr>
              <a:t>7.4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l-GR" dirty="0" smtClean="0"/>
              <a:t>Πρωτόκολλα </a:t>
            </a:r>
            <a:r>
              <a:rPr lang="el-GR" dirty="0"/>
              <a:t>εφαρμογών συνομιλίας πραγματικού χρόνου</a:t>
            </a: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7.5</a:t>
            </a:r>
            <a:r>
              <a:rPr lang="el-GR" dirty="0"/>
              <a:t> </a:t>
            </a:r>
            <a:r>
              <a:rPr lang="en-US" dirty="0" smtClean="0"/>
              <a:t> </a:t>
            </a:r>
            <a:r>
              <a:rPr lang="el-GR" dirty="0" smtClean="0"/>
              <a:t>Υποστήριξη </a:t>
            </a:r>
            <a:r>
              <a:rPr lang="el-GR" dirty="0"/>
              <a:t>δικτύου για πολυμέσα </a:t>
            </a:r>
          </a:p>
        </p:txBody>
      </p:sp>
      <p:sp>
        <p:nvSpPr>
          <p:cNvPr id="20484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485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7F6D4F24-C874-46A0-92EA-414ED6B18C3F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10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47050" cy="871538"/>
          </a:xfrm>
        </p:spPr>
        <p:txBody>
          <a:bodyPr/>
          <a:lstStyle/>
          <a:p>
            <a:pPr algn="l"/>
            <a:r>
              <a:rPr lang="el-GR" smtClean="0"/>
              <a:t>Συνεχής ροή αποθηκευμένου </a:t>
            </a:r>
            <a:r>
              <a:rPr lang="en-US" smtClean="0"/>
              <a:t>video </a:t>
            </a:r>
            <a:br>
              <a:rPr lang="en-US" smtClean="0"/>
            </a:br>
            <a:endParaRPr lang="en-US" smtClean="0"/>
          </a:p>
        </p:txBody>
      </p:sp>
      <p:graphicFrame>
        <p:nvGraphicFramePr>
          <p:cNvPr id="1026" name="Object 146"/>
          <p:cNvGraphicFramePr>
            <a:graphicFrameLocks noChangeAspect="1"/>
          </p:cNvGraphicFramePr>
          <p:nvPr/>
        </p:nvGraphicFramePr>
        <p:xfrm>
          <a:off x="2946400" y="4976813"/>
          <a:ext cx="701675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lip" r:id="rId4" imgW="857160" imgH="1324080" progId="">
                  <p:embed/>
                </p:oleObj>
              </mc:Choice>
              <mc:Fallback>
                <p:oleObj name="Clip" r:id="rId4" imgW="857160" imgH="1324080" progId="">
                  <p:embed/>
                  <p:pic>
                    <p:nvPicPr>
                      <p:cNvPr id="0" name="Object 1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4976813"/>
                        <a:ext cx="701675" cy="987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8" name="Group 134"/>
          <p:cNvGrpSpPr>
            <a:grpSpLocks/>
          </p:cNvGrpSpPr>
          <p:nvPr/>
        </p:nvGrpSpPr>
        <p:grpSpPr bwMode="auto">
          <a:xfrm>
            <a:off x="2665413" y="4602163"/>
            <a:ext cx="1281112" cy="363537"/>
            <a:chOff x="3621" y="3265"/>
            <a:chExt cx="1776" cy="744"/>
          </a:xfrm>
        </p:grpSpPr>
        <p:pic>
          <p:nvPicPr>
            <p:cNvPr id="1180" name="Picture 135" descr="reellogo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621" y="3265"/>
              <a:ext cx="1776" cy="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81" name="Freeform 136"/>
            <p:cNvSpPr>
              <a:spLocks/>
            </p:cNvSpPr>
            <p:nvPr/>
          </p:nvSpPr>
          <p:spPr bwMode="auto">
            <a:xfrm>
              <a:off x="3972" y="3288"/>
              <a:ext cx="1401" cy="438"/>
            </a:xfrm>
            <a:custGeom>
              <a:avLst/>
              <a:gdLst>
                <a:gd name="T0" fmla="*/ 0 w 1401"/>
                <a:gd name="T1" fmla="*/ 6 h 438"/>
                <a:gd name="T2" fmla="*/ 27 w 1401"/>
                <a:gd name="T3" fmla="*/ 384 h 438"/>
                <a:gd name="T4" fmla="*/ 114 w 1401"/>
                <a:gd name="T5" fmla="*/ 381 h 438"/>
                <a:gd name="T6" fmla="*/ 132 w 1401"/>
                <a:gd name="T7" fmla="*/ 357 h 438"/>
                <a:gd name="T8" fmla="*/ 210 w 1401"/>
                <a:gd name="T9" fmla="*/ 402 h 438"/>
                <a:gd name="T10" fmla="*/ 450 w 1401"/>
                <a:gd name="T11" fmla="*/ 384 h 438"/>
                <a:gd name="T12" fmla="*/ 486 w 1401"/>
                <a:gd name="T13" fmla="*/ 393 h 438"/>
                <a:gd name="T14" fmla="*/ 690 w 1401"/>
                <a:gd name="T15" fmla="*/ 417 h 438"/>
                <a:gd name="T16" fmla="*/ 1074 w 1401"/>
                <a:gd name="T17" fmla="*/ 438 h 438"/>
                <a:gd name="T18" fmla="*/ 1401 w 1401"/>
                <a:gd name="T19" fmla="*/ 420 h 438"/>
                <a:gd name="T20" fmla="*/ 1392 w 1401"/>
                <a:gd name="T21" fmla="*/ 165 h 438"/>
                <a:gd name="T22" fmla="*/ 291 w 1401"/>
                <a:gd name="T23" fmla="*/ 0 h 438"/>
                <a:gd name="T24" fmla="*/ 0 w 1401"/>
                <a:gd name="T25" fmla="*/ 6 h 4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01"/>
                <a:gd name="T40" fmla="*/ 0 h 438"/>
                <a:gd name="T41" fmla="*/ 1401 w 1401"/>
                <a:gd name="T42" fmla="*/ 438 h 4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01" h="438">
                  <a:moveTo>
                    <a:pt x="0" y="6"/>
                  </a:moveTo>
                  <a:lnTo>
                    <a:pt x="27" y="384"/>
                  </a:lnTo>
                  <a:lnTo>
                    <a:pt x="114" y="381"/>
                  </a:lnTo>
                  <a:lnTo>
                    <a:pt x="132" y="357"/>
                  </a:lnTo>
                  <a:lnTo>
                    <a:pt x="210" y="402"/>
                  </a:lnTo>
                  <a:lnTo>
                    <a:pt x="450" y="384"/>
                  </a:lnTo>
                  <a:lnTo>
                    <a:pt x="486" y="393"/>
                  </a:lnTo>
                  <a:lnTo>
                    <a:pt x="690" y="417"/>
                  </a:lnTo>
                  <a:lnTo>
                    <a:pt x="1074" y="438"/>
                  </a:lnTo>
                  <a:lnTo>
                    <a:pt x="1401" y="420"/>
                  </a:lnTo>
                  <a:lnTo>
                    <a:pt x="1392" y="165"/>
                  </a:lnTo>
                  <a:lnTo>
                    <a:pt x="29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82" name="Freeform 137"/>
            <p:cNvSpPr>
              <a:spLocks/>
            </p:cNvSpPr>
            <p:nvPr/>
          </p:nvSpPr>
          <p:spPr bwMode="auto">
            <a:xfrm>
              <a:off x="4242" y="3858"/>
              <a:ext cx="999" cy="123"/>
            </a:xfrm>
            <a:custGeom>
              <a:avLst/>
              <a:gdLst>
                <a:gd name="T0" fmla="*/ 0 w 999"/>
                <a:gd name="T1" fmla="*/ 6 h 123"/>
                <a:gd name="T2" fmla="*/ 717 w 999"/>
                <a:gd name="T3" fmla="*/ 12 h 123"/>
                <a:gd name="T4" fmla="*/ 744 w 999"/>
                <a:gd name="T5" fmla="*/ 36 h 123"/>
                <a:gd name="T6" fmla="*/ 801 w 999"/>
                <a:gd name="T7" fmla="*/ 42 h 123"/>
                <a:gd name="T8" fmla="*/ 876 w 999"/>
                <a:gd name="T9" fmla="*/ 6 h 123"/>
                <a:gd name="T10" fmla="*/ 933 w 999"/>
                <a:gd name="T11" fmla="*/ 0 h 123"/>
                <a:gd name="T12" fmla="*/ 981 w 999"/>
                <a:gd name="T13" fmla="*/ 15 h 123"/>
                <a:gd name="T14" fmla="*/ 999 w 999"/>
                <a:gd name="T15" fmla="*/ 51 h 123"/>
                <a:gd name="T16" fmla="*/ 987 w 999"/>
                <a:gd name="T17" fmla="*/ 123 h 123"/>
                <a:gd name="T18" fmla="*/ 18 w 999"/>
                <a:gd name="T19" fmla="*/ 120 h 123"/>
                <a:gd name="T20" fmla="*/ 0 w 999"/>
                <a:gd name="T21" fmla="*/ 6 h 12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99"/>
                <a:gd name="T34" fmla="*/ 0 h 123"/>
                <a:gd name="T35" fmla="*/ 999 w 999"/>
                <a:gd name="T36" fmla="*/ 123 h 12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99" h="123">
                  <a:moveTo>
                    <a:pt x="0" y="6"/>
                  </a:moveTo>
                  <a:lnTo>
                    <a:pt x="717" y="12"/>
                  </a:lnTo>
                  <a:lnTo>
                    <a:pt x="744" y="36"/>
                  </a:lnTo>
                  <a:lnTo>
                    <a:pt x="801" y="42"/>
                  </a:lnTo>
                  <a:lnTo>
                    <a:pt x="876" y="6"/>
                  </a:lnTo>
                  <a:lnTo>
                    <a:pt x="933" y="0"/>
                  </a:lnTo>
                  <a:lnTo>
                    <a:pt x="981" y="15"/>
                  </a:lnTo>
                  <a:lnTo>
                    <a:pt x="999" y="51"/>
                  </a:lnTo>
                  <a:lnTo>
                    <a:pt x="987" y="123"/>
                  </a:lnTo>
                  <a:lnTo>
                    <a:pt x="18" y="12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pic>
          <p:nvPicPr>
            <p:cNvPr id="1183" name="Picture 138" descr="video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83" y="3400"/>
              <a:ext cx="889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9" name="Line 168"/>
          <p:cNvSpPr>
            <a:spLocks noChangeShapeType="1"/>
          </p:cNvSpPr>
          <p:nvPr/>
        </p:nvSpPr>
        <p:spPr bwMode="auto">
          <a:xfrm>
            <a:off x="838200" y="1490663"/>
            <a:ext cx="0" cy="28527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0" name="Line 169"/>
          <p:cNvSpPr>
            <a:spLocks noChangeShapeType="1"/>
          </p:cNvSpPr>
          <p:nvPr/>
        </p:nvSpPr>
        <p:spPr bwMode="auto">
          <a:xfrm flipH="1">
            <a:off x="828675" y="4333875"/>
            <a:ext cx="7815263" cy="14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3" name="Group 357"/>
          <p:cNvGrpSpPr>
            <a:grpSpLocks/>
          </p:cNvGrpSpPr>
          <p:nvPr/>
        </p:nvGrpSpPr>
        <p:grpSpPr bwMode="auto">
          <a:xfrm>
            <a:off x="1498600" y="3467100"/>
            <a:ext cx="1577975" cy="1057275"/>
            <a:chOff x="944" y="2184"/>
            <a:chExt cx="994" cy="666"/>
          </a:xfrm>
        </p:grpSpPr>
        <p:sp>
          <p:nvSpPr>
            <p:cNvPr id="1178" name="Freeform 207"/>
            <p:cNvSpPr>
              <a:spLocks/>
            </p:cNvSpPr>
            <p:nvPr/>
          </p:nvSpPr>
          <p:spPr bwMode="auto">
            <a:xfrm>
              <a:off x="1278" y="2184"/>
              <a:ext cx="660" cy="666"/>
            </a:xfrm>
            <a:custGeom>
              <a:avLst/>
              <a:gdLst>
                <a:gd name="T0" fmla="*/ 0 w 660"/>
                <a:gd name="T1" fmla="*/ 0 h 666"/>
                <a:gd name="T2" fmla="*/ 660 w 660"/>
                <a:gd name="T3" fmla="*/ 666 h 666"/>
                <a:gd name="T4" fmla="*/ 0 60000 65536"/>
                <a:gd name="T5" fmla="*/ 0 60000 65536"/>
                <a:gd name="T6" fmla="*/ 0 w 660"/>
                <a:gd name="T7" fmla="*/ 0 h 666"/>
                <a:gd name="T8" fmla="*/ 660 w 660"/>
                <a:gd name="T9" fmla="*/ 666 h 6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60" h="666">
                  <a:moveTo>
                    <a:pt x="0" y="0"/>
                  </a:moveTo>
                  <a:cubicBezTo>
                    <a:pt x="0" y="0"/>
                    <a:pt x="486" y="168"/>
                    <a:pt x="660" y="66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79" name="Text Box 208"/>
            <p:cNvSpPr txBox="1">
              <a:spLocks noChangeArrowheads="1"/>
            </p:cNvSpPr>
            <p:nvPr/>
          </p:nvSpPr>
          <p:spPr bwMode="auto">
            <a:xfrm>
              <a:off x="944" y="2336"/>
              <a:ext cx="73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1.  video</a:t>
              </a:r>
            </a:p>
            <a:p>
              <a:r>
                <a:rPr lang="en-US"/>
                <a:t>recorded</a:t>
              </a:r>
            </a:p>
          </p:txBody>
        </p:sp>
      </p:grpSp>
      <p:grpSp>
        <p:nvGrpSpPr>
          <p:cNvPr id="4" name="Group 262"/>
          <p:cNvGrpSpPr>
            <a:grpSpLocks/>
          </p:cNvGrpSpPr>
          <p:nvPr/>
        </p:nvGrpSpPr>
        <p:grpSpPr bwMode="auto">
          <a:xfrm>
            <a:off x="1028700" y="1811338"/>
            <a:ext cx="2552700" cy="2525712"/>
            <a:chOff x="648" y="1147"/>
            <a:chExt cx="1608" cy="1591"/>
          </a:xfrm>
        </p:grpSpPr>
        <p:grpSp>
          <p:nvGrpSpPr>
            <p:cNvPr id="1137" name="Group 206"/>
            <p:cNvGrpSpPr>
              <a:grpSpLocks/>
            </p:cNvGrpSpPr>
            <p:nvPr/>
          </p:nvGrpSpPr>
          <p:grpSpPr bwMode="auto">
            <a:xfrm>
              <a:off x="648" y="1725"/>
              <a:ext cx="1024" cy="1013"/>
              <a:chOff x="672" y="1071"/>
              <a:chExt cx="1024" cy="1013"/>
            </a:xfrm>
          </p:grpSpPr>
          <p:grpSp>
            <p:nvGrpSpPr>
              <p:cNvPr id="1153" name="Group 189"/>
              <p:cNvGrpSpPr>
                <a:grpSpLocks/>
              </p:cNvGrpSpPr>
              <p:nvPr/>
            </p:nvGrpSpPr>
            <p:grpSpPr bwMode="auto">
              <a:xfrm>
                <a:off x="672" y="1506"/>
                <a:ext cx="583" cy="578"/>
                <a:chOff x="672" y="1486"/>
                <a:chExt cx="583" cy="578"/>
              </a:xfrm>
            </p:grpSpPr>
            <p:grpSp>
              <p:nvGrpSpPr>
                <p:cNvPr id="1164" name="Group 181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1172" name="Group 177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176" name="Line 17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77" name="Line 17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1173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174" name="Line 1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75" name="Line 180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1165" name="Group 182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1166" name="Group 183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170" name="Line 1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71" name="Line 18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1167" name="Group 186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168" name="Line 18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69" name="Line 18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</p:grpSp>
          <p:grpSp>
            <p:nvGrpSpPr>
              <p:cNvPr id="1154" name="Group 191"/>
              <p:cNvGrpSpPr>
                <a:grpSpLocks/>
              </p:cNvGrpSpPr>
              <p:nvPr/>
            </p:nvGrpSpPr>
            <p:grpSpPr bwMode="auto">
              <a:xfrm>
                <a:off x="1259" y="1217"/>
                <a:ext cx="291" cy="288"/>
                <a:chOff x="672" y="1776"/>
                <a:chExt cx="291" cy="288"/>
              </a:xfrm>
            </p:grpSpPr>
            <p:grpSp>
              <p:nvGrpSpPr>
                <p:cNvPr id="1158" name="Group 192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1162" name="Line 193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63" name="Line 194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159" name="Group 195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1160" name="Line 196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61" name="Line 197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1155" name="Group 199"/>
              <p:cNvGrpSpPr>
                <a:grpSpLocks/>
              </p:cNvGrpSpPr>
              <p:nvPr/>
            </p:nvGrpSpPr>
            <p:grpSpPr bwMode="auto">
              <a:xfrm>
                <a:off x="1551" y="1071"/>
                <a:ext cx="145" cy="144"/>
                <a:chOff x="672" y="1920"/>
                <a:chExt cx="145" cy="144"/>
              </a:xfrm>
            </p:grpSpPr>
            <p:sp>
              <p:nvSpPr>
                <p:cNvPr id="1156" name="Line 200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157" name="Line 201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1138" name="Group 237"/>
            <p:cNvGrpSpPr>
              <a:grpSpLocks/>
            </p:cNvGrpSpPr>
            <p:nvPr/>
          </p:nvGrpSpPr>
          <p:grpSpPr bwMode="auto">
            <a:xfrm>
              <a:off x="1673" y="1147"/>
              <a:ext cx="583" cy="578"/>
              <a:chOff x="672" y="1486"/>
              <a:chExt cx="583" cy="578"/>
            </a:xfrm>
          </p:grpSpPr>
          <p:grpSp>
            <p:nvGrpSpPr>
              <p:cNvPr id="1139" name="Group 238"/>
              <p:cNvGrpSpPr>
                <a:grpSpLocks/>
              </p:cNvGrpSpPr>
              <p:nvPr/>
            </p:nvGrpSpPr>
            <p:grpSpPr bwMode="auto">
              <a:xfrm>
                <a:off x="672" y="1776"/>
                <a:ext cx="291" cy="288"/>
                <a:chOff x="672" y="1776"/>
                <a:chExt cx="291" cy="288"/>
              </a:xfrm>
            </p:grpSpPr>
            <p:grpSp>
              <p:nvGrpSpPr>
                <p:cNvPr id="1147" name="Group 239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1151" name="Line 240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52" name="Line 24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148" name="Group 242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1149" name="Line 243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50" name="Line 244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1140" name="Group 245"/>
              <p:cNvGrpSpPr>
                <a:grpSpLocks/>
              </p:cNvGrpSpPr>
              <p:nvPr/>
            </p:nvGrpSpPr>
            <p:grpSpPr bwMode="auto">
              <a:xfrm>
                <a:off x="964" y="1486"/>
                <a:ext cx="291" cy="288"/>
                <a:chOff x="672" y="1776"/>
                <a:chExt cx="291" cy="288"/>
              </a:xfrm>
            </p:grpSpPr>
            <p:grpSp>
              <p:nvGrpSpPr>
                <p:cNvPr id="1141" name="Group 246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1145" name="Line 247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46" name="Line 24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142" name="Group 249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1143" name="Line 250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44" name="Line 25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</p:grpSp>
      </p:grpSp>
      <p:grpSp>
        <p:nvGrpSpPr>
          <p:cNvPr id="24" name="Group 358"/>
          <p:cNvGrpSpPr>
            <a:grpSpLocks/>
          </p:cNvGrpSpPr>
          <p:nvPr/>
        </p:nvGrpSpPr>
        <p:grpSpPr bwMode="auto">
          <a:xfrm>
            <a:off x="3165475" y="3241675"/>
            <a:ext cx="1373188" cy="1296988"/>
            <a:chOff x="1994" y="2042"/>
            <a:chExt cx="865" cy="817"/>
          </a:xfrm>
        </p:grpSpPr>
        <p:sp>
          <p:nvSpPr>
            <p:cNvPr id="1135" name="Freeform 209"/>
            <p:cNvSpPr>
              <a:spLocks/>
            </p:cNvSpPr>
            <p:nvPr/>
          </p:nvSpPr>
          <p:spPr bwMode="auto">
            <a:xfrm rot="-5400000">
              <a:off x="2196" y="2196"/>
              <a:ext cx="660" cy="666"/>
            </a:xfrm>
            <a:custGeom>
              <a:avLst/>
              <a:gdLst>
                <a:gd name="T0" fmla="*/ 0 w 660"/>
                <a:gd name="T1" fmla="*/ 0 h 666"/>
                <a:gd name="T2" fmla="*/ 660 w 660"/>
                <a:gd name="T3" fmla="*/ 666 h 666"/>
                <a:gd name="T4" fmla="*/ 0 60000 65536"/>
                <a:gd name="T5" fmla="*/ 0 60000 65536"/>
                <a:gd name="T6" fmla="*/ 0 w 660"/>
                <a:gd name="T7" fmla="*/ 0 h 666"/>
                <a:gd name="T8" fmla="*/ 660 w 660"/>
                <a:gd name="T9" fmla="*/ 666 h 66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60" h="666">
                  <a:moveTo>
                    <a:pt x="0" y="0"/>
                  </a:moveTo>
                  <a:cubicBezTo>
                    <a:pt x="0" y="0"/>
                    <a:pt x="486" y="168"/>
                    <a:pt x="660" y="666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6" name="Text Box 305"/>
            <p:cNvSpPr txBox="1">
              <a:spLocks noChangeArrowheads="1"/>
            </p:cNvSpPr>
            <p:nvPr/>
          </p:nvSpPr>
          <p:spPr bwMode="auto">
            <a:xfrm>
              <a:off x="1994" y="2042"/>
              <a:ext cx="63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2. video</a:t>
              </a:r>
            </a:p>
            <a:p>
              <a:r>
                <a:rPr lang="en-US">
                  <a:solidFill>
                    <a:srgbClr val="FF0000"/>
                  </a:solidFill>
                </a:rPr>
                <a:t>sent</a:t>
              </a:r>
            </a:p>
          </p:txBody>
        </p:sp>
      </p:grpSp>
      <p:grpSp>
        <p:nvGrpSpPr>
          <p:cNvPr id="25" name="Group 359"/>
          <p:cNvGrpSpPr>
            <a:grpSpLocks/>
          </p:cNvGrpSpPr>
          <p:nvPr/>
        </p:nvGrpSpPr>
        <p:grpSpPr bwMode="auto">
          <a:xfrm>
            <a:off x="3914775" y="1830388"/>
            <a:ext cx="4903788" cy="2535237"/>
            <a:chOff x="2466" y="1153"/>
            <a:chExt cx="3089" cy="1597"/>
          </a:xfrm>
        </p:grpSpPr>
        <p:grpSp>
          <p:nvGrpSpPr>
            <p:cNvPr id="1045" name="Group 263"/>
            <p:cNvGrpSpPr>
              <a:grpSpLocks/>
            </p:cNvGrpSpPr>
            <p:nvPr/>
          </p:nvGrpSpPr>
          <p:grpSpPr bwMode="auto">
            <a:xfrm>
              <a:off x="2466" y="1153"/>
              <a:ext cx="1608" cy="1591"/>
              <a:chOff x="648" y="1147"/>
              <a:chExt cx="1608" cy="1591"/>
            </a:xfrm>
          </p:grpSpPr>
          <p:grpSp>
            <p:nvGrpSpPr>
              <p:cNvPr id="1094" name="Group 264"/>
              <p:cNvGrpSpPr>
                <a:grpSpLocks/>
              </p:cNvGrpSpPr>
              <p:nvPr/>
            </p:nvGrpSpPr>
            <p:grpSpPr bwMode="auto">
              <a:xfrm>
                <a:off x="648" y="1725"/>
                <a:ext cx="1024" cy="1013"/>
                <a:chOff x="672" y="1071"/>
                <a:chExt cx="1024" cy="1013"/>
              </a:xfrm>
            </p:grpSpPr>
            <p:grpSp>
              <p:nvGrpSpPr>
                <p:cNvPr id="1110" name="Group 265"/>
                <p:cNvGrpSpPr>
                  <a:grpSpLocks/>
                </p:cNvGrpSpPr>
                <p:nvPr/>
              </p:nvGrpSpPr>
              <p:grpSpPr bwMode="auto">
                <a:xfrm>
                  <a:off x="672" y="1506"/>
                  <a:ext cx="583" cy="578"/>
                  <a:chOff x="672" y="1486"/>
                  <a:chExt cx="583" cy="578"/>
                </a:xfrm>
              </p:grpSpPr>
              <p:grpSp>
                <p:nvGrpSpPr>
                  <p:cNvPr id="1121" name="Group 266"/>
                  <p:cNvGrpSpPr>
                    <a:grpSpLocks/>
                  </p:cNvGrpSpPr>
                  <p:nvPr/>
                </p:nvGrpSpPr>
                <p:grpSpPr bwMode="auto">
                  <a:xfrm>
                    <a:off x="672" y="177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1129" name="Group 26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1133" name="Line 26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134" name="Line 269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1130" name="Group 2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1131" name="Line 27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132" name="Line 272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</p:grpSp>
              <p:grpSp>
                <p:nvGrpSpPr>
                  <p:cNvPr id="1122" name="Group 273"/>
                  <p:cNvGrpSpPr>
                    <a:grpSpLocks/>
                  </p:cNvGrpSpPr>
                  <p:nvPr/>
                </p:nvGrpSpPr>
                <p:grpSpPr bwMode="auto">
                  <a:xfrm>
                    <a:off x="964" y="148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1123" name="Group 2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1127" name="Line 27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128" name="Line 276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1124" name="Group 27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1125" name="Line 2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126" name="Line 279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</p:grpSp>
            </p:grpSp>
            <p:grpSp>
              <p:nvGrpSpPr>
                <p:cNvPr id="1111" name="Group 280"/>
                <p:cNvGrpSpPr>
                  <a:grpSpLocks/>
                </p:cNvGrpSpPr>
                <p:nvPr/>
              </p:nvGrpSpPr>
              <p:grpSpPr bwMode="auto">
                <a:xfrm>
                  <a:off x="1259" y="1217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1115" name="Group 281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119" name="Line 28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20" name="Line 283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1116" name="Group 284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117" name="Line 2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18" name="Line 28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1112" name="Group 287"/>
                <p:cNvGrpSpPr>
                  <a:grpSpLocks/>
                </p:cNvGrpSpPr>
                <p:nvPr/>
              </p:nvGrpSpPr>
              <p:grpSpPr bwMode="auto">
                <a:xfrm>
                  <a:off x="1551" y="1071"/>
                  <a:ext cx="145" cy="144"/>
                  <a:chOff x="672" y="1920"/>
                  <a:chExt cx="145" cy="144"/>
                </a:xfrm>
              </p:grpSpPr>
              <p:sp>
                <p:nvSpPr>
                  <p:cNvPr id="1113" name="Line 288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14" name="Line 289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1095" name="Group 290"/>
              <p:cNvGrpSpPr>
                <a:grpSpLocks/>
              </p:cNvGrpSpPr>
              <p:nvPr/>
            </p:nvGrpSpPr>
            <p:grpSpPr bwMode="auto">
              <a:xfrm>
                <a:off x="1673" y="1147"/>
                <a:ext cx="583" cy="578"/>
                <a:chOff x="672" y="1486"/>
                <a:chExt cx="583" cy="578"/>
              </a:xfrm>
            </p:grpSpPr>
            <p:grpSp>
              <p:nvGrpSpPr>
                <p:cNvPr id="1096" name="Group 291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1104" name="Group 292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108" name="Line 29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09" name="Line 29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1105" name="Group 295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106" name="Line 2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07" name="Line 297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1097" name="Group 298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1098" name="Group 299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102" name="Line 3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03" name="Line 30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1099" name="Group 302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100" name="Line 3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01" name="Line 30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</p:grpSp>
        </p:grpSp>
        <p:grpSp>
          <p:nvGrpSpPr>
            <p:cNvPr id="2" name="Group 306"/>
            <p:cNvGrpSpPr>
              <a:grpSpLocks/>
            </p:cNvGrpSpPr>
            <p:nvPr/>
          </p:nvGrpSpPr>
          <p:grpSpPr bwMode="auto">
            <a:xfrm>
              <a:off x="3636" y="1159"/>
              <a:ext cx="1608" cy="1591"/>
              <a:chOff x="648" y="1147"/>
              <a:chExt cx="1608" cy="1591"/>
            </a:xfrm>
          </p:grpSpPr>
          <p:grpSp>
            <p:nvGrpSpPr>
              <p:cNvPr id="1053" name="Group 307"/>
              <p:cNvGrpSpPr>
                <a:grpSpLocks/>
              </p:cNvGrpSpPr>
              <p:nvPr/>
            </p:nvGrpSpPr>
            <p:grpSpPr bwMode="auto">
              <a:xfrm>
                <a:off x="648" y="1725"/>
                <a:ext cx="1024" cy="1013"/>
                <a:chOff x="672" y="1071"/>
                <a:chExt cx="1024" cy="1013"/>
              </a:xfrm>
            </p:grpSpPr>
            <p:grpSp>
              <p:nvGrpSpPr>
                <p:cNvPr id="1069" name="Group 308"/>
                <p:cNvGrpSpPr>
                  <a:grpSpLocks/>
                </p:cNvGrpSpPr>
                <p:nvPr/>
              </p:nvGrpSpPr>
              <p:grpSpPr bwMode="auto">
                <a:xfrm>
                  <a:off x="672" y="1506"/>
                  <a:ext cx="583" cy="578"/>
                  <a:chOff x="672" y="1486"/>
                  <a:chExt cx="583" cy="578"/>
                </a:xfrm>
              </p:grpSpPr>
              <p:grpSp>
                <p:nvGrpSpPr>
                  <p:cNvPr id="1080" name="Group 309"/>
                  <p:cNvGrpSpPr>
                    <a:grpSpLocks/>
                  </p:cNvGrpSpPr>
                  <p:nvPr/>
                </p:nvGrpSpPr>
                <p:grpSpPr bwMode="auto">
                  <a:xfrm>
                    <a:off x="672" y="177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1088" name="Group 3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1092" name="Line 31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093" name="Line 312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1089" name="Group 3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1090" name="Line 3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091" name="Line 315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</p:grpSp>
              <p:grpSp>
                <p:nvGrpSpPr>
                  <p:cNvPr id="1081" name="Group 316"/>
                  <p:cNvGrpSpPr>
                    <a:grpSpLocks/>
                  </p:cNvGrpSpPr>
                  <p:nvPr/>
                </p:nvGrpSpPr>
                <p:grpSpPr bwMode="auto">
                  <a:xfrm>
                    <a:off x="964" y="148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1082" name="Group 3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1086" name="Line 31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087" name="Line 319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1083" name="Group 3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1084" name="Line 3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085" name="Line 322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</p:grpSp>
            </p:grpSp>
            <p:grpSp>
              <p:nvGrpSpPr>
                <p:cNvPr id="1070" name="Group 323"/>
                <p:cNvGrpSpPr>
                  <a:grpSpLocks/>
                </p:cNvGrpSpPr>
                <p:nvPr/>
              </p:nvGrpSpPr>
              <p:grpSpPr bwMode="auto">
                <a:xfrm>
                  <a:off x="1259" y="1217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1074" name="Group 324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078" name="Line 3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79" name="Line 32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1075" name="Group 327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076" name="Line 3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77" name="Line 32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1071" name="Group 330"/>
                <p:cNvGrpSpPr>
                  <a:grpSpLocks/>
                </p:cNvGrpSpPr>
                <p:nvPr/>
              </p:nvGrpSpPr>
              <p:grpSpPr bwMode="auto">
                <a:xfrm>
                  <a:off x="1551" y="1071"/>
                  <a:ext cx="145" cy="144"/>
                  <a:chOff x="672" y="1920"/>
                  <a:chExt cx="145" cy="144"/>
                </a:xfrm>
              </p:grpSpPr>
              <p:sp>
                <p:nvSpPr>
                  <p:cNvPr id="1072" name="Line 331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73" name="Line 33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1054" name="Group 333"/>
              <p:cNvGrpSpPr>
                <a:grpSpLocks/>
              </p:cNvGrpSpPr>
              <p:nvPr/>
            </p:nvGrpSpPr>
            <p:grpSpPr bwMode="auto">
              <a:xfrm>
                <a:off x="1673" y="1147"/>
                <a:ext cx="583" cy="578"/>
                <a:chOff x="672" y="1486"/>
                <a:chExt cx="583" cy="578"/>
              </a:xfrm>
            </p:grpSpPr>
            <p:grpSp>
              <p:nvGrpSpPr>
                <p:cNvPr id="1055" name="Group 334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1063" name="Group 335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067" name="Line 3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68" name="Line 337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1064" name="Group 338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065" name="Line 3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66" name="Line 340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1056" name="Group 341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1057" name="Group 342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061" name="Line 3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62" name="Line 34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1058" name="Group 345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1059" name="Line 3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60" name="Line 347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</p:grpSp>
        </p:grpSp>
        <p:sp>
          <p:nvSpPr>
            <p:cNvPr id="1047" name="Text Box 348"/>
            <p:cNvSpPr txBox="1">
              <a:spLocks noChangeArrowheads="1"/>
            </p:cNvSpPr>
            <p:nvPr/>
          </p:nvSpPr>
          <p:spPr bwMode="auto">
            <a:xfrm>
              <a:off x="3932" y="2312"/>
              <a:ext cx="162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</a:rPr>
                <a:t>3. video received,</a:t>
              </a:r>
            </a:p>
            <a:p>
              <a:r>
                <a:rPr lang="en-US">
                  <a:solidFill>
                    <a:schemeClr val="accent2"/>
                  </a:solidFill>
                </a:rPr>
                <a:t>played out at client</a:t>
              </a:r>
              <a:endParaRPr lang="en-US"/>
            </a:p>
          </p:txBody>
        </p:sp>
        <p:grpSp>
          <p:nvGrpSpPr>
            <p:cNvPr id="5" name="Group 349"/>
            <p:cNvGrpSpPr>
              <a:grpSpLocks/>
            </p:cNvGrpSpPr>
            <p:nvPr/>
          </p:nvGrpSpPr>
          <p:grpSpPr bwMode="auto">
            <a:xfrm>
              <a:off x="4679" y="1872"/>
              <a:ext cx="427" cy="418"/>
              <a:chOff x="4437" y="1472"/>
              <a:chExt cx="427" cy="418"/>
            </a:xfrm>
          </p:grpSpPr>
          <p:sp>
            <p:nvSpPr>
              <p:cNvPr id="1049" name="Rectangle 350"/>
              <p:cNvSpPr>
                <a:spLocks noChangeArrowheads="1"/>
              </p:cNvSpPr>
              <p:nvPr/>
            </p:nvSpPr>
            <p:spPr bwMode="auto">
              <a:xfrm>
                <a:off x="4443" y="1475"/>
                <a:ext cx="421" cy="361"/>
              </a:xfrm>
              <a:prstGeom prst="rect">
                <a:avLst/>
              </a:prstGeom>
              <a:gradFill rotWithShape="0">
                <a:gsLst>
                  <a:gs pos="0">
                    <a:srgbClr val="475E76"/>
                  </a:gs>
                  <a:gs pos="50000">
                    <a:srgbClr val="99CCFF"/>
                  </a:gs>
                  <a:gs pos="100000">
                    <a:srgbClr val="475E76"/>
                  </a:gs>
                </a:gsLst>
                <a:lin ang="5400000" scaled="1"/>
              </a:gra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50" name="Rectangle 351"/>
              <p:cNvSpPr>
                <a:spLocks noChangeArrowheads="1"/>
              </p:cNvSpPr>
              <p:nvPr/>
            </p:nvSpPr>
            <p:spPr bwMode="auto">
              <a:xfrm>
                <a:off x="4567" y="1837"/>
                <a:ext cx="179" cy="23"/>
              </a:xfrm>
              <a:prstGeom prst="rect">
                <a:avLst/>
              </a:prstGeom>
              <a:solidFill>
                <a:srgbClr val="5F5F5F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51" name="Rectangle 352"/>
              <p:cNvSpPr>
                <a:spLocks noChangeArrowheads="1"/>
              </p:cNvSpPr>
              <p:nvPr/>
            </p:nvSpPr>
            <p:spPr bwMode="auto">
              <a:xfrm>
                <a:off x="4442" y="1866"/>
                <a:ext cx="414" cy="24"/>
              </a:xfrm>
              <a:prstGeom prst="rect">
                <a:avLst/>
              </a:prstGeom>
              <a:solidFill>
                <a:schemeClr val="tx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52" name="Rectangle 353"/>
              <p:cNvSpPr>
                <a:spLocks noChangeArrowheads="1"/>
              </p:cNvSpPr>
              <p:nvPr/>
            </p:nvSpPr>
            <p:spPr bwMode="auto">
              <a:xfrm>
                <a:off x="4437" y="1472"/>
                <a:ext cx="423" cy="356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035" name="Text Box 354"/>
          <p:cNvSpPr txBox="1">
            <a:spLocks noChangeArrowheads="1"/>
          </p:cNvSpPr>
          <p:nvPr/>
        </p:nvSpPr>
        <p:spPr bwMode="auto">
          <a:xfrm rot="-5433387">
            <a:off x="-412750" y="2638426"/>
            <a:ext cx="1957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Cumulative data</a:t>
            </a:r>
          </a:p>
        </p:txBody>
      </p:sp>
      <p:grpSp>
        <p:nvGrpSpPr>
          <p:cNvPr id="1046" name="Group 365"/>
          <p:cNvGrpSpPr>
            <a:grpSpLocks/>
          </p:cNvGrpSpPr>
          <p:nvPr/>
        </p:nvGrpSpPr>
        <p:grpSpPr bwMode="auto">
          <a:xfrm>
            <a:off x="4451350" y="1657350"/>
            <a:ext cx="4106863" cy="4337050"/>
            <a:chOff x="2804" y="1044"/>
            <a:chExt cx="2587" cy="2732"/>
          </a:xfrm>
        </p:grpSpPr>
        <p:sp>
          <p:nvSpPr>
            <p:cNvPr id="1043" name="Line 360"/>
            <p:cNvSpPr>
              <a:spLocks noChangeShapeType="1"/>
            </p:cNvSpPr>
            <p:nvPr/>
          </p:nvSpPr>
          <p:spPr bwMode="auto">
            <a:xfrm>
              <a:off x="3852" y="1044"/>
              <a:ext cx="0" cy="19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44" name="Text Box 361"/>
            <p:cNvSpPr txBox="1">
              <a:spLocks noChangeArrowheads="1"/>
            </p:cNvSpPr>
            <p:nvPr/>
          </p:nvSpPr>
          <p:spPr bwMode="auto">
            <a:xfrm>
              <a:off x="2804" y="3020"/>
              <a:ext cx="2587" cy="75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 u="sng" dirty="0">
                  <a:solidFill>
                    <a:schemeClr val="accent2"/>
                  </a:solidFill>
                </a:rPr>
                <a:t>streaming:</a:t>
              </a:r>
              <a:r>
                <a:rPr lang="en-US" dirty="0"/>
                <a:t> </a:t>
              </a:r>
              <a:r>
                <a:rPr lang="el-GR" dirty="0"/>
                <a:t>αυτή τη στιγμή</a:t>
              </a:r>
              <a:r>
                <a:rPr lang="en-US" dirty="0"/>
                <a:t>, </a:t>
              </a:r>
              <a:r>
                <a:rPr lang="el-GR" dirty="0"/>
                <a:t>ο πελάτης</a:t>
              </a:r>
              <a:r>
                <a:rPr lang="en-US" dirty="0"/>
                <a:t> </a:t>
              </a:r>
            </a:p>
            <a:p>
              <a:r>
                <a:rPr lang="el-GR" dirty="0" smtClean="0"/>
                <a:t>αναπαράγει </a:t>
              </a:r>
              <a:r>
                <a:rPr lang="el-GR" dirty="0"/>
                <a:t>ένα </a:t>
              </a:r>
              <a:r>
                <a:rPr lang="el-GR" i="1" dirty="0"/>
                <a:t>προηγούμενο</a:t>
              </a:r>
              <a:r>
                <a:rPr lang="el-GR" dirty="0"/>
                <a:t> κομμάτι </a:t>
              </a:r>
            </a:p>
            <a:p>
              <a:r>
                <a:rPr lang="el-GR" dirty="0"/>
                <a:t>του βίντεο</a:t>
              </a:r>
              <a:r>
                <a:rPr lang="en-US" dirty="0"/>
                <a:t>, </a:t>
              </a:r>
              <a:r>
                <a:rPr lang="el-GR" dirty="0"/>
                <a:t>ενώ ο </a:t>
              </a:r>
              <a:r>
                <a:rPr lang="en-US" dirty="0"/>
                <a:t>server </a:t>
              </a:r>
              <a:r>
                <a:rPr lang="el-GR" dirty="0"/>
                <a:t>στέλνει </a:t>
              </a:r>
            </a:p>
            <a:p>
              <a:r>
                <a:rPr lang="el-GR" i="1" dirty="0"/>
                <a:t>επόμενο</a:t>
              </a:r>
              <a:r>
                <a:rPr lang="el-GR" dirty="0"/>
                <a:t> κομμάτι του βίντεο.</a:t>
              </a:r>
              <a:endParaRPr lang="en-US" dirty="0"/>
            </a:p>
          </p:txBody>
        </p:sp>
      </p:grpSp>
      <p:grpSp>
        <p:nvGrpSpPr>
          <p:cNvPr id="1048" name="Group 364"/>
          <p:cNvGrpSpPr>
            <a:grpSpLocks/>
          </p:cNvGrpSpPr>
          <p:nvPr/>
        </p:nvGrpSpPr>
        <p:grpSpPr bwMode="auto">
          <a:xfrm>
            <a:off x="3981450" y="3908425"/>
            <a:ext cx="1743075" cy="641350"/>
            <a:chOff x="2508" y="2462"/>
            <a:chExt cx="1098" cy="404"/>
          </a:xfrm>
        </p:grpSpPr>
        <p:sp>
          <p:nvSpPr>
            <p:cNvPr id="1041" name="Text Box 362"/>
            <p:cNvSpPr txBox="1">
              <a:spLocks noChangeArrowheads="1"/>
            </p:cNvSpPr>
            <p:nvPr/>
          </p:nvSpPr>
          <p:spPr bwMode="auto">
            <a:xfrm>
              <a:off x="2722" y="2462"/>
              <a:ext cx="660" cy="404"/>
            </a:xfrm>
            <a:prstGeom prst="rect">
              <a:avLst/>
            </a:prstGeom>
            <a:solidFill>
              <a:schemeClr val="bg1"/>
            </a:solidFill>
            <a:ln w="19050">
              <a:noFill/>
              <a:prstDash val="sysDot"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i="1"/>
                <a:t>network</a:t>
              </a:r>
            </a:p>
            <a:p>
              <a:pPr algn="ctr"/>
              <a:r>
                <a:rPr lang="en-US" i="1"/>
                <a:t>delay</a:t>
              </a:r>
              <a:endParaRPr lang="en-US"/>
            </a:p>
          </p:txBody>
        </p:sp>
        <p:sp>
          <p:nvSpPr>
            <p:cNvPr id="1042" name="Line 363"/>
            <p:cNvSpPr>
              <a:spLocks noChangeShapeType="1"/>
            </p:cNvSpPr>
            <p:nvPr/>
          </p:nvSpPr>
          <p:spPr bwMode="auto">
            <a:xfrm>
              <a:off x="2508" y="2658"/>
              <a:ext cx="10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038" name="Text Box 366"/>
          <p:cNvSpPr txBox="1">
            <a:spLocks noChangeArrowheads="1"/>
          </p:cNvSpPr>
          <p:nvPr/>
        </p:nvSpPr>
        <p:spPr bwMode="auto">
          <a:xfrm>
            <a:off x="8099425" y="4356100"/>
            <a:ext cx="658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039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40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491B99AB-90C3-41EF-A788-235F25A5526B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11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/>
              <a:t>Συνεχής ροή αποθηκευμένου </a:t>
            </a:r>
            <a:r>
              <a:rPr lang="en-US" sz="2800" smtClean="0"/>
              <a:t>video:</a:t>
            </a:r>
            <a:r>
              <a:rPr lang="el-GR" sz="2800" smtClean="0"/>
              <a:t> προκλήσεις</a:t>
            </a:r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188913" y="1450975"/>
            <a:ext cx="8702675" cy="284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2438" indent="-452438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l-GR" dirty="0" smtClean="0">
                <a:solidFill>
                  <a:srgbClr val="FF0000"/>
                </a:solidFill>
              </a:rPr>
              <a:t>περιορισμός </a:t>
            </a:r>
            <a:r>
              <a:rPr lang="el-GR" dirty="0">
                <a:solidFill>
                  <a:srgbClr val="FF0000"/>
                </a:solidFill>
              </a:rPr>
              <a:t>συνεχούς αναπαραγωγής:</a:t>
            </a:r>
            <a:r>
              <a:rPr lang="el-GR" dirty="0"/>
              <a:t> μόλις ξεκινήσει η αναπαραγωγή από τον πελάτη, πρέπει να ταιριάζει με τον αρχικό συγχρονισμό</a:t>
            </a:r>
          </a:p>
          <a:p>
            <a:pPr marL="715963" lvl="1" indent="-258763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Ø"/>
            </a:pPr>
            <a:r>
              <a:rPr lang="el-GR" dirty="0"/>
              <a:t> … αλλά </a:t>
            </a:r>
            <a:r>
              <a:rPr lang="el-GR" dirty="0">
                <a:solidFill>
                  <a:srgbClr val="FF0000"/>
                </a:solidFill>
              </a:rPr>
              <a:t>οι καθυστερήσεις στο δίκτυο ποικίλλουν</a:t>
            </a:r>
            <a:r>
              <a:rPr lang="el-GR" dirty="0"/>
              <a:t> (</a:t>
            </a:r>
            <a:r>
              <a:rPr lang="en-US" dirty="0"/>
              <a:t>jitter)</a:t>
            </a:r>
            <a:r>
              <a:rPr lang="el-GR" dirty="0"/>
              <a:t>, οπότε θα χρειαστεί </a:t>
            </a:r>
            <a:r>
              <a:rPr lang="el-GR" dirty="0" err="1"/>
              <a:t>ενταμιευτής</a:t>
            </a:r>
            <a:r>
              <a:rPr lang="el-GR" dirty="0"/>
              <a:t> </a:t>
            </a:r>
            <a:r>
              <a:rPr lang="el-GR" dirty="0">
                <a:solidFill>
                  <a:schemeClr val="accent2"/>
                </a:solidFill>
              </a:rPr>
              <a:t>στην πλευρά του πελάτη</a:t>
            </a:r>
            <a:r>
              <a:rPr lang="el-GR" dirty="0"/>
              <a:t> για να ταιριάξει τις απαιτήσεις αναπαραγωγής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l-GR" dirty="0"/>
              <a:t> </a:t>
            </a:r>
            <a:r>
              <a:rPr lang="en-US" dirty="0" smtClean="0"/>
              <a:t>   </a:t>
            </a:r>
            <a:r>
              <a:rPr lang="el-GR" dirty="0" smtClean="0"/>
              <a:t>άλλες </a:t>
            </a:r>
            <a:r>
              <a:rPr lang="el-GR" dirty="0"/>
              <a:t>προκλήσεις: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dirty="0"/>
              <a:t> αλληλεπίδραση πελάτη: </a:t>
            </a:r>
            <a:r>
              <a:rPr lang="en-US" dirty="0"/>
              <a:t>pause, fast-forward, rewind, </a:t>
            </a:r>
            <a:r>
              <a:rPr lang="el-GR" dirty="0"/>
              <a:t>εναλλαγή μεταξύ </a:t>
            </a:r>
            <a:r>
              <a:rPr lang="en-US" dirty="0"/>
              <a:t>video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l-GR" dirty="0"/>
              <a:t>πακέτα </a:t>
            </a:r>
            <a:r>
              <a:rPr lang="en-US" dirty="0"/>
              <a:t>video </a:t>
            </a:r>
            <a:r>
              <a:rPr lang="el-GR" dirty="0"/>
              <a:t>μπορεί να χαθούν, αναμεταδοθούν</a:t>
            </a:r>
          </a:p>
        </p:txBody>
      </p:sp>
      <p:sp>
        <p:nvSpPr>
          <p:cNvPr id="21508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509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916D4311-5C20-4E30-84A1-FA52D30FDAC6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12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9"/>
          <p:cNvSpPr>
            <a:spLocks noChangeShapeType="1"/>
          </p:cNvSpPr>
          <p:nvPr/>
        </p:nvSpPr>
        <p:spPr bwMode="auto">
          <a:xfrm>
            <a:off x="838200" y="1490663"/>
            <a:ext cx="0" cy="28527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2531" name="Line 10"/>
          <p:cNvSpPr>
            <a:spLocks noChangeShapeType="1"/>
          </p:cNvSpPr>
          <p:nvPr/>
        </p:nvSpPr>
        <p:spPr bwMode="auto">
          <a:xfrm flipH="1">
            <a:off x="828675" y="4333875"/>
            <a:ext cx="7815263" cy="14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2532" name="Text Box 58"/>
          <p:cNvSpPr txBox="1">
            <a:spLocks noChangeArrowheads="1"/>
          </p:cNvSpPr>
          <p:nvPr/>
        </p:nvSpPr>
        <p:spPr bwMode="auto">
          <a:xfrm>
            <a:off x="1470025" y="1593850"/>
            <a:ext cx="2025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       constant bit </a:t>
            </a:r>
          </a:p>
          <a:p>
            <a:r>
              <a:rPr lang="en-US">
                <a:solidFill>
                  <a:srgbClr val="FF0000"/>
                </a:solidFill>
              </a:rPr>
              <a:t>      rate video</a:t>
            </a:r>
          </a:p>
          <a:p>
            <a:r>
              <a:rPr lang="en-US">
                <a:solidFill>
                  <a:srgbClr val="FF0000"/>
                </a:solidFill>
              </a:rPr>
              <a:t>transmission</a:t>
            </a:r>
          </a:p>
        </p:txBody>
      </p:sp>
      <p:grpSp>
        <p:nvGrpSpPr>
          <p:cNvPr id="22533" name="Group 60"/>
          <p:cNvGrpSpPr>
            <a:grpSpLocks/>
          </p:cNvGrpSpPr>
          <p:nvPr/>
        </p:nvGrpSpPr>
        <p:grpSpPr bwMode="auto">
          <a:xfrm>
            <a:off x="1219200" y="1820863"/>
            <a:ext cx="2552700" cy="2525712"/>
            <a:chOff x="648" y="1147"/>
            <a:chExt cx="1608" cy="1591"/>
          </a:xfrm>
        </p:grpSpPr>
        <p:grpSp>
          <p:nvGrpSpPr>
            <p:cNvPr id="22631" name="Group 61"/>
            <p:cNvGrpSpPr>
              <a:grpSpLocks/>
            </p:cNvGrpSpPr>
            <p:nvPr/>
          </p:nvGrpSpPr>
          <p:grpSpPr bwMode="auto">
            <a:xfrm>
              <a:off x="648" y="1725"/>
              <a:ext cx="1024" cy="1013"/>
              <a:chOff x="672" y="1071"/>
              <a:chExt cx="1024" cy="1013"/>
            </a:xfrm>
          </p:grpSpPr>
          <p:grpSp>
            <p:nvGrpSpPr>
              <p:cNvPr id="22647" name="Group 62"/>
              <p:cNvGrpSpPr>
                <a:grpSpLocks/>
              </p:cNvGrpSpPr>
              <p:nvPr/>
            </p:nvGrpSpPr>
            <p:grpSpPr bwMode="auto">
              <a:xfrm>
                <a:off x="672" y="1506"/>
                <a:ext cx="583" cy="578"/>
                <a:chOff x="672" y="1486"/>
                <a:chExt cx="583" cy="578"/>
              </a:xfrm>
            </p:grpSpPr>
            <p:grpSp>
              <p:nvGrpSpPr>
                <p:cNvPr id="22658" name="Group 63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22666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670" name="Line 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671" name="Line 6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22667" name="Group 67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668" name="Line 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669" name="Line 6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22659" name="Group 70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22660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664" name="Line 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665" name="Line 73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22661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662" name="Line 7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663" name="Line 7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</p:grpSp>
          <p:grpSp>
            <p:nvGrpSpPr>
              <p:cNvPr id="22648" name="Group 77"/>
              <p:cNvGrpSpPr>
                <a:grpSpLocks/>
              </p:cNvGrpSpPr>
              <p:nvPr/>
            </p:nvGrpSpPr>
            <p:grpSpPr bwMode="auto">
              <a:xfrm>
                <a:off x="1259" y="1217"/>
                <a:ext cx="291" cy="288"/>
                <a:chOff x="672" y="1776"/>
                <a:chExt cx="291" cy="288"/>
              </a:xfrm>
            </p:grpSpPr>
            <p:grpSp>
              <p:nvGrpSpPr>
                <p:cNvPr id="22652" name="Group 78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656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57" name="Line 8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2653" name="Group 81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654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55" name="Line 8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22649" name="Group 84"/>
              <p:cNvGrpSpPr>
                <a:grpSpLocks/>
              </p:cNvGrpSpPr>
              <p:nvPr/>
            </p:nvGrpSpPr>
            <p:grpSpPr bwMode="auto">
              <a:xfrm>
                <a:off x="1551" y="1071"/>
                <a:ext cx="145" cy="144"/>
                <a:chOff x="672" y="1920"/>
                <a:chExt cx="145" cy="144"/>
              </a:xfrm>
            </p:grpSpPr>
            <p:sp>
              <p:nvSpPr>
                <p:cNvPr id="22650" name="Line 85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51" name="Line 86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22632" name="Group 87"/>
            <p:cNvGrpSpPr>
              <a:grpSpLocks/>
            </p:cNvGrpSpPr>
            <p:nvPr/>
          </p:nvGrpSpPr>
          <p:grpSpPr bwMode="auto">
            <a:xfrm>
              <a:off x="1673" y="1147"/>
              <a:ext cx="583" cy="578"/>
              <a:chOff x="672" y="1486"/>
              <a:chExt cx="583" cy="578"/>
            </a:xfrm>
          </p:grpSpPr>
          <p:grpSp>
            <p:nvGrpSpPr>
              <p:cNvPr id="22633" name="Group 88"/>
              <p:cNvGrpSpPr>
                <a:grpSpLocks/>
              </p:cNvGrpSpPr>
              <p:nvPr/>
            </p:nvGrpSpPr>
            <p:grpSpPr bwMode="auto">
              <a:xfrm>
                <a:off x="672" y="1776"/>
                <a:ext cx="291" cy="288"/>
                <a:chOff x="672" y="1776"/>
                <a:chExt cx="291" cy="288"/>
              </a:xfrm>
            </p:grpSpPr>
            <p:grpSp>
              <p:nvGrpSpPr>
                <p:cNvPr id="2" name="Group 89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645" name="Line 90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46" name="Line 9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2642" name="Group 92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643" name="Line 93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44" name="Line 94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22634" name="Group 95"/>
              <p:cNvGrpSpPr>
                <a:grpSpLocks/>
              </p:cNvGrpSpPr>
              <p:nvPr/>
            </p:nvGrpSpPr>
            <p:grpSpPr bwMode="auto">
              <a:xfrm>
                <a:off x="964" y="1486"/>
                <a:ext cx="291" cy="288"/>
                <a:chOff x="672" y="1776"/>
                <a:chExt cx="291" cy="288"/>
              </a:xfrm>
            </p:grpSpPr>
            <p:grpSp>
              <p:nvGrpSpPr>
                <p:cNvPr id="22635" name="Group 96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639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40" name="Line 9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2636" name="Group 99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637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38" name="Line 10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</p:grpSp>
      </p:grpSp>
      <p:sp>
        <p:nvSpPr>
          <p:cNvPr id="22534" name="Text Box 150"/>
          <p:cNvSpPr txBox="1">
            <a:spLocks noChangeArrowheads="1"/>
          </p:cNvSpPr>
          <p:nvPr/>
        </p:nvSpPr>
        <p:spPr bwMode="auto">
          <a:xfrm rot="-5433387">
            <a:off x="-412750" y="2638426"/>
            <a:ext cx="1957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Cumulative data</a:t>
            </a:r>
          </a:p>
        </p:txBody>
      </p:sp>
      <p:sp>
        <p:nvSpPr>
          <p:cNvPr id="22535" name="Text Box 154"/>
          <p:cNvSpPr txBox="1">
            <a:spLocks noChangeArrowheads="1"/>
          </p:cNvSpPr>
          <p:nvPr/>
        </p:nvSpPr>
        <p:spPr bwMode="auto">
          <a:xfrm>
            <a:off x="8099425" y="4356100"/>
            <a:ext cx="658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grpSp>
        <p:nvGrpSpPr>
          <p:cNvPr id="22" name="Group 201"/>
          <p:cNvGrpSpPr>
            <a:grpSpLocks/>
          </p:cNvGrpSpPr>
          <p:nvPr/>
        </p:nvGrpSpPr>
        <p:grpSpPr bwMode="auto">
          <a:xfrm>
            <a:off x="2495550" y="1835150"/>
            <a:ext cx="3500438" cy="2520950"/>
            <a:chOff x="1572" y="1156"/>
            <a:chExt cx="2205" cy="1588"/>
          </a:xfrm>
        </p:grpSpPr>
        <p:grpSp>
          <p:nvGrpSpPr>
            <p:cNvPr id="22591" name="Group 198"/>
            <p:cNvGrpSpPr>
              <a:grpSpLocks/>
            </p:cNvGrpSpPr>
            <p:nvPr/>
          </p:nvGrpSpPr>
          <p:grpSpPr bwMode="auto">
            <a:xfrm>
              <a:off x="1938" y="1156"/>
              <a:ext cx="1839" cy="1588"/>
              <a:chOff x="1938" y="1156"/>
              <a:chExt cx="1839" cy="1588"/>
            </a:xfrm>
          </p:grpSpPr>
          <p:grpSp>
            <p:nvGrpSpPr>
              <p:cNvPr id="22595" name="Group 106"/>
              <p:cNvGrpSpPr>
                <a:grpSpLocks/>
              </p:cNvGrpSpPr>
              <p:nvPr/>
            </p:nvGrpSpPr>
            <p:grpSpPr bwMode="auto">
              <a:xfrm>
                <a:off x="1938" y="2600"/>
                <a:ext cx="319" cy="144"/>
                <a:chOff x="672" y="1920"/>
                <a:chExt cx="145" cy="144"/>
              </a:xfrm>
            </p:grpSpPr>
            <p:sp>
              <p:nvSpPr>
                <p:cNvPr id="22629" name="Line 107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30" name="Line 108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596" name="Group 109"/>
              <p:cNvGrpSpPr>
                <a:grpSpLocks/>
              </p:cNvGrpSpPr>
              <p:nvPr/>
            </p:nvGrpSpPr>
            <p:grpSpPr bwMode="auto">
              <a:xfrm>
                <a:off x="2252" y="2456"/>
                <a:ext cx="73" cy="144"/>
                <a:chOff x="672" y="1920"/>
                <a:chExt cx="145" cy="144"/>
              </a:xfrm>
            </p:grpSpPr>
            <p:sp>
              <p:nvSpPr>
                <p:cNvPr id="22627" name="Line 110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28" name="Line 111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597" name="Group 112"/>
              <p:cNvGrpSpPr>
                <a:grpSpLocks/>
              </p:cNvGrpSpPr>
              <p:nvPr/>
            </p:nvGrpSpPr>
            <p:grpSpPr bwMode="auto">
              <a:xfrm>
                <a:off x="2317" y="2169"/>
                <a:ext cx="126" cy="288"/>
                <a:chOff x="672" y="1776"/>
                <a:chExt cx="291" cy="288"/>
              </a:xfrm>
            </p:grpSpPr>
            <p:grpSp>
              <p:nvGrpSpPr>
                <p:cNvPr id="22621" name="Group 113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625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26" name="Line 115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2622" name="Group 116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623" name="Line 117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24" name="Line 11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22598" name="Group 119"/>
              <p:cNvGrpSpPr>
                <a:grpSpLocks/>
              </p:cNvGrpSpPr>
              <p:nvPr/>
            </p:nvGrpSpPr>
            <p:grpSpPr bwMode="auto">
              <a:xfrm>
                <a:off x="2441" y="1877"/>
                <a:ext cx="609" cy="288"/>
                <a:chOff x="672" y="1776"/>
                <a:chExt cx="291" cy="288"/>
              </a:xfrm>
            </p:grpSpPr>
            <p:grpSp>
              <p:nvGrpSpPr>
                <p:cNvPr id="22615" name="Group 120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619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20" name="Line 12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2616" name="Group 123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617" name="Line 124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18" name="Line 125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22599" name="Group 126"/>
              <p:cNvGrpSpPr>
                <a:grpSpLocks/>
              </p:cNvGrpSpPr>
              <p:nvPr/>
            </p:nvGrpSpPr>
            <p:grpSpPr bwMode="auto">
              <a:xfrm>
                <a:off x="3045" y="1740"/>
                <a:ext cx="52" cy="144"/>
                <a:chOff x="672" y="1920"/>
                <a:chExt cx="145" cy="144"/>
              </a:xfrm>
            </p:grpSpPr>
            <p:sp>
              <p:nvSpPr>
                <p:cNvPr id="22613" name="Line 127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14" name="Line 128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600" name="Group 131"/>
              <p:cNvGrpSpPr>
                <a:grpSpLocks/>
              </p:cNvGrpSpPr>
              <p:nvPr/>
            </p:nvGrpSpPr>
            <p:grpSpPr bwMode="auto">
              <a:xfrm>
                <a:off x="3092" y="1590"/>
                <a:ext cx="469" cy="144"/>
                <a:chOff x="672" y="1920"/>
                <a:chExt cx="145" cy="144"/>
              </a:xfrm>
            </p:grpSpPr>
            <p:sp>
              <p:nvSpPr>
                <p:cNvPr id="22611" name="Line 132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12" name="Line 133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601" name="Group 134"/>
              <p:cNvGrpSpPr>
                <a:grpSpLocks/>
              </p:cNvGrpSpPr>
              <p:nvPr/>
            </p:nvGrpSpPr>
            <p:grpSpPr bwMode="auto">
              <a:xfrm>
                <a:off x="3550" y="1446"/>
                <a:ext cx="145" cy="144"/>
                <a:chOff x="672" y="1920"/>
                <a:chExt cx="145" cy="144"/>
              </a:xfrm>
            </p:grpSpPr>
            <p:sp>
              <p:nvSpPr>
                <p:cNvPr id="22609" name="Line 135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2610" name="Line 136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22602" name="Group 137"/>
              <p:cNvGrpSpPr>
                <a:grpSpLocks/>
              </p:cNvGrpSpPr>
              <p:nvPr/>
            </p:nvGrpSpPr>
            <p:grpSpPr bwMode="auto">
              <a:xfrm>
                <a:off x="3690" y="1156"/>
                <a:ext cx="87" cy="288"/>
                <a:chOff x="672" y="1776"/>
                <a:chExt cx="291" cy="288"/>
              </a:xfrm>
            </p:grpSpPr>
            <p:grpSp>
              <p:nvGrpSpPr>
                <p:cNvPr id="22603" name="Group 138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607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08" name="Line 14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2604" name="Group 141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605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606" name="Line 14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22592" name="Text Box 152"/>
            <p:cNvSpPr txBox="1">
              <a:spLocks noChangeArrowheads="1"/>
            </p:cNvSpPr>
            <p:nvPr/>
          </p:nvSpPr>
          <p:spPr bwMode="auto">
            <a:xfrm>
              <a:off x="1740" y="1724"/>
              <a:ext cx="660" cy="577"/>
            </a:xfrm>
            <a:prstGeom prst="rect">
              <a:avLst/>
            </a:prstGeom>
            <a:noFill/>
            <a:ln w="19050">
              <a:noFill/>
              <a:prstDash val="sysDot"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i="1"/>
                <a:t>variable</a:t>
              </a:r>
            </a:p>
            <a:p>
              <a:pPr algn="ctr"/>
              <a:r>
                <a:rPr lang="en-US" i="1"/>
                <a:t>network</a:t>
              </a:r>
            </a:p>
            <a:p>
              <a:pPr algn="ctr"/>
              <a:r>
                <a:rPr lang="en-US" i="1"/>
                <a:t>delay</a:t>
              </a:r>
              <a:endParaRPr lang="en-US"/>
            </a:p>
          </p:txBody>
        </p:sp>
        <p:sp>
          <p:nvSpPr>
            <p:cNvPr id="22593" name="Line 153"/>
            <p:cNvSpPr>
              <a:spLocks noChangeShapeType="1"/>
            </p:cNvSpPr>
            <p:nvPr/>
          </p:nvSpPr>
          <p:spPr bwMode="auto">
            <a:xfrm>
              <a:off x="1572" y="1938"/>
              <a:ext cx="10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94" name="Text Box 197"/>
            <p:cNvSpPr txBox="1">
              <a:spLocks noChangeArrowheads="1"/>
            </p:cNvSpPr>
            <p:nvPr/>
          </p:nvSpPr>
          <p:spPr bwMode="auto">
            <a:xfrm>
              <a:off x="2642" y="1196"/>
              <a:ext cx="88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/>
                <a:t>client video</a:t>
              </a:r>
            </a:p>
            <a:p>
              <a:pPr algn="r"/>
              <a:r>
                <a:rPr lang="en-US"/>
                <a:t>reception</a:t>
              </a:r>
            </a:p>
          </p:txBody>
        </p:sp>
      </p:grpSp>
      <p:grpSp>
        <p:nvGrpSpPr>
          <p:cNvPr id="22641" name="Group 203"/>
          <p:cNvGrpSpPr>
            <a:grpSpLocks/>
          </p:cNvGrpSpPr>
          <p:nvPr/>
        </p:nvGrpSpPr>
        <p:grpSpPr bwMode="auto">
          <a:xfrm>
            <a:off x="2974975" y="1806575"/>
            <a:ext cx="5064125" cy="3209925"/>
            <a:chOff x="1874" y="1138"/>
            <a:chExt cx="3190" cy="2022"/>
          </a:xfrm>
        </p:grpSpPr>
        <p:grpSp>
          <p:nvGrpSpPr>
            <p:cNvPr id="22545" name="Group 155"/>
            <p:cNvGrpSpPr>
              <a:grpSpLocks/>
            </p:cNvGrpSpPr>
            <p:nvPr/>
          </p:nvGrpSpPr>
          <p:grpSpPr bwMode="auto">
            <a:xfrm>
              <a:off x="2784" y="1138"/>
              <a:ext cx="1608" cy="1591"/>
              <a:chOff x="648" y="1147"/>
              <a:chExt cx="1608" cy="1591"/>
            </a:xfrm>
          </p:grpSpPr>
          <p:grpSp>
            <p:nvGrpSpPr>
              <p:cNvPr id="22550" name="Group 156"/>
              <p:cNvGrpSpPr>
                <a:grpSpLocks/>
              </p:cNvGrpSpPr>
              <p:nvPr/>
            </p:nvGrpSpPr>
            <p:grpSpPr bwMode="auto">
              <a:xfrm>
                <a:off x="648" y="1725"/>
                <a:ext cx="1024" cy="1013"/>
                <a:chOff x="672" y="1071"/>
                <a:chExt cx="1024" cy="1013"/>
              </a:xfrm>
            </p:grpSpPr>
            <p:grpSp>
              <p:nvGrpSpPr>
                <p:cNvPr id="22566" name="Group 157"/>
                <p:cNvGrpSpPr>
                  <a:grpSpLocks/>
                </p:cNvGrpSpPr>
                <p:nvPr/>
              </p:nvGrpSpPr>
              <p:grpSpPr bwMode="auto">
                <a:xfrm>
                  <a:off x="672" y="1506"/>
                  <a:ext cx="583" cy="578"/>
                  <a:chOff x="672" y="1486"/>
                  <a:chExt cx="583" cy="578"/>
                </a:xfrm>
              </p:grpSpPr>
              <p:grpSp>
                <p:nvGrpSpPr>
                  <p:cNvPr id="22577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672" y="177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22585" name="Group 1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589" name="Line 16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22590" name="Line 16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22586" name="Group 16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587" name="Line 16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22588" name="Line 16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</p:grpSp>
              <p:grpSp>
                <p:nvGrpSpPr>
                  <p:cNvPr id="22578" name="Group 165"/>
                  <p:cNvGrpSpPr>
                    <a:grpSpLocks/>
                  </p:cNvGrpSpPr>
                  <p:nvPr/>
                </p:nvGrpSpPr>
                <p:grpSpPr bwMode="auto">
                  <a:xfrm>
                    <a:off x="964" y="148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22579" name="Group 16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583" name="Line 16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22584" name="Line 168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22580" name="Group 16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581" name="Line 17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22582" name="Line 17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</p:grpSp>
            </p:grpSp>
            <p:grpSp>
              <p:nvGrpSpPr>
                <p:cNvPr id="22567" name="Group 172"/>
                <p:cNvGrpSpPr>
                  <a:grpSpLocks/>
                </p:cNvGrpSpPr>
                <p:nvPr/>
              </p:nvGrpSpPr>
              <p:grpSpPr bwMode="auto">
                <a:xfrm>
                  <a:off x="1259" y="1217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22571" name="Group 173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575" name="Line 17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576" name="Line 17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22572" name="Group 176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573" name="Line 17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574" name="Line 17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22568" name="Group 179"/>
                <p:cNvGrpSpPr>
                  <a:grpSpLocks/>
                </p:cNvGrpSpPr>
                <p:nvPr/>
              </p:nvGrpSpPr>
              <p:grpSpPr bwMode="auto">
                <a:xfrm>
                  <a:off x="1551" y="1071"/>
                  <a:ext cx="145" cy="144"/>
                  <a:chOff x="672" y="1920"/>
                  <a:chExt cx="145" cy="144"/>
                </a:xfrm>
              </p:grpSpPr>
              <p:sp>
                <p:nvSpPr>
                  <p:cNvPr id="22569" name="Line 180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570" name="Line 18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22551" name="Group 182"/>
              <p:cNvGrpSpPr>
                <a:grpSpLocks/>
              </p:cNvGrpSpPr>
              <p:nvPr/>
            </p:nvGrpSpPr>
            <p:grpSpPr bwMode="auto">
              <a:xfrm>
                <a:off x="1673" y="1147"/>
                <a:ext cx="583" cy="578"/>
                <a:chOff x="672" y="1486"/>
                <a:chExt cx="583" cy="578"/>
              </a:xfrm>
            </p:grpSpPr>
            <p:grpSp>
              <p:nvGrpSpPr>
                <p:cNvPr id="22552" name="Group 183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22560" name="Group 184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564" name="Line 1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565" name="Line 18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22561" name="Group 187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562" name="Line 1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563" name="Line 18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22553" name="Group 190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22554" name="Group 191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558" name="Line 1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559" name="Line 193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22555" name="Group 194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556" name="Line 1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557" name="Line 19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</p:grpSp>
        </p:grpSp>
        <p:sp>
          <p:nvSpPr>
            <p:cNvPr id="22546" name="Text Box 199"/>
            <p:cNvSpPr txBox="1">
              <a:spLocks noChangeArrowheads="1"/>
            </p:cNvSpPr>
            <p:nvPr/>
          </p:nvSpPr>
          <p:spPr bwMode="auto">
            <a:xfrm>
              <a:off x="3788" y="1250"/>
              <a:ext cx="1276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       </a:t>
              </a:r>
              <a:r>
                <a:rPr lang="en-US">
                  <a:solidFill>
                    <a:schemeClr val="accent2"/>
                  </a:solidFill>
                </a:rPr>
                <a:t>constant bit </a:t>
              </a:r>
            </a:p>
            <a:p>
              <a:r>
                <a:rPr lang="en-US">
                  <a:solidFill>
                    <a:schemeClr val="accent2"/>
                  </a:solidFill>
                </a:rPr>
                <a:t>     rate video</a:t>
              </a:r>
            </a:p>
            <a:p>
              <a:r>
                <a:rPr lang="en-US">
                  <a:solidFill>
                    <a:schemeClr val="accent2"/>
                  </a:solidFill>
                </a:rPr>
                <a:t> playout at client</a:t>
              </a:r>
            </a:p>
          </p:txBody>
        </p:sp>
        <p:grpSp>
          <p:nvGrpSpPr>
            <p:cNvPr id="22547" name="Group 202"/>
            <p:cNvGrpSpPr>
              <a:grpSpLocks/>
            </p:cNvGrpSpPr>
            <p:nvPr/>
          </p:nvGrpSpPr>
          <p:grpSpPr bwMode="auto">
            <a:xfrm>
              <a:off x="1874" y="2756"/>
              <a:ext cx="1059" cy="404"/>
              <a:chOff x="1874" y="2756"/>
              <a:chExt cx="1059" cy="404"/>
            </a:xfrm>
          </p:grpSpPr>
          <p:sp>
            <p:nvSpPr>
              <p:cNvPr id="22548" name="Text Box 144"/>
              <p:cNvSpPr txBox="1">
                <a:spLocks noChangeArrowheads="1"/>
              </p:cNvSpPr>
              <p:nvPr/>
            </p:nvSpPr>
            <p:spPr bwMode="auto">
              <a:xfrm>
                <a:off x="1874" y="2756"/>
                <a:ext cx="105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>
                    <a:solidFill>
                      <a:schemeClr val="accent2"/>
                    </a:solidFill>
                  </a:rPr>
                  <a:t>client playout</a:t>
                </a:r>
              </a:p>
              <a:p>
                <a:pPr algn="ctr"/>
                <a:r>
                  <a:rPr lang="en-US">
                    <a:solidFill>
                      <a:schemeClr val="accent2"/>
                    </a:solidFill>
                  </a:rPr>
                  <a:t>delay</a:t>
                </a:r>
                <a:endParaRPr lang="en-US"/>
              </a:p>
            </p:txBody>
          </p:sp>
          <p:sp>
            <p:nvSpPr>
              <p:cNvPr id="22549" name="Line 200"/>
              <p:cNvSpPr>
                <a:spLocks noChangeShapeType="1"/>
              </p:cNvSpPr>
              <p:nvPr/>
            </p:nvSpPr>
            <p:spPr bwMode="auto">
              <a:xfrm flipV="1">
                <a:off x="1962" y="2988"/>
                <a:ext cx="816" cy="6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24463" name="Group 206"/>
          <p:cNvGrpSpPr>
            <a:grpSpLocks/>
          </p:cNvGrpSpPr>
          <p:nvPr/>
        </p:nvGrpSpPr>
        <p:grpSpPr bwMode="auto">
          <a:xfrm>
            <a:off x="4460875" y="2971800"/>
            <a:ext cx="517525" cy="957263"/>
            <a:chOff x="2810" y="1872"/>
            <a:chExt cx="326" cy="603"/>
          </a:xfrm>
        </p:grpSpPr>
        <p:sp>
          <p:nvSpPr>
            <p:cNvPr id="22543" name="Line 204"/>
            <p:cNvSpPr>
              <a:spLocks noChangeShapeType="1"/>
            </p:cNvSpPr>
            <p:nvPr/>
          </p:nvSpPr>
          <p:spPr bwMode="auto">
            <a:xfrm flipV="1">
              <a:off x="2988" y="1872"/>
              <a:ext cx="0" cy="564"/>
            </a:xfrm>
            <a:prstGeom prst="line">
              <a:avLst/>
            </a:prstGeom>
            <a:noFill/>
            <a:ln w="19050">
              <a:solidFill>
                <a:srgbClr val="0099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44" name="Text Box 205"/>
            <p:cNvSpPr txBox="1">
              <a:spLocks noChangeArrowheads="1"/>
            </p:cNvSpPr>
            <p:nvPr/>
          </p:nvSpPr>
          <p:spPr bwMode="auto">
            <a:xfrm rot="-5400000">
              <a:off x="2675" y="2014"/>
              <a:ext cx="596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>
                  <a:solidFill>
                    <a:srgbClr val="009900"/>
                  </a:solidFill>
                </a:rPr>
                <a:t>buffered</a:t>
              </a:r>
            </a:p>
            <a:p>
              <a:pPr algn="ctr"/>
              <a:r>
                <a:rPr lang="en-US" sz="1400">
                  <a:solidFill>
                    <a:srgbClr val="009900"/>
                  </a:solidFill>
                </a:rPr>
                <a:t>video</a:t>
              </a:r>
              <a:endParaRPr lang="en-US"/>
            </a:p>
          </p:txBody>
        </p:sp>
      </p:grpSp>
      <p:sp>
        <p:nvSpPr>
          <p:cNvPr id="22539" name="Rectangle 207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62925" cy="871538"/>
          </a:xfrm>
        </p:spPr>
        <p:txBody>
          <a:bodyPr/>
          <a:lstStyle/>
          <a:p>
            <a:r>
              <a:rPr lang="el-GR" sz="2800" smtClean="0"/>
              <a:t>Συνεχής ροή αποθηκευμένου </a:t>
            </a:r>
            <a:r>
              <a:rPr lang="en-US" sz="2800" smtClean="0"/>
              <a:t>video: </a:t>
            </a:r>
            <a:r>
              <a:rPr lang="el-GR" sz="2800" smtClean="0"/>
              <a:t>επανάληψη</a:t>
            </a:r>
            <a:endParaRPr lang="en-US" sz="2800" smtClean="0"/>
          </a:p>
        </p:txBody>
      </p:sp>
      <p:sp>
        <p:nvSpPr>
          <p:cNvPr id="224464" name="Rectangle 208"/>
          <p:cNvSpPr>
            <a:spLocks noGrp="1" noChangeArrowheads="1"/>
          </p:cNvSpPr>
          <p:nvPr>
            <p:ph type="body" idx="1"/>
          </p:nvPr>
        </p:nvSpPr>
        <p:spPr>
          <a:xfrm>
            <a:off x="733425" y="5207000"/>
            <a:ext cx="7772400" cy="1247775"/>
          </a:xfrm>
        </p:spPr>
        <p:txBody>
          <a:bodyPr/>
          <a:lstStyle/>
          <a:p>
            <a:r>
              <a:rPr lang="el-GR" sz="2000" smtClean="0">
                <a:solidFill>
                  <a:srgbClr val="FF0000"/>
                </a:solidFill>
              </a:rPr>
              <a:t>ενταμίευση στον πελάτη και καθυστέρηση αναπαραγωγής:</a:t>
            </a:r>
            <a:r>
              <a:rPr lang="el-GR" sz="2000" smtClean="0"/>
              <a:t> καθυστερεί λίγο ώστε να εξαλείψει την οφειλόμενη στο δίκτυο διακύμανση της καθυστέρησης </a:t>
            </a:r>
            <a:endParaRPr lang="en-US" sz="2000" smtClean="0"/>
          </a:p>
        </p:txBody>
      </p:sp>
      <p:sp>
        <p:nvSpPr>
          <p:cNvPr id="22541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542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AFF70B39-DF32-43FD-9492-7074457F3BC1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13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4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464" grpId="0" build="p" autoUpdateAnimBg="0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/>
              <a:t>Ενταμίευση στην πλευρά του πελάτη, αναπαραγωγή</a:t>
            </a:r>
          </a:p>
        </p:txBody>
      </p:sp>
      <p:grpSp>
        <p:nvGrpSpPr>
          <p:cNvPr id="23555" name="Group 249"/>
          <p:cNvGrpSpPr>
            <a:grpSpLocks/>
          </p:cNvGrpSpPr>
          <p:nvPr/>
        </p:nvGrpSpPr>
        <p:grpSpPr bwMode="auto">
          <a:xfrm>
            <a:off x="855663" y="2179638"/>
            <a:ext cx="561975" cy="1038225"/>
            <a:chOff x="4140" y="429"/>
            <a:chExt cx="1425" cy="2396"/>
          </a:xfrm>
        </p:grpSpPr>
        <p:sp>
          <p:nvSpPr>
            <p:cNvPr id="23577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3578" name="Rectangle 251"/>
            <p:cNvSpPr>
              <a:spLocks noChangeArrowheads="1"/>
            </p:cNvSpPr>
            <p:nvPr/>
          </p:nvSpPr>
          <p:spPr bwMode="auto">
            <a:xfrm>
              <a:off x="4204" y="429"/>
              <a:ext cx="1047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3579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3580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3581" name="Rectangle 254"/>
            <p:cNvSpPr>
              <a:spLocks noChangeArrowheads="1"/>
            </p:cNvSpPr>
            <p:nvPr/>
          </p:nvSpPr>
          <p:spPr bwMode="auto">
            <a:xfrm>
              <a:off x="4212" y="693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23582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3607" name="AutoShape 256"/>
              <p:cNvSpPr>
                <a:spLocks noChangeArrowheads="1"/>
              </p:cNvSpPr>
              <p:nvPr/>
            </p:nvSpPr>
            <p:spPr bwMode="auto">
              <a:xfrm>
                <a:off x="613" y="2567"/>
                <a:ext cx="728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3608" name="AutoShape 257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3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3583" name="Rectangle 258"/>
            <p:cNvSpPr>
              <a:spLocks noChangeArrowheads="1"/>
            </p:cNvSpPr>
            <p:nvPr/>
          </p:nvSpPr>
          <p:spPr bwMode="auto">
            <a:xfrm>
              <a:off x="4225" y="1019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23584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3605" name="AutoShape 260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3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3606" name="AutoShape 261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8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3585" name="Rectangle 262"/>
            <p:cNvSpPr>
              <a:spLocks noChangeArrowheads="1"/>
            </p:cNvSpPr>
            <p:nvPr/>
          </p:nvSpPr>
          <p:spPr bwMode="auto">
            <a:xfrm>
              <a:off x="4216" y="1360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3586" name="Rectangle 263"/>
            <p:cNvSpPr>
              <a:spLocks noChangeArrowheads="1"/>
            </p:cNvSpPr>
            <p:nvPr/>
          </p:nvSpPr>
          <p:spPr bwMode="auto">
            <a:xfrm>
              <a:off x="4229" y="1656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23587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3603" name="AutoShape 265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1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3604" name="AutoShape 266"/>
              <p:cNvSpPr>
                <a:spLocks noChangeArrowheads="1"/>
              </p:cNvSpPr>
              <p:nvPr/>
            </p:nvSpPr>
            <p:spPr bwMode="auto">
              <a:xfrm>
                <a:off x="630" y="2581"/>
                <a:ext cx="682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3588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3589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3601" name="AutoShape 269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2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3602" name="AutoShape 270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7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3590" name="Rectangle 271"/>
            <p:cNvSpPr>
              <a:spLocks noChangeArrowheads="1"/>
            </p:cNvSpPr>
            <p:nvPr/>
          </p:nvSpPr>
          <p:spPr bwMode="auto">
            <a:xfrm>
              <a:off x="5251" y="433"/>
              <a:ext cx="68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3591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3592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3593" name="Oval 274"/>
            <p:cNvSpPr>
              <a:spLocks noChangeArrowheads="1"/>
            </p:cNvSpPr>
            <p:nvPr/>
          </p:nvSpPr>
          <p:spPr bwMode="auto">
            <a:xfrm>
              <a:off x="5517" y="2613"/>
              <a:ext cx="48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3594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3595" name="AutoShape 276"/>
            <p:cNvSpPr>
              <a:spLocks noChangeArrowheads="1"/>
            </p:cNvSpPr>
            <p:nvPr/>
          </p:nvSpPr>
          <p:spPr bwMode="auto">
            <a:xfrm>
              <a:off x="4140" y="2678"/>
              <a:ext cx="1200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3596" name="AutoShape 277"/>
            <p:cNvSpPr>
              <a:spLocks noChangeArrowheads="1"/>
            </p:cNvSpPr>
            <p:nvPr/>
          </p:nvSpPr>
          <p:spPr bwMode="auto">
            <a:xfrm>
              <a:off x="4204" y="2711"/>
              <a:ext cx="1071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3597" name="Oval 278"/>
            <p:cNvSpPr>
              <a:spLocks noChangeArrowheads="1"/>
            </p:cNvSpPr>
            <p:nvPr/>
          </p:nvSpPr>
          <p:spPr bwMode="auto">
            <a:xfrm>
              <a:off x="4305" y="2382"/>
              <a:ext cx="161" cy="143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3598" name="Oval 279"/>
            <p:cNvSpPr>
              <a:spLocks noChangeArrowheads="1"/>
            </p:cNvSpPr>
            <p:nvPr/>
          </p:nvSpPr>
          <p:spPr bwMode="auto">
            <a:xfrm>
              <a:off x="4486" y="2385"/>
              <a:ext cx="161" cy="139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1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3599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7" cy="139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3600" name="Rectangle 281"/>
            <p:cNvSpPr>
              <a:spLocks noChangeArrowheads="1"/>
            </p:cNvSpPr>
            <p:nvPr/>
          </p:nvSpPr>
          <p:spPr bwMode="auto">
            <a:xfrm>
              <a:off x="5062" y="1836"/>
              <a:ext cx="85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23556" name="Freeform 1287"/>
          <p:cNvSpPr>
            <a:spLocks/>
          </p:cNvSpPr>
          <p:nvPr/>
        </p:nvSpPr>
        <p:spPr bwMode="auto">
          <a:xfrm>
            <a:off x="1836738" y="2111375"/>
            <a:ext cx="2320925" cy="1228725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3557" name="Group 542"/>
          <p:cNvGrpSpPr>
            <a:grpSpLocks/>
          </p:cNvGrpSpPr>
          <p:nvPr/>
        </p:nvGrpSpPr>
        <p:grpSpPr bwMode="auto">
          <a:xfrm>
            <a:off x="4291013" y="3576638"/>
            <a:ext cx="1227137" cy="1069975"/>
            <a:chOff x="-44" y="1473"/>
            <a:chExt cx="981" cy="1105"/>
          </a:xfrm>
        </p:grpSpPr>
        <p:pic>
          <p:nvPicPr>
            <p:cNvPr id="23575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76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23558" name="Rectangle 43"/>
          <p:cNvSpPr>
            <a:spLocks noChangeArrowheads="1"/>
          </p:cNvSpPr>
          <p:nvPr/>
        </p:nvSpPr>
        <p:spPr bwMode="auto">
          <a:xfrm>
            <a:off x="5314950" y="2235200"/>
            <a:ext cx="1603375" cy="86995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l-GR" i="1">
              <a:ea typeface="MS PGothic" pitchFamily="34" charset="-128"/>
            </a:endParaRPr>
          </a:p>
        </p:txBody>
      </p:sp>
      <p:cxnSp>
        <p:nvCxnSpPr>
          <p:cNvPr id="23559" name="Straight Connector 45"/>
          <p:cNvCxnSpPr>
            <a:cxnSpLocks noChangeShapeType="1"/>
          </p:cNvCxnSpPr>
          <p:nvPr/>
        </p:nvCxnSpPr>
        <p:spPr bwMode="auto">
          <a:xfrm>
            <a:off x="1477963" y="2676525"/>
            <a:ext cx="1241425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</p:spPr>
      </p:cxnSp>
      <p:cxnSp>
        <p:nvCxnSpPr>
          <p:cNvPr id="23560" name="Straight Connector 46"/>
          <p:cNvCxnSpPr>
            <a:cxnSpLocks noChangeShapeType="1"/>
          </p:cNvCxnSpPr>
          <p:nvPr/>
        </p:nvCxnSpPr>
        <p:spPr bwMode="auto">
          <a:xfrm>
            <a:off x="4032250" y="2690813"/>
            <a:ext cx="1531938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</p:spPr>
      </p:cxnSp>
      <p:sp>
        <p:nvSpPr>
          <p:cNvPr id="23561" name="TextBox 47"/>
          <p:cNvSpPr txBox="1">
            <a:spLocks noChangeArrowheads="1"/>
          </p:cNvSpPr>
          <p:nvPr/>
        </p:nvSpPr>
        <p:spPr bwMode="auto">
          <a:xfrm>
            <a:off x="4114800" y="2041525"/>
            <a:ext cx="13287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variable fill </a:t>
            </a:r>
          </a:p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rate, </a:t>
            </a:r>
            <a:r>
              <a:rPr lang="en-US">
                <a:solidFill>
                  <a:srgbClr val="CC0000"/>
                </a:solidFill>
                <a:latin typeface="Arial" charset="0"/>
                <a:ea typeface="MS PGothic" pitchFamily="34" charset="-128"/>
                <a:cs typeface="Arial" charset="0"/>
              </a:rPr>
              <a:t>x(t)</a:t>
            </a:r>
          </a:p>
        </p:txBody>
      </p:sp>
      <p:sp>
        <p:nvSpPr>
          <p:cNvPr id="23562" name="TextBox 49"/>
          <p:cNvSpPr txBox="1">
            <a:spLocks noChangeArrowheads="1"/>
          </p:cNvSpPr>
          <p:nvPr/>
        </p:nvSpPr>
        <p:spPr bwMode="auto">
          <a:xfrm>
            <a:off x="5300663" y="3119438"/>
            <a:ext cx="16573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Arial" charset="0"/>
                <a:ea typeface="MS PGothic" pitchFamily="34" charset="-128"/>
                <a:cs typeface="Arial" charset="0"/>
              </a:rPr>
              <a:t>client  application </a:t>
            </a:r>
          </a:p>
          <a:p>
            <a:pPr algn="ctr"/>
            <a:r>
              <a:rPr lang="en-US" sz="1400">
                <a:latin typeface="Arial" charset="0"/>
                <a:ea typeface="MS PGothic" pitchFamily="34" charset="-128"/>
                <a:cs typeface="Arial" charset="0"/>
              </a:rPr>
              <a:t>buffer, size B</a:t>
            </a:r>
          </a:p>
        </p:txBody>
      </p:sp>
      <p:cxnSp>
        <p:nvCxnSpPr>
          <p:cNvPr id="23563" name="Straight Arrow Connector 51"/>
          <p:cNvCxnSpPr>
            <a:cxnSpLocks noChangeShapeType="1"/>
          </p:cNvCxnSpPr>
          <p:nvPr/>
        </p:nvCxnSpPr>
        <p:spPr bwMode="auto">
          <a:xfrm>
            <a:off x="6675438" y="3494088"/>
            <a:ext cx="280987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3564" name="Straight Arrow Connector 54"/>
          <p:cNvCxnSpPr>
            <a:cxnSpLocks noChangeShapeType="1"/>
          </p:cNvCxnSpPr>
          <p:nvPr/>
        </p:nvCxnSpPr>
        <p:spPr bwMode="auto">
          <a:xfrm flipH="1">
            <a:off x="5311775" y="3486150"/>
            <a:ext cx="280988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3565" name="Straight Connector 55"/>
          <p:cNvCxnSpPr>
            <a:cxnSpLocks noChangeShapeType="1"/>
          </p:cNvCxnSpPr>
          <p:nvPr/>
        </p:nvCxnSpPr>
        <p:spPr bwMode="auto">
          <a:xfrm>
            <a:off x="6826250" y="2693988"/>
            <a:ext cx="652463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</p:spPr>
      </p:cxnSp>
      <p:sp>
        <p:nvSpPr>
          <p:cNvPr id="23566" name="TextBox 57"/>
          <p:cNvSpPr txBox="1">
            <a:spLocks noChangeArrowheads="1"/>
          </p:cNvSpPr>
          <p:nvPr/>
        </p:nvSpPr>
        <p:spPr bwMode="auto">
          <a:xfrm>
            <a:off x="6985000" y="2035175"/>
            <a:ext cx="14557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playout rate,</a:t>
            </a:r>
          </a:p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e.g., CBR </a:t>
            </a:r>
            <a:r>
              <a:rPr lang="en-US" i="1">
                <a:solidFill>
                  <a:srgbClr val="CC0000"/>
                </a:solidFill>
                <a:latin typeface="Arial" charset="0"/>
                <a:ea typeface="MS PGothic" pitchFamily="34" charset="-128"/>
                <a:cs typeface="Arial" charset="0"/>
              </a:rPr>
              <a:t>r</a:t>
            </a:r>
          </a:p>
        </p:txBody>
      </p:sp>
      <p:sp>
        <p:nvSpPr>
          <p:cNvPr id="23567" name="Rectangle 58"/>
          <p:cNvSpPr>
            <a:spLocks noChangeArrowheads="1"/>
          </p:cNvSpPr>
          <p:nvPr/>
        </p:nvSpPr>
        <p:spPr bwMode="auto">
          <a:xfrm>
            <a:off x="6096000" y="2247900"/>
            <a:ext cx="815975" cy="844550"/>
          </a:xfrm>
          <a:prstGeom prst="rect">
            <a:avLst/>
          </a:prstGeom>
          <a:solidFill>
            <a:srgbClr val="000099"/>
          </a:solidFill>
          <a:ln w="15875">
            <a:noFill/>
            <a:miter lim="800000"/>
            <a:headEnd/>
            <a:tailEnd/>
          </a:ln>
        </p:spPr>
        <p:txBody>
          <a:bodyPr wrap="none"/>
          <a:lstStyle/>
          <a:p>
            <a:endParaRPr lang="el-GR" i="1">
              <a:ea typeface="MS PGothic" pitchFamily="34" charset="-128"/>
            </a:endParaRPr>
          </a:p>
        </p:txBody>
      </p:sp>
      <p:sp>
        <p:nvSpPr>
          <p:cNvPr id="23568" name="TextBox 59"/>
          <p:cNvSpPr txBox="1">
            <a:spLocks noChangeArrowheads="1"/>
          </p:cNvSpPr>
          <p:nvPr/>
        </p:nvSpPr>
        <p:spPr bwMode="auto">
          <a:xfrm>
            <a:off x="5816600" y="1562100"/>
            <a:ext cx="1428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Arial" charset="0"/>
                <a:ea typeface="MS PGothic" pitchFamily="34" charset="-128"/>
                <a:cs typeface="Arial" charset="0"/>
              </a:rPr>
              <a:t>buffer fill level, </a:t>
            </a:r>
            <a:r>
              <a:rPr lang="en-US" sz="1400" i="1">
                <a:solidFill>
                  <a:srgbClr val="CC0000"/>
                </a:solidFill>
                <a:latin typeface="Arial" charset="0"/>
                <a:ea typeface="MS PGothic" pitchFamily="34" charset="-128"/>
                <a:cs typeface="Arial" charset="0"/>
              </a:rPr>
              <a:t>Q(t)</a:t>
            </a:r>
          </a:p>
        </p:txBody>
      </p:sp>
      <p:cxnSp>
        <p:nvCxnSpPr>
          <p:cNvPr id="23569" name="Straight Arrow Connector 60"/>
          <p:cNvCxnSpPr>
            <a:cxnSpLocks noChangeShapeType="1"/>
          </p:cNvCxnSpPr>
          <p:nvPr/>
        </p:nvCxnSpPr>
        <p:spPr bwMode="auto">
          <a:xfrm flipH="1">
            <a:off x="6130925" y="1933575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3570" name="Straight Arrow Connector 62"/>
          <p:cNvCxnSpPr>
            <a:cxnSpLocks noChangeShapeType="1"/>
          </p:cNvCxnSpPr>
          <p:nvPr/>
        </p:nvCxnSpPr>
        <p:spPr bwMode="auto">
          <a:xfrm rot="10800000" flipH="1">
            <a:off x="6742113" y="1927225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3571" name="TextBox 65"/>
          <p:cNvSpPr txBox="1">
            <a:spLocks noChangeArrowheads="1"/>
          </p:cNvSpPr>
          <p:nvPr/>
        </p:nvSpPr>
        <p:spPr bwMode="auto">
          <a:xfrm>
            <a:off x="5448300" y="3913188"/>
            <a:ext cx="7667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client</a:t>
            </a:r>
            <a:endParaRPr lang="en-US" i="1">
              <a:solidFill>
                <a:srgbClr val="CC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3572" name="TextBox 64"/>
          <p:cNvSpPr txBox="1">
            <a:spLocks noChangeArrowheads="1"/>
          </p:cNvSpPr>
          <p:nvPr/>
        </p:nvSpPr>
        <p:spPr bwMode="auto">
          <a:xfrm>
            <a:off x="331788" y="3335338"/>
            <a:ext cx="1428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video server</a:t>
            </a:r>
            <a:endParaRPr lang="en-US" i="1">
              <a:solidFill>
                <a:srgbClr val="CC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3573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574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B9188621-018E-4656-BEF0-D50C58172711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14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/>
              <a:t>Ενταμίευση στην πλευρά του πελάτη, αναπαραγωγή</a:t>
            </a:r>
          </a:p>
        </p:txBody>
      </p:sp>
      <p:grpSp>
        <p:nvGrpSpPr>
          <p:cNvPr id="24579" name="Group 249"/>
          <p:cNvGrpSpPr>
            <a:grpSpLocks/>
          </p:cNvGrpSpPr>
          <p:nvPr/>
        </p:nvGrpSpPr>
        <p:grpSpPr bwMode="auto">
          <a:xfrm>
            <a:off x="836613" y="1401763"/>
            <a:ext cx="561975" cy="1038225"/>
            <a:chOff x="4140" y="429"/>
            <a:chExt cx="1425" cy="2396"/>
          </a:xfrm>
        </p:grpSpPr>
        <p:sp>
          <p:nvSpPr>
            <p:cNvPr id="24606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4607" name="Rectangle 251"/>
            <p:cNvSpPr>
              <a:spLocks noChangeArrowheads="1"/>
            </p:cNvSpPr>
            <p:nvPr/>
          </p:nvSpPr>
          <p:spPr bwMode="auto">
            <a:xfrm>
              <a:off x="4204" y="429"/>
              <a:ext cx="1047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4608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4609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4610" name="Rectangle 254"/>
            <p:cNvSpPr>
              <a:spLocks noChangeArrowheads="1"/>
            </p:cNvSpPr>
            <p:nvPr/>
          </p:nvSpPr>
          <p:spPr bwMode="auto">
            <a:xfrm>
              <a:off x="4212" y="693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24611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4636" name="AutoShape 256"/>
              <p:cNvSpPr>
                <a:spLocks noChangeArrowheads="1"/>
              </p:cNvSpPr>
              <p:nvPr/>
            </p:nvSpPr>
            <p:spPr bwMode="auto">
              <a:xfrm>
                <a:off x="613" y="2567"/>
                <a:ext cx="728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4637" name="AutoShape 257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3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4612" name="Rectangle 258"/>
            <p:cNvSpPr>
              <a:spLocks noChangeArrowheads="1"/>
            </p:cNvSpPr>
            <p:nvPr/>
          </p:nvSpPr>
          <p:spPr bwMode="auto">
            <a:xfrm>
              <a:off x="4225" y="1019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24613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4634" name="AutoShape 260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3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4635" name="AutoShape 261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8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4614" name="Rectangle 262"/>
            <p:cNvSpPr>
              <a:spLocks noChangeArrowheads="1"/>
            </p:cNvSpPr>
            <p:nvPr/>
          </p:nvSpPr>
          <p:spPr bwMode="auto">
            <a:xfrm>
              <a:off x="4216" y="1360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4615" name="Rectangle 263"/>
            <p:cNvSpPr>
              <a:spLocks noChangeArrowheads="1"/>
            </p:cNvSpPr>
            <p:nvPr/>
          </p:nvSpPr>
          <p:spPr bwMode="auto">
            <a:xfrm>
              <a:off x="4229" y="1656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24616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4632" name="AutoShape 265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1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4633" name="AutoShape 266"/>
              <p:cNvSpPr>
                <a:spLocks noChangeArrowheads="1"/>
              </p:cNvSpPr>
              <p:nvPr/>
            </p:nvSpPr>
            <p:spPr bwMode="auto">
              <a:xfrm>
                <a:off x="630" y="2581"/>
                <a:ext cx="682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4617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4618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4630" name="AutoShape 269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2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4631" name="AutoShape 270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7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4619" name="Rectangle 271"/>
            <p:cNvSpPr>
              <a:spLocks noChangeArrowheads="1"/>
            </p:cNvSpPr>
            <p:nvPr/>
          </p:nvSpPr>
          <p:spPr bwMode="auto">
            <a:xfrm>
              <a:off x="5251" y="433"/>
              <a:ext cx="68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4620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4621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4622" name="Oval 274"/>
            <p:cNvSpPr>
              <a:spLocks noChangeArrowheads="1"/>
            </p:cNvSpPr>
            <p:nvPr/>
          </p:nvSpPr>
          <p:spPr bwMode="auto">
            <a:xfrm>
              <a:off x="5517" y="2613"/>
              <a:ext cx="48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4623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4624" name="AutoShape 276"/>
            <p:cNvSpPr>
              <a:spLocks noChangeArrowheads="1"/>
            </p:cNvSpPr>
            <p:nvPr/>
          </p:nvSpPr>
          <p:spPr bwMode="auto">
            <a:xfrm>
              <a:off x="4140" y="2678"/>
              <a:ext cx="1200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4625" name="AutoShape 277"/>
            <p:cNvSpPr>
              <a:spLocks noChangeArrowheads="1"/>
            </p:cNvSpPr>
            <p:nvPr/>
          </p:nvSpPr>
          <p:spPr bwMode="auto">
            <a:xfrm>
              <a:off x="4204" y="2711"/>
              <a:ext cx="1071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4626" name="Oval 278"/>
            <p:cNvSpPr>
              <a:spLocks noChangeArrowheads="1"/>
            </p:cNvSpPr>
            <p:nvPr/>
          </p:nvSpPr>
          <p:spPr bwMode="auto">
            <a:xfrm>
              <a:off x="4305" y="2382"/>
              <a:ext cx="161" cy="143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4627" name="Oval 279"/>
            <p:cNvSpPr>
              <a:spLocks noChangeArrowheads="1"/>
            </p:cNvSpPr>
            <p:nvPr/>
          </p:nvSpPr>
          <p:spPr bwMode="auto">
            <a:xfrm>
              <a:off x="4486" y="2385"/>
              <a:ext cx="161" cy="139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1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4628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7" cy="139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4629" name="Rectangle 281"/>
            <p:cNvSpPr>
              <a:spLocks noChangeArrowheads="1"/>
            </p:cNvSpPr>
            <p:nvPr/>
          </p:nvSpPr>
          <p:spPr bwMode="auto">
            <a:xfrm>
              <a:off x="5062" y="1836"/>
              <a:ext cx="85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24580" name="Freeform 1287"/>
          <p:cNvSpPr>
            <a:spLocks/>
          </p:cNvSpPr>
          <p:nvPr/>
        </p:nvSpPr>
        <p:spPr bwMode="auto">
          <a:xfrm>
            <a:off x="1817688" y="1333500"/>
            <a:ext cx="2320925" cy="1228725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4581" name="Group 542"/>
          <p:cNvGrpSpPr>
            <a:grpSpLocks/>
          </p:cNvGrpSpPr>
          <p:nvPr/>
        </p:nvGrpSpPr>
        <p:grpSpPr bwMode="auto">
          <a:xfrm>
            <a:off x="4271963" y="2798763"/>
            <a:ext cx="1227137" cy="1069975"/>
            <a:chOff x="-44" y="1473"/>
            <a:chExt cx="981" cy="1105"/>
          </a:xfrm>
        </p:grpSpPr>
        <p:pic>
          <p:nvPicPr>
            <p:cNvPr id="24604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05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24582" name="Rectangle 43"/>
          <p:cNvSpPr>
            <a:spLocks noChangeArrowheads="1"/>
          </p:cNvSpPr>
          <p:nvPr/>
        </p:nvSpPr>
        <p:spPr bwMode="auto">
          <a:xfrm>
            <a:off x="5295900" y="1457325"/>
            <a:ext cx="1603375" cy="86995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l-GR" i="1">
              <a:ea typeface="MS PGothic" pitchFamily="34" charset="-128"/>
            </a:endParaRPr>
          </a:p>
        </p:txBody>
      </p:sp>
      <p:cxnSp>
        <p:nvCxnSpPr>
          <p:cNvPr id="24583" name="Straight Connector 45"/>
          <p:cNvCxnSpPr>
            <a:cxnSpLocks noChangeShapeType="1"/>
          </p:cNvCxnSpPr>
          <p:nvPr/>
        </p:nvCxnSpPr>
        <p:spPr bwMode="auto">
          <a:xfrm>
            <a:off x="1458913" y="1898650"/>
            <a:ext cx="1241425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</p:spPr>
      </p:cxnSp>
      <p:cxnSp>
        <p:nvCxnSpPr>
          <p:cNvPr id="24584" name="Straight Connector 46"/>
          <p:cNvCxnSpPr>
            <a:cxnSpLocks noChangeShapeType="1"/>
          </p:cNvCxnSpPr>
          <p:nvPr/>
        </p:nvCxnSpPr>
        <p:spPr bwMode="auto">
          <a:xfrm>
            <a:off x="4013200" y="1912938"/>
            <a:ext cx="1531938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</p:spPr>
      </p:cxnSp>
      <p:sp>
        <p:nvSpPr>
          <p:cNvPr id="24585" name="TextBox 47"/>
          <p:cNvSpPr txBox="1">
            <a:spLocks noChangeArrowheads="1"/>
          </p:cNvSpPr>
          <p:nvPr/>
        </p:nvSpPr>
        <p:spPr bwMode="auto">
          <a:xfrm>
            <a:off x="4095750" y="1263650"/>
            <a:ext cx="132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variable fill </a:t>
            </a:r>
          </a:p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rate, </a:t>
            </a:r>
            <a:r>
              <a:rPr lang="en-US">
                <a:solidFill>
                  <a:srgbClr val="CC0000"/>
                </a:solidFill>
                <a:latin typeface="Arial" charset="0"/>
                <a:ea typeface="MS PGothic" pitchFamily="34" charset="-128"/>
                <a:cs typeface="Arial" charset="0"/>
              </a:rPr>
              <a:t>x(t)</a:t>
            </a:r>
          </a:p>
        </p:txBody>
      </p:sp>
      <p:sp>
        <p:nvSpPr>
          <p:cNvPr id="24586" name="TextBox 49"/>
          <p:cNvSpPr txBox="1">
            <a:spLocks noChangeArrowheads="1"/>
          </p:cNvSpPr>
          <p:nvPr/>
        </p:nvSpPr>
        <p:spPr bwMode="auto">
          <a:xfrm>
            <a:off x="5281613" y="2341563"/>
            <a:ext cx="16573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Arial" charset="0"/>
                <a:ea typeface="MS PGothic" pitchFamily="34" charset="-128"/>
                <a:cs typeface="Arial" charset="0"/>
              </a:rPr>
              <a:t>client  application </a:t>
            </a:r>
          </a:p>
          <a:p>
            <a:pPr algn="ctr"/>
            <a:r>
              <a:rPr lang="en-US" sz="1400">
                <a:latin typeface="Arial" charset="0"/>
                <a:ea typeface="MS PGothic" pitchFamily="34" charset="-128"/>
                <a:cs typeface="Arial" charset="0"/>
              </a:rPr>
              <a:t>buffer, size B</a:t>
            </a:r>
          </a:p>
        </p:txBody>
      </p:sp>
      <p:cxnSp>
        <p:nvCxnSpPr>
          <p:cNvPr id="24587" name="Straight Arrow Connector 51"/>
          <p:cNvCxnSpPr>
            <a:cxnSpLocks noChangeShapeType="1"/>
          </p:cNvCxnSpPr>
          <p:nvPr/>
        </p:nvCxnSpPr>
        <p:spPr bwMode="auto">
          <a:xfrm>
            <a:off x="6656388" y="2716213"/>
            <a:ext cx="280987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4588" name="Straight Arrow Connector 54"/>
          <p:cNvCxnSpPr>
            <a:cxnSpLocks noChangeShapeType="1"/>
          </p:cNvCxnSpPr>
          <p:nvPr/>
        </p:nvCxnSpPr>
        <p:spPr bwMode="auto">
          <a:xfrm flipH="1">
            <a:off x="5292725" y="2708275"/>
            <a:ext cx="280988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6807200" y="1257300"/>
            <a:ext cx="1601788" cy="658813"/>
            <a:chOff x="6673448" y="1882401"/>
            <a:chExt cx="1601918" cy="659064"/>
          </a:xfrm>
        </p:grpSpPr>
        <p:cxnSp>
          <p:nvCxnSpPr>
            <p:cNvPr id="24602" name="Straight Connector 55"/>
            <p:cNvCxnSpPr>
              <a:cxnSpLocks noChangeShapeType="1"/>
            </p:cNvCxnSpPr>
            <p:nvPr/>
          </p:nvCxnSpPr>
          <p:spPr bwMode="auto">
            <a:xfrm>
              <a:off x="6673448" y="2541465"/>
              <a:ext cx="652985" cy="0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triangle" w="med" len="med"/>
            </a:ln>
          </p:spPr>
        </p:cxnSp>
        <p:sp>
          <p:nvSpPr>
            <p:cNvPr id="24603" name="TextBox 57"/>
            <p:cNvSpPr txBox="1">
              <a:spLocks noChangeArrowheads="1"/>
            </p:cNvSpPr>
            <p:nvPr/>
          </p:nvSpPr>
          <p:spPr bwMode="auto">
            <a:xfrm>
              <a:off x="6833799" y="1882401"/>
              <a:ext cx="1441567" cy="641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playout rate,</a:t>
              </a:r>
            </a:p>
            <a:p>
              <a:r>
                <a:rPr lang="en-US">
                  <a:solidFill>
                    <a:srgbClr val="00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e.g., CBR </a:t>
              </a:r>
              <a:r>
                <a:rPr lang="en-US" i="1">
                  <a:solidFill>
                    <a:srgbClr val="CC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r</a:t>
              </a:r>
            </a:p>
          </p:txBody>
        </p:sp>
      </p:grp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6076950" y="1470025"/>
            <a:ext cx="815975" cy="844550"/>
          </a:xfrm>
          <a:prstGeom prst="rect">
            <a:avLst/>
          </a:prstGeom>
          <a:solidFill>
            <a:srgbClr val="000099"/>
          </a:solidFill>
          <a:ln w="15875">
            <a:noFill/>
            <a:miter lim="800000"/>
            <a:headEnd/>
            <a:tailEnd/>
          </a:ln>
        </p:spPr>
        <p:txBody>
          <a:bodyPr wrap="none"/>
          <a:lstStyle/>
          <a:p>
            <a:endParaRPr/>
          </a:p>
        </p:txBody>
      </p:sp>
      <p:cxnSp>
        <p:nvCxnSpPr>
          <p:cNvPr id="24591" name="Straight Arrow Connector 60"/>
          <p:cNvCxnSpPr>
            <a:cxnSpLocks noChangeShapeType="1"/>
          </p:cNvCxnSpPr>
          <p:nvPr/>
        </p:nvCxnSpPr>
        <p:spPr bwMode="auto">
          <a:xfrm flipH="1">
            <a:off x="6111875" y="1155700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4592" name="Straight Arrow Connector 62"/>
          <p:cNvCxnSpPr>
            <a:cxnSpLocks noChangeShapeType="1"/>
          </p:cNvCxnSpPr>
          <p:nvPr/>
        </p:nvCxnSpPr>
        <p:spPr bwMode="auto">
          <a:xfrm rot="10800000" flipH="1">
            <a:off x="6723063" y="1149350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4593" name="TextBox 64"/>
          <p:cNvSpPr txBox="1">
            <a:spLocks noChangeArrowheads="1"/>
          </p:cNvSpPr>
          <p:nvPr/>
        </p:nvSpPr>
        <p:spPr bwMode="auto">
          <a:xfrm>
            <a:off x="368300" y="2417763"/>
            <a:ext cx="1428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video server</a:t>
            </a:r>
            <a:endParaRPr lang="en-US" i="1">
              <a:solidFill>
                <a:srgbClr val="CC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4594" name="TextBox 65"/>
          <p:cNvSpPr txBox="1">
            <a:spLocks noChangeArrowheads="1"/>
          </p:cNvSpPr>
          <p:nvPr/>
        </p:nvSpPr>
        <p:spPr bwMode="auto">
          <a:xfrm>
            <a:off x="5429250" y="3135313"/>
            <a:ext cx="717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client</a:t>
            </a:r>
            <a:endParaRPr lang="en-US" i="1">
              <a:solidFill>
                <a:srgbClr val="CC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6056313" y="1470025"/>
            <a:ext cx="423862" cy="846138"/>
          </a:xfrm>
          <a:prstGeom prst="rect">
            <a:avLst/>
          </a:prstGeom>
          <a:solidFill>
            <a:schemeClr val="bg1"/>
          </a:solidFill>
          <a:ln w="15875">
            <a:noFill/>
            <a:miter lim="800000"/>
            <a:headEnd/>
            <a:tailEnd/>
          </a:ln>
        </p:spPr>
        <p:txBody>
          <a:bodyPr wrap="none"/>
          <a:lstStyle/>
          <a:p>
            <a:endParaRPr lang="el-GR" i="1">
              <a:ea typeface="MS PGothic" pitchFamily="34" charset="-128"/>
            </a:endParaRP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6062663" y="1474788"/>
            <a:ext cx="425450" cy="844550"/>
          </a:xfrm>
          <a:prstGeom prst="rect">
            <a:avLst/>
          </a:prstGeom>
          <a:solidFill>
            <a:srgbClr val="000099"/>
          </a:solidFill>
          <a:ln w="15875">
            <a:noFill/>
            <a:miter lim="800000"/>
            <a:headEnd/>
            <a:tailEnd/>
          </a:ln>
        </p:spPr>
        <p:txBody>
          <a:bodyPr wrap="none"/>
          <a:lstStyle/>
          <a:p>
            <a:endParaRPr lang="el-GR" i="1">
              <a:ea typeface="MS PGothic" pitchFamily="34" charset="-128"/>
            </a:endParaRP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6038850" y="1470025"/>
            <a:ext cx="760413" cy="850900"/>
          </a:xfrm>
          <a:prstGeom prst="rect">
            <a:avLst/>
          </a:prstGeom>
          <a:solidFill>
            <a:schemeClr val="bg1"/>
          </a:solidFill>
          <a:ln w="15875">
            <a:noFill/>
            <a:miter lim="800000"/>
            <a:headEnd/>
            <a:tailEnd/>
          </a:ln>
        </p:spPr>
        <p:txBody>
          <a:bodyPr wrap="none"/>
          <a:lstStyle/>
          <a:p>
            <a:endParaRPr lang="el-GR" i="1">
              <a:ea typeface="MS PGothic" pitchFamily="34" charset="-128"/>
            </a:endParaRPr>
          </a:p>
        </p:txBody>
      </p:sp>
      <p:sp>
        <p:nvSpPr>
          <p:cNvPr id="24598" name="TextBox 59"/>
          <p:cNvSpPr txBox="1">
            <a:spLocks noChangeArrowheads="1"/>
          </p:cNvSpPr>
          <p:nvPr/>
        </p:nvSpPr>
        <p:spPr bwMode="auto">
          <a:xfrm>
            <a:off x="5761038" y="846138"/>
            <a:ext cx="14287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Arial" charset="0"/>
                <a:ea typeface="MS PGothic" pitchFamily="34" charset="-128"/>
                <a:cs typeface="Arial" charset="0"/>
              </a:rPr>
              <a:t>buffer fill level, </a:t>
            </a:r>
            <a:r>
              <a:rPr lang="en-US" sz="1400" i="1">
                <a:solidFill>
                  <a:srgbClr val="CC0000"/>
                </a:solidFill>
                <a:latin typeface="Arial" charset="0"/>
                <a:ea typeface="MS PGothic" pitchFamily="34" charset="-128"/>
                <a:cs typeface="Arial" charset="0"/>
              </a:rPr>
              <a:t>Q(t)</a:t>
            </a:r>
          </a:p>
        </p:txBody>
      </p:sp>
      <p:sp>
        <p:nvSpPr>
          <p:cNvPr id="24599" name="Text Box 61"/>
          <p:cNvSpPr txBox="1">
            <a:spLocks noChangeArrowheads="1"/>
          </p:cNvSpPr>
          <p:nvPr/>
        </p:nvSpPr>
        <p:spPr bwMode="auto">
          <a:xfrm>
            <a:off x="268288" y="4067175"/>
            <a:ext cx="8686800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dirty="0"/>
              <a:t>Αρχικό γέμισμα </a:t>
            </a:r>
            <a:r>
              <a:rPr lang="el-GR" dirty="0" err="1"/>
              <a:t>ενταμιευτή</a:t>
            </a:r>
            <a:r>
              <a:rPr lang="el-GR" dirty="0"/>
              <a:t> μέχρι να ξεκινήσει η αναπαραγωγή στο </a:t>
            </a:r>
            <a:r>
              <a:rPr lang="en-US" dirty="0" err="1"/>
              <a:t>t</a:t>
            </a:r>
            <a:r>
              <a:rPr lang="en-US" sz="1200" dirty="0" err="1"/>
              <a:t>p</a:t>
            </a:r>
            <a:r>
              <a:rPr lang="el-GR" sz="1200" dirty="0"/>
              <a:t>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dirty="0"/>
              <a:t>Η αναπαραγωγή ξεκινά στο </a:t>
            </a:r>
            <a:r>
              <a:rPr lang="en-US" dirty="0" err="1"/>
              <a:t>t</a:t>
            </a:r>
            <a:r>
              <a:rPr lang="en-US" sz="1200" dirty="0" err="1"/>
              <a:t>p</a:t>
            </a:r>
            <a:endParaRPr lang="el-GR" sz="1200" dirty="0"/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dirty="0"/>
              <a:t>Το επίπεδο γεμίσματος του </a:t>
            </a:r>
            <a:r>
              <a:rPr lang="el-GR" dirty="0" err="1"/>
              <a:t>ενταμιευτή</a:t>
            </a:r>
            <a:r>
              <a:rPr lang="el-GR" dirty="0"/>
              <a:t> ποικίλλει ανάλογα με τον </a:t>
            </a:r>
            <a:r>
              <a:rPr lang="el-GR" dirty="0" smtClean="0"/>
              <a:t>χρόνο</a:t>
            </a:r>
            <a:r>
              <a:rPr lang="en-US" dirty="0" smtClean="0"/>
              <a:t>,</a:t>
            </a:r>
            <a:r>
              <a:rPr lang="el-GR" dirty="0" smtClean="0"/>
              <a:t> </a:t>
            </a:r>
            <a:r>
              <a:rPr lang="el-GR" dirty="0"/>
              <a:t>καθώς ο ρυθμός γεμίσματος </a:t>
            </a:r>
            <a:r>
              <a:rPr lang="en-US" dirty="0">
                <a:solidFill>
                  <a:srgbClr val="FF0000"/>
                </a:solidFill>
              </a:rPr>
              <a:t>x(t) </a:t>
            </a:r>
            <a:r>
              <a:rPr lang="el-GR" dirty="0"/>
              <a:t>ποικίλλει, ενώ ο ρυθμός αναπαραγωγής </a:t>
            </a:r>
            <a:r>
              <a:rPr lang="en-US" dirty="0">
                <a:solidFill>
                  <a:srgbClr val="FF0000"/>
                </a:solidFill>
              </a:rPr>
              <a:t>r</a:t>
            </a:r>
            <a:r>
              <a:rPr lang="en-US" dirty="0"/>
              <a:t> </a:t>
            </a:r>
            <a:r>
              <a:rPr lang="el-GR" dirty="0"/>
              <a:t>είναι σταθερός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460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60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76212FAC-2B91-4D68-A5CB-DEE51E02A184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15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8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3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4" grpId="0" animBg="1"/>
      <p:bldP spid="69" grpId="0" animBg="1"/>
      <p:bldP spid="4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/>
              <a:t>Ενταμίευση στην πλευρά του πελάτη, αναπαραγωγή</a:t>
            </a:r>
          </a:p>
        </p:txBody>
      </p:sp>
      <p:grpSp>
        <p:nvGrpSpPr>
          <p:cNvPr id="25603" name="Group 249"/>
          <p:cNvGrpSpPr>
            <a:grpSpLocks/>
          </p:cNvGrpSpPr>
          <p:nvPr/>
        </p:nvGrpSpPr>
        <p:grpSpPr bwMode="auto">
          <a:xfrm>
            <a:off x="903288" y="1565275"/>
            <a:ext cx="561975" cy="1038225"/>
            <a:chOff x="4140" y="429"/>
            <a:chExt cx="1425" cy="2396"/>
          </a:xfrm>
        </p:grpSpPr>
        <p:sp>
          <p:nvSpPr>
            <p:cNvPr id="25622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5623" name="Rectangle 251"/>
            <p:cNvSpPr>
              <a:spLocks noChangeArrowheads="1"/>
            </p:cNvSpPr>
            <p:nvPr/>
          </p:nvSpPr>
          <p:spPr bwMode="auto">
            <a:xfrm>
              <a:off x="4204" y="429"/>
              <a:ext cx="1047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5624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5625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5626" name="Rectangle 254"/>
            <p:cNvSpPr>
              <a:spLocks noChangeArrowheads="1"/>
            </p:cNvSpPr>
            <p:nvPr/>
          </p:nvSpPr>
          <p:spPr bwMode="auto">
            <a:xfrm>
              <a:off x="4212" y="693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25627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5652" name="AutoShape 256"/>
              <p:cNvSpPr>
                <a:spLocks noChangeArrowheads="1"/>
              </p:cNvSpPr>
              <p:nvPr/>
            </p:nvSpPr>
            <p:spPr bwMode="auto">
              <a:xfrm>
                <a:off x="613" y="2567"/>
                <a:ext cx="728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5653" name="AutoShape 257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3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5628" name="Rectangle 258"/>
            <p:cNvSpPr>
              <a:spLocks noChangeArrowheads="1"/>
            </p:cNvSpPr>
            <p:nvPr/>
          </p:nvSpPr>
          <p:spPr bwMode="auto">
            <a:xfrm>
              <a:off x="4225" y="1019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25629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5650" name="AutoShape 260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3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5651" name="AutoShape 261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8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5630" name="Rectangle 262"/>
            <p:cNvSpPr>
              <a:spLocks noChangeArrowheads="1"/>
            </p:cNvSpPr>
            <p:nvPr/>
          </p:nvSpPr>
          <p:spPr bwMode="auto">
            <a:xfrm>
              <a:off x="4216" y="1360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5631" name="Rectangle 263"/>
            <p:cNvSpPr>
              <a:spLocks noChangeArrowheads="1"/>
            </p:cNvSpPr>
            <p:nvPr/>
          </p:nvSpPr>
          <p:spPr bwMode="auto">
            <a:xfrm>
              <a:off x="4229" y="1656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25632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5648" name="AutoShape 265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1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5649" name="AutoShape 266"/>
              <p:cNvSpPr>
                <a:spLocks noChangeArrowheads="1"/>
              </p:cNvSpPr>
              <p:nvPr/>
            </p:nvSpPr>
            <p:spPr bwMode="auto">
              <a:xfrm>
                <a:off x="630" y="2581"/>
                <a:ext cx="682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5633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5634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5646" name="AutoShape 269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2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25647" name="AutoShape 270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7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25635" name="Rectangle 271"/>
            <p:cNvSpPr>
              <a:spLocks noChangeArrowheads="1"/>
            </p:cNvSpPr>
            <p:nvPr/>
          </p:nvSpPr>
          <p:spPr bwMode="auto">
            <a:xfrm>
              <a:off x="5251" y="433"/>
              <a:ext cx="68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5636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5637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5638" name="Oval 274"/>
            <p:cNvSpPr>
              <a:spLocks noChangeArrowheads="1"/>
            </p:cNvSpPr>
            <p:nvPr/>
          </p:nvSpPr>
          <p:spPr bwMode="auto">
            <a:xfrm>
              <a:off x="5517" y="2613"/>
              <a:ext cx="48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5639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5640" name="AutoShape 276"/>
            <p:cNvSpPr>
              <a:spLocks noChangeArrowheads="1"/>
            </p:cNvSpPr>
            <p:nvPr/>
          </p:nvSpPr>
          <p:spPr bwMode="auto">
            <a:xfrm>
              <a:off x="4140" y="2678"/>
              <a:ext cx="1200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5641" name="AutoShape 277"/>
            <p:cNvSpPr>
              <a:spLocks noChangeArrowheads="1"/>
            </p:cNvSpPr>
            <p:nvPr/>
          </p:nvSpPr>
          <p:spPr bwMode="auto">
            <a:xfrm>
              <a:off x="4204" y="2711"/>
              <a:ext cx="1071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5642" name="Oval 278"/>
            <p:cNvSpPr>
              <a:spLocks noChangeArrowheads="1"/>
            </p:cNvSpPr>
            <p:nvPr/>
          </p:nvSpPr>
          <p:spPr bwMode="auto">
            <a:xfrm>
              <a:off x="4305" y="2382"/>
              <a:ext cx="161" cy="143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5643" name="Oval 279"/>
            <p:cNvSpPr>
              <a:spLocks noChangeArrowheads="1"/>
            </p:cNvSpPr>
            <p:nvPr/>
          </p:nvSpPr>
          <p:spPr bwMode="auto">
            <a:xfrm>
              <a:off x="4486" y="2385"/>
              <a:ext cx="161" cy="139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1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5644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7" cy="139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5645" name="Rectangle 281"/>
            <p:cNvSpPr>
              <a:spLocks noChangeArrowheads="1"/>
            </p:cNvSpPr>
            <p:nvPr/>
          </p:nvSpPr>
          <p:spPr bwMode="auto">
            <a:xfrm>
              <a:off x="5062" y="1836"/>
              <a:ext cx="85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25604" name="Freeform 1287"/>
          <p:cNvSpPr>
            <a:spLocks/>
          </p:cNvSpPr>
          <p:nvPr/>
        </p:nvSpPr>
        <p:spPr bwMode="auto">
          <a:xfrm>
            <a:off x="1884363" y="1497013"/>
            <a:ext cx="2320925" cy="1228725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5605" name="Rectangle 43"/>
          <p:cNvSpPr>
            <a:spLocks noChangeArrowheads="1"/>
          </p:cNvSpPr>
          <p:nvPr/>
        </p:nvSpPr>
        <p:spPr bwMode="auto">
          <a:xfrm>
            <a:off x="5362575" y="1620838"/>
            <a:ext cx="1603375" cy="86995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l-GR" i="1">
              <a:ea typeface="MS PGothic" pitchFamily="34" charset="-128"/>
            </a:endParaRPr>
          </a:p>
        </p:txBody>
      </p:sp>
      <p:cxnSp>
        <p:nvCxnSpPr>
          <p:cNvPr id="25606" name="Straight Connector 45"/>
          <p:cNvCxnSpPr>
            <a:cxnSpLocks noChangeShapeType="1"/>
          </p:cNvCxnSpPr>
          <p:nvPr/>
        </p:nvCxnSpPr>
        <p:spPr bwMode="auto">
          <a:xfrm>
            <a:off x="1525588" y="2062163"/>
            <a:ext cx="1241425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</p:spPr>
      </p:cxnSp>
      <p:cxnSp>
        <p:nvCxnSpPr>
          <p:cNvPr id="25607" name="Straight Connector 46"/>
          <p:cNvCxnSpPr>
            <a:cxnSpLocks noChangeShapeType="1"/>
          </p:cNvCxnSpPr>
          <p:nvPr/>
        </p:nvCxnSpPr>
        <p:spPr bwMode="auto">
          <a:xfrm>
            <a:off x="4079875" y="2076450"/>
            <a:ext cx="1531938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</p:spPr>
      </p:cxnSp>
      <p:sp>
        <p:nvSpPr>
          <p:cNvPr id="25608" name="TextBox 47"/>
          <p:cNvSpPr txBox="1">
            <a:spLocks noChangeArrowheads="1"/>
          </p:cNvSpPr>
          <p:nvPr/>
        </p:nvSpPr>
        <p:spPr bwMode="auto">
          <a:xfrm>
            <a:off x="4162425" y="1427163"/>
            <a:ext cx="132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variable fill </a:t>
            </a:r>
          </a:p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rate, </a:t>
            </a:r>
            <a:r>
              <a:rPr lang="en-US">
                <a:solidFill>
                  <a:srgbClr val="CC0000"/>
                </a:solidFill>
                <a:latin typeface="Arial" charset="0"/>
                <a:ea typeface="MS PGothic" pitchFamily="34" charset="-128"/>
                <a:cs typeface="Arial" charset="0"/>
              </a:rPr>
              <a:t>x(t)</a:t>
            </a:r>
          </a:p>
        </p:txBody>
      </p:sp>
      <p:sp>
        <p:nvSpPr>
          <p:cNvPr id="25609" name="TextBox 49"/>
          <p:cNvSpPr txBox="1">
            <a:spLocks noChangeArrowheads="1"/>
          </p:cNvSpPr>
          <p:nvPr/>
        </p:nvSpPr>
        <p:spPr bwMode="auto">
          <a:xfrm>
            <a:off x="5348288" y="2505075"/>
            <a:ext cx="16573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Arial" charset="0"/>
                <a:ea typeface="MS PGothic" pitchFamily="34" charset="-128"/>
                <a:cs typeface="Arial" charset="0"/>
              </a:rPr>
              <a:t>client  application </a:t>
            </a:r>
          </a:p>
          <a:p>
            <a:pPr algn="ctr"/>
            <a:r>
              <a:rPr lang="en-US" sz="1400">
                <a:latin typeface="Arial" charset="0"/>
                <a:ea typeface="MS PGothic" pitchFamily="34" charset="-128"/>
                <a:cs typeface="Arial" charset="0"/>
              </a:rPr>
              <a:t>buffer, size B</a:t>
            </a:r>
          </a:p>
        </p:txBody>
      </p:sp>
      <p:cxnSp>
        <p:nvCxnSpPr>
          <p:cNvPr id="25610" name="Straight Arrow Connector 51"/>
          <p:cNvCxnSpPr>
            <a:cxnSpLocks noChangeShapeType="1"/>
          </p:cNvCxnSpPr>
          <p:nvPr/>
        </p:nvCxnSpPr>
        <p:spPr bwMode="auto">
          <a:xfrm>
            <a:off x="6723063" y="2879725"/>
            <a:ext cx="280987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5611" name="Straight Arrow Connector 54"/>
          <p:cNvCxnSpPr>
            <a:cxnSpLocks noChangeShapeType="1"/>
          </p:cNvCxnSpPr>
          <p:nvPr/>
        </p:nvCxnSpPr>
        <p:spPr bwMode="auto">
          <a:xfrm flipH="1">
            <a:off x="5359400" y="2871788"/>
            <a:ext cx="280988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5612" name="Straight Connector 55"/>
          <p:cNvCxnSpPr>
            <a:cxnSpLocks noChangeShapeType="1"/>
          </p:cNvCxnSpPr>
          <p:nvPr/>
        </p:nvCxnSpPr>
        <p:spPr bwMode="auto">
          <a:xfrm>
            <a:off x="6873875" y="2079625"/>
            <a:ext cx="652463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</p:spPr>
      </p:cxnSp>
      <p:sp>
        <p:nvSpPr>
          <p:cNvPr id="25613" name="TextBox 57"/>
          <p:cNvSpPr txBox="1">
            <a:spLocks noChangeArrowheads="1"/>
          </p:cNvSpPr>
          <p:nvPr/>
        </p:nvSpPr>
        <p:spPr bwMode="auto">
          <a:xfrm>
            <a:off x="7032625" y="1420813"/>
            <a:ext cx="1441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playout rate,</a:t>
            </a:r>
          </a:p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e.g., CBR </a:t>
            </a:r>
            <a:r>
              <a:rPr lang="en-US" i="1">
                <a:solidFill>
                  <a:srgbClr val="CC0000"/>
                </a:solidFill>
                <a:latin typeface="Arial" charset="0"/>
                <a:ea typeface="MS PGothic" pitchFamily="34" charset="-128"/>
                <a:cs typeface="Arial" charset="0"/>
              </a:rPr>
              <a:t>r</a:t>
            </a:r>
          </a:p>
        </p:txBody>
      </p:sp>
      <p:sp>
        <p:nvSpPr>
          <p:cNvPr id="25614" name="Rectangle 58"/>
          <p:cNvSpPr>
            <a:spLocks noChangeArrowheads="1"/>
          </p:cNvSpPr>
          <p:nvPr/>
        </p:nvSpPr>
        <p:spPr bwMode="auto">
          <a:xfrm>
            <a:off x="6143625" y="1633538"/>
            <a:ext cx="815975" cy="844550"/>
          </a:xfrm>
          <a:prstGeom prst="rect">
            <a:avLst/>
          </a:prstGeom>
          <a:solidFill>
            <a:srgbClr val="000099"/>
          </a:solidFill>
          <a:ln w="15875">
            <a:noFill/>
            <a:miter lim="800000"/>
            <a:headEnd/>
            <a:tailEnd/>
          </a:ln>
        </p:spPr>
        <p:txBody>
          <a:bodyPr wrap="none"/>
          <a:lstStyle/>
          <a:p>
            <a:endParaRPr lang="el-GR" i="1">
              <a:ea typeface="MS PGothic" pitchFamily="34" charset="-128"/>
            </a:endParaRPr>
          </a:p>
        </p:txBody>
      </p:sp>
      <p:sp>
        <p:nvSpPr>
          <p:cNvPr id="25615" name="TextBox 59"/>
          <p:cNvSpPr txBox="1">
            <a:spLocks noChangeArrowheads="1"/>
          </p:cNvSpPr>
          <p:nvPr/>
        </p:nvSpPr>
        <p:spPr bwMode="auto">
          <a:xfrm>
            <a:off x="5864225" y="947738"/>
            <a:ext cx="14287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Arial" charset="0"/>
                <a:ea typeface="MS PGothic" pitchFamily="34" charset="-128"/>
                <a:cs typeface="Arial" charset="0"/>
              </a:rPr>
              <a:t>buffer fill level, </a:t>
            </a:r>
            <a:r>
              <a:rPr lang="en-US" sz="1400" i="1">
                <a:solidFill>
                  <a:srgbClr val="CC0000"/>
                </a:solidFill>
                <a:latin typeface="Arial" charset="0"/>
                <a:ea typeface="MS PGothic" pitchFamily="34" charset="-128"/>
                <a:cs typeface="Arial" charset="0"/>
              </a:rPr>
              <a:t>Q(t)</a:t>
            </a:r>
          </a:p>
        </p:txBody>
      </p:sp>
      <p:cxnSp>
        <p:nvCxnSpPr>
          <p:cNvPr id="25616" name="Straight Arrow Connector 60"/>
          <p:cNvCxnSpPr>
            <a:cxnSpLocks noChangeShapeType="1"/>
          </p:cNvCxnSpPr>
          <p:nvPr/>
        </p:nvCxnSpPr>
        <p:spPr bwMode="auto">
          <a:xfrm flipH="1">
            <a:off x="6178550" y="1319213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5617" name="Straight Arrow Connector 62"/>
          <p:cNvCxnSpPr>
            <a:cxnSpLocks noChangeShapeType="1"/>
          </p:cNvCxnSpPr>
          <p:nvPr/>
        </p:nvCxnSpPr>
        <p:spPr bwMode="auto">
          <a:xfrm rot="10800000" flipH="1">
            <a:off x="6789738" y="1312863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5618" name="TextBox 64"/>
          <p:cNvSpPr txBox="1">
            <a:spLocks noChangeArrowheads="1"/>
          </p:cNvSpPr>
          <p:nvPr/>
        </p:nvSpPr>
        <p:spPr bwMode="auto">
          <a:xfrm>
            <a:off x="434975" y="2581275"/>
            <a:ext cx="1428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video server</a:t>
            </a:r>
            <a:endParaRPr lang="en-US" i="1">
              <a:solidFill>
                <a:srgbClr val="CC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5619" name="Text Box 53"/>
          <p:cNvSpPr txBox="1">
            <a:spLocks noChangeArrowheads="1"/>
          </p:cNvSpPr>
          <p:nvPr/>
        </p:nvSpPr>
        <p:spPr bwMode="auto">
          <a:xfrm>
            <a:off x="252413" y="3500438"/>
            <a:ext cx="8655050" cy="29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solidFill>
                  <a:srgbClr val="FF0000"/>
                </a:solidFill>
              </a:rPr>
              <a:t>Ενταμίευση αναπαραγωγής: μέσος ρυθμός γεμίσματος </a:t>
            </a:r>
            <a:r>
              <a:rPr lang="en-US">
                <a:solidFill>
                  <a:srgbClr val="FF0000"/>
                </a:solidFill>
              </a:rPr>
              <a:t>(x), </a:t>
            </a:r>
            <a:r>
              <a:rPr lang="el-GR">
                <a:solidFill>
                  <a:srgbClr val="FF0000"/>
                </a:solidFill>
              </a:rPr>
              <a:t>ρυθμός αναπαραγωγής </a:t>
            </a:r>
            <a:r>
              <a:rPr lang="en-US">
                <a:solidFill>
                  <a:srgbClr val="FF0000"/>
                </a:solidFill>
              </a:rPr>
              <a:t>(r):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/>
              <a:t> </a:t>
            </a:r>
            <a:r>
              <a:rPr lang="en-US">
                <a:solidFill>
                  <a:schemeClr val="accent2"/>
                </a:solidFill>
              </a:rPr>
              <a:t>x&lt;r:</a:t>
            </a:r>
            <a:r>
              <a:rPr lang="en-US"/>
              <a:t> </a:t>
            </a:r>
            <a:r>
              <a:rPr lang="el-GR"/>
              <a:t>ο ενταμιευτής τελικά αδειάζει (προκαλώντας το πάγωμα της αναπαραγωγής του </a:t>
            </a:r>
            <a:r>
              <a:rPr lang="en-US"/>
              <a:t>video </a:t>
            </a:r>
            <a:r>
              <a:rPr lang="el-GR"/>
              <a:t>μέχρι να ξαναγεμίσει)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/>
              <a:t> </a:t>
            </a:r>
            <a:r>
              <a:rPr lang="en-US">
                <a:solidFill>
                  <a:schemeClr val="accent2"/>
                </a:solidFill>
              </a:rPr>
              <a:t>x&gt;r:</a:t>
            </a:r>
            <a:r>
              <a:rPr lang="en-US"/>
              <a:t> </a:t>
            </a:r>
            <a:r>
              <a:rPr lang="el-GR"/>
              <a:t>ο ενταμιευτής δεν θα αδειάσει, αρκεί η αρχική καθυστέρηση να είναι αρκετά μεγάλη ώστε να απορροφήσει τη μεταβλητότητα στο </a:t>
            </a:r>
            <a:r>
              <a:rPr lang="en-US"/>
              <a:t>x(t)</a:t>
            </a:r>
            <a:endParaRPr lang="el-GR"/>
          </a:p>
          <a:p>
            <a:pPr lvl="1">
              <a:spcBef>
                <a:spcPct val="500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l-GR"/>
              <a:t> δίλημμα αρχικής καθυστέρησης αναπαραγωγής: το άδειασμα του ενταμιευτή είναι λιγότερο πιθανό με μεγαλύτερες καθυστερήσεις, αλλά αργεί περισσότερο ο χρήστης να ξεκινήσει να βλέπει</a:t>
            </a:r>
          </a:p>
        </p:txBody>
      </p:sp>
      <p:sp>
        <p:nvSpPr>
          <p:cNvPr id="2562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62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9B576DAB-5F5A-4157-A8CA-B37D97AAA2AA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16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228600"/>
            <a:ext cx="8172450" cy="871538"/>
          </a:xfrm>
        </p:spPr>
        <p:txBody>
          <a:bodyPr/>
          <a:lstStyle/>
          <a:p>
            <a:r>
              <a:rPr lang="en-US" smtClean="0"/>
              <a:t>Streaming Multimedia: UDP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" y="1168400"/>
            <a:ext cx="8289925" cy="5429250"/>
          </a:xfrm>
        </p:spPr>
        <p:txBody>
          <a:bodyPr/>
          <a:lstStyle/>
          <a:p>
            <a:r>
              <a:rPr lang="el-GR" sz="2000" dirty="0" smtClean="0"/>
              <a:t>Ο εξυπηρετητής</a:t>
            </a:r>
            <a:r>
              <a:rPr lang="en-US" sz="2000" dirty="0" smtClean="0"/>
              <a:t> </a:t>
            </a:r>
            <a:r>
              <a:rPr lang="el-GR" sz="2000" dirty="0" smtClean="0"/>
              <a:t>στέλνει στον κατάλληλο για τον πελάτη ρυθμό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συχνά, ρυθμός αποστολής</a:t>
            </a:r>
            <a:r>
              <a:rPr lang="en-US" dirty="0" smtClean="0"/>
              <a:t> = </a:t>
            </a:r>
            <a:r>
              <a:rPr lang="el-GR" dirty="0" smtClean="0"/>
              <a:t>ρυθμός κωδικοποίησης= </a:t>
            </a:r>
            <a:r>
              <a:rPr lang="el-GR" dirty="0" err="1" smtClean="0"/>
              <a:t>σταθ</a:t>
            </a:r>
            <a:r>
              <a:rPr lang="el-GR" dirty="0" smtClean="0"/>
              <a:t>.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ο</a:t>
            </a:r>
            <a:r>
              <a:rPr lang="en-US" dirty="0" smtClean="0"/>
              <a:t> </a:t>
            </a:r>
            <a:r>
              <a:rPr lang="el-GR" dirty="0" smtClean="0"/>
              <a:t>ρυθμός μετάδοσης μπορεί να αγνοεί τα επίπεδα συμφόρησης</a:t>
            </a:r>
          </a:p>
          <a:p>
            <a:pPr lvl="1">
              <a:buNone/>
            </a:pPr>
            <a:endParaRPr lang="en-US" dirty="0" smtClean="0"/>
          </a:p>
          <a:p>
            <a:r>
              <a:rPr lang="el-GR" sz="2000" dirty="0" smtClean="0"/>
              <a:t>Μικρή καθυστέρηση αναπαραγωγής </a:t>
            </a:r>
            <a:r>
              <a:rPr lang="en-US" sz="2000" dirty="0" smtClean="0"/>
              <a:t>(2-5 seconds) </a:t>
            </a:r>
            <a:r>
              <a:rPr lang="el-GR" sz="2000" dirty="0" smtClean="0"/>
              <a:t>ώστε να εξαλείψει την οφειλόμενη στο δίκτυο διακύμανση της καθυστέρησης </a:t>
            </a:r>
          </a:p>
          <a:p>
            <a:pPr>
              <a:buNone/>
            </a:pPr>
            <a:endParaRPr lang="en-US" sz="2000" dirty="0" smtClean="0"/>
          </a:p>
          <a:p>
            <a:r>
              <a:rPr lang="el-GR" sz="2000" dirty="0" smtClean="0"/>
              <a:t>Ανάκαμψη από σφάλματα</a:t>
            </a:r>
            <a:r>
              <a:rPr lang="en-US" sz="2000" dirty="0" smtClean="0"/>
              <a:t>: </a:t>
            </a:r>
            <a:r>
              <a:rPr lang="el-GR" sz="2000" dirty="0" smtClean="0"/>
              <a:t>επίπεδο εφαρμογής, να επιτρέπεται από χρονικούς περιορισμούς</a:t>
            </a:r>
          </a:p>
          <a:p>
            <a:pPr>
              <a:buNone/>
            </a:pPr>
            <a:endParaRPr lang="el-GR" sz="2000" dirty="0" smtClean="0"/>
          </a:p>
          <a:p>
            <a:r>
              <a:rPr lang="en-US" sz="2000" dirty="0" smtClean="0"/>
              <a:t>RTP [RFC 2326]: </a:t>
            </a:r>
            <a:r>
              <a:rPr lang="el-GR" sz="2000" dirty="0" smtClean="0"/>
              <a:t>τύποι φορτίου πολυμέσων</a:t>
            </a:r>
          </a:p>
          <a:p>
            <a:endParaRPr lang="el-GR" sz="2000" dirty="0" smtClean="0"/>
          </a:p>
          <a:p>
            <a:r>
              <a:rPr lang="el-GR" sz="2000" dirty="0" smtClean="0"/>
              <a:t>Το </a:t>
            </a:r>
            <a:r>
              <a:rPr lang="en-US" sz="2000" dirty="0" smtClean="0"/>
              <a:t>UDP </a:t>
            </a:r>
            <a:r>
              <a:rPr lang="el-GR" sz="2000" dirty="0" smtClean="0"/>
              <a:t>μπορεί να μην περνά μέσα από </a:t>
            </a:r>
            <a:r>
              <a:rPr lang="en-US" sz="2000" dirty="0" smtClean="0"/>
              <a:t>firewalls</a:t>
            </a:r>
          </a:p>
        </p:txBody>
      </p:sp>
      <p:sp>
        <p:nvSpPr>
          <p:cNvPr id="26628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629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30F8E9EB-1481-4C64-8D41-70D26E398519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17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Streaming Multimedia: HTTP</a:t>
            </a:r>
            <a:endParaRPr lang="el-GR" dirty="0" smtClean="0"/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369888" y="3970338"/>
            <a:ext cx="8443912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5113" indent="-265113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/>
              <a:t>ρυθμός παροχής παρουσιάζει διακυμάνσεις λόγω του ελέγχου συμφόρησης του </a:t>
            </a:r>
            <a:r>
              <a:rPr lang="en-US" sz="2000" dirty="0"/>
              <a:t>TCP</a:t>
            </a:r>
            <a:r>
              <a:rPr lang="el-GR" sz="2000" dirty="0"/>
              <a:t>, αναμεταδόσεις (παράδοση σε σειρά</a:t>
            </a:r>
            <a:r>
              <a:rPr lang="el-GR" sz="2000" dirty="0" smtClean="0"/>
              <a:t>)</a:t>
            </a:r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</a:pPr>
            <a:endParaRPr lang="en-US" sz="2000" dirty="0"/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</a:pPr>
            <a:r>
              <a:rPr lang="el-GR" sz="2000" dirty="0" smtClean="0"/>
              <a:t>Μεγάλη </a:t>
            </a:r>
            <a:r>
              <a:rPr lang="el-GR" sz="2000" dirty="0"/>
              <a:t>καθυστέρηση αναπαραγωγής</a:t>
            </a:r>
            <a:r>
              <a:rPr lang="en-US" sz="2000" dirty="0"/>
              <a:t>: </a:t>
            </a:r>
            <a:r>
              <a:rPr lang="el-GR" sz="2000" dirty="0"/>
              <a:t>εξομάλυνση του ρυθμού παροχής </a:t>
            </a:r>
            <a:r>
              <a:rPr lang="en-US" sz="2000" dirty="0" smtClean="0"/>
              <a:t>TCP</a:t>
            </a:r>
            <a:endParaRPr lang="el-GR" sz="2000" dirty="0" smtClean="0"/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</a:pPr>
            <a:endParaRPr lang="el-GR" sz="2000" dirty="0"/>
          </a:p>
          <a:p>
            <a:pPr marL="265113" indent="-265113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</a:pPr>
            <a:r>
              <a:rPr lang="en-US" sz="2000" dirty="0" smtClean="0"/>
              <a:t>HTTP/TCP </a:t>
            </a:r>
            <a:r>
              <a:rPr lang="el-GR" sz="2000" dirty="0"/>
              <a:t>διέρχεται ευκολότερα από τα </a:t>
            </a:r>
            <a:r>
              <a:rPr lang="en-US" sz="2000" dirty="0"/>
              <a:t>firewalls</a:t>
            </a:r>
            <a:endParaRPr lang="el-GR" sz="2000" dirty="0"/>
          </a:p>
        </p:txBody>
      </p:sp>
      <p:sp>
        <p:nvSpPr>
          <p:cNvPr id="27652" name="Text Box 6"/>
          <p:cNvSpPr txBox="1">
            <a:spLocks noChangeArrowheads="1"/>
          </p:cNvSpPr>
          <p:nvPr/>
        </p:nvSpPr>
        <p:spPr bwMode="auto">
          <a:xfrm>
            <a:off x="252413" y="1147763"/>
            <a:ext cx="85613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</a:pPr>
            <a:r>
              <a:rPr lang="el-GR" sz="2000" dirty="0" smtClean="0"/>
              <a:t>  Το </a:t>
            </a:r>
            <a:r>
              <a:rPr lang="el-GR" sz="2000" dirty="0"/>
              <a:t>αρχείο πολυμέσων ανακτήθηκε μέσω </a:t>
            </a:r>
            <a:r>
              <a:rPr lang="en-US" sz="2000" dirty="0"/>
              <a:t>HTTP GET</a:t>
            </a:r>
            <a:endParaRPr lang="el-GR" sz="2000" dirty="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100000"/>
              <a:buFont typeface="Wingdings" pitchFamily="2" charset="2"/>
              <a:buChar char="§"/>
            </a:pPr>
            <a:r>
              <a:rPr lang="el-GR" sz="2000" dirty="0" smtClean="0"/>
              <a:t>  Στέλνει </a:t>
            </a:r>
            <a:r>
              <a:rPr lang="el-GR" sz="2000" dirty="0"/>
              <a:t>με τον μέγιστο δυνατό ρυθμό μέσω</a:t>
            </a:r>
            <a:r>
              <a:rPr lang="en-US" sz="2000" dirty="0"/>
              <a:t> TCP</a:t>
            </a:r>
            <a:endParaRPr lang="el-GR" sz="2000" dirty="0"/>
          </a:p>
        </p:txBody>
      </p:sp>
      <p:grpSp>
        <p:nvGrpSpPr>
          <p:cNvPr id="27653" name="Group 4"/>
          <p:cNvGrpSpPr>
            <a:grpSpLocks/>
          </p:cNvGrpSpPr>
          <p:nvPr/>
        </p:nvGrpSpPr>
        <p:grpSpPr bwMode="auto">
          <a:xfrm>
            <a:off x="6103938" y="2347913"/>
            <a:ext cx="1035050" cy="644525"/>
            <a:chOff x="5288362" y="3066231"/>
            <a:chExt cx="1034815" cy="644839"/>
          </a:xfrm>
        </p:grpSpPr>
        <p:grpSp>
          <p:nvGrpSpPr>
            <p:cNvPr id="27678" name="Group 77"/>
            <p:cNvGrpSpPr>
              <a:grpSpLocks/>
            </p:cNvGrpSpPr>
            <p:nvPr/>
          </p:nvGrpSpPr>
          <p:grpSpPr bwMode="auto">
            <a:xfrm>
              <a:off x="5288362" y="3066231"/>
              <a:ext cx="721504" cy="644839"/>
              <a:chOff x="5125853" y="2720015"/>
              <a:chExt cx="1352281" cy="644839"/>
            </a:xfrm>
          </p:grpSpPr>
          <p:sp>
            <p:nvSpPr>
              <p:cNvPr id="27680" name="Rectangle 78"/>
              <p:cNvSpPr>
                <a:spLocks noChangeArrowheads="1"/>
              </p:cNvSpPr>
              <p:nvPr/>
            </p:nvSpPr>
            <p:spPr bwMode="auto">
              <a:xfrm>
                <a:off x="5125853" y="2720015"/>
                <a:ext cx="1352281" cy="644839"/>
              </a:xfrm>
              <a:prstGeom prst="rect">
                <a:avLst/>
              </a:prstGeom>
              <a:noFill/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el-GR" sz="1400" i="1">
                  <a:ea typeface="MS PGothic" pitchFamily="34" charset="-128"/>
                </a:endParaRPr>
              </a:p>
            </p:txBody>
          </p:sp>
          <p:sp>
            <p:nvSpPr>
              <p:cNvPr id="27681" name="Rectangle 79"/>
              <p:cNvSpPr>
                <a:spLocks noChangeArrowheads="1"/>
              </p:cNvSpPr>
              <p:nvPr/>
            </p:nvSpPr>
            <p:spPr bwMode="auto">
              <a:xfrm>
                <a:off x="5330788" y="2729246"/>
                <a:ext cx="1143274" cy="626501"/>
              </a:xfrm>
              <a:prstGeom prst="rect">
                <a:avLst/>
              </a:prstGeom>
              <a:solidFill>
                <a:srgbClr val="000099"/>
              </a:solidFill>
              <a:ln w="15875">
                <a:noFill/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/>
              </a:p>
            </p:txBody>
          </p:sp>
        </p:grpSp>
        <p:cxnSp>
          <p:nvCxnSpPr>
            <p:cNvPr id="27679" name="Straight Connector 82"/>
            <p:cNvCxnSpPr>
              <a:cxnSpLocks noChangeShapeType="1"/>
            </p:cNvCxnSpPr>
            <p:nvPr/>
          </p:nvCxnSpPr>
          <p:spPr bwMode="auto">
            <a:xfrm>
              <a:off x="5780752" y="3366157"/>
              <a:ext cx="542425" cy="0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27654" name="Group 70"/>
          <p:cNvGrpSpPr>
            <a:grpSpLocks/>
          </p:cNvGrpSpPr>
          <p:nvPr/>
        </p:nvGrpSpPr>
        <p:grpSpPr bwMode="auto">
          <a:xfrm>
            <a:off x="2112963" y="2278063"/>
            <a:ext cx="722312" cy="644525"/>
            <a:chOff x="5125853" y="2720015"/>
            <a:chExt cx="1352281" cy="644839"/>
          </a:xfrm>
        </p:grpSpPr>
        <p:sp>
          <p:nvSpPr>
            <p:cNvPr id="27676" name="Rectangle 71"/>
            <p:cNvSpPr>
              <a:spLocks noChangeArrowheads="1"/>
            </p:cNvSpPr>
            <p:nvPr/>
          </p:nvSpPr>
          <p:spPr bwMode="auto">
            <a:xfrm>
              <a:off x="5125853" y="2720015"/>
              <a:ext cx="1352281" cy="644839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l-GR" sz="1400" i="1">
                <a:ea typeface="MS PGothic" pitchFamily="34" charset="-128"/>
              </a:endParaRPr>
            </a:p>
          </p:txBody>
        </p:sp>
        <p:sp>
          <p:nvSpPr>
            <p:cNvPr id="27677" name="Rectangle 72"/>
            <p:cNvSpPr>
              <a:spLocks noChangeArrowheads="1"/>
            </p:cNvSpPr>
            <p:nvPr/>
          </p:nvSpPr>
          <p:spPr bwMode="auto">
            <a:xfrm>
              <a:off x="5785271" y="2729246"/>
              <a:ext cx="688789" cy="626501"/>
            </a:xfrm>
            <a:prstGeom prst="rect">
              <a:avLst/>
            </a:prstGeom>
            <a:solidFill>
              <a:srgbClr val="000099"/>
            </a:solidFill>
            <a:ln w="1587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endParaRPr/>
            </a:p>
          </p:txBody>
        </p:sp>
      </p:grpSp>
      <p:sp>
        <p:nvSpPr>
          <p:cNvPr id="27655" name="Freeform 1287"/>
          <p:cNvSpPr>
            <a:spLocks/>
          </p:cNvSpPr>
          <p:nvPr/>
        </p:nvSpPr>
        <p:spPr bwMode="auto">
          <a:xfrm>
            <a:off x="3005138" y="2241550"/>
            <a:ext cx="1958975" cy="909638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cxnSp>
        <p:nvCxnSpPr>
          <p:cNvPr id="27656" name="Straight Connector 45"/>
          <p:cNvCxnSpPr>
            <a:cxnSpLocks noChangeShapeType="1"/>
          </p:cNvCxnSpPr>
          <p:nvPr/>
        </p:nvCxnSpPr>
        <p:spPr bwMode="auto">
          <a:xfrm>
            <a:off x="2701925" y="2660650"/>
            <a:ext cx="1047750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</p:spPr>
      </p:cxnSp>
      <p:cxnSp>
        <p:nvCxnSpPr>
          <p:cNvPr id="27657" name="Straight Connector 46"/>
          <p:cNvCxnSpPr>
            <a:cxnSpLocks noChangeShapeType="1"/>
          </p:cNvCxnSpPr>
          <p:nvPr/>
        </p:nvCxnSpPr>
        <p:spPr bwMode="auto">
          <a:xfrm>
            <a:off x="4857750" y="2671763"/>
            <a:ext cx="1292225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</p:spPr>
      </p:cxnSp>
      <p:sp>
        <p:nvSpPr>
          <p:cNvPr id="27658" name="TextBox 47"/>
          <p:cNvSpPr txBox="1">
            <a:spLocks noChangeArrowheads="1"/>
          </p:cNvSpPr>
          <p:nvPr/>
        </p:nvSpPr>
        <p:spPr bwMode="auto">
          <a:xfrm>
            <a:off x="5065713" y="2181225"/>
            <a:ext cx="9810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variable rate, </a:t>
            </a:r>
            <a:r>
              <a:rPr lang="en-US" sz="1400">
                <a:solidFill>
                  <a:srgbClr val="CC0000"/>
                </a:solidFill>
                <a:latin typeface="Arial" charset="0"/>
                <a:ea typeface="MS PGothic" pitchFamily="34" charset="-128"/>
                <a:cs typeface="Arial" charset="0"/>
              </a:rPr>
              <a:t>x(t)</a:t>
            </a:r>
          </a:p>
        </p:txBody>
      </p:sp>
      <p:grpSp>
        <p:nvGrpSpPr>
          <p:cNvPr id="27659" name="Group 2"/>
          <p:cNvGrpSpPr>
            <a:grpSpLocks/>
          </p:cNvGrpSpPr>
          <p:nvPr/>
        </p:nvGrpSpPr>
        <p:grpSpPr bwMode="auto">
          <a:xfrm>
            <a:off x="7040563" y="2333625"/>
            <a:ext cx="1131887" cy="644525"/>
            <a:chOff x="5125853" y="2720015"/>
            <a:chExt cx="1352281" cy="644839"/>
          </a:xfrm>
        </p:grpSpPr>
        <p:sp>
          <p:nvSpPr>
            <p:cNvPr id="27674" name="Rectangle 44"/>
            <p:cNvSpPr>
              <a:spLocks noChangeArrowheads="1"/>
            </p:cNvSpPr>
            <p:nvPr/>
          </p:nvSpPr>
          <p:spPr bwMode="auto">
            <a:xfrm>
              <a:off x="5125853" y="2720015"/>
              <a:ext cx="1352281" cy="644839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l-GR" sz="1400" i="1">
                <a:ea typeface="MS PGothic" pitchFamily="34" charset="-128"/>
              </a:endParaRPr>
            </a:p>
          </p:txBody>
        </p:sp>
        <p:sp>
          <p:nvSpPr>
            <p:cNvPr id="27675" name="Rectangle 54"/>
            <p:cNvSpPr>
              <a:spLocks noChangeArrowheads="1"/>
            </p:cNvSpPr>
            <p:nvPr/>
          </p:nvSpPr>
          <p:spPr bwMode="auto">
            <a:xfrm>
              <a:off x="5785271" y="2729246"/>
              <a:ext cx="688789" cy="626501"/>
            </a:xfrm>
            <a:prstGeom prst="rect">
              <a:avLst/>
            </a:prstGeom>
            <a:solidFill>
              <a:srgbClr val="000099"/>
            </a:solidFill>
            <a:ln w="1587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endParaRPr/>
            </a:p>
          </p:txBody>
        </p:sp>
      </p:grpSp>
      <p:grpSp>
        <p:nvGrpSpPr>
          <p:cNvPr id="27660" name="Group 134"/>
          <p:cNvGrpSpPr>
            <a:grpSpLocks/>
          </p:cNvGrpSpPr>
          <p:nvPr/>
        </p:nvGrpSpPr>
        <p:grpSpPr bwMode="auto">
          <a:xfrm>
            <a:off x="773113" y="2351088"/>
            <a:ext cx="1201737" cy="533400"/>
            <a:chOff x="3621" y="3265"/>
            <a:chExt cx="1776" cy="744"/>
          </a:xfrm>
        </p:grpSpPr>
        <p:pic>
          <p:nvPicPr>
            <p:cNvPr id="27670" name="Picture 135" descr="reel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21" y="3265"/>
              <a:ext cx="1776" cy="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71" name="Freeform 136"/>
            <p:cNvSpPr>
              <a:spLocks/>
            </p:cNvSpPr>
            <p:nvPr/>
          </p:nvSpPr>
          <p:spPr bwMode="auto">
            <a:xfrm>
              <a:off x="3971" y="3288"/>
              <a:ext cx="1402" cy="439"/>
            </a:xfrm>
            <a:custGeom>
              <a:avLst/>
              <a:gdLst>
                <a:gd name="T0" fmla="*/ 0 w 1401"/>
                <a:gd name="T1" fmla="*/ 6 h 438"/>
                <a:gd name="T2" fmla="*/ 27 w 1401"/>
                <a:gd name="T3" fmla="*/ 392 h 438"/>
                <a:gd name="T4" fmla="*/ 114 w 1401"/>
                <a:gd name="T5" fmla="*/ 389 h 438"/>
                <a:gd name="T6" fmla="*/ 132 w 1401"/>
                <a:gd name="T7" fmla="*/ 365 h 438"/>
                <a:gd name="T8" fmla="*/ 210 w 1401"/>
                <a:gd name="T9" fmla="*/ 410 h 438"/>
                <a:gd name="T10" fmla="*/ 450 w 1401"/>
                <a:gd name="T11" fmla="*/ 392 h 438"/>
                <a:gd name="T12" fmla="*/ 486 w 1401"/>
                <a:gd name="T13" fmla="*/ 401 h 438"/>
                <a:gd name="T14" fmla="*/ 690 w 1401"/>
                <a:gd name="T15" fmla="*/ 425 h 438"/>
                <a:gd name="T16" fmla="*/ 1082 w 1401"/>
                <a:gd name="T17" fmla="*/ 446 h 438"/>
                <a:gd name="T18" fmla="*/ 1409 w 1401"/>
                <a:gd name="T19" fmla="*/ 428 h 438"/>
                <a:gd name="T20" fmla="*/ 1400 w 1401"/>
                <a:gd name="T21" fmla="*/ 165 h 438"/>
                <a:gd name="T22" fmla="*/ 291 w 1401"/>
                <a:gd name="T23" fmla="*/ 0 h 438"/>
                <a:gd name="T24" fmla="*/ 0 w 1401"/>
                <a:gd name="T25" fmla="*/ 6 h 4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01"/>
                <a:gd name="T40" fmla="*/ 0 h 438"/>
                <a:gd name="T41" fmla="*/ 1401 w 1401"/>
                <a:gd name="T42" fmla="*/ 438 h 4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01" h="438">
                  <a:moveTo>
                    <a:pt x="0" y="6"/>
                  </a:moveTo>
                  <a:lnTo>
                    <a:pt x="27" y="384"/>
                  </a:lnTo>
                  <a:lnTo>
                    <a:pt x="114" y="381"/>
                  </a:lnTo>
                  <a:lnTo>
                    <a:pt x="132" y="357"/>
                  </a:lnTo>
                  <a:lnTo>
                    <a:pt x="210" y="402"/>
                  </a:lnTo>
                  <a:lnTo>
                    <a:pt x="450" y="384"/>
                  </a:lnTo>
                  <a:lnTo>
                    <a:pt x="486" y="393"/>
                  </a:lnTo>
                  <a:lnTo>
                    <a:pt x="690" y="417"/>
                  </a:lnTo>
                  <a:lnTo>
                    <a:pt x="1074" y="438"/>
                  </a:lnTo>
                  <a:lnTo>
                    <a:pt x="1401" y="420"/>
                  </a:lnTo>
                  <a:lnTo>
                    <a:pt x="1392" y="165"/>
                  </a:lnTo>
                  <a:lnTo>
                    <a:pt x="29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7672" name="Freeform 137"/>
            <p:cNvSpPr>
              <a:spLocks/>
            </p:cNvSpPr>
            <p:nvPr/>
          </p:nvSpPr>
          <p:spPr bwMode="auto">
            <a:xfrm>
              <a:off x="4242" y="3860"/>
              <a:ext cx="999" cy="120"/>
            </a:xfrm>
            <a:custGeom>
              <a:avLst/>
              <a:gdLst>
                <a:gd name="T0" fmla="*/ 0 w 999"/>
                <a:gd name="T1" fmla="*/ 6 h 123"/>
                <a:gd name="T2" fmla="*/ 717 w 999"/>
                <a:gd name="T3" fmla="*/ 12 h 123"/>
                <a:gd name="T4" fmla="*/ 744 w 999"/>
                <a:gd name="T5" fmla="*/ 28 h 123"/>
                <a:gd name="T6" fmla="*/ 801 w 999"/>
                <a:gd name="T7" fmla="*/ 34 h 123"/>
                <a:gd name="T8" fmla="*/ 876 w 999"/>
                <a:gd name="T9" fmla="*/ 6 h 123"/>
                <a:gd name="T10" fmla="*/ 933 w 999"/>
                <a:gd name="T11" fmla="*/ 0 h 123"/>
                <a:gd name="T12" fmla="*/ 981 w 999"/>
                <a:gd name="T13" fmla="*/ 15 h 123"/>
                <a:gd name="T14" fmla="*/ 999 w 999"/>
                <a:gd name="T15" fmla="*/ 43 h 123"/>
                <a:gd name="T16" fmla="*/ 987 w 999"/>
                <a:gd name="T17" fmla="*/ 100 h 123"/>
                <a:gd name="T18" fmla="*/ 18 w 999"/>
                <a:gd name="T19" fmla="*/ 98 h 123"/>
                <a:gd name="T20" fmla="*/ 0 w 999"/>
                <a:gd name="T21" fmla="*/ 6 h 12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99"/>
                <a:gd name="T34" fmla="*/ 0 h 123"/>
                <a:gd name="T35" fmla="*/ 999 w 999"/>
                <a:gd name="T36" fmla="*/ 123 h 12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99" h="123">
                  <a:moveTo>
                    <a:pt x="0" y="6"/>
                  </a:moveTo>
                  <a:lnTo>
                    <a:pt x="717" y="12"/>
                  </a:lnTo>
                  <a:lnTo>
                    <a:pt x="744" y="36"/>
                  </a:lnTo>
                  <a:lnTo>
                    <a:pt x="801" y="42"/>
                  </a:lnTo>
                  <a:lnTo>
                    <a:pt x="876" y="6"/>
                  </a:lnTo>
                  <a:lnTo>
                    <a:pt x="933" y="0"/>
                  </a:lnTo>
                  <a:lnTo>
                    <a:pt x="981" y="15"/>
                  </a:lnTo>
                  <a:lnTo>
                    <a:pt x="999" y="51"/>
                  </a:lnTo>
                  <a:lnTo>
                    <a:pt x="987" y="123"/>
                  </a:lnTo>
                  <a:lnTo>
                    <a:pt x="18" y="12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pic>
          <p:nvPicPr>
            <p:cNvPr id="27673" name="Picture 138" descr="video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83" y="3400"/>
              <a:ext cx="889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661" name="TextBox 73"/>
          <p:cNvSpPr txBox="1">
            <a:spLocks noChangeArrowheads="1"/>
          </p:cNvSpPr>
          <p:nvPr/>
        </p:nvSpPr>
        <p:spPr bwMode="auto">
          <a:xfrm>
            <a:off x="1835150" y="2963863"/>
            <a:ext cx="11890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TCP send buffer</a:t>
            </a:r>
            <a:endParaRPr lang="en-US" sz="1400">
              <a:solidFill>
                <a:srgbClr val="CC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7662" name="TextBox 74"/>
          <p:cNvSpPr txBox="1">
            <a:spLocks noChangeArrowheads="1"/>
          </p:cNvSpPr>
          <p:nvPr/>
        </p:nvSpPr>
        <p:spPr bwMode="auto">
          <a:xfrm>
            <a:off x="1008063" y="2949575"/>
            <a:ext cx="11874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video</a:t>
            </a:r>
          </a:p>
          <a:p>
            <a:pPr algn="ctr"/>
            <a:r>
              <a:rPr lang="en-US" sz="14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file</a:t>
            </a:r>
            <a:endParaRPr lang="en-US" sz="1400">
              <a:solidFill>
                <a:srgbClr val="CC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cxnSp>
        <p:nvCxnSpPr>
          <p:cNvPr id="27663" name="Straight Connector 75"/>
          <p:cNvCxnSpPr>
            <a:cxnSpLocks noChangeShapeType="1"/>
          </p:cNvCxnSpPr>
          <p:nvPr/>
        </p:nvCxnSpPr>
        <p:spPr bwMode="auto">
          <a:xfrm>
            <a:off x="1735138" y="2660650"/>
            <a:ext cx="542925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</p:spPr>
      </p:cxnSp>
      <p:sp>
        <p:nvSpPr>
          <p:cNvPr id="27664" name="TextBox 81"/>
          <p:cNvSpPr txBox="1">
            <a:spLocks noChangeArrowheads="1"/>
          </p:cNvSpPr>
          <p:nvPr/>
        </p:nvSpPr>
        <p:spPr bwMode="auto">
          <a:xfrm>
            <a:off x="5838825" y="3005138"/>
            <a:ext cx="11890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TCP receive buffer</a:t>
            </a:r>
            <a:endParaRPr lang="en-US" sz="1400">
              <a:solidFill>
                <a:srgbClr val="CC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7665" name="TextBox 84"/>
          <p:cNvSpPr txBox="1">
            <a:spLocks noChangeArrowheads="1"/>
          </p:cNvSpPr>
          <p:nvPr/>
        </p:nvSpPr>
        <p:spPr bwMode="auto">
          <a:xfrm>
            <a:off x="6999288" y="3005138"/>
            <a:ext cx="1408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application playout buffer</a:t>
            </a:r>
            <a:endParaRPr lang="en-US" sz="1400">
              <a:solidFill>
                <a:srgbClr val="CC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7666" name="TextBox 61439"/>
          <p:cNvSpPr txBox="1">
            <a:spLocks noChangeArrowheads="1"/>
          </p:cNvSpPr>
          <p:nvPr/>
        </p:nvSpPr>
        <p:spPr bwMode="auto">
          <a:xfrm>
            <a:off x="1643063" y="3492500"/>
            <a:ext cx="88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i="1">
                <a:solidFill>
                  <a:srgbClr val="000099"/>
                </a:solidFill>
                <a:latin typeface="Arial" charset="0"/>
                <a:ea typeface="MS PGothic" pitchFamily="34" charset="-128"/>
                <a:cs typeface="Arial" charset="0"/>
              </a:rPr>
              <a:t>server</a:t>
            </a:r>
          </a:p>
        </p:txBody>
      </p:sp>
      <p:sp>
        <p:nvSpPr>
          <p:cNvPr id="27667" name="TextBox 86"/>
          <p:cNvSpPr txBox="1">
            <a:spLocks noChangeArrowheads="1"/>
          </p:cNvSpPr>
          <p:nvPr/>
        </p:nvSpPr>
        <p:spPr bwMode="auto">
          <a:xfrm>
            <a:off x="6627813" y="3525838"/>
            <a:ext cx="777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i="1">
                <a:solidFill>
                  <a:srgbClr val="000099"/>
                </a:solidFill>
                <a:latin typeface="Arial" charset="0"/>
                <a:ea typeface="MS PGothic" pitchFamily="34" charset="-128"/>
                <a:cs typeface="Arial" charset="0"/>
              </a:rPr>
              <a:t>client</a:t>
            </a:r>
          </a:p>
        </p:txBody>
      </p:sp>
      <p:sp>
        <p:nvSpPr>
          <p:cNvPr id="27668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669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842246C5-1531-4676-B175-4C1C38205DD2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18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871538"/>
          </a:xfrm>
        </p:spPr>
        <p:txBody>
          <a:bodyPr/>
          <a:lstStyle/>
          <a:p>
            <a:r>
              <a:rPr lang="en-US" smtClean="0"/>
              <a:t>Streaming multimedia: DASH</a:t>
            </a:r>
            <a:endParaRPr lang="el-GR" smtClean="0"/>
          </a:p>
        </p:txBody>
      </p:sp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220663" y="885825"/>
            <a:ext cx="8718550" cy="500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sz="2200" dirty="0">
                <a:solidFill>
                  <a:srgbClr val="FF0000"/>
                </a:solidFill>
              </a:rPr>
              <a:t>DASH: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FF0000"/>
                </a:solidFill>
              </a:rPr>
              <a:t>D</a:t>
            </a:r>
            <a:r>
              <a:rPr lang="en-US" sz="2200" dirty="0"/>
              <a:t>ynamic, </a:t>
            </a:r>
            <a:r>
              <a:rPr lang="en-US" sz="2200" dirty="0">
                <a:solidFill>
                  <a:srgbClr val="FF0000"/>
                </a:solidFill>
              </a:rPr>
              <a:t>A</a:t>
            </a:r>
            <a:r>
              <a:rPr lang="en-US" sz="2200" dirty="0"/>
              <a:t>daptive </a:t>
            </a:r>
            <a:r>
              <a:rPr lang="en-US" sz="2200" dirty="0">
                <a:solidFill>
                  <a:srgbClr val="FF0000"/>
                </a:solidFill>
              </a:rPr>
              <a:t>S</a:t>
            </a:r>
            <a:r>
              <a:rPr lang="en-US" sz="2200" dirty="0"/>
              <a:t>treaming over </a:t>
            </a:r>
            <a:r>
              <a:rPr lang="en-US" sz="2200" dirty="0">
                <a:solidFill>
                  <a:srgbClr val="FF0000"/>
                </a:solidFill>
              </a:rPr>
              <a:t>H</a:t>
            </a:r>
            <a:r>
              <a:rPr lang="en-US" sz="2200" dirty="0"/>
              <a:t>TTP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n-US" sz="2200" dirty="0"/>
              <a:t> </a:t>
            </a:r>
            <a:r>
              <a:rPr lang="en-US" sz="2200" dirty="0">
                <a:solidFill>
                  <a:schemeClr val="accent2"/>
                </a:solidFill>
              </a:rPr>
              <a:t>server: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n-US" sz="2000" dirty="0"/>
              <a:t> </a:t>
            </a:r>
            <a:r>
              <a:rPr lang="el-GR" dirty="0"/>
              <a:t>χωρίζει το αρχείο </a:t>
            </a:r>
            <a:r>
              <a:rPr lang="en-US" dirty="0"/>
              <a:t>video </a:t>
            </a:r>
            <a:r>
              <a:rPr lang="el-GR" dirty="0"/>
              <a:t>σε πολλαπλά κομμάτια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dirty="0"/>
              <a:t> κάθε κομμάτι αποθηκεύεται, κωδικοποιείται σε διαφορετικούς ρυθμούς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dirty="0"/>
              <a:t> </a:t>
            </a:r>
            <a:r>
              <a:rPr lang="el-GR" dirty="0">
                <a:solidFill>
                  <a:schemeClr val="accent2"/>
                </a:solidFill>
              </a:rPr>
              <a:t>αρχείο </a:t>
            </a:r>
            <a:r>
              <a:rPr lang="en-US" dirty="0">
                <a:solidFill>
                  <a:schemeClr val="accent2"/>
                </a:solidFill>
              </a:rPr>
              <a:t>manifest:</a:t>
            </a:r>
            <a:r>
              <a:rPr lang="en-US" dirty="0"/>
              <a:t> </a:t>
            </a:r>
            <a:r>
              <a:rPr lang="el-GR" dirty="0"/>
              <a:t>παρέχει </a:t>
            </a:r>
            <a:r>
              <a:rPr lang="en-US" dirty="0"/>
              <a:t>URL </a:t>
            </a:r>
            <a:r>
              <a:rPr lang="el-GR" dirty="0"/>
              <a:t>σε διαφορετικά κομμάτια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l-GR" sz="2400" dirty="0"/>
              <a:t> </a:t>
            </a:r>
            <a:r>
              <a:rPr lang="el-GR" sz="2200" dirty="0">
                <a:solidFill>
                  <a:schemeClr val="accent2"/>
                </a:solidFill>
              </a:rPr>
              <a:t>πελάτης: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sz="2000" dirty="0">
                <a:solidFill>
                  <a:schemeClr val="accent2"/>
                </a:solidFill>
              </a:rPr>
              <a:t> </a:t>
            </a:r>
            <a:r>
              <a:rPr lang="el-GR" dirty="0"/>
              <a:t>περιοδικά μετράει το εύρος ζώνης από τον εξυπηρετητή στον πελάτη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dirty="0"/>
              <a:t> συμβουλεύεται το </a:t>
            </a:r>
            <a:r>
              <a:rPr lang="en-US" dirty="0"/>
              <a:t>manifest, </a:t>
            </a:r>
            <a:r>
              <a:rPr lang="el-GR" dirty="0"/>
              <a:t>ζητάει ένα κομμάτι τη φορά</a:t>
            </a:r>
          </a:p>
          <a:p>
            <a:pPr marL="1168400" lvl="2" indent="-254000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v"/>
            </a:pPr>
            <a:r>
              <a:rPr lang="el-GR" dirty="0" smtClean="0"/>
              <a:t>επιλέγει </a:t>
            </a:r>
            <a:r>
              <a:rPr lang="el-GR" dirty="0"/>
              <a:t>το μέγιστο δυνατό ρυθμό κωδικοποίησης δεδομένου του τρέχοντος εύρους ζώνης</a:t>
            </a:r>
          </a:p>
          <a:p>
            <a:pPr marL="1168400" lvl="2" indent="-254000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v"/>
            </a:pPr>
            <a:r>
              <a:rPr lang="el-GR" dirty="0" smtClean="0"/>
              <a:t>μπορεί </a:t>
            </a:r>
            <a:r>
              <a:rPr lang="el-GR" dirty="0"/>
              <a:t>να επιλέξει διαφορετικούς ρυθμούς κωδικοποίησης σε διαφορετικά χρονικά σημεία ( εξαρτάται από το διαθέσιμο </a:t>
            </a:r>
            <a:r>
              <a:rPr lang="el-GR" dirty="0" smtClean="0"/>
              <a:t>εύρος </a:t>
            </a:r>
            <a:r>
              <a:rPr lang="el-GR" dirty="0"/>
              <a:t>ζώνης)</a:t>
            </a:r>
          </a:p>
        </p:txBody>
      </p:sp>
      <p:sp>
        <p:nvSpPr>
          <p:cNvPr id="28676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677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BEE3B189-C1D2-47E3-B2DA-5FDAD2121042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19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28810" y="0"/>
            <a:ext cx="5684702" cy="1531345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u="none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 ΙΙ</a:t>
            </a:r>
            <a:r>
              <a:rPr lang="el-GR" u="none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u="none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1800" u="none" dirty="0" smtClean="0">
                <a:solidFill>
                  <a:srgbClr val="0070C0"/>
                </a:solidFill>
                <a:latin typeface="Comic Sans MS" pitchFamily="66" charset="0"/>
              </a:rPr>
              <a:t>Τμήμα Πληροφορικής και Τηλεπικοινωνιών</a:t>
            </a:r>
            <a:br>
              <a:rPr lang="el-GR" sz="1800" u="none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sz="1800" u="none" dirty="0" smtClean="0">
                <a:solidFill>
                  <a:srgbClr val="0070C0"/>
                </a:solidFill>
                <a:latin typeface="Comic Sans MS" pitchFamily="66" charset="0"/>
              </a:rPr>
              <a:t>     </a:t>
            </a:r>
            <a:r>
              <a:rPr lang="el-GR" sz="1800" u="none" dirty="0" smtClean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br>
              <a:rPr lang="el-GR" sz="1800" u="none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sz="1800" u="none" dirty="0" smtClean="0">
                <a:solidFill>
                  <a:srgbClr val="0070C0"/>
                </a:solidFill>
                <a:latin typeface="Comic Sans MS" pitchFamily="66" charset="0"/>
              </a:rPr>
              <a:t>     </a:t>
            </a:r>
            <a:r>
              <a:rPr lang="el-GR" sz="1800" u="none" dirty="0" smtClean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endParaRPr lang="el-GR" sz="1800" u="none" dirty="0">
              <a:latin typeface="Comic Sans MS" pitchFamily="66" charset="0"/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633591"/>
            <a:ext cx="5122912" cy="4962419"/>
          </a:xfrm>
        </p:spPr>
        <p:txBody>
          <a:bodyPr/>
          <a:lstStyle/>
          <a:p>
            <a:pPr marL="182563" indent="-182563">
              <a:buClr>
                <a:srgbClr val="00B050"/>
              </a:buClr>
            </a:pPr>
            <a:r>
              <a:rPr lang="el-GR" sz="1800" b="1" u="sng" dirty="0" smtClean="0">
                <a:latin typeface="Comic Sans MS" pitchFamily="66" charset="0"/>
              </a:rPr>
              <a:t>Θεματικές Ενότητες (ΘΕ) μαθήματος:</a:t>
            </a: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</a:pPr>
            <a:r>
              <a:rPr lang="el-GR" b="1" dirty="0" smtClean="0">
                <a:latin typeface="Comic Sans MS" pitchFamily="66" charset="0"/>
              </a:rPr>
              <a:t>ΘΕ1: Εισαγωγή </a:t>
            </a:r>
          </a:p>
          <a:p>
            <a:pPr marL="452438" indent="-452438">
              <a:buClr>
                <a:srgbClr val="00B050"/>
              </a:buClr>
            </a:pPr>
            <a:r>
              <a:rPr lang="el-GR" b="1" dirty="0" smtClean="0">
                <a:latin typeface="Comic Sans MS" pitchFamily="66" charset="0"/>
              </a:rPr>
              <a:t>(Κεφ. 1 του βιβλίου)</a:t>
            </a:r>
          </a:p>
          <a:p>
            <a:pPr marL="452438" indent="-452438">
              <a:buClr>
                <a:srgbClr val="00B050"/>
              </a:buClr>
            </a:pPr>
            <a:endParaRPr lang="el-GR" b="1" dirty="0" smtClean="0">
              <a:latin typeface="Comic Sans MS" pitchFamily="66" charset="0"/>
            </a:endParaRP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ΘΕ2: Συστήματα Αναμονής (Μ/Μ/1 και παραλλαγές, Μ/</a:t>
            </a:r>
            <a:r>
              <a:rPr lang="en-US" b="1" dirty="0" smtClean="0">
                <a:latin typeface="Comic Sans MS" pitchFamily="66" charset="0"/>
              </a:rPr>
              <a:t>G/1, </a:t>
            </a:r>
            <a:r>
              <a:rPr lang="el-GR" b="1" dirty="0" smtClean="0">
                <a:latin typeface="Comic Sans MS" pitchFamily="66" charset="0"/>
              </a:rPr>
              <a:t>συστήματα με προτεραιότητες, δίκτυα ουρών)  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b="1" dirty="0" smtClean="0">
              <a:latin typeface="Comic Sans MS" pitchFamily="66" charset="0"/>
            </a:endParaRP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ΘΕ3: Ασύρματα/Κινητά Δίκτυα (ασύρματα τοπικά δίκτυα, υποστήριξη κινητικότητας στο διαδίκτυο, κινητά δίκτυα 3ης γενιάς)  </a:t>
            </a: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6 του βιβλίου)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sz="1800" b="1" dirty="0" smtClean="0">
                <a:solidFill>
                  <a:srgbClr val="C00000"/>
                </a:solidFill>
                <a:latin typeface="Comic Sans MS" pitchFamily="66" charset="0"/>
              </a:rPr>
              <a:t>ΘΕ4: Δικτύωση Πολυμέσων 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7 του βιβλίου)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ΘΕ5: Ασφάλεια Δικτύων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8 του βιβλίου)</a:t>
            </a:r>
          </a:p>
          <a:p>
            <a:pPr>
              <a:buFont typeface="Wingdings" pitchFamily="2" charset="2"/>
              <a:buChar char="Ø"/>
            </a:pPr>
            <a:endParaRPr lang="el-GR" sz="1200" dirty="0" smtClean="0">
              <a:latin typeface="Comic Sans MS" pitchFamily="66" charset="0"/>
            </a:endParaRPr>
          </a:p>
          <a:p>
            <a:pPr lvl="0"/>
            <a:endParaRPr lang="el-GR" sz="1600" dirty="0" smtClean="0">
              <a:latin typeface="Comic Sans MS" pitchFamily="66" charset="0"/>
              <a:ea typeface="ＭＳ Ｐゴシック" pitchFamily="34"/>
            </a:endParaRPr>
          </a:p>
          <a:p>
            <a:endParaRPr lang="el-GR" dirty="0">
              <a:latin typeface="Comic Sans MS" pitchFamily="66" charset="0"/>
            </a:endParaRPr>
          </a:p>
        </p:txBody>
      </p:sp>
      <p:pic>
        <p:nvPicPr>
          <p:cNvPr id="5" name="Picture 1" descr="6e_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168" y="2060847"/>
            <a:ext cx="2660759" cy="22322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- Ορθογώνιο"/>
          <p:cNvSpPr/>
          <p:nvPr/>
        </p:nvSpPr>
        <p:spPr>
          <a:xfrm flipH="1">
            <a:off x="6012160" y="4581128"/>
            <a:ext cx="2880320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Οι  περισσότερες από τις διαφάνειες αυτές αποτελούν προσαρμογή και απόδοση στα ελληνικά των διαφανειών που συνοδεύουν το βιβλίο </a:t>
            </a:r>
            <a:r>
              <a:rPr lang="en-US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Computer Networking</a:t>
            </a: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 : </a:t>
            </a:r>
            <a:r>
              <a:rPr lang="en-US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A Top-Down Approach, J.F Kurose and K.W. Ross, 6/E, </a:t>
            </a:r>
            <a:r>
              <a:rPr lang="en-US" sz="1000" dirty="0" smtClean="0">
                <a:latin typeface="Comic Sans MS" pitchFamily="66" charset="0"/>
              </a:rPr>
              <a:t>Addison-Wesley</a:t>
            </a:r>
            <a:r>
              <a:rPr lang="en-US" sz="1000" dirty="0" smtClean="0">
                <a:latin typeface="Comic Sans MS" pitchFamily="66" charset="0"/>
              </a:rPr>
              <a:t>.</a:t>
            </a:r>
          </a:p>
          <a:p>
            <a:pPr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dirty="0"/>
          </a:p>
          <a:p>
            <a:pPr marL="173038" lvl="0" indent="-173038">
              <a:lnSpc>
                <a:spcPct val="85000"/>
              </a:lnSpc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All material copyright 1996-2012</a:t>
            </a:r>
          </a:p>
          <a:p>
            <a:pPr marL="173038" lvl="0" indent="-173038">
              <a:lnSpc>
                <a:spcPct val="85000"/>
              </a:lnSpc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J.F Kurose and K.W. Ross, All Rights Reserved</a:t>
            </a:r>
            <a:endParaRPr lang="el-GR" sz="1000" dirty="0" smtClean="0">
              <a:latin typeface="Comic Sans MS" pitchFamily="66" charset="0"/>
            </a:endParaRPr>
          </a:p>
          <a:p>
            <a:pPr hangingPunct="0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lvl="0"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Προσαρμογή και επιμέλεια της απόδοσης των πρωτότυπων διαφανειών στα ελληνικά :</a:t>
            </a:r>
          </a:p>
          <a:p>
            <a:pPr lvl="0"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Λάζαρος </a:t>
            </a:r>
            <a:r>
              <a:rPr lang="el-GR" sz="1000" dirty="0" err="1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Μεράκος</a:t>
            </a:r>
            <a:endParaRPr lang="el-GR" sz="10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012160" y="620688"/>
            <a:ext cx="2771800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rgbClr val="00B050"/>
              </a:buClr>
              <a:buNone/>
            </a:pPr>
            <a:r>
              <a:rPr lang="el-GR" sz="1100" b="1" dirty="0" smtClean="0">
                <a:latin typeface="Comic Sans MS" pitchFamily="66" charset="0"/>
              </a:rPr>
              <a:t>Συνιστώμενο Βιβλίο: </a:t>
            </a:r>
          </a:p>
          <a:p>
            <a:pPr>
              <a:buClr>
                <a:srgbClr val="00B050"/>
              </a:buClr>
              <a:buNone/>
            </a:pPr>
            <a:r>
              <a:rPr lang="en-US" sz="1100" b="1" dirty="0" smtClean="0">
                <a:solidFill>
                  <a:srgbClr val="006600"/>
                </a:solidFill>
                <a:latin typeface="Comic Sans MS" pitchFamily="66" charset="0"/>
              </a:rPr>
              <a:t>Computer Networking: A Top-Down Approach, by Kurose</a:t>
            </a: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 &amp; </a:t>
            </a:r>
            <a:r>
              <a:rPr lang="en-US" sz="1100" b="1" dirty="0" smtClean="0">
                <a:solidFill>
                  <a:srgbClr val="006600"/>
                </a:solidFill>
                <a:latin typeface="Comic Sans MS" pitchFamily="66" charset="0"/>
              </a:rPr>
              <a:t>Ross,</a:t>
            </a:r>
          </a:p>
          <a:p>
            <a:pPr>
              <a:buClr>
                <a:srgbClr val="00B050"/>
              </a:buClr>
              <a:buNone/>
            </a:pPr>
            <a:r>
              <a:rPr lang="en-US" sz="1100" b="1" dirty="0" smtClean="0">
                <a:solidFill>
                  <a:srgbClr val="006600"/>
                </a:solidFill>
                <a:latin typeface="Comic Sans MS" pitchFamily="66" charset="0"/>
              </a:rPr>
              <a:t>Addison-Wesley</a:t>
            </a: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en-US" sz="11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>
              <a:buClr>
                <a:srgbClr val="00B050"/>
              </a:buClr>
              <a:buNone/>
            </a:pP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           </a:t>
            </a:r>
            <a:endParaRPr lang="en-US" sz="11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r">
              <a:buClr>
                <a:srgbClr val="00B050"/>
              </a:buClr>
              <a:buNone/>
            </a:pPr>
            <a:r>
              <a:rPr lang="el-GR" sz="1100" b="1" dirty="0" smtClean="0">
                <a:latin typeface="Comic Sans MS" pitchFamily="66" charset="0"/>
              </a:rPr>
              <a:t>Ελληνική Μετάφραση:</a:t>
            </a:r>
          </a:p>
          <a:p>
            <a:pPr>
              <a:buClr>
                <a:srgbClr val="00B050"/>
              </a:buClr>
              <a:buNone/>
            </a:pP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Εκδόσεις : Μ. </a:t>
            </a:r>
            <a:r>
              <a:rPr lang="el-GR" sz="1100" b="1" dirty="0" err="1" smtClean="0">
                <a:solidFill>
                  <a:srgbClr val="006600"/>
                </a:solidFill>
                <a:latin typeface="Comic Sans MS" pitchFamily="66" charset="0"/>
              </a:rPr>
              <a:t>Γκιούρδας</a:t>
            </a:r>
            <a:endParaRPr lang="el-GR" sz="11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marL="182563" indent="-182563">
              <a:buClr>
                <a:srgbClr val="00B050"/>
              </a:buClr>
            </a:pPr>
            <a:endParaRPr lang="el-GR" sz="1100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264193" name="Picture 1" descr="C:\Users\Lazaros\Desktop\Logo_uoa_blu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520" y="955903"/>
            <a:ext cx="344026" cy="4677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Streaming multimedia: DASH</a:t>
            </a:r>
            <a:endParaRPr lang="el-GR" smtClean="0"/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220663" y="1135063"/>
            <a:ext cx="873442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l-GR"/>
              <a:t> </a:t>
            </a:r>
            <a:r>
              <a:rPr lang="en-US" sz="2400">
                <a:solidFill>
                  <a:srgbClr val="FF0000"/>
                </a:solidFill>
              </a:rPr>
              <a:t>DASH: Dynamic, Adaptive Streaming over HTTP</a:t>
            </a:r>
            <a:endParaRPr lang="el-GR" sz="240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l-GR" sz="2400">
                <a:solidFill>
                  <a:srgbClr val="FF0000"/>
                </a:solidFill>
              </a:rPr>
              <a:t> </a:t>
            </a:r>
            <a:r>
              <a:rPr lang="en-US" sz="2400">
                <a:solidFill>
                  <a:schemeClr val="accent2"/>
                </a:solidFill>
              </a:rPr>
              <a:t>“</a:t>
            </a:r>
            <a:r>
              <a:rPr lang="el-GR" sz="2400">
                <a:solidFill>
                  <a:schemeClr val="accent2"/>
                </a:solidFill>
              </a:rPr>
              <a:t>ευφυία</a:t>
            </a:r>
            <a:r>
              <a:rPr lang="en-US" sz="2400">
                <a:solidFill>
                  <a:schemeClr val="accent2"/>
                </a:solidFill>
              </a:rPr>
              <a:t>”</a:t>
            </a:r>
            <a:r>
              <a:rPr lang="el-GR" sz="2400">
                <a:solidFill>
                  <a:schemeClr val="accent2"/>
                </a:solidFill>
              </a:rPr>
              <a:t> στον πελάτη:</a:t>
            </a:r>
            <a:r>
              <a:rPr lang="el-GR" sz="2400">
                <a:solidFill>
                  <a:srgbClr val="FF0000"/>
                </a:solidFill>
              </a:rPr>
              <a:t> </a:t>
            </a:r>
            <a:r>
              <a:rPr lang="el-GR" sz="2400"/>
              <a:t>ο πελάτης καθορίζει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60000"/>
              <a:buFont typeface="Wingdings" pitchFamily="2" charset="2"/>
              <a:buChar char="§"/>
            </a:pPr>
            <a:r>
              <a:rPr lang="el-GR" sz="2000"/>
              <a:t> </a:t>
            </a:r>
            <a:r>
              <a:rPr lang="el-GR" sz="2000">
                <a:solidFill>
                  <a:srgbClr val="FF0000"/>
                </a:solidFill>
              </a:rPr>
              <a:t>πότε</a:t>
            </a:r>
            <a:r>
              <a:rPr lang="el-GR" sz="2000"/>
              <a:t> να ζητήσει κομμάτι (ώστε να μην αδειάσει ή υπερχειλίσει ο ενταμιευτής)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60000"/>
              <a:buFont typeface="Wingdings" pitchFamily="2" charset="2"/>
              <a:buChar char="§"/>
            </a:pPr>
            <a:r>
              <a:rPr lang="el-GR" sz="2000"/>
              <a:t> </a:t>
            </a:r>
            <a:r>
              <a:rPr lang="el-GR" sz="2000">
                <a:solidFill>
                  <a:srgbClr val="FF0000"/>
                </a:solidFill>
              </a:rPr>
              <a:t>τί ρυθμό κωδικοποίησης</a:t>
            </a:r>
            <a:r>
              <a:rPr lang="el-GR" sz="2000"/>
              <a:t> να ζητήσει (υψηλή ποιότητα όταν είναι διαθέσιμο περισσότερο εύρος ζώνης)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60000"/>
              <a:buFont typeface="Wingdings" pitchFamily="2" charset="2"/>
              <a:buChar char="§"/>
            </a:pPr>
            <a:r>
              <a:rPr lang="el-GR" sz="2000"/>
              <a:t> </a:t>
            </a:r>
            <a:r>
              <a:rPr lang="el-GR" sz="2000">
                <a:solidFill>
                  <a:srgbClr val="FF0000"/>
                </a:solidFill>
              </a:rPr>
              <a:t>πού</a:t>
            </a:r>
            <a:r>
              <a:rPr lang="el-GR" sz="2000"/>
              <a:t> να ζητήσει το κομμάτι (μπορεί να ζητήσει από </a:t>
            </a:r>
            <a:r>
              <a:rPr lang="en-US" sz="2000"/>
              <a:t>URL server </a:t>
            </a:r>
            <a:r>
              <a:rPr lang="el-GR" sz="2000"/>
              <a:t>που είναι </a:t>
            </a:r>
            <a:r>
              <a:rPr lang="en-US" sz="2000"/>
              <a:t>“</a:t>
            </a:r>
            <a:r>
              <a:rPr lang="el-GR" sz="2000"/>
              <a:t>κοντά</a:t>
            </a:r>
            <a:r>
              <a:rPr lang="en-US" sz="2000"/>
              <a:t>”</a:t>
            </a:r>
            <a:r>
              <a:rPr lang="el-GR" sz="2000"/>
              <a:t> στον πελάτη ή έχει πολύ διαθέσιμο εύρος ζώνης)</a:t>
            </a:r>
          </a:p>
        </p:txBody>
      </p:sp>
      <p:sp>
        <p:nvSpPr>
          <p:cNvPr id="2970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970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2DB1C017-E84A-4506-886E-22084B1065B6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20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Δίκτυα διανομής περιεχομένου</a:t>
            </a: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252413" y="1439863"/>
            <a:ext cx="8580437" cy="410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400" dirty="0"/>
              <a:t> </a:t>
            </a:r>
            <a:r>
              <a:rPr lang="el-GR" sz="2400" dirty="0">
                <a:solidFill>
                  <a:srgbClr val="FF0000"/>
                </a:solidFill>
              </a:rPr>
              <a:t>πρόκληση:</a:t>
            </a:r>
            <a:r>
              <a:rPr lang="el-GR" sz="2400" dirty="0"/>
              <a:t> πώς να κάνει </a:t>
            </a:r>
            <a:r>
              <a:rPr lang="en-US" sz="2400" dirty="0"/>
              <a:t>streaming </a:t>
            </a:r>
            <a:r>
              <a:rPr lang="el-GR" sz="2400" dirty="0"/>
              <a:t>περιεχομένου (επιλεγμένου από εκατομμύρια </a:t>
            </a:r>
            <a:r>
              <a:rPr lang="en-US" sz="2400" dirty="0"/>
              <a:t>video) </a:t>
            </a:r>
            <a:r>
              <a:rPr lang="el-GR" sz="2400" dirty="0"/>
              <a:t>σε εκατοντάδες χιλιάδες ταυτόχρονων </a:t>
            </a:r>
            <a:r>
              <a:rPr lang="el-GR" sz="2400" dirty="0" smtClean="0"/>
              <a:t>χρηστών;</a:t>
            </a:r>
            <a:endParaRPr lang="el-GR" sz="2400" dirty="0"/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400" dirty="0"/>
              <a:t> </a:t>
            </a:r>
            <a:r>
              <a:rPr lang="el-GR" sz="2400" dirty="0">
                <a:solidFill>
                  <a:srgbClr val="FF0000"/>
                </a:solidFill>
              </a:rPr>
              <a:t>επιλογή 1:</a:t>
            </a:r>
            <a:r>
              <a:rPr lang="el-GR" sz="2400" dirty="0"/>
              <a:t> ένας μεγάλος </a:t>
            </a:r>
            <a:r>
              <a:rPr lang="en-US" sz="2400" dirty="0"/>
              <a:t>“mega-server”</a:t>
            </a:r>
            <a:endParaRPr lang="el-GR" sz="2400" dirty="0"/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sz="2400" dirty="0"/>
              <a:t> </a:t>
            </a:r>
            <a:r>
              <a:rPr lang="el-GR" dirty="0"/>
              <a:t>ένα μόνο σημείο αποτυχίας </a:t>
            </a:r>
            <a:r>
              <a:rPr lang="el-GR" dirty="0" smtClean="0"/>
              <a:t>(</a:t>
            </a:r>
            <a:r>
              <a:rPr lang="en-US" dirty="0" smtClean="0"/>
              <a:t>single point </a:t>
            </a:r>
            <a:r>
              <a:rPr lang="en-US" dirty="0"/>
              <a:t>of failure)</a:t>
            </a:r>
            <a:endParaRPr lang="el-GR" dirty="0"/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dirty="0"/>
              <a:t> σημείο δικτυακής συμφόρησης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dirty="0"/>
              <a:t> μεγάλη απόσταση για μακρινούς πελάτες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dirty="0"/>
              <a:t> πολλαπλά αντίγραφα του </a:t>
            </a:r>
            <a:r>
              <a:rPr lang="en-US" dirty="0"/>
              <a:t>video </a:t>
            </a:r>
            <a:r>
              <a:rPr lang="el-GR" dirty="0"/>
              <a:t>στέλνονται μέσω της εξερχόμενης ζεύξης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l-GR" dirty="0"/>
              <a:t> </a:t>
            </a:r>
            <a:r>
              <a:rPr lang="el-GR" sz="2400" dirty="0"/>
              <a:t>… απλά: η λύση αυτή </a:t>
            </a:r>
            <a:r>
              <a:rPr lang="el-GR" sz="2400" dirty="0">
                <a:solidFill>
                  <a:srgbClr val="FF0000"/>
                </a:solidFill>
              </a:rPr>
              <a:t>δεν κλιμακώνεται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0724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0725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2798D09D-607D-449F-BD96-758EBE016CEC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21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Δίκτυα διανομής περιεχομένου</a:t>
            </a:r>
          </a:p>
        </p:txBody>
      </p:sp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252413" y="1439863"/>
            <a:ext cx="8580437" cy="507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400"/>
              <a:t> </a:t>
            </a:r>
            <a:r>
              <a:rPr lang="el-GR" sz="2400">
                <a:solidFill>
                  <a:srgbClr val="FF0000"/>
                </a:solidFill>
              </a:rPr>
              <a:t>πρόκληση:</a:t>
            </a:r>
            <a:r>
              <a:rPr lang="el-GR" sz="2400"/>
              <a:t> πώς να κάνει </a:t>
            </a:r>
            <a:r>
              <a:rPr lang="en-US" sz="2400"/>
              <a:t>streaming </a:t>
            </a:r>
            <a:r>
              <a:rPr lang="el-GR" sz="2400"/>
              <a:t>περιεχομένου (επιλεγμένου από εκατομμύρια </a:t>
            </a:r>
            <a:r>
              <a:rPr lang="en-US" sz="2400"/>
              <a:t>video) </a:t>
            </a:r>
            <a:r>
              <a:rPr lang="el-GR" sz="2400"/>
              <a:t>σε εκατοντάδες χιλιάδες ταυτόχρονων χρηστών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400"/>
              <a:t> </a:t>
            </a:r>
            <a:r>
              <a:rPr lang="el-GR" sz="2400">
                <a:solidFill>
                  <a:srgbClr val="FF0000"/>
                </a:solidFill>
              </a:rPr>
              <a:t>επιλογή </a:t>
            </a:r>
            <a:r>
              <a:rPr lang="en-US" sz="2400">
                <a:solidFill>
                  <a:srgbClr val="FF0000"/>
                </a:solidFill>
              </a:rPr>
              <a:t>2</a:t>
            </a:r>
            <a:r>
              <a:rPr lang="el-GR" sz="2400">
                <a:solidFill>
                  <a:srgbClr val="FF0000"/>
                </a:solidFill>
              </a:rPr>
              <a:t>:</a:t>
            </a:r>
            <a:r>
              <a:rPr lang="el-GR" sz="2400"/>
              <a:t> αποθήκευσε/εξυπηρέτησε πολλαπλά αντίγραφα των </a:t>
            </a:r>
            <a:r>
              <a:rPr lang="en-US" sz="2400"/>
              <a:t>video </a:t>
            </a:r>
            <a:r>
              <a:rPr lang="el-GR" sz="2400"/>
              <a:t>σε πολλαπλές γεωγραφικά κατανεμημένες τοποθεσίες </a:t>
            </a:r>
            <a:r>
              <a:rPr lang="en-US" sz="2400">
                <a:solidFill>
                  <a:srgbClr val="FF0000"/>
                </a:solidFill>
              </a:rPr>
              <a:t>(CDN)</a:t>
            </a:r>
            <a:endParaRPr lang="el-GR" sz="2400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sz="2400"/>
              <a:t> </a:t>
            </a:r>
            <a:r>
              <a:rPr lang="el-GR">
                <a:solidFill>
                  <a:schemeClr val="accent2"/>
                </a:solidFill>
              </a:rPr>
              <a:t>εισέρχονται βαθιά:</a:t>
            </a:r>
            <a:r>
              <a:rPr lang="el-GR"/>
              <a:t> σπρώξε τους </a:t>
            </a:r>
            <a:r>
              <a:rPr lang="en-US"/>
              <a:t>CDN servers </a:t>
            </a:r>
            <a:r>
              <a:rPr lang="el-GR"/>
              <a:t>βαθιά σε πολλά δίκτυα πρόσβασης</a:t>
            </a:r>
          </a:p>
          <a:p>
            <a:pPr lvl="2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sz="1600"/>
              <a:t> κοντά στους χρήστες</a:t>
            </a:r>
          </a:p>
          <a:p>
            <a:pPr lvl="2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sz="1600"/>
              <a:t> χρησιμοποιείται από το </a:t>
            </a:r>
            <a:r>
              <a:rPr lang="en-US" sz="1600"/>
              <a:t>Akamai, 1700 </a:t>
            </a:r>
            <a:r>
              <a:rPr lang="el-GR" sz="1600"/>
              <a:t>τοποθεσίες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/>
              <a:t> </a:t>
            </a:r>
            <a:r>
              <a:rPr lang="el-GR">
                <a:solidFill>
                  <a:schemeClr val="accent2"/>
                </a:solidFill>
              </a:rPr>
              <a:t>κοντά στο σπίτι:</a:t>
            </a:r>
            <a:r>
              <a:rPr lang="el-GR"/>
              <a:t> μικρότερος αριθμός (δεκάδες) από μεγαλύτερα </a:t>
            </a:r>
            <a:r>
              <a:rPr lang="en-US"/>
              <a:t>clusters </a:t>
            </a:r>
            <a:r>
              <a:rPr lang="el-GR"/>
              <a:t>σε </a:t>
            </a:r>
            <a:r>
              <a:rPr lang="en-US"/>
              <a:t>POPs </a:t>
            </a:r>
            <a:r>
              <a:rPr lang="el-GR"/>
              <a:t>κοντά (αλλά όχι μέσα) σε δίκτυα πρόσβασης</a:t>
            </a:r>
          </a:p>
          <a:p>
            <a:pPr lvl="2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sz="1600"/>
              <a:t> χρησιμοποιείται από το </a:t>
            </a:r>
            <a:r>
              <a:rPr lang="en-US" sz="1600"/>
              <a:t>Limelight</a:t>
            </a:r>
            <a:endParaRPr lang="el-GR" sz="1600"/>
          </a:p>
        </p:txBody>
      </p:sp>
      <p:sp>
        <p:nvSpPr>
          <p:cNvPr id="31748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1749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778B636B-D37D-4B7E-9D02-25632DE334A4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22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reeform 1287"/>
          <p:cNvSpPr>
            <a:spLocks/>
          </p:cNvSpPr>
          <p:nvPr/>
        </p:nvSpPr>
        <p:spPr bwMode="auto">
          <a:xfrm>
            <a:off x="2822575" y="5299075"/>
            <a:ext cx="3133725" cy="1422400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000"/>
              <a:gd name="T55" fmla="*/ 0 h 10000"/>
              <a:gd name="T56" fmla="*/ 10000 w 10000"/>
              <a:gd name="T57" fmla="*/ 10000 h 1000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000" h="10000">
                <a:moveTo>
                  <a:pt x="6270" y="126"/>
                </a:moveTo>
                <a:cubicBezTo>
                  <a:pt x="5642" y="245"/>
                  <a:pt x="4469" y="528"/>
                  <a:pt x="3738" y="756"/>
                </a:cubicBezTo>
                <a:cubicBezTo>
                  <a:pt x="3007" y="984"/>
                  <a:pt x="2405" y="1322"/>
                  <a:pt x="1887" y="1495"/>
                </a:cubicBezTo>
                <a:cubicBezTo>
                  <a:pt x="1369" y="1668"/>
                  <a:pt x="1195" y="1105"/>
                  <a:pt x="629" y="1793"/>
                </a:cubicBezTo>
                <a:cubicBezTo>
                  <a:pt x="63" y="2481"/>
                  <a:pt x="218" y="3574"/>
                  <a:pt x="128" y="4417"/>
                </a:cubicBezTo>
                <a:cubicBezTo>
                  <a:pt x="39" y="5260"/>
                  <a:pt x="-87" y="6368"/>
                  <a:pt x="89" y="6848"/>
                </a:cubicBezTo>
                <a:cubicBezTo>
                  <a:pt x="265" y="7328"/>
                  <a:pt x="491" y="7223"/>
                  <a:pt x="1207" y="7298"/>
                </a:cubicBezTo>
                <a:cubicBezTo>
                  <a:pt x="1924" y="7374"/>
                  <a:pt x="3641" y="7133"/>
                  <a:pt x="4406" y="7298"/>
                </a:cubicBezTo>
                <a:cubicBezTo>
                  <a:pt x="5171" y="7463"/>
                  <a:pt x="5298" y="7868"/>
                  <a:pt x="5779" y="8288"/>
                </a:cubicBezTo>
                <a:cubicBezTo>
                  <a:pt x="6260" y="8709"/>
                  <a:pt x="6848" y="9549"/>
                  <a:pt x="7290" y="9819"/>
                </a:cubicBezTo>
                <a:cubicBezTo>
                  <a:pt x="7731" y="10089"/>
                  <a:pt x="8124" y="10014"/>
                  <a:pt x="8448" y="9879"/>
                </a:cubicBezTo>
                <a:cubicBezTo>
                  <a:pt x="8771" y="9744"/>
                  <a:pt x="9056" y="9549"/>
                  <a:pt x="9252" y="9008"/>
                </a:cubicBezTo>
                <a:cubicBezTo>
                  <a:pt x="9448" y="8469"/>
                  <a:pt x="9537" y="7418"/>
                  <a:pt x="9644" y="6639"/>
                </a:cubicBezTo>
                <a:cubicBezTo>
                  <a:pt x="9752" y="5858"/>
                  <a:pt x="9851" y="5168"/>
                  <a:pt x="9899" y="4327"/>
                </a:cubicBezTo>
                <a:cubicBezTo>
                  <a:pt x="9949" y="3486"/>
                  <a:pt x="10076" y="2256"/>
                  <a:pt x="9939" y="1566"/>
                </a:cubicBezTo>
                <a:cubicBezTo>
                  <a:pt x="9802" y="876"/>
                  <a:pt x="9478" y="471"/>
                  <a:pt x="9075" y="216"/>
                </a:cubicBezTo>
                <a:cubicBezTo>
                  <a:pt x="8674" y="-39"/>
                  <a:pt x="7997" y="20"/>
                  <a:pt x="7525" y="5"/>
                </a:cubicBezTo>
                <a:cubicBezTo>
                  <a:pt x="7055" y="-9"/>
                  <a:pt x="6898" y="5"/>
                  <a:pt x="6270" y="126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277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/>
              <a:t>CDN: “</a:t>
            </a:r>
            <a:r>
              <a:rPr lang="el-GR" sz="2800" smtClean="0"/>
              <a:t>απλό</a:t>
            </a:r>
            <a:r>
              <a:rPr lang="en-US" sz="2800" smtClean="0"/>
              <a:t>”</a:t>
            </a:r>
            <a:r>
              <a:rPr lang="el-GR" sz="2800" smtClean="0"/>
              <a:t> σενάριο πρόσβασης περιεχομένου</a:t>
            </a:r>
          </a:p>
        </p:txBody>
      </p:sp>
      <p:sp>
        <p:nvSpPr>
          <p:cNvPr id="32772" name="Text Box 5"/>
          <p:cNvSpPr txBox="1">
            <a:spLocks noChangeArrowheads="1"/>
          </p:cNvSpPr>
          <p:nvPr/>
        </p:nvSpPr>
        <p:spPr bwMode="auto">
          <a:xfrm>
            <a:off x="220663" y="1308100"/>
            <a:ext cx="867092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Ο </a:t>
            </a:r>
            <a:r>
              <a:rPr lang="en-US" b="1"/>
              <a:t>Bob (</a:t>
            </a:r>
            <a:r>
              <a:rPr lang="el-GR" b="1"/>
              <a:t>πελάτης) ζητάει ένα </a:t>
            </a:r>
            <a:r>
              <a:rPr lang="en-US" b="1"/>
              <a:t>video</a:t>
            </a:r>
            <a:r>
              <a:rPr lang="en-US"/>
              <a:t> http://netcinema.com/6Y7B23V</a:t>
            </a:r>
            <a:endParaRPr lang="el-GR"/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/>
              <a:t> το </a:t>
            </a:r>
            <a:r>
              <a:rPr lang="en-US"/>
              <a:t>video </a:t>
            </a:r>
            <a:r>
              <a:rPr lang="el-GR"/>
              <a:t>είναι αποθηκευμένο στο </a:t>
            </a:r>
            <a:r>
              <a:rPr lang="en-US"/>
              <a:t>CDN </a:t>
            </a:r>
            <a:r>
              <a:rPr lang="el-GR"/>
              <a:t>στο </a:t>
            </a:r>
            <a:r>
              <a:rPr lang="en-US"/>
              <a:t>http://KingCDN.com/NetC6y&amp;B23V</a:t>
            </a:r>
            <a:endParaRPr lang="el-GR"/>
          </a:p>
        </p:txBody>
      </p:sp>
      <p:sp>
        <p:nvSpPr>
          <p:cNvPr id="32773" name="Freeform 1287"/>
          <p:cNvSpPr>
            <a:spLocks/>
          </p:cNvSpPr>
          <p:nvPr/>
        </p:nvSpPr>
        <p:spPr bwMode="auto">
          <a:xfrm rot="5400000">
            <a:off x="-230981" y="4423569"/>
            <a:ext cx="2554288" cy="1422400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000"/>
              <a:gd name="T55" fmla="*/ 0 h 10000"/>
              <a:gd name="T56" fmla="*/ 10000 w 10000"/>
              <a:gd name="T57" fmla="*/ 10000 h 1000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000" h="10000">
                <a:moveTo>
                  <a:pt x="6270" y="126"/>
                </a:moveTo>
                <a:cubicBezTo>
                  <a:pt x="5642" y="245"/>
                  <a:pt x="4469" y="528"/>
                  <a:pt x="3738" y="756"/>
                </a:cubicBezTo>
                <a:cubicBezTo>
                  <a:pt x="3007" y="984"/>
                  <a:pt x="2405" y="1322"/>
                  <a:pt x="1887" y="1495"/>
                </a:cubicBezTo>
                <a:cubicBezTo>
                  <a:pt x="1369" y="1668"/>
                  <a:pt x="1195" y="1105"/>
                  <a:pt x="629" y="1793"/>
                </a:cubicBezTo>
                <a:cubicBezTo>
                  <a:pt x="63" y="2481"/>
                  <a:pt x="218" y="3574"/>
                  <a:pt x="128" y="4417"/>
                </a:cubicBezTo>
                <a:cubicBezTo>
                  <a:pt x="39" y="5260"/>
                  <a:pt x="-87" y="6368"/>
                  <a:pt x="89" y="6848"/>
                </a:cubicBezTo>
                <a:cubicBezTo>
                  <a:pt x="265" y="7328"/>
                  <a:pt x="491" y="7223"/>
                  <a:pt x="1207" y="7298"/>
                </a:cubicBezTo>
                <a:cubicBezTo>
                  <a:pt x="1924" y="7374"/>
                  <a:pt x="3641" y="7133"/>
                  <a:pt x="4406" y="7298"/>
                </a:cubicBezTo>
                <a:cubicBezTo>
                  <a:pt x="5171" y="7463"/>
                  <a:pt x="5298" y="7868"/>
                  <a:pt x="5779" y="8288"/>
                </a:cubicBezTo>
                <a:cubicBezTo>
                  <a:pt x="6260" y="8709"/>
                  <a:pt x="6848" y="9549"/>
                  <a:pt x="7290" y="9819"/>
                </a:cubicBezTo>
                <a:cubicBezTo>
                  <a:pt x="7731" y="10089"/>
                  <a:pt x="8124" y="10014"/>
                  <a:pt x="8448" y="9879"/>
                </a:cubicBezTo>
                <a:cubicBezTo>
                  <a:pt x="8771" y="9744"/>
                  <a:pt x="9056" y="9549"/>
                  <a:pt x="9252" y="9008"/>
                </a:cubicBezTo>
                <a:cubicBezTo>
                  <a:pt x="9448" y="8469"/>
                  <a:pt x="9537" y="7418"/>
                  <a:pt x="9644" y="6639"/>
                </a:cubicBezTo>
                <a:cubicBezTo>
                  <a:pt x="9752" y="5858"/>
                  <a:pt x="9851" y="5168"/>
                  <a:pt x="9899" y="4327"/>
                </a:cubicBezTo>
                <a:cubicBezTo>
                  <a:pt x="9949" y="3486"/>
                  <a:pt x="10076" y="2256"/>
                  <a:pt x="9939" y="1566"/>
                </a:cubicBezTo>
                <a:cubicBezTo>
                  <a:pt x="9802" y="876"/>
                  <a:pt x="9478" y="471"/>
                  <a:pt x="9075" y="216"/>
                </a:cubicBezTo>
                <a:cubicBezTo>
                  <a:pt x="8674" y="-39"/>
                  <a:pt x="7997" y="20"/>
                  <a:pt x="7525" y="5"/>
                </a:cubicBezTo>
                <a:cubicBezTo>
                  <a:pt x="7055" y="-9"/>
                  <a:pt x="6898" y="5"/>
                  <a:pt x="6270" y="126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32774" name="Group 249"/>
          <p:cNvGrpSpPr>
            <a:grpSpLocks/>
          </p:cNvGrpSpPr>
          <p:nvPr/>
        </p:nvGrpSpPr>
        <p:grpSpPr bwMode="auto">
          <a:xfrm>
            <a:off x="935038" y="4070350"/>
            <a:ext cx="463550" cy="638175"/>
            <a:chOff x="4140" y="429"/>
            <a:chExt cx="1425" cy="2396"/>
          </a:xfrm>
        </p:grpSpPr>
        <p:sp>
          <p:nvSpPr>
            <p:cNvPr id="32948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49" name="Rectangle 251"/>
            <p:cNvSpPr>
              <a:spLocks noChangeArrowheads="1"/>
            </p:cNvSpPr>
            <p:nvPr/>
          </p:nvSpPr>
          <p:spPr bwMode="auto">
            <a:xfrm>
              <a:off x="4203" y="429"/>
              <a:ext cx="1049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50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51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52" name="Rectangle 254"/>
            <p:cNvSpPr>
              <a:spLocks noChangeArrowheads="1"/>
            </p:cNvSpPr>
            <p:nvPr/>
          </p:nvSpPr>
          <p:spPr bwMode="auto">
            <a:xfrm>
              <a:off x="4213" y="691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953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2978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79" name="AutoShape 257"/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8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954" name="Rectangle 258"/>
            <p:cNvSpPr>
              <a:spLocks noChangeArrowheads="1"/>
            </p:cNvSpPr>
            <p:nvPr/>
          </p:nvSpPr>
          <p:spPr bwMode="auto">
            <a:xfrm>
              <a:off x="4223" y="1019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955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2976" name="AutoShape 260"/>
              <p:cNvSpPr>
                <a:spLocks noChangeArrowheads="1"/>
              </p:cNvSpPr>
              <p:nvPr/>
            </p:nvSpPr>
            <p:spPr bwMode="auto">
              <a:xfrm>
                <a:off x="612" y="2569"/>
                <a:ext cx="725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77" name="AutoShape 261"/>
              <p:cNvSpPr>
                <a:spLocks noChangeArrowheads="1"/>
              </p:cNvSpPr>
              <p:nvPr/>
            </p:nvSpPr>
            <p:spPr bwMode="auto">
              <a:xfrm>
                <a:off x="624" y="2588"/>
                <a:ext cx="694" cy="9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956" name="Rectangle 262"/>
            <p:cNvSpPr>
              <a:spLocks noChangeArrowheads="1"/>
            </p:cNvSpPr>
            <p:nvPr/>
          </p:nvSpPr>
          <p:spPr bwMode="auto">
            <a:xfrm>
              <a:off x="4218" y="1359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57" name="Rectangle 263"/>
            <p:cNvSpPr>
              <a:spLocks noChangeArrowheads="1"/>
            </p:cNvSpPr>
            <p:nvPr/>
          </p:nvSpPr>
          <p:spPr bwMode="auto">
            <a:xfrm>
              <a:off x="4228" y="1657"/>
              <a:ext cx="595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958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2974" name="AutoShape 265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17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75" name="AutoShape 266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87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959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2960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2972" name="AutoShape 269"/>
              <p:cNvSpPr>
                <a:spLocks noChangeArrowheads="1"/>
              </p:cNvSpPr>
              <p:nvPr/>
            </p:nvSpPr>
            <p:spPr bwMode="auto">
              <a:xfrm>
                <a:off x="616" y="2570"/>
                <a:ext cx="723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73" name="AutoShape 270"/>
              <p:cNvSpPr>
                <a:spLocks noChangeArrowheads="1"/>
              </p:cNvSpPr>
              <p:nvPr/>
            </p:nvSpPr>
            <p:spPr bwMode="auto">
              <a:xfrm>
                <a:off x="634" y="2588"/>
                <a:ext cx="687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961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62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63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64" name="Oval 274"/>
            <p:cNvSpPr>
              <a:spLocks noChangeArrowheads="1"/>
            </p:cNvSpPr>
            <p:nvPr/>
          </p:nvSpPr>
          <p:spPr bwMode="auto">
            <a:xfrm>
              <a:off x="5516" y="2610"/>
              <a:ext cx="49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65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66" name="AutoShape 276"/>
            <p:cNvSpPr>
              <a:spLocks noChangeArrowheads="1"/>
            </p:cNvSpPr>
            <p:nvPr/>
          </p:nvSpPr>
          <p:spPr bwMode="auto">
            <a:xfrm>
              <a:off x="4140" y="2682"/>
              <a:ext cx="1201" cy="143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67" name="AutoShape 277"/>
            <p:cNvSpPr>
              <a:spLocks noChangeArrowheads="1"/>
            </p:cNvSpPr>
            <p:nvPr/>
          </p:nvSpPr>
          <p:spPr bwMode="auto">
            <a:xfrm>
              <a:off x="4203" y="2712"/>
              <a:ext cx="1074" cy="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68" name="Oval 278"/>
            <p:cNvSpPr>
              <a:spLocks noChangeArrowheads="1"/>
            </p:cNvSpPr>
            <p:nvPr/>
          </p:nvSpPr>
          <p:spPr bwMode="auto">
            <a:xfrm>
              <a:off x="4306" y="2384"/>
              <a:ext cx="161" cy="143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69" name="Oval 279"/>
            <p:cNvSpPr>
              <a:spLocks noChangeArrowheads="1"/>
            </p:cNvSpPr>
            <p:nvPr/>
          </p:nvSpPr>
          <p:spPr bwMode="auto">
            <a:xfrm>
              <a:off x="4486" y="2384"/>
              <a:ext cx="161" cy="14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1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70" name="Oval 280"/>
            <p:cNvSpPr>
              <a:spLocks noChangeArrowheads="1"/>
            </p:cNvSpPr>
            <p:nvPr/>
          </p:nvSpPr>
          <p:spPr bwMode="auto">
            <a:xfrm>
              <a:off x="4662" y="2378"/>
              <a:ext cx="156" cy="143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71" name="Rectangle 281"/>
            <p:cNvSpPr>
              <a:spLocks noChangeArrowheads="1"/>
            </p:cNvSpPr>
            <p:nvPr/>
          </p:nvSpPr>
          <p:spPr bwMode="auto">
            <a:xfrm>
              <a:off x="5062" y="1836"/>
              <a:ext cx="83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32775" name="TextBox 4"/>
          <p:cNvSpPr txBox="1">
            <a:spLocks noChangeArrowheads="1"/>
          </p:cNvSpPr>
          <p:nvPr/>
        </p:nvSpPr>
        <p:spPr bwMode="auto">
          <a:xfrm>
            <a:off x="153988" y="4645025"/>
            <a:ext cx="16525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 Narrow" pitchFamily="34" charset="0"/>
                <a:ea typeface="MS PGothic" pitchFamily="34" charset="-128"/>
              </a:rPr>
              <a:t>netcinema.com</a:t>
            </a:r>
            <a:endParaRPr lang="en-US" sz="2000" i="1">
              <a:latin typeface="Arial Narrow" pitchFamily="34" charset="0"/>
              <a:ea typeface="MS PGothic" pitchFamily="34" charset="-128"/>
            </a:endParaRPr>
          </a:p>
        </p:txBody>
      </p:sp>
      <p:grpSp>
        <p:nvGrpSpPr>
          <p:cNvPr id="32776" name="Group 542"/>
          <p:cNvGrpSpPr>
            <a:grpSpLocks/>
          </p:cNvGrpSpPr>
          <p:nvPr/>
        </p:nvGrpSpPr>
        <p:grpSpPr bwMode="auto">
          <a:xfrm>
            <a:off x="3009900" y="2457450"/>
            <a:ext cx="963613" cy="835025"/>
            <a:chOff x="-44" y="1473"/>
            <a:chExt cx="981" cy="1105"/>
          </a:xfrm>
        </p:grpSpPr>
        <p:pic>
          <p:nvPicPr>
            <p:cNvPr id="32946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947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2777" name="Group 249"/>
          <p:cNvGrpSpPr>
            <a:grpSpLocks/>
          </p:cNvGrpSpPr>
          <p:nvPr/>
        </p:nvGrpSpPr>
        <p:grpSpPr bwMode="auto">
          <a:xfrm>
            <a:off x="3235325" y="5616575"/>
            <a:ext cx="463550" cy="636588"/>
            <a:chOff x="4140" y="429"/>
            <a:chExt cx="1425" cy="2396"/>
          </a:xfrm>
        </p:grpSpPr>
        <p:sp>
          <p:nvSpPr>
            <p:cNvPr id="32914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15" name="Rectangle 251"/>
            <p:cNvSpPr>
              <a:spLocks noChangeArrowheads="1"/>
            </p:cNvSpPr>
            <p:nvPr/>
          </p:nvSpPr>
          <p:spPr bwMode="auto">
            <a:xfrm>
              <a:off x="4203" y="429"/>
              <a:ext cx="1049" cy="2282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16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17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18" name="Rectangle 254"/>
            <p:cNvSpPr>
              <a:spLocks noChangeArrowheads="1"/>
            </p:cNvSpPr>
            <p:nvPr/>
          </p:nvSpPr>
          <p:spPr bwMode="auto">
            <a:xfrm>
              <a:off x="4213" y="692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919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2944" name="AutoShape 256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45" name="AutoShape 257"/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8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920" name="Rectangle 258"/>
            <p:cNvSpPr>
              <a:spLocks noChangeArrowheads="1"/>
            </p:cNvSpPr>
            <p:nvPr/>
          </p:nvSpPr>
          <p:spPr bwMode="auto">
            <a:xfrm>
              <a:off x="4223" y="1021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921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2942" name="AutoShape 260"/>
              <p:cNvSpPr>
                <a:spLocks noChangeArrowheads="1"/>
              </p:cNvSpPr>
              <p:nvPr/>
            </p:nvSpPr>
            <p:spPr bwMode="auto">
              <a:xfrm>
                <a:off x="612" y="2571"/>
                <a:ext cx="725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43" name="AutoShape 261"/>
              <p:cNvSpPr>
                <a:spLocks noChangeArrowheads="1"/>
              </p:cNvSpPr>
              <p:nvPr/>
            </p:nvSpPr>
            <p:spPr bwMode="auto">
              <a:xfrm>
                <a:off x="624" y="2589"/>
                <a:ext cx="694" cy="9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922" name="Rectangle 262"/>
            <p:cNvSpPr>
              <a:spLocks noChangeArrowheads="1"/>
            </p:cNvSpPr>
            <p:nvPr/>
          </p:nvSpPr>
          <p:spPr bwMode="auto">
            <a:xfrm>
              <a:off x="4218" y="1355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23" name="Rectangle 263"/>
            <p:cNvSpPr>
              <a:spLocks noChangeArrowheads="1"/>
            </p:cNvSpPr>
            <p:nvPr/>
          </p:nvSpPr>
          <p:spPr bwMode="auto">
            <a:xfrm>
              <a:off x="4228" y="1654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924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2940" name="AutoShape 265"/>
              <p:cNvSpPr>
                <a:spLocks noChangeArrowheads="1"/>
              </p:cNvSpPr>
              <p:nvPr/>
            </p:nvSpPr>
            <p:spPr bwMode="auto">
              <a:xfrm>
                <a:off x="614" y="2571"/>
                <a:ext cx="71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41" name="AutoShape 266"/>
              <p:cNvSpPr>
                <a:spLocks noChangeArrowheads="1"/>
              </p:cNvSpPr>
              <p:nvPr/>
            </p:nvSpPr>
            <p:spPr bwMode="auto">
              <a:xfrm>
                <a:off x="627" y="2587"/>
                <a:ext cx="687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925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2926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2938" name="AutoShape 269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3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39" name="AutoShape 270"/>
              <p:cNvSpPr>
                <a:spLocks noChangeArrowheads="1"/>
              </p:cNvSpPr>
              <p:nvPr/>
            </p:nvSpPr>
            <p:spPr bwMode="auto">
              <a:xfrm>
                <a:off x="634" y="2584"/>
                <a:ext cx="687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927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28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29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30" name="Oval 274"/>
            <p:cNvSpPr>
              <a:spLocks noChangeArrowheads="1"/>
            </p:cNvSpPr>
            <p:nvPr/>
          </p:nvSpPr>
          <p:spPr bwMode="auto">
            <a:xfrm>
              <a:off x="5516" y="2610"/>
              <a:ext cx="49" cy="96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31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32" name="AutoShape 276"/>
            <p:cNvSpPr>
              <a:spLocks noChangeArrowheads="1"/>
            </p:cNvSpPr>
            <p:nvPr/>
          </p:nvSpPr>
          <p:spPr bwMode="auto">
            <a:xfrm>
              <a:off x="4140" y="2682"/>
              <a:ext cx="1201" cy="143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33" name="AutoShape 277"/>
            <p:cNvSpPr>
              <a:spLocks noChangeArrowheads="1"/>
            </p:cNvSpPr>
            <p:nvPr/>
          </p:nvSpPr>
          <p:spPr bwMode="auto">
            <a:xfrm>
              <a:off x="4203" y="2711"/>
              <a:ext cx="1074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34" name="Oval 278"/>
            <p:cNvSpPr>
              <a:spLocks noChangeArrowheads="1"/>
            </p:cNvSpPr>
            <p:nvPr/>
          </p:nvSpPr>
          <p:spPr bwMode="auto">
            <a:xfrm>
              <a:off x="4306" y="2383"/>
              <a:ext cx="161" cy="143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35" name="Oval 279"/>
            <p:cNvSpPr>
              <a:spLocks noChangeArrowheads="1"/>
            </p:cNvSpPr>
            <p:nvPr/>
          </p:nvSpPr>
          <p:spPr bwMode="auto">
            <a:xfrm>
              <a:off x="4486" y="2383"/>
              <a:ext cx="161" cy="14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1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36" name="Oval 280"/>
            <p:cNvSpPr>
              <a:spLocks noChangeArrowheads="1"/>
            </p:cNvSpPr>
            <p:nvPr/>
          </p:nvSpPr>
          <p:spPr bwMode="auto">
            <a:xfrm>
              <a:off x="4662" y="2383"/>
              <a:ext cx="156" cy="13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37" name="Rectangle 281"/>
            <p:cNvSpPr>
              <a:spLocks noChangeArrowheads="1"/>
            </p:cNvSpPr>
            <p:nvPr/>
          </p:nvSpPr>
          <p:spPr bwMode="auto">
            <a:xfrm>
              <a:off x="5062" y="1833"/>
              <a:ext cx="83" cy="765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32778" name="Group 249"/>
          <p:cNvGrpSpPr>
            <a:grpSpLocks/>
          </p:cNvGrpSpPr>
          <p:nvPr/>
        </p:nvGrpSpPr>
        <p:grpSpPr bwMode="auto">
          <a:xfrm>
            <a:off x="1000125" y="5335588"/>
            <a:ext cx="463550" cy="636587"/>
            <a:chOff x="4140" y="429"/>
            <a:chExt cx="1425" cy="2396"/>
          </a:xfrm>
        </p:grpSpPr>
        <p:sp>
          <p:nvSpPr>
            <p:cNvPr id="32882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83" name="Rectangle 251"/>
            <p:cNvSpPr>
              <a:spLocks noChangeArrowheads="1"/>
            </p:cNvSpPr>
            <p:nvPr/>
          </p:nvSpPr>
          <p:spPr bwMode="auto">
            <a:xfrm>
              <a:off x="4203" y="429"/>
              <a:ext cx="1049" cy="2282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84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85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86" name="Rectangle 254"/>
            <p:cNvSpPr>
              <a:spLocks noChangeArrowheads="1"/>
            </p:cNvSpPr>
            <p:nvPr/>
          </p:nvSpPr>
          <p:spPr bwMode="auto">
            <a:xfrm>
              <a:off x="4213" y="692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887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2912" name="AutoShape 256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13" name="AutoShape 257"/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8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88" name="Rectangle 258"/>
            <p:cNvSpPr>
              <a:spLocks noChangeArrowheads="1"/>
            </p:cNvSpPr>
            <p:nvPr/>
          </p:nvSpPr>
          <p:spPr bwMode="auto">
            <a:xfrm>
              <a:off x="4223" y="1021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889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2910" name="AutoShape 260"/>
              <p:cNvSpPr>
                <a:spLocks noChangeArrowheads="1"/>
              </p:cNvSpPr>
              <p:nvPr/>
            </p:nvSpPr>
            <p:spPr bwMode="auto">
              <a:xfrm>
                <a:off x="612" y="2571"/>
                <a:ext cx="725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11" name="AutoShape 261"/>
              <p:cNvSpPr>
                <a:spLocks noChangeArrowheads="1"/>
              </p:cNvSpPr>
              <p:nvPr/>
            </p:nvSpPr>
            <p:spPr bwMode="auto">
              <a:xfrm>
                <a:off x="624" y="2589"/>
                <a:ext cx="694" cy="9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90" name="Rectangle 262"/>
            <p:cNvSpPr>
              <a:spLocks noChangeArrowheads="1"/>
            </p:cNvSpPr>
            <p:nvPr/>
          </p:nvSpPr>
          <p:spPr bwMode="auto">
            <a:xfrm>
              <a:off x="4218" y="1355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91" name="Rectangle 263"/>
            <p:cNvSpPr>
              <a:spLocks noChangeArrowheads="1"/>
            </p:cNvSpPr>
            <p:nvPr/>
          </p:nvSpPr>
          <p:spPr bwMode="auto">
            <a:xfrm>
              <a:off x="4228" y="1654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892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2908" name="AutoShape 265"/>
              <p:cNvSpPr>
                <a:spLocks noChangeArrowheads="1"/>
              </p:cNvSpPr>
              <p:nvPr/>
            </p:nvSpPr>
            <p:spPr bwMode="auto">
              <a:xfrm>
                <a:off x="614" y="2571"/>
                <a:ext cx="71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09" name="AutoShape 266"/>
              <p:cNvSpPr>
                <a:spLocks noChangeArrowheads="1"/>
              </p:cNvSpPr>
              <p:nvPr/>
            </p:nvSpPr>
            <p:spPr bwMode="auto">
              <a:xfrm>
                <a:off x="627" y="2587"/>
                <a:ext cx="687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93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2894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2906" name="AutoShape 269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3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907" name="AutoShape 270"/>
              <p:cNvSpPr>
                <a:spLocks noChangeArrowheads="1"/>
              </p:cNvSpPr>
              <p:nvPr/>
            </p:nvSpPr>
            <p:spPr bwMode="auto">
              <a:xfrm>
                <a:off x="634" y="2584"/>
                <a:ext cx="687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95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96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97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98" name="Oval 274"/>
            <p:cNvSpPr>
              <a:spLocks noChangeArrowheads="1"/>
            </p:cNvSpPr>
            <p:nvPr/>
          </p:nvSpPr>
          <p:spPr bwMode="auto">
            <a:xfrm>
              <a:off x="5516" y="2610"/>
              <a:ext cx="49" cy="96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99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900" name="AutoShape 276"/>
            <p:cNvSpPr>
              <a:spLocks noChangeArrowheads="1"/>
            </p:cNvSpPr>
            <p:nvPr/>
          </p:nvSpPr>
          <p:spPr bwMode="auto">
            <a:xfrm>
              <a:off x="4140" y="2682"/>
              <a:ext cx="1201" cy="143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01" name="AutoShape 277"/>
            <p:cNvSpPr>
              <a:spLocks noChangeArrowheads="1"/>
            </p:cNvSpPr>
            <p:nvPr/>
          </p:nvSpPr>
          <p:spPr bwMode="auto">
            <a:xfrm>
              <a:off x="4203" y="2711"/>
              <a:ext cx="1074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02" name="Oval 278"/>
            <p:cNvSpPr>
              <a:spLocks noChangeArrowheads="1"/>
            </p:cNvSpPr>
            <p:nvPr/>
          </p:nvSpPr>
          <p:spPr bwMode="auto">
            <a:xfrm>
              <a:off x="4306" y="2383"/>
              <a:ext cx="161" cy="143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03" name="Oval 279"/>
            <p:cNvSpPr>
              <a:spLocks noChangeArrowheads="1"/>
            </p:cNvSpPr>
            <p:nvPr/>
          </p:nvSpPr>
          <p:spPr bwMode="auto">
            <a:xfrm>
              <a:off x="4486" y="2383"/>
              <a:ext cx="161" cy="14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1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04" name="Oval 280"/>
            <p:cNvSpPr>
              <a:spLocks noChangeArrowheads="1"/>
            </p:cNvSpPr>
            <p:nvPr/>
          </p:nvSpPr>
          <p:spPr bwMode="auto">
            <a:xfrm>
              <a:off x="4662" y="2383"/>
              <a:ext cx="156" cy="13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905" name="Rectangle 281"/>
            <p:cNvSpPr>
              <a:spLocks noChangeArrowheads="1"/>
            </p:cNvSpPr>
            <p:nvPr/>
          </p:nvSpPr>
          <p:spPr bwMode="auto">
            <a:xfrm>
              <a:off x="5062" y="1833"/>
              <a:ext cx="83" cy="765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32779" name="Group 249"/>
          <p:cNvGrpSpPr>
            <a:grpSpLocks/>
          </p:cNvGrpSpPr>
          <p:nvPr/>
        </p:nvGrpSpPr>
        <p:grpSpPr bwMode="auto">
          <a:xfrm>
            <a:off x="5286375" y="5548313"/>
            <a:ext cx="463550" cy="638175"/>
            <a:chOff x="4140" y="429"/>
            <a:chExt cx="1425" cy="2396"/>
          </a:xfrm>
        </p:grpSpPr>
        <p:sp>
          <p:nvSpPr>
            <p:cNvPr id="32850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51" name="Rectangle 251"/>
            <p:cNvSpPr>
              <a:spLocks noChangeArrowheads="1"/>
            </p:cNvSpPr>
            <p:nvPr/>
          </p:nvSpPr>
          <p:spPr bwMode="auto">
            <a:xfrm>
              <a:off x="4203" y="429"/>
              <a:ext cx="1049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52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53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54" name="Rectangle 254"/>
            <p:cNvSpPr>
              <a:spLocks noChangeArrowheads="1"/>
            </p:cNvSpPr>
            <p:nvPr/>
          </p:nvSpPr>
          <p:spPr bwMode="auto">
            <a:xfrm>
              <a:off x="4213" y="691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855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2880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881" name="AutoShape 257"/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8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56" name="Rectangle 258"/>
            <p:cNvSpPr>
              <a:spLocks noChangeArrowheads="1"/>
            </p:cNvSpPr>
            <p:nvPr/>
          </p:nvSpPr>
          <p:spPr bwMode="auto">
            <a:xfrm>
              <a:off x="4223" y="1019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857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2878" name="AutoShape 260"/>
              <p:cNvSpPr>
                <a:spLocks noChangeArrowheads="1"/>
              </p:cNvSpPr>
              <p:nvPr/>
            </p:nvSpPr>
            <p:spPr bwMode="auto">
              <a:xfrm>
                <a:off x="612" y="2569"/>
                <a:ext cx="725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879" name="AutoShape 261"/>
              <p:cNvSpPr>
                <a:spLocks noChangeArrowheads="1"/>
              </p:cNvSpPr>
              <p:nvPr/>
            </p:nvSpPr>
            <p:spPr bwMode="auto">
              <a:xfrm>
                <a:off x="624" y="2588"/>
                <a:ext cx="694" cy="9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58" name="Rectangle 262"/>
            <p:cNvSpPr>
              <a:spLocks noChangeArrowheads="1"/>
            </p:cNvSpPr>
            <p:nvPr/>
          </p:nvSpPr>
          <p:spPr bwMode="auto">
            <a:xfrm>
              <a:off x="4218" y="1359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59" name="Rectangle 263"/>
            <p:cNvSpPr>
              <a:spLocks noChangeArrowheads="1"/>
            </p:cNvSpPr>
            <p:nvPr/>
          </p:nvSpPr>
          <p:spPr bwMode="auto">
            <a:xfrm>
              <a:off x="4228" y="1657"/>
              <a:ext cx="595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860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2876" name="AutoShape 265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17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877" name="AutoShape 266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87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61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2862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2874" name="AutoShape 269"/>
              <p:cNvSpPr>
                <a:spLocks noChangeArrowheads="1"/>
              </p:cNvSpPr>
              <p:nvPr/>
            </p:nvSpPr>
            <p:spPr bwMode="auto">
              <a:xfrm>
                <a:off x="616" y="2570"/>
                <a:ext cx="723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875" name="AutoShape 270"/>
              <p:cNvSpPr>
                <a:spLocks noChangeArrowheads="1"/>
              </p:cNvSpPr>
              <p:nvPr/>
            </p:nvSpPr>
            <p:spPr bwMode="auto">
              <a:xfrm>
                <a:off x="634" y="2588"/>
                <a:ext cx="687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63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64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65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66" name="Oval 274"/>
            <p:cNvSpPr>
              <a:spLocks noChangeArrowheads="1"/>
            </p:cNvSpPr>
            <p:nvPr/>
          </p:nvSpPr>
          <p:spPr bwMode="auto">
            <a:xfrm>
              <a:off x="5516" y="2610"/>
              <a:ext cx="49" cy="95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67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68" name="AutoShape 276"/>
            <p:cNvSpPr>
              <a:spLocks noChangeArrowheads="1"/>
            </p:cNvSpPr>
            <p:nvPr/>
          </p:nvSpPr>
          <p:spPr bwMode="auto">
            <a:xfrm>
              <a:off x="4140" y="2682"/>
              <a:ext cx="1201" cy="143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69" name="AutoShape 277"/>
            <p:cNvSpPr>
              <a:spLocks noChangeArrowheads="1"/>
            </p:cNvSpPr>
            <p:nvPr/>
          </p:nvSpPr>
          <p:spPr bwMode="auto">
            <a:xfrm>
              <a:off x="4203" y="2712"/>
              <a:ext cx="1074" cy="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70" name="Oval 278"/>
            <p:cNvSpPr>
              <a:spLocks noChangeArrowheads="1"/>
            </p:cNvSpPr>
            <p:nvPr/>
          </p:nvSpPr>
          <p:spPr bwMode="auto">
            <a:xfrm>
              <a:off x="4306" y="2384"/>
              <a:ext cx="161" cy="143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71" name="Oval 279"/>
            <p:cNvSpPr>
              <a:spLocks noChangeArrowheads="1"/>
            </p:cNvSpPr>
            <p:nvPr/>
          </p:nvSpPr>
          <p:spPr bwMode="auto">
            <a:xfrm>
              <a:off x="4486" y="2384"/>
              <a:ext cx="161" cy="14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1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72" name="Oval 280"/>
            <p:cNvSpPr>
              <a:spLocks noChangeArrowheads="1"/>
            </p:cNvSpPr>
            <p:nvPr/>
          </p:nvSpPr>
          <p:spPr bwMode="auto">
            <a:xfrm>
              <a:off x="4662" y="2378"/>
              <a:ext cx="156" cy="143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73" name="Rectangle 281"/>
            <p:cNvSpPr>
              <a:spLocks noChangeArrowheads="1"/>
            </p:cNvSpPr>
            <p:nvPr/>
          </p:nvSpPr>
          <p:spPr bwMode="auto">
            <a:xfrm>
              <a:off x="5062" y="1836"/>
              <a:ext cx="83" cy="76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32780" name="Group 249"/>
          <p:cNvGrpSpPr>
            <a:grpSpLocks/>
          </p:cNvGrpSpPr>
          <p:nvPr/>
        </p:nvGrpSpPr>
        <p:grpSpPr bwMode="auto">
          <a:xfrm>
            <a:off x="4722813" y="3789363"/>
            <a:ext cx="463550" cy="636587"/>
            <a:chOff x="4140" y="429"/>
            <a:chExt cx="1425" cy="2396"/>
          </a:xfrm>
        </p:grpSpPr>
        <p:sp>
          <p:nvSpPr>
            <p:cNvPr id="32818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19" name="Rectangle 251"/>
            <p:cNvSpPr>
              <a:spLocks noChangeArrowheads="1"/>
            </p:cNvSpPr>
            <p:nvPr/>
          </p:nvSpPr>
          <p:spPr bwMode="auto">
            <a:xfrm>
              <a:off x="4203" y="429"/>
              <a:ext cx="1049" cy="2282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20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21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22" name="Rectangle 254"/>
            <p:cNvSpPr>
              <a:spLocks noChangeArrowheads="1"/>
            </p:cNvSpPr>
            <p:nvPr/>
          </p:nvSpPr>
          <p:spPr bwMode="auto">
            <a:xfrm>
              <a:off x="4213" y="692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823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2848" name="AutoShape 256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849" name="AutoShape 257"/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8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24" name="Rectangle 258"/>
            <p:cNvSpPr>
              <a:spLocks noChangeArrowheads="1"/>
            </p:cNvSpPr>
            <p:nvPr/>
          </p:nvSpPr>
          <p:spPr bwMode="auto">
            <a:xfrm>
              <a:off x="4223" y="1021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825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2846" name="AutoShape 260"/>
              <p:cNvSpPr>
                <a:spLocks noChangeArrowheads="1"/>
              </p:cNvSpPr>
              <p:nvPr/>
            </p:nvSpPr>
            <p:spPr bwMode="auto">
              <a:xfrm>
                <a:off x="612" y="2571"/>
                <a:ext cx="725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847" name="AutoShape 261"/>
              <p:cNvSpPr>
                <a:spLocks noChangeArrowheads="1"/>
              </p:cNvSpPr>
              <p:nvPr/>
            </p:nvSpPr>
            <p:spPr bwMode="auto">
              <a:xfrm>
                <a:off x="624" y="2589"/>
                <a:ext cx="694" cy="9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26" name="Rectangle 262"/>
            <p:cNvSpPr>
              <a:spLocks noChangeArrowheads="1"/>
            </p:cNvSpPr>
            <p:nvPr/>
          </p:nvSpPr>
          <p:spPr bwMode="auto">
            <a:xfrm>
              <a:off x="4218" y="1355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27" name="Rectangle 263"/>
            <p:cNvSpPr>
              <a:spLocks noChangeArrowheads="1"/>
            </p:cNvSpPr>
            <p:nvPr/>
          </p:nvSpPr>
          <p:spPr bwMode="auto">
            <a:xfrm>
              <a:off x="4228" y="1654"/>
              <a:ext cx="595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32828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2844" name="AutoShape 265"/>
              <p:cNvSpPr>
                <a:spLocks noChangeArrowheads="1"/>
              </p:cNvSpPr>
              <p:nvPr/>
            </p:nvSpPr>
            <p:spPr bwMode="auto">
              <a:xfrm>
                <a:off x="614" y="2571"/>
                <a:ext cx="71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845" name="AutoShape 266"/>
              <p:cNvSpPr>
                <a:spLocks noChangeArrowheads="1"/>
              </p:cNvSpPr>
              <p:nvPr/>
            </p:nvSpPr>
            <p:spPr bwMode="auto">
              <a:xfrm>
                <a:off x="627" y="2587"/>
                <a:ext cx="687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29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2830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2842" name="AutoShape 269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3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2843" name="AutoShape 270"/>
              <p:cNvSpPr>
                <a:spLocks noChangeArrowheads="1"/>
              </p:cNvSpPr>
              <p:nvPr/>
            </p:nvSpPr>
            <p:spPr bwMode="auto">
              <a:xfrm>
                <a:off x="634" y="2584"/>
                <a:ext cx="687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2831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32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33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34" name="Oval 274"/>
            <p:cNvSpPr>
              <a:spLocks noChangeArrowheads="1"/>
            </p:cNvSpPr>
            <p:nvPr/>
          </p:nvSpPr>
          <p:spPr bwMode="auto">
            <a:xfrm>
              <a:off x="5516" y="2610"/>
              <a:ext cx="49" cy="96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35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836" name="AutoShape 276"/>
            <p:cNvSpPr>
              <a:spLocks noChangeArrowheads="1"/>
            </p:cNvSpPr>
            <p:nvPr/>
          </p:nvSpPr>
          <p:spPr bwMode="auto">
            <a:xfrm>
              <a:off x="4140" y="2682"/>
              <a:ext cx="1201" cy="143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37" name="AutoShape 277"/>
            <p:cNvSpPr>
              <a:spLocks noChangeArrowheads="1"/>
            </p:cNvSpPr>
            <p:nvPr/>
          </p:nvSpPr>
          <p:spPr bwMode="auto">
            <a:xfrm>
              <a:off x="4203" y="2711"/>
              <a:ext cx="1074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38" name="Oval 278"/>
            <p:cNvSpPr>
              <a:spLocks noChangeArrowheads="1"/>
            </p:cNvSpPr>
            <p:nvPr/>
          </p:nvSpPr>
          <p:spPr bwMode="auto">
            <a:xfrm>
              <a:off x="4306" y="2383"/>
              <a:ext cx="161" cy="143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39" name="Oval 279"/>
            <p:cNvSpPr>
              <a:spLocks noChangeArrowheads="1"/>
            </p:cNvSpPr>
            <p:nvPr/>
          </p:nvSpPr>
          <p:spPr bwMode="auto">
            <a:xfrm>
              <a:off x="4486" y="2383"/>
              <a:ext cx="161" cy="14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1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40" name="Oval 280"/>
            <p:cNvSpPr>
              <a:spLocks noChangeArrowheads="1"/>
            </p:cNvSpPr>
            <p:nvPr/>
          </p:nvSpPr>
          <p:spPr bwMode="auto">
            <a:xfrm>
              <a:off x="4662" y="2383"/>
              <a:ext cx="156" cy="13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32841" name="Rectangle 281"/>
            <p:cNvSpPr>
              <a:spLocks noChangeArrowheads="1"/>
            </p:cNvSpPr>
            <p:nvPr/>
          </p:nvSpPr>
          <p:spPr bwMode="auto">
            <a:xfrm>
              <a:off x="5062" y="1833"/>
              <a:ext cx="83" cy="765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1"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32781" name="TextBox 182"/>
          <p:cNvSpPr txBox="1">
            <a:spLocks noChangeArrowheads="1"/>
          </p:cNvSpPr>
          <p:nvPr/>
        </p:nvSpPr>
        <p:spPr bwMode="auto">
          <a:xfrm>
            <a:off x="2984500" y="6207125"/>
            <a:ext cx="1558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 Narrow" pitchFamily="34" charset="0"/>
                <a:ea typeface="MS PGothic" pitchFamily="34" charset="-128"/>
              </a:rPr>
              <a:t>KingCDN.com</a:t>
            </a:r>
            <a:endParaRPr lang="en-US" sz="2000" i="1">
              <a:latin typeface="Arial Narrow" pitchFamily="34" charset="0"/>
              <a:ea typeface="MS PGothic" pitchFamily="34" charset="-128"/>
            </a:endParaRPr>
          </a:p>
        </p:txBody>
      </p:sp>
      <p:pic>
        <p:nvPicPr>
          <p:cNvPr id="32782" name="Picture 7" descr="Bo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9238" y="2392363"/>
            <a:ext cx="53340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" name="Group 61444"/>
          <p:cNvGrpSpPr>
            <a:grpSpLocks/>
          </p:cNvGrpSpPr>
          <p:nvPr/>
        </p:nvGrpSpPr>
        <p:grpSpPr bwMode="auto">
          <a:xfrm>
            <a:off x="1490663" y="3036888"/>
            <a:ext cx="1628775" cy="1063625"/>
            <a:chOff x="1490926" y="3037262"/>
            <a:chExt cx="1628976" cy="1063042"/>
          </a:xfrm>
        </p:grpSpPr>
        <p:cxnSp>
          <p:nvCxnSpPr>
            <p:cNvPr id="32814" name="Straight Arrow Connector 44"/>
            <p:cNvCxnSpPr>
              <a:cxnSpLocks noChangeShapeType="1"/>
            </p:cNvCxnSpPr>
            <p:nvPr/>
          </p:nvCxnSpPr>
          <p:spPr bwMode="auto">
            <a:xfrm flipH="1">
              <a:off x="1490926" y="3037262"/>
              <a:ext cx="1628976" cy="106304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grpSp>
          <p:nvGrpSpPr>
            <p:cNvPr id="32815" name="Group 61441"/>
            <p:cNvGrpSpPr>
              <a:grpSpLocks/>
            </p:cNvGrpSpPr>
            <p:nvPr/>
          </p:nvGrpSpPr>
          <p:grpSpPr bwMode="auto">
            <a:xfrm>
              <a:off x="2056927" y="3410016"/>
              <a:ext cx="317511" cy="369332"/>
              <a:chOff x="7454630" y="3313376"/>
              <a:chExt cx="317511" cy="369332"/>
            </a:xfrm>
          </p:grpSpPr>
          <p:sp>
            <p:nvSpPr>
              <p:cNvPr id="32816" name="Oval 61440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 i="1">
                  <a:ea typeface="MS PGothic" pitchFamily="34" charset="-128"/>
                </a:endParaRPr>
              </a:p>
            </p:txBody>
          </p:sp>
          <p:sp>
            <p:nvSpPr>
              <p:cNvPr id="32817" name="TextBox 61439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ea typeface="MS PGothic" pitchFamily="34" charset="-128"/>
                    <a:cs typeface="Arial" charset="0"/>
                  </a:rPr>
                  <a:t>1</a:t>
                </a:r>
              </a:p>
            </p:txBody>
          </p:sp>
        </p:grpSp>
      </p:grpSp>
      <p:sp>
        <p:nvSpPr>
          <p:cNvPr id="61443" name="TextBox 61442"/>
          <p:cNvSpPr txBox="1">
            <a:spLocks noChangeArrowheads="1"/>
          </p:cNvSpPr>
          <p:nvPr/>
        </p:nvSpPr>
        <p:spPr bwMode="auto">
          <a:xfrm>
            <a:off x="263525" y="2462213"/>
            <a:ext cx="28622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 Narrow" pitchFamily="34" charset="0"/>
                <a:ea typeface="MS PGothic" pitchFamily="34" charset="-128"/>
              </a:rPr>
              <a:t>1. Bob gets URL for for video http://netcinema.com/6Y7B23V</a:t>
            </a:r>
          </a:p>
          <a:p>
            <a:r>
              <a:rPr lang="en-US">
                <a:latin typeface="Arial Narrow" pitchFamily="34" charset="0"/>
                <a:ea typeface="MS PGothic" pitchFamily="34" charset="-128"/>
              </a:rPr>
              <a:t>from netcinema.com </a:t>
            </a:r>
          </a:p>
          <a:p>
            <a:r>
              <a:rPr lang="en-US">
                <a:latin typeface="Arial Narrow" pitchFamily="34" charset="0"/>
                <a:ea typeface="MS PGothic" pitchFamily="34" charset="-128"/>
              </a:rPr>
              <a:t>web page</a:t>
            </a:r>
          </a:p>
        </p:txBody>
      </p:sp>
      <p:grpSp>
        <p:nvGrpSpPr>
          <p:cNvPr id="30" name="Group 61447"/>
          <p:cNvGrpSpPr>
            <a:grpSpLocks/>
          </p:cNvGrpSpPr>
          <p:nvPr/>
        </p:nvGrpSpPr>
        <p:grpSpPr bwMode="auto">
          <a:xfrm>
            <a:off x="3919538" y="3225800"/>
            <a:ext cx="714375" cy="684213"/>
            <a:chOff x="3924463" y="3239045"/>
            <a:chExt cx="713539" cy="684908"/>
          </a:xfrm>
        </p:grpSpPr>
        <p:cxnSp>
          <p:nvCxnSpPr>
            <p:cNvPr id="32810" name="Straight Arrow Connector 193"/>
            <p:cNvCxnSpPr>
              <a:cxnSpLocks noChangeShapeType="1"/>
            </p:cNvCxnSpPr>
            <p:nvPr/>
          </p:nvCxnSpPr>
          <p:spPr bwMode="auto">
            <a:xfrm>
              <a:off x="3924463" y="3239045"/>
              <a:ext cx="713539" cy="68490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grpSp>
          <p:nvGrpSpPr>
            <p:cNvPr id="32811" name="Group 194"/>
            <p:cNvGrpSpPr>
              <a:grpSpLocks/>
            </p:cNvGrpSpPr>
            <p:nvPr/>
          </p:nvGrpSpPr>
          <p:grpSpPr bwMode="auto">
            <a:xfrm>
              <a:off x="4061324" y="3293627"/>
              <a:ext cx="322117" cy="369332"/>
              <a:chOff x="7408615" y="3244352"/>
              <a:chExt cx="322117" cy="369332"/>
            </a:xfrm>
          </p:grpSpPr>
          <p:sp>
            <p:nvSpPr>
              <p:cNvPr id="32812" name="Oval 195"/>
              <p:cNvSpPr>
                <a:spLocks noChangeArrowheads="1"/>
              </p:cNvSpPr>
              <p:nvPr/>
            </p:nvSpPr>
            <p:spPr bwMode="auto">
              <a:xfrm>
                <a:off x="7427025" y="3299570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 i="1">
                  <a:ea typeface="MS PGothic" pitchFamily="34" charset="-128"/>
                </a:endParaRPr>
              </a:p>
            </p:txBody>
          </p:sp>
          <p:sp>
            <p:nvSpPr>
              <p:cNvPr id="32813" name="TextBox 196"/>
              <p:cNvSpPr txBox="1">
                <a:spLocks noChangeArrowheads="1"/>
              </p:cNvSpPr>
              <p:nvPr/>
            </p:nvSpPr>
            <p:spPr bwMode="auto">
              <a:xfrm>
                <a:off x="7408615" y="3244352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ea typeface="MS PGothic" pitchFamily="34" charset="-128"/>
                    <a:cs typeface="Arial" charset="0"/>
                  </a:rPr>
                  <a:t>2</a:t>
                </a:r>
              </a:p>
            </p:txBody>
          </p:sp>
        </p:grpSp>
      </p:grpSp>
      <p:sp>
        <p:nvSpPr>
          <p:cNvPr id="201" name="TextBox 200"/>
          <p:cNvSpPr txBox="1">
            <a:spLocks noChangeArrowheads="1"/>
          </p:cNvSpPr>
          <p:nvPr/>
        </p:nvSpPr>
        <p:spPr bwMode="auto">
          <a:xfrm>
            <a:off x="4371975" y="2981325"/>
            <a:ext cx="38496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 Narrow" pitchFamily="34" charset="0"/>
                <a:ea typeface="MS PGothic" pitchFamily="34" charset="-128"/>
              </a:rPr>
              <a:t>2. resolve http://netcinema.com/6Y7B23V</a:t>
            </a:r>
          </a:p>
          <a:p>
            <a:r>
              <a:rPr lang="en-US">
                <a:latin typeface="Arial Narrow" pitchFamily="34" charset="0"/>
                <a:ea typeface="MS PGothic" pitchFamily="34" charset="-128"/>
              </a:rPr>
              <a:t>via Bob</a:t>
            </a:r>
            <a:r>
              <a:rPr lang="en-US" altLang="en-US">
                <a:latin typeface="Arial Narrow" pitchFamily="34" charset="0"/>
                <a:ea typeface="MS PGothic" pitchFamily="34" charset="-128"/>
              </a:rPr>
              <a:t>’</a:t>
            </a:r>
            <a:r>
              <a:rPr lang="en-US">
                <a:latin typeface="Arial Narrow" pitchFamily="34" charset="0"/>
                <a:ea typeface="MS PGothic" pitchFamily="34" charset="-128"/>
              </a:rPr>
              <a:t>s local DNS</a:t>
            </a:r>
          </a:p>
        </p:txBody>
      </p:sp>
      <p:sp>
        <p:nvSpPr>
          <p:cNvPr id="32787" name="TextBox 201"/>
          <p:cNvSpPr txBox="1">
            <a:spLocks noChangeArrowheads="1"/>
          </p:cNvSpPr>
          <p:nvPr/>
        </p:nvSpPr>
        <p:spPr bwMode="auto">
          <a:xfrm>
            <a:off x="377825" y="5895975"/>
            <a:ext cx="1770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 Narrow" pitchFamily="34" charset="0"/>
                <a:ea typeface="MS PGothic" pitchFamily="34" charset="-128"/>
              </a:rPr>
              <a:t>netcinema</a:t>
            </a:r>
            <a:r>
              <a:rPr lang="en-US" altLang="en-US" sz="2000">
                <a:latin typeface="Arial Narrow" pitchFamily="34" charset="0"/>
                <a:ea typeface="MS PGothic" pitchFamily="34" charset="-128"/>
              </a:rPr>
              <a:t>’</a:t>
            </a:r>
            <a:r>
              <a:rPr lang="en-US" sz="2000">
                <a:latin typeface="Arial Narrow" pitchFamily="34" charset="0"/>
                <a:ea typeface="MS PGothic" pitchFamily="34" charset="-128"/>
              </a:rPr>
              <a:t>s</a:t>
            </a:r>
          </a:p>
          <a:p>
            <a:r>
              <a:rPr lang="en-US" sz="2000">
                <a:latin typeface="Arial Narrow" pitchFamily="34" charset="0"/>
                <a:ea typeface="MS PGothic" pitchFamily="34" charset="-128"/>
              </a:rPr>
              <a:t>authorative DNS</a:t>
            </a:r>
            <a:endParaRPr lang="en-US" sz="2000" i="1">
              <a:latin typeface="Arial Narrow" pitchFamily="34" charset="0"/>
              <a:ea typeface="MS PGothic" pitchFamily="34" charset="-128"/>
            </a:endParaRPr>
          </a:p>
        </p:txBody>
      </p:sp>
      <p:cxnSp>
        <p:nvCxnSpPr>
          <p:cNvPr id="204" name="Straight Arrow Connector 203"/>
          <p:cNvCxnSpPr>
            <a:cxnSpLocks noChangeShapeType="1"/>
          </p:cNvCxnSpPr>
          <p:nvPr/>
        </p:nvCxnSpPr>
        <p:spPr bwMode="auto">
          <a:xfrm flipH="1">
            <a:off x="1612900" y="4159250"/>
            <a:ext cx="3100388" cy="137636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09" name="Straight Arrow Connector 208"/>
          <p:cNvCxnSpPr>
            <a:cxnSpLocks noChangeShapeType="1"/>
          </p:cNvCxnSpPr>
          <p:nvPr/>
        </p:nvCxnSpPr>
        <p:spPr bwMode="auto">
          <a:xfrm flipH="1">
            <a:off x="1593850" y="4268788"/>
            <a:ext cx="3100388" cy="1376362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</p:spPr>
      </p:cxnSp>
      <p:grpSp>
        <p:nvGrpSpPr>
          <p:cNvPr id="192" name="Group 204"/>
          <p:cNvGrpSpPr>
            <a:grpSpLocks/>
          </p:cNvGrpSpPr>
          <p:nvPr/>
        </p:nvGrpSpPr>
        <p:grpSpPr bwMode="auto">
          <a:xfrm>
            <a:off x="1838325" y="5218113"/>
            <a:ext cx="317500" cy="368300"/>
            <a:chOff x="7454630" y="3313376"/>
            <a:chExt cx="317511" cy="369332"/>
          </a:xfrm>
        </p:grpSpPr>
        <p:sp>
          <p:nvSpPr>
            <p:cNvPr id="32808" name="Oval 205"/>
            <p:cNvSpPr>
              <a:spLocks noChangeArrowheads="1"/>
            </p:cNvSpPr>
            <p:nvPr/>
          </p:nvSpPr>
          <p:spPr bwMode="auto">
            <a:xfrm>
              <a:off x="7468434" y="3354794"/>
              <a:ext cx="303707" cy="303707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 i="1">
                <a:ea typeface="MS PGothic" pitchFamily="34" charset="-128"/>
              </a:endParaRPr>
            </a:p>
          </p:txBody>
        </p:sp>
        <p:sp>
          <p:nvSpPr>
            <p:cNvPr id="32809" name="TextBox 206"/>
            <p:cNvSpPr txBox="1">
              <a:spLocks noChangeArrowheads="1"/>
            </p:cNvSpPr>
            <p:nvPr/>
          </p:nvSpPr>
          <p:spPr bwMode="auto">
            <a:xfrm>
              <a:off x="7454630" y="3313376"/>
              <a:ext cx="31304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Arial" charset="0"/>
                  <a:ea typeface="MS PGothic" pitchFamily="34" charset="-128"/>
                  <a:cs typeface="Arial" charset="0"/>
                </a:rPr>
                <a:t>3</a:t>
              </a:r>
            </a:p>
          </p:txBody>
        </p:sp>
      </p:grpSp>
      <p:sp>
        <p:nvSpPr>
          <p:cNvPr id="210" name="TextBox 209"/>
          <p:cNvSpPr txBox="1">
            <a:spLocks noChangeArrowheads="1"/>
          </p:cNvSpPr>
          <p:nvPr/>
        </p:nvSpPr>
        <p:spPr bwMode="auto">
          <a:xfrm>
            <a:off x="1808163" y="4592638"/>
            <a:ext cx="3200400" cy="677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 Narrow" pitchFamily="34" charset="0"/>
                <a:ea typeface="MS PGothic" pitchFamily="34" charset="-128"/>
              </a:rPr>
              <a:t>3. netcinema</a:t>
            </a:r>
            <a:r>
              <a:rPr lang="en-US" altLang="en-US">
                <a:latin typeface="Arial Narrow" pitchFamily="34" charset="0"/>
                <a:ea typeface="MS PGothic" pitchFamily="34" charset="-128"/>
              </a:rPr>
              <a:t>’</a:t>
            </a:r>
            <a:r>
              <a:rPr lang="en-US">
                <a:latin typeface="Arial Narrow" pitchFamily="34" charset="0"/>
                <a:ea typeface="MS PGothic" pitchFamily="34" charset="-128"/>
              </a:rPr>
              <a:t>s DNS returns URL </a:t>
            </a:r>
          </a:p>
          <a:p>
            <a:r>
              <a:rPr lang="en-US">
                <a:latin typeface="Arial Narrow" pitchFamily="34" charset="0"/>
                <a:ea typeface="MS PGothic" pitchFamily="34" charset="-128"/>
              </a:rPr>
              <a:t>http://KingCDN.com/NetC6y&amp;B</a:t>
            </a:r>
            <a:r>
              <a:rPr lang="en-US" sz="2000">
                <a:latin typeface="Arial Narrow" pitchFamily="34" charset="0"/>
                <a:ea typeface="MS PGothic" pitchFamily="34" charset="-128"/>
              </a:rPr>
              <a:t>23V</a:t>
            </a:r>
          </a:p>
        </p:txBody>
      </p:sp>
      <p:cxnSp>
        <p:nvCxnSpPr>
          <p:cNvPr id="212" name="Straight Arrow Connector 211"/>
          <p:cNvCxnSpPr>
            <a:cxnSpLocks noChangeShapeType="1"/>
          </p:cNvCxnSpPr>
          <p:nvPr/>
        </p:nvCxnSpPr>
        <p:spPr bwMode="auto">
          <a:xfrm>
            <a:off x="5032375" y="4475163"/>
            <a:ext cx="447675" cy="962025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17" name="Straight Arrow Connector 216"/>
          <p:cNvCxnSpPr>
            <a:cxnSpLocks noChangeShapeType="1"/>
          </p:cNvCxnSpPr>
          <p:nvPr/>
        </p:nvCxnSpPr>
        <p:spPr bwMode="auto">
          <a:xfrm>
            <a:off x="5127625" y="4486275"/>
            <a:ext cx="447675" cy="96043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</p:spPr>
      </p:cxnSp>
      <p:grpSp>
        <p:nvGrpSpPr>
          <p:cNvPr id="193" name="Group 212"/>
          <p:cNvGrpSpPr>
            <a:grpSpLocks/>
          </p:cNvGrpSpPr>
          <p:nvPr/>
        </p:nvGrpSpPr>
        <p:grpSpPr bwMode="auto">
          <a:xfrm>
            <a:off x="5116513" y="4727575"/>
            <a:ext cx="317500" cy="369888"/>
            <a:chOff x="7454630" y="3313376"/>
            <a:chExt cx="317511" cy="369332"/>
          </a:xfrm>
        </p:grpSpPr>
        <p:sp>
          <p:nvSpPr>
            <p:cNvPr id="32806" name="Oval 213"/>
            <p:cNvSpPr>
              <a:spLocks noChangeArrowheads="1"/>
            </p:cNvSpPr>
            <p:nvPr/>
          </p:nvSpPr>
          <p:spPr bwMode="auto">
            <a:xfrm>
              <a:off x="7468434" y="3354794"/>
              <a:ext cx="303707" cy="303707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 i="1">
                <a:ea typeface="MS PGothic" pitchFamily="34" charset="-128"/>
              </a:endParaRPr>
            </a:p>
          </p:txBody>
        </p:sp>
        <p:sp>
          <p:nvSpPr>
            <p:cNvPr id="32807" name="TextBox 214"/>
            <p:cNvSpPr txBox="1">
              <a:spLocks noChangeArrowheads="1"/>
            </p:cNvSpPr>
            <p:nvPr/>
          </p:nvSpPr>
          <p:spPr bwMode="auto">
            <a:xfrm>
              <a:off x="7454630" y="3313376"/>
              <a:ext cx="31304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Arial" charset="0"/>
                  <a:ea typeface="MS PGothic" pitchFamily="34" charset="-128"/>
                  <a:cs typeface="Arial" charset="0"/>
                </a:rPr>
                <a:t>4</a:t>
              </a:r>
            </a:p>
          </p:txBody>
        </p:sp>
      </p:grpSp>
      <p:sp>
        <p:nvSpPr>
          <p:cNvPr id="219" name="TextBox 218"/>
          <p:cNvSpPr txBox="1">
            <a:spLocks noChangeArrowheads="1"/>
          </p:cNvSpPr>
          <p:nvPr/>
        </p:nvSpPr>
        <p:spPr bwMode="auto">
          <a:xfrm>
            <a:off x="5551488" y="3903663"/>
            <a:ext cx="39243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 Narrow" pitchFamily="34" charset="0"/>
                <a:ea typeface="MS PGothic" pitchFamily="34" charset="-128"/>
              </a:rPr>
              <a:t>4&amp;5. Resolve </a:t>
            </a:r>
          </a:p>
          <a:p>
            <a:r>
              <a:rPr lang="en-US">
                <a:latin typeface="Arial Narrow" pitchFamily="34" charset="0"/>
                <a:ea typeface="MS PGothic" pitchFamily="34" charset="-128"/>
              </a:rPr>
              <a:t>http://KingCDN.com/NetC6y&amp;B23</a:t>
            </a:r>
          </a:p>
          <a:p>
            <a:r>
              <a:rPr lang="en-US">
                <a:latin typeface="Arial Narrow" pitchFamily="34" charset="0"/>
                <a:ea typeface="MS PGothic" pitchFamily="34" charset="-128"/>
              </a:rPr>
              <a:t>via KingCDN</a:t>
            </a:r>
            <a:r>
              <a:rPr lang="en-US" altLang="en-US">
                <a:latin typeface="Arial Narrow" pitchFamily="34" charset="0"/>
                <a:ea typeface="MS PGothic" pitchFamily="34" charset="-128"/>
              </a:rPr>
              <a:t>’</a:t>
            </a:r>
            <a:r>
              <a:rPr lang="en-US">
                <a:latin typeface="Arial Narrow" pitchFamily="34" charset="0"/>
                <a:ea typeface="MS PGothic" pitchFamily="34" charset="-128"/>
              </a:rPr>
              <a:t>s authoritative DNS,              which returns IP address of KIingCDN </a:t>
            </a:r>
          </a:p>
          <a:p>
            <a:r>
              <a:rPr lang="en-US">
                <a:latin typeface="Arial Narrow" pitchFamily="34" charset="0"/>
                <a:ea typeface="MS PGothic" pitchFamily="34" charset="-128"/>
              </a:rPr>
              <a:t>server  with video</a:t>
            </a:r>
          </a:p>
        </p:txBody>
      </p:sp>
      <p:cxnSp>
        <p:nvCxnSpPr>
          <p:cNvPr id="220" name="Straight Arrow Connector 219"/>
          <p:cNvCxnSpPr>
            <a:cxnSpLocks noChangeShapeType="1"/>
          </p:cNvCxnSpPr>
          <p:nvPr/>
        </p:nvCxnSpPr>
        <p:spPr bwMode="auto">
          <a:xfrm>
            <a:off x="3783013" y="3322638"/>
            <a:ext cx="812800" cy="822325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</p:spPr>
      </p:cxnSp>
      <p:grpSp>
        <p:nvGrpSpPr>
          <p:cNvPr id="194" name="Group 222"/>
          <p:cNvGrpSpPr>
            <a:grpSpLocks/>
          </p:cNvGrpSpPr>
          <p:nvPr/>
        </p:nvGrpSpPr>
        <p:grpSpPr bwMode="auto">
          <a:xfrm>
            <a:off x="4154488" y="3667125"/>
            <a:ext cx="317500" cy="369888"/>
            <a:chOff x="7454630" y="3313376"/>
            <a:chExt cx="317511" cy="369332"/>
          </a:xfrm>
        </p:grpSpPr>
        <p:sp>
          <p:nvSpPr>
            <p:cNvPr id="32804" name="Oval 223"/>
            <p:cNvSpPr>
              <a:spLocks noChangeArrowheads="1"/>
            </p:cNvSpPr>
            <p:nvPr/>
          </p:nvSpPr>
          <p:spPr bwMode="auto">
            <a:xfrm>
              <a:off x="7468434" y="3354794"/>
              <a:ext cx="303707" cy="303707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 i="1">
                <a:ea typeface="MS PGothic" pitchFamily="34" charset="-128"/>
              </a:endParaRPr>
            </a:p>
          </p:txBody>
        </p:sp>
        <p:sp>
          <p:nvSpPr>
            <p:cNvPr id="32805" name="TextBox 224"/>
            <p:cNvSpPr txBox="1">
              <a:spLocks noChangeArrowheads="1"/>
            </p:cNvSpPr>
            <p:nvPr/>
          </p:nvSpPr>
          <p:spPr bwMode="auto">
            <a:xfrm>
              <a:off x="7454630" y="3313376"/>
              <a:ext cx="31304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Arial" charset="0"/>
                  <a:ea typeface="MS PGothic" pitchFamily="34" charset="-128"/>
                  <a:cs typeface="Arial" charset="0"/>
                </a:rPr>
                <a:t>5</a:t>
              </a:r>
            </a:p>
          </p:txBody>
        </p:sp>
      </p:grpSp>
      <p:cxnSp>
        <p:nvCxnSpPr>
          <p:cNvPr id="226" name="Straight Arrow Connector 225"/>
          <p:cNvCxnSpPr>
            <a:cxnSpLocks noChangeShapeType="1"/>
          </p:cNvCxnSpPr>
          <p:nvPr/>
        </p:nvCxnSpPr>
        <p:spPr bwMode="auto">
          <a:xfrm flipH="1">
            <a:off x="3311525" y="3201988"/>
            <a:ext cx="4763" cy="23622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61457" name="Up Arrow 61456"/>
          <p:cNvSpPr>
            <a:spLocks noChangeArrowheads="1"/>
          </p:cNvSpPr>
          <p:nvPr/>
        </p:nvSpPr>
        <p:spPr bwMode="auto">
          <a:xfrm>
            <a:off x="3340100" y="3195638"/>
            <a:ext cx="298450" cy="2284412"/>
          </a:xfrm>
          <a:prstGeom prst="upArrow">
            <a:avLst>
              <a:gd name="adj1" fmla="val 50000"/>
              <a:gd name="adj2" fmla="val 50249"/>
            </a:avLst>
          </a:prstGeom>
          <a:gradFill rotWithShape="1">
            <a:gsLst>
              <a:gs pos="0">
                <a:srgbClr val="000090"/>
              </a:gs>
              <a:gs pos="64000">
                <a:srgbClr val="000090"/>
              </a:gs>
              <a:gs pos="100000">
                <a:srgbClr val="FFFFFF"/>
              </a:gs>
            </a:gsLst>
            <a:lin ang="5400000"/>
          </a:gradFill>
          <a:ln w="15875">
            <a:noFill/>
            <a:miter lim="800000"/>
            <a:headEnd/>
            <a:tailEnd/>
          </a:ln>
        </p:spPr>
        <p:txBody>
          <a:bodyPr wrap="none"/>
          <a:lstStyle/>
          <a:p>
            <a:endParaRPr lang="el-GR" i="1">
              <a:ea typeface="MS PGothic" pitchFamily="34" charset="-128"/>
            </a:endParaRPr>
          </a:p>
        </p:txBody>
      </p:sp>
      <p:sp>
        <p:nvSpPr>
          <p:cNvPr id="231" name="TextBox 230"/>
          <p:cNvSpPr txBox="1">
            <a:spLocks noChangeArrowheads="1"/>
          </p:cNvSpPr>
          <p:nvPr/>
        </p:nvSpPr>
        <p:spPr bwMode="auto">
          <a:xfrm>
            <a:off x="2254250" y="3732213"/>
            <a:ext cx="2027238" cy="923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 Narrow" pitchFamily="34" charset="0"/>
                <a:ea typeface="MS PGothic" pitchFamily="34" charset="-128"/>
              </a:rPr>
              <a:t>6. request video from</a:t>
            </a:r>
          </a:p>
          <a:p>
            <a:r>
              <a:rPr lang="en-US">
                <a:latin typeface="Arial Narrow" pitchFamily="34" charset="0"/>
                <a:ea typeface="MS PGothic" pitchFamily="34" charset="-128"/>
              </a:rPr>
              <a:t>KINGCDN server,</a:t>
            </a:r>
          </a:p>
          <a:p>
            <a:r>
              <a:rPr lang="en-US">
                <a:latin typeface="Arial Narrow" pitchFamily="34" charset="0"/>
                <a:ea typeface="MS PGothic" pitchFamily="34" charset="-128"/>
              </a:rPr>
              <a:t>streamed via HTTP</a:t>
            </a:r>
          </a:p>
        </p:txBody>
      </p:sp>
      <p:sp>
        <p:nvSpPr>
          <p:cNvPr id="32801" name="TextBox 232"/>
          <p:cNvSpPr txBox="1">
            <a:spLocks noChangeArrowheads="1"/>
          </p:cNvSpPr>
          <p:nvPr/>
        </p:nvSpPr>
        <p:spPr bwMode="auto">
          <a:xfrm>
            <a:off x="5764213" y="5510213"/>
            <a:ext cx="187483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Arial Narrow" pitchFamily="34" charset="0"/>
                <a:ea typeface="MS PGothic" pitchFamily="34" charset="-128"/>
              </a:rPr>
              <a:t>KingCDN</a:t>
            </a:r>
          </a:p>
          <a:p>
            <a:pPr algn="ctr"/>
            <a:r>
              <a:rPr lang="en-US" sz="2000">
                <a:latin typeface="Arial Narrow" pitchFamily="34" charset="0"/>
                <a:ea typeface="MS PGothic" pitchFamily="34" charset="-128"/>
              </a:rPr>
              <a:t>authoritative DNS</a:t>
            </a:r>
            <a:endParaRPr lang="en-US" sz="2000" i="1"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32802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2803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84903E0A-4B51-43AF-9DF8-9265F7711830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23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/>
      <p:bldP spid="61443" grpId="1"/>
      <p:bldP spid="201" grpId="0"/>
      <p:bldP spid="201" grpId="1"/>
      <p:bldP spid="210" grpId="0" animBg="1"/>
      <p:bldP spid="210" grpId="1" animBg="1"/>
      <p:bldP spid="219" grpId="0"/>
      <p:bldP spid="219" grpId="1"/>
      <p:bldP spid="61457" grpId="0" animBg="1"/>
      <p:bldP spid="2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 </a:t>
            </a:r>
            <a:r>
              <a:rPr lang="el-GR" dirty="0" smtClean="0"/>
              <a:t>στρατηγική επιλογής </a:t>
            </a:r>
            <a:r>
              <a:rPr lang="en-US" dirty="0" smtClean="0"/>
              <a:t>cluster</a:t>
            </a:r>
            <a:endParaRPr lang="el-GR" dirty="0" smtClean="0"/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252413" y="1512888"/>
            <a:ext cx="8607425" cy="401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l-GR" dirty="0">
                <a:solidFill>
                  <a:srgbClr val="FF0000"/>
                </a:solidFill>
              </a:rPr>
              <a:t>πρόκληση:</a:t>
            </a:r>
            <a:r>
              <a:rPr lang="el-GR" dirty="0"/>
              <a:t> </a:t>
            </a:r>
            <a:r>
              <a:rPr lang="el-GR" dirty="0" smtClean="0"/>
              <a:t>πώς </a:t>
            </a:r>
            <a:r>
              <a:rPr lang="el-GR" dirty="0"/>
              <a:t>το </a:t>
            </a:r>
            <a:r>
              <a:rPr lang="en-US" dirty="0"/>
              <a:t>CDN DNS </a:t>
            </a:r>
            <a:r>
              <a:rPr lang="el-GR" dirty="0"/>
              <a:t>επιλέγει </a:t>
            </a:r>
            <a:r>
              <a:rPr lang="en-US" dirty="0"/>
              <a:t>“</a:t>
            </a:r>
            <a:r>
              <a:rPr lang="el-GR" dirty="0"/>
              <a:t>καλό</a:t>
            </a:r>
            <a:r>
              <a:rPr lang="en-US" dirty="0"/>
              <a:t>”</a:t>
            </a:r>
            <a:r>
              <a:rPr lang="el-GR" dirty="0"/>
              <a:t> </a:t>
            </a:r>
            <a:r>
              <a:rPr lang="en-US" dirty="0"/>
              <a:t>CDN </a:t>
            </a:r>
            <a:r>
              <a:rPr lang="el-GR" dirty="0"/>
              <a:t>κόμβο για </a:t>
            </a:r>
            <a:r>
              <a:rPr lang="en-US" dirty="0"/>
              <a:t>streaming </a:t>
            </a:r>
            <a:r>
              <a:rPr lang="el-GR" dirty="0"/>
              <a:t>στον πελάτη;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 επίλεξε </a:t>
            </a:r>
            <a:r>
              <a:rPr lang="en-US" sz="1600" dirty="0"/>
              <a:t>CDN </a:t>
            </a:r>
            <a:r>
              <a:rPr lang="el-GR" sz="1600" dirty="0"/>
              <a:t>κόμβο πιο κοντά γεωγραφικά στον πελάτη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 επίλεξε </a:t>
            </a:r>
            <a:r>
              <a:rPr lang="en-US" sz="1600" dirty="0"/>
              <a:t>CDN </a:t>
            </a:r>
            <a:r>
              <a:rPr lang="el-GR" sz="1600" dirty="0"/>
              <a:t>κόμβο με μικρότερη καθυστέρηση (ή ελάχιστο # αλμάτων) προς τον πελάτη (οι </a:t>
            </a:r>
            <a:r>
              <a:rPr lang="en-US" sz="1600" dirty="0"/>
              <a:t>CDN </a:t>
            </a:r>
            <a:r>
              <a:rPr lang="el-GR" sz="1600" dirty="0"/>
              <a:t>κόμβοι περιοδικά κάνουν </a:t>
            </a:r>
            <a:r>
              <a:rPr lang="en-US" sz="1600" dirty="0"/>
              <a:t>ping </a:t>
            </a:r>
            <a:r>
              <a:rPr lang="el-GR" sz="1600" dirty="0"/>
              <a:t>στους </a:t>
            </a:r>
            <a:r>
              <a:rPr lang="en-US" sz="1600" dirty="0"/>
              <a:t>ISPs </a:t>
            </a:r>
            <a:r>
              <a:rPr lang="el-GR" sz="1600" dirty="0"/>
              <a:t>πρόσβασης και αναφέρουν τα αποτελέσματα στο </a:t>
            </a:r>
            <a:r>
              <a:rPr lang="en-US" sz="1600" dirty="0"/>
              <a:t>CDN DNS)</a:t>
            </a:r>
            <a:endParaRPr lang="el-GR" sz="1600" dirty="0"/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 </a:t>
            </a:r>
            <a:r>
              <a:rPr lang="en-US" sz="1600" dirty="0"/>
              <a:t>IP </a:t>
            </a:r>
            <a:r>
              <a:rPr lang="en-US" sz="1600" dirty="0" err="1"/>
              <a:t>anycast</a:t>
            </a:r>
            <a:endParaRPr lang="en-US" sz="1600" dirty="0"/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endParaRPr lang="en-US" sz="1600" dirty="0"/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l-GR" dirty="0">
                <a:solidFill>
                  <a:srgbClr val="FF0000"/>
                </a:solidFill>
              </a:rPr>
              <a:t>εναλλακτική:</a:t>
            </a:r>
            <a:r>
              <a:rPr lang="el-GR" dirty="0"/>
              <a:t> άσε τον </a:t>
            </a:r>
            <a:r>
              <a:rPr lang="el-GR" dirty="0">
                <a:solidFill>
                  <a:schemeClr val="accent2"/>
                </a:solidFill>
              </a:rPr>
              <a:t>πελάτη</a:t>
            </a:r>
            <a:r>
              <a:rPr lang="el-GR" dirty="0"/>
              <a:t> να αποφασίσει – δώσε στον πελάτη μία λίστα από μερικούς </a:t>
            </a:r>
            <a:r>
              <a:rPr lang="en-US" dirty="0"/>
              <a:t>CDN servers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 ο πελάτης κάνει </a:t>
            </a:r>
            <a:r>
              <a:rPr lang="en-US" sz="1600" dirty="0"/>
              <a:t>ping </a:t>
            </a:r>
            <a:r>
              <a:rPr lang="el-GR" sz="1600" dirty="0"/>
              <a:t>στους </a:t>
            </a:r>
            <a:r>
              <a:rPr lang="en-US" sz="1600" dirty="0"/>
              <a:t>servers, </a:t>
            </a:r>
            <a:r>
              <a:rPr lang="el-GR" sz="1600" dirty="0"/>
              <a:t>επιλέγει τον </a:t>
            </a:r>
            <a:r>
              <a:rPr lang="en-US" sz="1600" dirty="0"/>
              <a:t>“</a:t>
            </a:r>
            <a:r>
              <a:rPr lang="el-GR" sz="1600" dirty="0"/>
              <a:t>καλύτερο</a:t>
            </a:r>
            <a:r>
              <a:rPr lang="en-US" sz="1600" dirty="0"/>
              <a:t>”</a:t>
            </a:r>
            <a:endParaRPr lang="el-GR" sz="1600" dirty="0"/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 προσέγγιση του </a:t>
            </a:r>
            <a:r>
              <a:rPr lang="en-US" sz="1600" dirty="0"/>
              <a:t>Netflix</a:t>
            </a:r>
            <a:endParaRPr lang="el-GR" sz="1600" dirty="0"/>
          </a:p>
        </p:txBody>
      </p:sp>
      <p:sp>
        <p:nvSpPr>
          <p:cNvPr id="33796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3797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CAC54153-20A7-450B-9D35-44902ECD9052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24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Μελέτη περίπτωσης: </a:t>
            </a:r>
            <a:r>
              <a:rPr lang="en-US" dirty="0" smtClean="0"/>
              <a:t>Netflix</a:t>
            </a:r>
            <a:endParaRPr lang="el-GR" dirty="0" smtClean="0"/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220663" y="1230313"/>
            <a:ext cx="8686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l-GR" dirty="0" smtClean="0"/>
              <a:t> </a:t>
            </a:r>
            <a:r>
              <a:rPr lang="en-US" dirty="0" smtClean="0"/>
              <a:t>30</a:t>
            </a:r>
            <a:r>
              <a:rPr lang="en-US" dirty="0"/>
              <a:t>% </a:t>
            </a:r>
            <a:r>
              <a:rPr lang="el-GR" dirty="0"/>
              <a:t>της κατερχόμενης κίνησης στις ΗΠΑ το 2011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dirty="0"/>
              <a:t> </a:t>
            </a:r>
            <a:r>
              <a:rPr lang="el-GR" dirty="0" smtClean="0"/>
              <a:t> κατέχει </a:t>
            </a:r>
            <a:r>
              <a:rPr lang="el-GR" dirty="0"/>
              <a:t>πολύ λίγη υποδομή, χρησιμοποιεί υπηρεσίες τρίτων: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 </a:t>
            </a:r>
            <a:r>
              <a:rPr lang="el-GR" dirty="0"/>
              <a:t>δική του η εγγραφή, με πληρωμή οι </a:t>
            </a:r>
            <a:r>
              <a:rPr lang="en-US" dirty="0"/>
              <a:t>servers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dirty="0"/>
              <a:t> cloud </a:t>
            </a:r>
            <a:r>
              <a:rPr lang="el-GR" dirty="0"/>
              <a:t>υπηρεσίες της </a:t>
            </a:r>
            <a:r>
              <a:rPr lang="en-US" dirty="0"/>
              <a:t>Amazon (</a:t>
            </a:r>
            <a:r>
              <a:rPr lang="el-GR" dirty="0"/>
              <a:t>τρίτος):</a:t>
            </a:r>
          </a:p>
          <a:p>
            <a:pPr lvl="2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dirty="0"/>
              <a:t> το </a:t>
            </a:r>
            <a:r>
              <a:rPr lang="en-US" dirty="0"/>
              <a:t>Netflix </a:t>
            </a:r>
            <a:r>
              <a:rPr lang="el-GR" dirty="0"/>
              <a:t>ανεβάζει </a:t>
            </a:r>
            <a:r>
              <a:rPr lang="en-US" dirty="0"/>
              <a:t>studio master </a:t>
            </a:r>
            <a:r>
              <a:rPr lang="el-GR" dirty="0"/>
              <a:t>στο </a:t>
            </a:r>
            <a:r>
              <a:rPr lang="en-US" dirty="0"/>
              <a:t>cloud </a:t>
            </a:r>
            <a:r>
              <a:rPr lang="el-GR" dirty="0"/>
              <a:t>της </a:t>
            </a:r>
            <a:r>
              <a:rPr lang="en-US" dirty="0"/>
              <a:t>Amazon</a:t>
            </a:r>
          </a:p>
          <a:p>
            <a:pPr lvl="2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l-GR" dirty="0"/>
              <a:t>δημιουργεί πολλαπλές εκδόσεις της ταινίας (διαφορετικές κωδικοποιήσεις) στο </a:t>
            </a:r>
            <a:r>
              <a:rPr lang="en-US" dirty="0"/>
              <a:t>cloud</a:t>
            </a:r>
          </a:p>
          <a:p>
            <a:pPr lvl="2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l-GR" dirty="0"/>
              <a:t>ανεβάζει τις εκδόσεις από το </a:t>
            </a:r>
            <a:r>
              <a:rPr lang="en-US" dirty="0"/>
              <a:t>cloud </a:t>
            </a:r>
            <a:r>
              <a:rPr lang="el-GR" dirty="0"/>
              <a:t>στα </a:t>
            </a:r>
            <a:r>
              <a:rPr lang="en-US" dirty="0"/>
              <a:t>CDN</a:t>
            </a:r>
          </a:p>
          <a:p>
            <a:pPr lvl="2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l-GR" dirty="0"/>
              <a:t>το </a:t>
            </a:r>
            <a:r>
              <a:rPr lang="en-US" dirty="0"/>
              <a:t>cloud </a:t>
            </a:r>
            <a:r>
              <a:rPr lang="el-GR" dirty="0"/>
              <a:t>φιλοξενεί τις ιστοσελίδες του </a:t>
            </a:r>
            <a:r>
              <a:rPr lang="en-US" dirty="0"/>
              <a:t>Netflix </a:t>
            </a:r>
            <a:r>
              <a:rPr lang="el-GR" dirty="0"/>
              <a:t>για την περιήγηση του χρήστη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dirty="0"/>
              <a:t> 3 </a:t>
            </a:r>
            <a:r>
              <a:rPr lang="en-US" dirty="0"/>
              <a:t>CDN </a:t>
            </a:r>
            <a:r>
              <a:rPr lang="el-GR" dirty="0"/>
              <a:t>τρίτων φιλοξενούν περιεχόμενο του </a:t>
            </a:r>
            <a:r>
              <a:rPr lang="en-US" dirty="0"/>
              <a:t>Netflix: </a:t>
            </a:r>
            <a:r>
              <a:rPr lang="en-US" dirty="0" err="1"/>
              <a:t>Akamai</a:t>
            </a:r>
            <a:r>
              <a:rPr lang="en-US" dirty="0"/>
              <a:t>, Limelight, Level-3</a:t>
            </a:r>
            <a:endParaRPr lang="el-GR" dirty="0"/>
          </a:p>
        </p:txBody>
      </p:sp>
      <p:sp>
        <p:nvSpPr>
          <p:cNvPr id="3482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482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478D301C-AE14-4E51-9456-1998EA2B62B4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25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Μελέτη περίπτωσης: </a:t>
            </a:r>
            <a:r>
              <a:rPr lang="en-US" smtClean="0"/>
              <a:t>Netflix</a:t>
            </a:r>
            <a:endParaRPr lang="el-GR" smtClean="0"/>
          </a:p>
        </p:txBody>
      </p:sp>
      <p:grpSp>
        <p:nvGrpSpPr>
          <p:cNvPr id="35843" name="Group 61457"/>
          <p:cNvGrpSpPr>
            <a:grpSpLocks/>
          </p:cNvGrpSpPr>
          <p:nvPr/>
        </p:nvGrpSpPr>
        <p:grpSpPr bwMode="auto">
          <a:xfrm>
            <a:off x="249238" y="1331913"/>
            <a:ext cx="8175625" cy="4878387"/>
            <a:chOff x="154421" y="1568171"/>
            <a:chExt cx="8175139" cy="4878586"/>
          </a:xfrm>
        </p:grpSpPr>
        <p:grpSp>
          <p:nvGrpSpPr>
            <p:cNvPr id="35846" name="Group 249"/>
            <p:cNvGrpSpPr>
              <a:grpSpLocks/>
            </p:cNvGrpSpPr>
            <p:nvPr/>
          </p:nvGrpSpPr>
          <p:grpSpPr bwMode="auto">
            <a:xfrm>
              <a:off x="706206" y="3257511"/>
              <a:ext cx="463932" cy="637577"/>
              <a:chOff x="4140" y="429"/>
              <a:chExt cx="1425" cy="2396"/>
            </a:xfrm>
          </p:grpSpPr>
          <p:sp>
            <p:nvSpPr>
              <p:cNvPr id="36184" name="Freeform 250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6185" name="Rectangle 251"/>
              <p:cNvSpPr>
                <a:spLocks noChangeArrowheads="1"/>
              </p:cNvSpPr>
              <p:nvPr/>
            </p:nvSpPr>
            <p:spPr bwMode="auto">
              <a:xfrm>
                <a:off x="4205" y="428"/>
                <a:ext cx="1048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6186" name="Freeform 252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6187" name="Freeform 253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6188" name="Rectangle 254"/>
              <p:cNvSpPr>
                <a:spLocks noChangeArrowheads="1"/>
              </p:cNvSpPr>
              <p:nvPr/>
            </p:nvSpPr>
            <p:spPr bwMode="auto">
              <a:xfrm>
                <a:off x="4215" y="691"/>
                <a:ext cx="595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6189" name="Group 255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36214" name="AutoShape 256"/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4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215" name="AutoShape 257"/>
                <p:cNvSpPr>
                  <a:spLocks noChangeArrowheads="1"/>
                </p:cNvSpPr>
                <p:nvPr/>
              </p:nvSpPr>
              <p:spPr bwMode="auto">
                <a:xfrm>
                  <a:off x="635" y="2584"/>
                  <a:ext cx="688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6190" name="Rectangle 258"/>
              <p:cNvSpPr>
                <a:spLocks noChangeArrowheads="1"/>
              </p:cNvSpPr>
              <p:nvPr/>
            </p:nvSpPr>
            <p:spPr bwMode="auto">
              <a:xfrm>
                <a:off x="4225" y="1019"/>
                <a:ext cx="595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6191" name="Group 259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36212" name="AutoShape 260"/>
                <p:cNvSpPr>
                  <a:spLocks noChangeArrowheads="1"/>
                </p:cNvSpPr>
                <p:nvPr/>
              </p:nvSpPr>
              <p:spPr bwMode="auto">
                <a:xfrm>
                  <a:off x="613" y="2569"/>
                  <a:ext cx="724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213" name="AutoShape 261"/>
                <p:cNvSpPr>
                  <a:spLocks noChangeArrowheads="1"/>
                </p:cNvSpPr>
                <p:nvPr/>
              </p:nvSpPr>
              <p:spPr bwMode="auto">
                <a:xfrm>
                  <a:off x="626" y="2588"/>
                  <a:ext cx="694" cy="9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6192" name="Rectangle 262"/>
              <p:cNvSpPr>
                <a:spLocks noChangeArrowheads="1"/>
              </p:cNvSpPr>
              <p:nvPr/>
            </p:nvSpPr>
            <p:spPr bwMode="auto">
              <a:xfrm>
                <a:off x="4220" y="1359"/>
                <a:ext cx="595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6193" name="Rectangle 263"/>
              <p:cNvSpPr>
                <a:spLocks noChangeArrowheads="1"/>
              </p:cNvSpPr>
              <p:nvPr/>
            </p:nvSpPr>
            <p:spPr bwMode="auto">
              <a:xfrm>
                <a:off x="4230" y="1657"/>
                <a:ext cx="595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6194" name="Group 264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36210" name="AutoShape 265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17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211" name="AutoShape 266"/>
                <p:cNvSpPr>
                  <a:spLocks noChangeArrowheads="1"/>
                </p:cNvSpPr>
                <p:nvPr/>
              </p:nvSpPr>
              <p:spPr bwMode="auto">
                <a:xfrm>
                  <a:off x="628" y="2585"/>
                  <a:ext cx="686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6195" name="Freeform 267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6196" name="Group 268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36208" name="AutoShape 269"/>
                <p:cNvSpPr>
                  <a:spLocks noChangeArrowheads="1"/>
                </p:cNvSpPr>
                <p:nvPr/>
              </p:nvSpPr>
              <p:spPr bwMode="auto">
                <a:xfrm>
                  <a:off x="617" y="2570"/>
                  <a:ext cx="723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209" name="AutoShape 270"/>
                <p:cNvSpPr>
                  <a:spLocks noChangeArrowheads="1"/>
                </p:cNvSpPr>
                <p:nvPr/>
              </p:nvSpPr>
              <p:spPr bwMode="auto">
                <a:xfrm>
                  <a:off x="636" y="2588"/>
                  <a:ext cx="68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6197" name="Rectangle 271"/>
              <p:cNvSpPr>
                <a:spLocks noChangeArrowheads="1"/>
              </p:cNvSpPr>
              <p:nvPr/>
            </p:nvSpPr>
            <p:spPr bwMode="auto">
              <a:xfrm>
                <a:off x="5249" y="428"/>
                <a:ext cx="68" cy="2291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6198" name="Freeform 272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6199" name="Freeform 273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2 h 288"/>
                  <a:gd name="T4" fmla="*/ 25 w 304"/>
                  <a:gd name="T5" fmla="*/ 39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6200" name="Oval 274"/>
              <p:cNvSpPr>
                <a:spLocks noChangeArrowheads="1"/>
              </p:cNvSpPr>
              <p:nvPr/>
            </p:nvSpPr>
            <p:spPr bwMode="auto">
              <a:xfrm>
                <a:off x="5517" y="2612"/>
                <a:ext cx="49" cy="95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6201" name="Freeform 275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6202" name="AutoShape 276"/>
              <p:cNvSpPr>
                <a:spLocks noChangeArrowheads="1"/>
              </p:cNvSpPr>
              <p:nvPr/>
            </p:nvSpPr>
            <p:spPr bwMode="auto">
              <a:xfrm>
                <a:off x="4142" y="2684"/>
                <a:ext cx="1199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6203" name="AutoShape 277"/>
              <p:cNvSpPr>
                <a:spLocks noChangeArrowheads="1"/>
              </p:cNvSpPr>
              <p:nvPr/>
            </p:nvSpPr>
            <p:spPr bwMode="auto">
              <a:xfrm>
                <a:off x="4205" y="2713"/>
                <a:ext cx="1073" cy="7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6204" name="Oval 278"/>
              <p:cNvSpPr>
                <a:spLocks noChangeArrowheads="1"/>
              </p:cNvSpPr>
              <p:nvPr/>
            </p:nvSpPr>
            <p:spPr bwMode="auto">
              <a:xfrm>
                <a:off x="4308" y="2385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6205" name="Oval 279"/>
              <p:cNvSpPr>
                <a:spLocks noChangeArrowheads="1"/>
              </p:cNvSpPr>
              <p:nvPr/>
            </p:nvSpPr>
            <p:spPr bwMode="auto">
              <a:xfrm>
                <a:off x="4488" y="2385"/>
                <a:ext cx="161" cy="143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l-GR" i="1">
                  <a:solidFill>
                    <a:srgbClr val="FF0000"/>
                  </a:solidFill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6206" name="Oval 280"/>
              <p:cNvSpPr>
                <a:spLocks noChangeArrowheads="1"/>
              </p:cNvSpPr>
              <p:nvPr/>
            </p:nvSpPr>
            <p:spPr bwMode="auto">
              <a:xfrm>
                <a:off x="4664" y="2379"/>
                <a:ext cx="156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6207" name="Rectangle 281"/>
              <p:cNvSpPr>
                <a:spLocks noChangeArrowheads="1"/>
              </p:cNvSpPr>
              <p:nvPr/>
            </p:nvSpPr>
            <p:spPr bwMode="auto">
              <a:xfrm>
                <a:off x="5063" y="1836"/>
                <a:ext cx="83" cy="764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grpSp>
          <p:nvGrpSpPr>
            <p:cNvPr id="35847" name="Group 542"/>
            <p:cNvGrpSpPr>
              <a:grpSpLocks/>
            </p:cNvGrpSpPr>
            <p:nvPr/>
          </p:nvGrpSpPr>
          <p:grpSpPr bwMode="auto">
            <a:xfrm>
              <a:off x="2738316" y="5097174"/>
              <a:ext cx="963728" cy="834421"/>
              <a:chOff x="-44" y="1473"/>
              <a:chExt cx="981" cy="1105"/>
            </a:xfrm>
          </p:grpSpPr>
          <p:pic>
            <p:nvPicPr>
              <p:cNvPr id="36182" name="Picture 5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6183" name="Freeform 53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35848" name="Picture 7" descr="Bob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02385" y="5902036"/>
              <a:ext cx="533264" cy="544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5849" name="Group 2"/>
            <p:cNvGrpSpPr>
              <a:grpSpLocks/>
            </p:cNvGrpSpPr>
            <p:nvPr/>
          </p:nvGrpSpPr>
          <p:grpSpPr bwMode="auto">
            <a:xfrm>
              <a:off x="6350500" y="1954842"/>
              <a:ext cx="1698222" cy="1355547"/>
              <a:chOff x="3510611" y="3438810"/>
              <a:chExt cx="1698222" cy="1355547"/>
            </a:xfrm>
          </p:grpSpPr>
          <p:sp>
            <p:nvSpPr>
              <p:cNvPr id="36115" name="Freeform 1287"/>
              <p:cNvSpPr>
                <a:spLocks/>
              </p:cNvSpPr>
              <p:nvPr/>
            </p:nvSpPr>
            <p:spPr bwMode="auto">
              <a:xfrm>
                <a:off x="3510611" y="3438810"/>
                <a:ext cx="1698222" cy="1355547"/>
              </a:xfrm>
              <a:custGeom>
                <a:avLst/>
                <a:gdLst>
                  <a:gd name="T0" fmla="*/ 2147483647 w 10000"/>
                  <a:gd name="T1" fmla="*/ 2147483647 h 10000"/>
                  <a:gd name="T2" fmla="*/ 2147483647 w 10000"/>
                  <a:gd name="T3" fmla="*/ 2147483647 h 10000"/>
                  <a:gd name="T4" fmla="*/ 2147483647 w 10000"/>
                  <a:gd name="T5" fmla="*/ 2147483647 h 10000"/>
                  <a:gd name="T6" fmla="*/ 2147483647 w 10000"/>
                  <a:gd name="T7" fmla="*/ 2147483647 h 10000"/>
                  <a:gd name="T8" fmla="*/ 2147483647 w 10000"/>
                  <a:gd name="T9" fmla="*/ 2147483647 h 10000"/>
                  <a:gd name="T10" fmla="*/ 2147483647 w 10000"/>
                  <a:gd name="T11" fmla="*/ 2147483647 h 10000"/>
                  <a:gd name="T12" fmla="*/ 2147483647 w 10000"/>
                  <a:gd name="T13" fmla="*/ 2147483647 h 10000"/>
                  <a:gd name="T14" fmla="*/ 2147483647 w 10000"/>
                  <a:gd name="T15" fmla="*/ 2147483647 h 10000"/>
                  <a:gd name="T16" fmla="*/ 2147483647 w 10000"/>
                  <a:gd name="T17" fmla="*/ 2147483647 h 10000"/>
                  <a:gd name="T18" fmla="*/ 2147483647 w 10000"/>
                  <a:gd name="T19" fmla="*/ 2147483647 h 10000"/>
                  <a:gd name="T20" fmla="*/ 2147483647 w 10000"/>
                  <a:gd name="T21" fmla="*/ 2147483647 h 10000"/>
                  <a:gd name="T22" fmla="*/ 2147483647 w 10000"/>
                  <a:gd name="T23" fmla="*/ 2147483647 h 10000"/>
                  <a:gd name="T24" fmla="*/ 2147483647 w 10000"/>
                  <a:gd name="T25" fmla="*/ 2147483647 h 10000"/>
                  <a:gd name="T26" fmla="*/ 2147483647 w 10000"/>
                  <a:gd name="T27" fmla="*/ 2147483647 h 10000"/>
                  <a:gd name="T28" fmla="*/ 2147483647 w 10000"/>
                  <a:gd name="T29" fmla="*/ 2147483647 h 10000"/>
                  <a:gd name="T30" fmla="*/ 2147483647 w 10000"/>
                  <a:gd name="T31" fmla="*/ 2147483647 h 10000"/>
                  <a:gd name="T32" fmla="*/ 2147483647 w 10000"/>
                  <a:gd name="T33" fmla="*/ 2147483647 h 10000"/>
                  <a:gd name="T34" fmla="*/ 2147483647 w 10000"/>
                  <a:gd name="T35" fmla="*/ 2147483647 h 1000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000"/>
                  <a:gd name="T55" fmla="*/ 0 h 10000"/>
                  <a:gd name="T56" fmla="*/ 10000 w 10000"/>
                  <a:gd name="T57" fmla="*/ 10000 h 1000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000" h="10000">
                    <a:moveTo>
                      <a:pt x="6270" y="126"/>
                    </a:moveTo>
                    <a:cubicBezTo>
                      <a:pt x="5642" y="245"/>
                      <a:pt x="4469" y="528"/>
                      <a:pt x="3738" y="756"/>
                    </a:cubicBezTo>
                    <a:cubicBezTo>
                      <a:pt x="3007" y="984"/>
                      <a:pt x="2405" y="1322"/>
                      <a:pt x="1887" y="1495"/>
                    </a:cubicBezTo>
                    <a:cubicBezTo>
                      <a:pt x="1369" y="1668"/>
                      <a:pt x="1195" y="1105"/>
                      <a:pt x="629" y="1793"/>
                    </a:cubicBezTo>
                    <a:cubicBezTo>
                      <a:pt x="63" y="2481"/>
                      <a:pt x="218" y="3574"/>
                      <a:pt x="128" y="4417"/>
                    </a:cubicBezTo>
                    <a:cubicBezTo>
                      <a:pt x="39" y="5260"/>
                      <a:pt x="-87" y="6368"/>
                      <a:pt x="89" y="6848"/>
                    </a:cubicBezTo>
                    <a:cubicBezTo>
                      <a:pt x="265" y="7328"/>
                      <a:pt x="491" y="7223"/>
                      <a:pt x="1207" y="7298"/>
                    </a:cubicBezTo>
                    <a:cubicBezTo>
                      <a:pt x="1924" y="7374"/>
                      <a:pt x="3641" y="7133"/>
                      <a:pt x="4406" y="7298"/>
                    </a:cubicBezTo>
                    <a:cubicBezTo>
                      <a:pt x="5171" y="7463"/>
                      <a:pt x="5298" y="7868"/>
                      <a:pt x="5779" y="8288"/>
                    </a:cubicBezTo>
                    <a:cubicBezTo>
                      <a:pt x="6260" y="8709"/>
                      <a:pt x="6848" y="9549"/>
                      <a:pt x="7290" y="9819"/>
                    </a:cubicBezTo>
                    <a:cubicBezTo>
                      <a:pt x="7731" y="10089"/>
                      <a:pt x="8124" y="10014"/>
                      <a:pt x="8448" y="9879"/>
                    </a:cubicBezTo>
                    <a:cubicBezTo>
                      <a:pt x="8771" y="9744"/>
                      <a:pt x="9056" y="9549"/>
                      <a:pt x="9252" y="9008"/>
                    </a:cubicBezTo>
                    <a:cubicBezTo>
                      <a:pt x="9448" y="8469"/>
                      <a:pt x="9537" y="7418"/>
                      <a:pt x="9644" y="6639"/>
                    </a:cubicBezTo>
                    <a:cubicBezTo>
                      <a:pt x="9752" y="5858"/>
                      <a:pt x="9851" y="5168"/>
                      <a:pt x="9899" y="4327"/>
                    </a:cubicBezTo>
                    <a:cubicBezTo>
                      <a:pt x="9949" y="3486"/>
                      <a:pt x="10076" y="2256"/>
                      <a:pt x="9939" y="1566"/>
                    </a:cubicBezTo>
                    <a:cubicBezTo>
                      <a:pt x="9802" y="876"/>
                      <a:pt x="9478" y="471"/>
                      <a:pt x="9075" y="216"/>
                    </a:cubicBezTo>
                    <a:cubicBezTo>
                      <a:pt x="8674" y="-39"/>
                      <a:pt x="7997" y="20"/>
                      <a:pt x="7525" y="5"/>
                    </a:cubicBezTo>
                    <a:cubicBezTo>
                      <a:pt x="7055" y="-9"/>
                      <a:pt x="6898" y="5"/>
                      <a:pt x="6270" y="126"/>
                    </a:cubicBezTo>
                    <a:close/>
                  </a:path>
                </a:pathLst>
              </a:custGeom>
              <a:solidFill>
                <a:srgbClr val="00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6116" name="Group 249"/>
              <p:cNvGrpSpPr>
                <a:grpSpLocks/>
              </p:cNvGrpSpPr>
              <p:nvPr/>
            </p:nvGrpSpPr>
            <p:grpSpPr bwMode="auto">
              <a:xfrm>
                <a:off x="3696664" y="3737375"/>
                <a:ext cx="365511" cy="637577"/>
                <a:chOff x="4140" y="429"/>
                <a:chExt cx="1425" cy="2396"/>
              </a:xfrm>
            </p:grpSpPr>
            <p:sp>
              <p:nvSpPr>
                <p:cNvPr id="36150" name="Freeform 250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6 w 354"/>
                    <a:gd name="T1" fmla="*/ 0 h 2742"/>
                    <a:gd name="T2" fmla="*/ 30 w 354"/>
                    <a:gd name="T3" fmla="*/ 46 h 2742"/>
                    <a:gd name="T4" fmla="*/ 30 w 354"/>
                    <a:gd name="T5" fmla="*/ 354 h 2742"/>
                    <a:gd name="T6" fmla="*/ 0 w 354"/>
                    <a:gd name="T7" fmla="*/ 371 h 2742"/>
                    <a:gd name="T8" fmla="*/ 6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51" name="Rectangle 251"/>
                <p:cNvSpPr>
                  <a:spLocks noChangeArrowheads="1"/>
                </p:cNvSpPr>
                <p:nvPr/>
              </p:nvSpPr>
              <p:spPr bwMode="auto">
                <a:xfrm>
                  <a:off x="4205" y="431"/>
                  <a:ext cx="1046" cy="2279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52" name="Freeform 252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8 w 211"/>
                    <a:gd name="T3" fmla="*/ 30 h 2537"/>
                    <a:gd name="T4" fmla="*/ 2 w 211"/>
                    <a:gd name="T5" fmla="*/ 338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53" name="Freeform 253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8 h 226"/>
                    <a:gd name="T4" fmla="*/ 29 w 328"/>
                    <a:gd name="T5" fmla="*/ 32 h 226"/>
                    <a:gd name="T6" fmla="*/ 0 w 328"/>
                    <a:gd name="T7" fmla="*/ 13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54" name="Rectangle 254"/>
                <p:cNvSpPr>
                  <a:spLocks noChangeArrowheads="1"/>
                </p:cNvSpPr>
                <p:nvPr/>
              </p:nvSpPr>
              <p:spPr bwMode="auto">
                <a:xfrm>
                  <a:off x="4211" y="694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155" name="Group 255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36180" name="AutoShape 256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70"/>
                    <a:ext cx="726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81" name="AutoShape 257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7"/>
                    <a:ext cx="695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156" name="Rectangle 258"/>
                <p:cNvSpPr>
                  <a:spLocks noChangeArrowheads="1"/>
                </p:cNvSpPr>
                <p:nvPr/>
              </p:nvSpPr>
              <p:spPr bwMode="auto">
                <a:xfrm>
                  <a:off x="4224" y="1022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157" name="Group 259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36178" name="AutoShape 260"/>
                  <p:cNvSpPr>
                    <a:spLocks noChangeArrowheads="1"/>
                  </p:cNvSpPr>
                  <p:nvPr/>
                </p:nvSpPr>
                <p:spPr bwMode="auto">
                  <a:xfrm>
                    <a:off x="610" y="2572"/>
                    <a:ext cx="734" cy="13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79" name="AutoShape 261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91"/>
                    <a:ext cx="703" cy="9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158" name="Rectangle 262"/>
                <p:cNvSpPr>
                  <a:spLocks noChangeArrowheads="1"/>
                </p:cNvSpPr>
                <p:nvPr/>
              </p:nvSpPr>
              <p:spPr bwMode="auto">
                <a:xfrm>
                  <a:off x="4211" y="1356"/>
                  <a:ext cx="600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59" name="Rectangle 263"/>
                <p:cNvSpPr>
                  <a:spLocks noChangeArrowheads="1"/>
                </p:cNvSpPr>
                <p:nvPr/>
              </p:nvSpPr>
              <p:spPr bwMode="auto">
                <a:xfrm>
                  <a:off x="4224" y="1654"/>
                  <a:ext cx="600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160" name="Group 264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36176" name="AutoShape 265"/>
                  <p:cNvSpPr>
                    <a:spLocks noChangeArrowheads="1"/>
                  </p:cNvSpPr>
                  <p:nvPr/>
                </p:nvSpPr>
                <p:spPr bwMode="auto">
                  <a:xfrm>
                    <a:off x="609" y="2571"/>
                    <a:ext cx="725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77" name="AutoShape 266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8"/>
                    <a:ext cx="694" cy="10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161" name="Freeform 267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7 h 226"/>
                    <a:gd name="T4" fmla="*/ 29 w 328"/>
                    <a:gd name="T5" fmla="*/ 30 h 226"/>
                    <a:gd name="T6" fmla="*/ 0 w 328"/>
                    <a:gd name="T7" fmla="*/ 12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36162" name="Group 268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36174" name="AutoShape 269"/>
                  <p:cNvSpPr>
                    <a:spLocks noChangeArrowheads="1"/>
                  </p:cNvSpPr>
                  <p:nvPr/>
                </p:nvSpPr>
                <p:spPr bwMode="auto">
                  <a:xfrm>
                    <a:off x="612" y="2567"/>
                    <a:ext cx="725" cy="14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75" name="AutoShape 270"/>
                  <p:cNvSpPr>
                    <a:spLocks noChangeArrowheads="1"/>
                  </p:cNvSpPr>
                  <p:nvPr/>
                </p:nvSpPr>
                <p:spPr bwMode="auto">
                  <a:xfrm>
                    <a:off x="627" y="2585"/>
                    <a:ext cx="694" cy="11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163" name="Rectangle 271"/>
                <p:cNvSpPr>
                  <a:spLocks noChangeArrowheads="1"/>
                </p:cNvSpPr>
                <p:nvPr/>
              </p:nvSpPr>
              <p:spPr bwMode="auto">
                <a:xfrm>
                  <a:off x="5251" y="431"/>
                  <a:ext cx="68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64" name="Freeform 272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26 w 296"/>
                    <a:gd name="T3" fmla="*/ 18 h 256"/>
                    <a:gd name="T4" fmla="*/ 26 w 296"/>
                    <a:gd name="T5" fmla="*/ 34 h 256"/>
                    <a:gd name="T6" fmla="*/ 0 w 296"/>
                    <a:gd name="T7" fmla="*/ 12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65" name="Freeform 273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27 w 304"/>
                    <a:gd name="T3" fmla="*/ 22 h 288"/>
                    <a:gd name="T4" fmla="*/ 25 w 304"/>
                    <a:gd name="T5" fmla="*/ 39 h 288"/>
                    <a:gd name="T6" fmla="*/ 2 w 304"/>
                    <a:gd name="T7" fmla="*/ 17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66" name="Oval 274"/>
                <p:cNvSpPr>
                  <a:spLocks noChangeArrowheads="1"/>
                </p:cNvSpPr>
                <p:nvPr/>
              </p:nvSpPr>
              <p:spPr bwMode="auto">
                <a:xfrm>
                  <a:off x="5517" y="2609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67" name="Freeform 275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5 h 240"/>
                    <a:gd name="T2" fmla="*/ 2 w 306"/>
                    <a:gd name="T3" fmla="*/ 33 h 240"/>
                    <a:gd name="T4" fmla="*/ 27 w 306"/>
                    <a:gd name="T5" fmla="*/ 15 h 240"/>
                    <a:gd name="T6" fmla="*/ 26 w 306"/>
                    <a:gd name="T7" fmla="*/ 0 h 240"/>
                    <a:gd name="T8" fmla="*/ 0 w 306"/>
                    <a:gd name="T9" fmla="*/ 15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68" name="AutoShape 276"/>
                <p:cNvSpPr>
                  <a:spLocks noChangeArrowheads="1"/>
                </p:cNvSpPr>
                <p:nvPr/>
              </p:nvSpPr>
              <p:spPr bwMode="auto">
                <a:xfrm>
                  <a:off x="4137" y="2680"/>
                  <a:ext cx="1207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69" name="AutoShape 277"/>
                <p:cNvSpPr>
                  <a:spLocks noChangeArrowheads="1"/>
                </p:cNvSpPr>
                <p:nvPr/>
              </p:nvSpPr>
              <p:spPr bwMode="auto">
                <a:xfrm>
                  <a:off x="4205" y="2710"/>
                  <a:ext cx="1071" cy="7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70" name="Oval 278"/>
                <p:cNvSpPr>
                  <a:spLocks noChangeArrowheads="1"/>
                </p:cNvSpPr>
                <p:nvPr/>
              </p:nvSpPr>
              <p:spPr bwMode="auto">
                <a:xfrm>
                  <a:off x="4304" y="2382"/>
                  <a:ext cx="161" cy="143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71" name="Oval 279"/>
                <p:cNvSpPr>
                  <a:spLocks noChangeArrowheads="1"/>
                </p:cNvSpPr>
                <p:nvPr/>
              </p:nvSpPr>
              <p:spPr bwMode="auto">
                <a:xfrm>
                  <a:off x="4484" y="2382"/>
                  <a:ext cx="161" cy="143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l-GR" i="1">
                    <a:solidFill>
                      <a:srgbClr val="FF0000"/>
                    </a:solidFill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72" name="Oval 280"/>
                <p:cNvSpPr>
                  <a:spLocks noChangeArrowheads="1"/>
                </p:cNvSpPr>
                <p:nvPr/>
              </p:nvSpPr>
              <p:spPr bwMode="auto">
                <a:xfrm>
                  <a:off x="4663" y="2382"/>
                  <a:ext cx="155" cy="137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73" name="Rectangle 281"/>
                <p:cNvSpPr>
                  <a:spLocks noChangeArrowheads="1"/>
                </p:cNvSpPr>
                <p:nvPr/>
              </p:nvSpPr>
              <p:spPr bwMode="auto">
                <a:xfrm>
                  <a:off x="5059" y="1833"/>
                  <a:ext cx="87" cy="764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grpSp>
            <p:nvGrpSpPr>
              <p:cNvPr id="36117" name="Group 249"/>
              <p:cNvGrpSpPr>
                <a:grpSpLocks/>
              </p:cNvGrpSpPr>
              <p:nvPr/>
            </p:nvGrpSpPr>
            <p:grpSpPr bwMode="auto">
              <a:xfrm>
                <a:off x="4638535" y="3965678"/>
                <a:ext cx="365511" cy="637577"/>
                <a:chOff x="4140" y="429"/>
                <a:chExt cx="1425" cy="2396"/>
              </a:xfrm>
            </p:grpSpPr>
            <p:sp>
              <p:nvSpPr>
                <p:cNvPr id="36118" name="Freeform 250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6 w 354"/>
                    <a:gd name="T1" fmla="*/ 0 h 2742"/>
                    <a:gd name="T2" fmla="*/ 30 w 354"/>
                    <a:gd name="T3" fmla="*/ 46 h 2742"/>
                    <a:gd name="T4" fmla="*/ 30 w 354"/>
                    <a:gd name="T5" fmla="*/ 354 h 2742"/>
                    <a:gd name="T6" fmla="*/ 0 w 354"/>
                    <a:gd name="T7" fmla="*/ 371 h 2742"/>
                    <a:gd name="T8" fmla="*/ 6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19" name="Rectangle 251"/>
                <p:cNvSpPr>
                  <a:spLocks noChangeArrowheads="1"/>
                </p:cNvSpPr>
                <p:nvPr/>
              </p:nvSpPr>
              <p:spPr bwMode="auto">
                <a:xfrm>
                  <a:off x="4203" y="432"/>
                  <a:ext cx="1052" cy="2279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20" name="Freeform 252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8 w 211"/>
                    <a:gd name="T3" fmla="*/ 30 h 2537"/>
                    <a:gd name="T4" fmla="*/ 2 w 211"/>
                    <a:gd name="T5" fmla="*/ 338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21" name="Freeform 253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8 h 226"/>
                    <a:gd name="T4" fmla="*/ 29 w 328"/>
                    <a:gd name="T5" fmla="*/ 32 h 226"/>
                    <a:gd name="T6" fmla="*/ 0 w 328"/>
                    <a:gd name="T7" fmla="*/ 13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22" name="Rectangle 254"/>
                <p:cNvSpPr>
                  <a:spLocks noChangeArrowheads="1"/>
                </p:cNvSpPr>
                <p:nvPr/>
              </p:nvSpPr>
              <p:spPr bwMode="auto">
                <a:xfrm>
                  <a:off x="4215" y="695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123" name="Group 255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36148" name="AutoShape 256"/>
                  <p:cNvSpPr>
                    <a:spLocks noChangeArrowheads="1"/>
                  </p:cNvSpPr>
                  <p:nvPr/>
                </p:nvSpPr>
                <p:spPr bwMode="auto">
                  <a:xfrm>
                    <a:off x="612" y="2571"/>
                    <a:ext cx="726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49" name="AutoShape 257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8"/>
                    <a:ext cx="695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124" name="Rectangle 258"/>
                <p:cNvSpPr>
                  <a:spLocks noChangeArrowheads="1"/>
                </p:cNvSpPr>
                <p:nvPr/>
              </p:nvSpPr>
              <p:spPr bwMode="auto">
                <a:xfrm>
                  <a:off x="4228" y="1023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125" name="Group 259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36146" name="AutoShape 260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73"/>
                    <a:ext cx="726" cy="13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47" name="AutoShape 261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92"/>
                    <a:ext cx="695" cy="9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126" name="Rectangle 262"/>
                <p:cNvSpPr>
                  <a:spLocks noChangeArrowheads="1"/>
                </p:cNvSpPr>
                <p:nvPr/>
              </p:nvSpPr>
              <p:spPr bwMode="auto">
                <a:xfrm>
                  <a:off x="4215" y="1357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27" name="Rectangle 263"/>
                <p:cNvSpPr>
                  <a:spLocks noChangeArrowheads="1"/>
                </p:cNvSpPr>
                <p:nvPr/>
              </p:nvSpPr>
              <p:spPr bwMode="auto">
                <a:xfrm>
                  <a:off x="4228" y="1655"/>
                  <a:ext cx="600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128" name="Group 264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36144" name="AutoShape 265"/>
                  <p:cNvSpPr>
                    <a:spLocks noChangeArrowheads="1"/>
                  </p:cNvSpPr>
                  <p:nvPr/>
                </p:nvSpPr>
                <p:spPr bwMode="auto">
                  <a:xfrm>
                    <a:off x="614" y="2572"/>
                    <a:ext cx="717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45" name="AutoShape 266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9"/>
                    <a:ext cx="686" cy="10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129" name="Freeform 267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7 h 226"/>
                    <a:gd name="T4" fmla="*/ 29 w 328"/>
                    <a:gd name="T5" fmla="*/ 30 h 226"/>
                    <a:gd name="T6" fmla="*/ 0 w 328"/>
                    <a:gd name="T7" fmla="*/ 12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36130" name="Group 268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36142" name="AutoShape 269"/>
                  <p:cNvSpPr>
                    <a:spLocks noChangeArrowheads="1"/>
                  </p:cNvSpPr>
                  <p:nvPr/>
                </p:nvSpPr>
                <p:spPr bwMode="auto">
                  <a:xfrm>
                    <a:off x="617" y="2568"/>
                    <a:ext cx="725" cy="14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43" name="AutoShape 270"/>
                  <p:cNvSpPr>
                    <a:spLocks noChangeArrowheads="1"/>
                  </p:cNvSpPr>
                  <p:nvPr/>
                </p:nvSpPr>
                <p:spPr bwMode="auto">
                  <a:xfrm>
                    <a:off x="632" y="2586"/>
                    <a:ext cx="694" cy="11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131" name="Rectangle 271"/>
                <p:cNvSpPr>
                  <a:spLocks noChangeArrowheads="1"/>
                </p:cNvSpPr>
                <p:nvPr/>
              </p:nvSpPr>
              <p:spPr bwMode="auto">
                <a:xfrm>
                  <a:off x="5249" y="432"/>
                  <a:ext cx="68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32" name="Freeform 272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26 w 296"/>
                    <a:gd name="T3" fmla="*/ 18 h 256"/>
                    <a:gd name="T4" fmla="*/ 26 w 296"/>
                    <a:gd name="T5" fmla="*/ 34 h 256"/>
                    <a:gd name="T6" fmla="*/ 0 w 296"/>
                    <a:gd name="T7" fmla="*/ 12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33" name="Freeform 273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27 w 304"/>
                    <a:gd name="T3" fmla="*/ 22 h 288"/>
                    <a:gd name="T4" fmla="*/ 25 w 304"/>
                    <a:gd name="T5" fmla="*/ 39 h 288"/>
                    <a:gd name="T6" fmla="*/ 2 w 304"/>
                    <a:gd name="T7" fmla="*/ 17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34" name="Oval 274"/>
                <p:cNvSpPr>
                  <a:spLocks noChangeArrowheads="1"/>
                </p:cNvSpPr>
                <p:nvPr/>
              </p:nvSpPr>
              <p:spPr bwMode="auto">
                <a:xfrm>
                  <a:off x="5515" y="2610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35" name="Freeform 275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5 h 240"/>
                    <a:gd name="T2" fmla="*/ 2 w 306"/>
                    <a:gd name="T3" fmla="*/ 33 h 240"/>
                    <a:gd name="T4" fmla="*/ 27 w 306"/>
                    <a:gd name="T5" fmla="*/ 15 h 240"/>
                    <a:gd name="T6" fmla="*/ 26 w 306"/>
                    <a:gd name="T7" fmla="*/ 0 h 240"/>
                    <a:gd name="T8" fmla="*/ 0 w 306"/>
                    <a:gd name="T9" fmla="*/ 15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36" name="AutoShape 276"/>
                <p:cNvSpPr>
                  <a:spLocks noChangeArrowheads="1"/>
                </p:cNvSpPr>
                <p:nvPr/>
              </p:nvSpPr>
              <p:spPr bwMode="auto">
                <a:xfrm>
                  <a:off x="4141" y="2682"/>
                  <a:ext cx="1201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37" name="AutoShape 277"/>
                <p:cNvSpPr>
                  <a:spLocks noChangeArrowheads="1"/>
                </p:cNvSpPr>
                <p:nvPr/>
              </p:nvSpPr>
              <p:spPr bwMode="auto">
                <a:xfrm>
                  <a:off x="4203" y="2711"/>
                  <a:ext cx="1077" cy="7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38" name="Oval 278"/>
                <p:cNvSpPr>
                  <a:spLocks noChangeArrowheads="1"/>
                </p:cNvSpPr>
                <p:nvPr/>
              </p:nvSpPr>
              <p:spPr bwMode="auto">
                <a:xfrm>
                  <a:off x="4308" y="2383"/>
                  <a:ext cx="161" cy="143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39" name="Oval 279"/>
                <p:cNvSpPr>
                  <a:spLocks noChangeArrowheads="1"/>
                </p:cNvSpPr>
                <p:nvPr/>
              </p:nvSpPr>
              <p:spPr bwMode="auto">
                <a:xfrm>
                  <a:off x="4488" y="2383"/>
                  <a:ext cx="161" cy="143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l-GR" i="1">
                    <a:solidFill>
                      <a:srgbClr val="FF0000"/>
                    </a:solidFill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40" name="Oval 280"/>
                <p:cNvSpPr>
                  <a:spLocks noChangeArrowheads="1"/>
                </p:cNvSpPr>
                <p:nvPr/>
              </p:nvSpPr>
              <p:spPr bwMode="auto">
                <a:xfrm>
                  <a:off x="4661" y="2383"/>
                  <a:ext cx="161" cy="137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41" name="Rectangle 281"/>
                <p:cNvSpPr>
                  <a:spLocks noChangeArrowheads="1"/>
                </p:cNvSpPr>
                <p:nvPr/>
              </p:nvSpPr>
              <p:spPr bwMode="auto">
                <a:xfrm>
                  <a:off x="5063" y="1834"/>
                  <a:ext cx="87" cy="764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</p:grpSp>
        <p:grpSp>
          <p:nvGrpSpPr>
            <p:cNvPr id="35850" name="Group 347"/>
            <p:cNvGrpSpPr>
              <a:grpSpLocks/>
            </p:cNvGrpSpPr>
            <p:nvPr/>
          </p:nvGrpSpPr>
          <p:grpSpPr bwMode="auto">
            <a:xfrm>
              <a:off x="6089043" y="3477058"/>
              <a:ext cx="1874050" cy="1355547"/>
              <a:chOff x="3510611" y="3438810"/>
              <a:chExt cx="1698222" cy="1355547"/>
            </a:xfrm>
          </p:grpSpPr>
          <p:sp>
            <p:nvSpPr>
              <p:cNvPr id="36048" name="Freeform 1287"/>
              <p:cNvSpPr>
                <a:spLocks/>
              </p:cNvSpPr>
              <p:nvPr/>
            </p:nvSpPr>
            <p:spPr bwMode="auto">
              <a:xfrm>
                <a:off x="3510611" y="3438810"/>
                <a:ext cx="1698222" cy="1355547"/>
              </a:xfrm>
              <a:custGeom>
                <a:avLst/>
                <a:gdLst>
                  <a:gd name="T0" fmla="*/ 2147483647 w 10000"/>
                  <a:gd name="T1" fmla="*/ 2147483647 h 10000"/>
                  <a:gd name="T2" fmla="*/ 2147483647 w 10000"/>
                  <a:gd name="T3" fmla="*/ 2147483647 h 10000"/>
                  <a:gd name="T4" fmla="*/ 2147483647 w 10000"/>
                  <a:gd name="T5" fmla="*/ 2147483647 h 10000"/>
                  <a:gd name="T6" fmla="*/ 2147483647 w 10000"/>
                  <a:gd name="T7" fmla="*/ 2147483647 h 10000"/>
                  <a:gd name="T8" fmla="*/ 2147483647 w 10000"/>
                  <a:gd name="T9" fmla="*/ 2147483647 h 10000"/>
                  <a:gd name="T10" fmla="*/ 2147483647 w 10000"/>
                  <a:gd name="T11" fmla="*/ 2147483647 h 10000"/>
                  <a:gd name="T12" fmla="*/ 2147483647 w 10000"/>
                  <a:gd name="T13" fmla="*/ 2147483647 h 10000"/>
                  <a:gd name="T14" fmla="*/ 2147483647 w 10000"/>
                  <a:gd name="T15" fmla="*/ 2147483647 h 10000"/>
                  <a:gd name="T16" fmla="*/ 2147483647 w 10000"/>
                  <a:gd name="T17" fmla="*/ 2147483647 h 10000"/>
                  <a:gd name="T18" fmla="*/ 2147483647 w 10000"/>
                  <a:gd name="T19" fmla="*/ 2147483647 h 10000"/>
                  <a:gd name="T20" fmla="*/ 2147483647 w 10000"/>
                  <a:gd name="T21" fmla="*/ 2147483647 h 10000"/>
                  <a:gd name="T22" fmla="*/ 2147483647 w 10000"/>
                  <a:gd name="T23" fmla="*/ 2147483647 h 10000"/>
                  <a:gd name="T24" fmla="*/ 2147483647 w 10000"/>
                  <a:gd name="T25" fmla="*/ 2147483647 h 10000"/>
                  <a:gd name="T26" fmla="*/ 2147483647 w 10000"/>
                  <a:gd name="T27" fmla="*/ 2147483647 h 10000"/>
                  <a:gd name="T28" fmla="*/ 2147483647 w 10000"/>
                  <a:gd name="T29" fmla="*/ 2147483647 h 10000"/>
                  <a:gd name="T30" fmla="*/ 2147483647 w 10000"/>
                  <a:gd name="T31" fmla="*/ 2147483647 h 10000"/>
                  <a:gd name="T32" fmla="*/ 2147483647 w 10000"/>
                  <a:gd name="T33" fmla="*/ 2147483647 h 10000"/>
                  <a:gd name="T34" fmla="*/ 2147483647 w 10000"/>
                  <a:gd name="T35" fmla="*/ 2147483647 h 1000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000"/>
                  <a:gd name="T55" fmla="*/ 0 h 10000"/>
                  <a:gd name="T56" fmla="*/ 10000 w 10000"/>
                  <a:gd name="T57" fmla="*/ 10000 h 1000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000" h="10000">
                    <a:moveTo>
                      <a:pt x="6270" y="126"/>
                    </a:moveTo>
                    <a:cubicBezTo>
                      <a:pt x="5642" y="245"/>
                      <a:pt x="4469" y="528"/>
                      <a:pt x="3738" y="756"/>
                    </a:cubicBezTo>
                    <a:cubicBezTo>
                      <a:pt x="3007" y="984"/>
                      <a:pt x="2405" y="1322"/>
                      <a:pt x="1887" y="1495"/>
                    </a:cubicBezTo>
                    <a:cubicBezTo>
                      <a:pt x="1369" y="1668"/>
                      <a:pt x="1195" y="1105"/>
                      <a:pt x="629" y="1793"/>
                    </a:cubicBezTo>
                    <a:cubicBezTo>
                      <a:pt x="63" y="2481"/>
                      <a:pt x="218" y="3574"/>
                      <a:pt x="128" y="4417"/>
                    </a:cubicBezTo>
                    <a:cubicBezTo>
                      <a:pt x="39" y="5260"/>
                      <a:pt x="-87" y="6368"/>
                      <a:pt x="89" y="6848"/>
                    </a:cubicBezTo>
                    <a:cubicBezTo>
                      <a:pt x="265" y="7328"/>
                      <a:pt x="491" y="7223"/>
                      <a:pt x="1207" y="7298"/>
                    </a:cubicBezTo>
                    <a:cubicBezTo>
                      <a:pt x="1924" y="7374"/>
                      <a:pt x="3641" y="7133"/>
                      <a:pt x="4406" y="7298"/>
                    </a:cubicBezTo>
                    <a:cubicBezTo>
                      <a:pt x="5171" y="7463"/>
                      <a:pt x="5298" y="7868"/>
                      <a:pt x="5779" y="8288"/>
                    </a:cubicBezTo>
                    <a:cubicBezTo>
                      <a:pt x="6260" y="8709"/>
                      <a:pt x="6848" y="9549"/>
                      <a:pt x="7290" y="9819"/>
                    </a:cubicBezTo>
                    <a:cubicBezTo>
                      <a:pt x="7731" y="10089"/>
                      <a:pt x="8124" y="10014"/>
                      <a:pt x="8448" y="9879"/>
                    </a:cubicBezTo>
                    <a:cubicBezTo>
                      <a:pt x="8771" y="9744"/>
                      <a:pt x="9056" y="9549"/>
                      <a:pt x="9252" y="9008"/>
                    </a:cubicBezTo>
                    <a:cubicBezTo>
                      <a:pt x="9448" y="8469"/>
                      <a:pt x="9537" y="7418"/>
                      <a:pt x="9644" y="6639"/>
                    </a:cubicBezTo>
                    <a:cubicBezTo>
                      <a:pt x="9752" y="5858"/>
                      <a:pt x="9851" y="5168"/>
                      <a:pt x="9899" y="4327"/>
                    </a:cubicBezTo>
                    <a:cubicBezTo>
                      <a:pt x="9949" y="3486"/>
                      <a:pt x="10076" y="2256"/>
                      <a:pt x="9939" y="1566"/>
                    </a:cubicBezTo>
                    <a:cubicBezTo>
                      <a:pt x="9802" y="876"/>
                      <a:pt x="9478" y="471"/>
                      <a:pt x="9075" y="216"/>
                    </a:cubicBezTo>
                    <a:cubicBezTo>
                      <a:pt x="8674" y="-39"/>
                      <a:pt x="7997" y="20"/>
                      <a:pt x="7525" y="5"/>
                    </a:cubicBezTo>
                    <a:cubicBezTo>
                      <a:pt x="7055" y="-9"/>
                      <a:pt x="6898" y="5"/>
                      <a:pt x="6270" y="126"/>
                    </a:cubicBezTo>
                    <a:close/>
                  </a:path>
                </a:pathLst>
              </a:custGeom>
              <a:solidFill>
                <a:srgbClr val="00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6049" name="Group 249"/>
              <p:cNvGrpSpPr>
                <a:grpSpLocks/>
              </p:cNvGrpSpPr>
              <p:nvPr/>
            </p:nvGrpSpPr>
            <p:grpSpPr bwMode="auto">
              <a:xfrm>
                <a:off x="3696664" y="3737375"/>
                <a:ext cx="365511" cy="637577"/>
                <a:chOff x="4140" y="429"/>
                <a:chExt cx="1425" cy="2396"/>
              </a:xfrm>
            </p:grpSpPr>
            <p:sp>
              <p:nvSpPr>
                <p:cNvPr id="36083" name="Freeform 250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6 w 354"/>
                    <a:gd name="T1" fmla="*/ 0 h 2742"/>
                    <a:gd name="T2" fmla="*/ 30 w 354"/>
                    <a:gd name="T3" fmla="*/ 46 h 2742"/>
                    <a:gd name="T4" fmla="*/ 30 w 354"/>
                    <a:gd name="T5" fmla="*/ 354 h 2742"/>
                    <a:gd name="T6" fmla="*/ 0 w 354"/>
                    <a:gd name="T7" fmla="*/ 371 h 2742"/>
                    <a:gd name="T8" fmla="*/ 6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84" name="Rectangle 251"/>
                <p:cNvSpPr>
                  <a:spLocks noChangeArrowheads="1"/>
                </p:cNvSpPr>
                <p:nvPr/>
              </p:nvSpPr>
              <p:spPr bwMode="auto">
                <a:xfrm>
                  <a:off x="4208" y="426"/>
                  <a:ext cx="1043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85" name="Freeform 252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8 w 211"/>
                    <a:gd name="T3" fmla="*/ 30 h 2537"/>
                    <a:gd name="T4" fmla="*/ 2 w 211"/>
                    <a:gd name="T5" fmla="*/ 338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86" name="Freeform 253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8 h 226"/>
                    <a:gd name="T4" fmla="*/ 29 w 328"/>
                    <a:gd name="T5" fmla="*/ 32 h 226"/>
                    <a:gd name="T6" fmla="*/ 0 w 328"/>
                    <a:gd name="T7" fmla="*/ 13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87" name="Rectangle 254"/>
                <p:cNvSpPr>
                  <a:spLocks noChangeArrowheads="1"/>
                </p:cNvSpPr>
                <p:nvPr/>
              </p:nvSpPr>
              <p:spPr bwMode="auto">
                <a:xfrm>
                  <a:off x="4213" y="689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088" name="Group 255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36113" name="AutoShape 256"/>
                  <p:cNvSpPr>
                    <a:spLocks noChangeArrowheads="1"/>
                  </p:cNvSpPr>
                  <p:nvPr/>
                </p:nvSpPr>
                <p:spPr bwMode="auto">
                  <a:xfrm>
                    <a:off x="617" y="2565"/>
                    <a:ext cx="721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14" name="AutoShape 257"/>
                  <p:cNvSpPr>
                    <a:spLocks noChangeArrowheads="1"/>
                  </p:cNvSpPr>
                  <p:nvPr/>
                </p:nvSpPr>
                <p:spPr bwMode="auto">
                  <a:xfrm>
                    <a:off x="631" y="2582"/>
                    <a:ext cx="686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89" name="Rectangle 258"/>
                <p:cNvSpPr>
                  <a:spLocks noChangeArrowheads="1"/>
                </p:cNvSpPr>
                <p:nvPr/>
              </p:nvSpPr>
              <p:spPr bwMode="auto">
                <a:xfrm>
                  <a:off x="4225" y="1017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090" name="Group 259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36111" name="AutoShape 260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7"/>
                    <a:ext cx="728" cy="13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12" name="AutoShape 261"/>
                  <p:cNvSpPr>
                    <a:spLocks noChangeArrowheads="1"/>
                  </p:cNvSpPr>
                  <p:nvPr/>
                </p:nvSpPr>
                <p:spPr bwMode="auto">
                  <a:xfrm>
                    <a:off x="627" y="2586"/>
                    <a:ext cx="693" cy="9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91" name="Rectangle 262"/>
                <p:cNvSpPr>
                  <a:spLocks noChangeArrowheads="1"/>
                </p:cNvSpPr>
                <p:nvPr/>
              </p:nvSpPr>
              <p:spPr bwMode="auto">
                <a:xfrm>
                  <a:off x="4219" y="1357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92" name="Rectangle 263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4" cy="42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093" name="Group 264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36109" name="AutoShape 265"/>
                  <p:cNvSpPr>
                    <a:spLocks noChangeArrowheads="1"/>
                  </p:cNvSpPr>
                  <p:nvPr/>
                </p:nvSpPr>
                <p:spPr bwMode="auto">
                  <a:xfrm>
                    <a:off x="614" y="2567"/>
                    <a:ext cx="720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10" name="AutoShape 266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3"/>
                    <a:ext cx="692" cy="10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94" name="Freeform 267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7 h 226"/>
                    <a:gd name="T4" fmla="*/ 29 w 328"/>
                    <a:gd name="T5" fmla="*/ 30 h 226"/>
                    <a:gd name="T6" fmla="*/ 0 w 328"/>
                    <a:gd name="T7" fmla="*/ 12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36095" name="Group 268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36107" name="AutoShape 269"/>
                  <p:cNvSpPr>
                    <a:spLocks noChangeArrowheads="1"/>
                  </p:cNvSpPr>
                  <p:nvPr/>
                </p:nvSpPr>
                <p:spPr bwMode="auto">
                  <a:xfrm>
                    <a:off x="616" y="2568"/>
                    <a:ext cx="727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108" name="AutoShape 270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2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96" name="Rectangle 271"/>
                <p:cNvSpPr>
                  <a:spLocks noChangeArrowheads="1"/>
                </p:cNvSpPr>
                <p:nvPr/>
              </p:nvSpPr>
              <p:spPr bwMode="auto">
                <a:xfrm>
                  <a:off x="5251" y="426"/>
                  <a:ext cx="67" cy="2291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97" name="Freeform 272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26 w 296"/>
                    <a:gd name="T3" fmla="*/ 18 h 256"/>
                    <a:gd name="T4" fmla="*/ 26 w 296"/>
                    <a:gd name="T5" fmla="*/ 34 h 256"/>
                    <a:gd name="T6" fmla="*/ 0 w 296"/>
                    <a:gd name="T7" fmla="*/ 12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98" name="Freeform 273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27 w 304"/>
                    <a:gd name="T3" fmla="*/ 22 h 288"/>
                    <a:gd name="T4" fmla="*/ 25 w 304"/>
                    <a:gd name="T5" fmla="*/ 39 h 288"/>
                    <a:gd name="T6" fmla="*/ 2 w 304"/>
                    <a:gd name="T7" fmla="*/ 17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99" name="Oval 274"/>
                <p:cNvSpPr>
                  <a:spLocks noChangeArrowheads="1"/>
                </p:cNvSpPr>
                <p:nvPr/>
              </p:nvSpPr>
              <p:spPr bwMode="auto">
                <a:xfrm>
                  <a:off x="5515" y="2610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00" name="Freeform 275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5 h 240"/>
                    <a:gd name="T2" fmla="*/ 2 w 306"/>
                    <a:gd name="T3" fmla="*/ 33 h 240"/>
                    <a:gd name="T4" fmla="*/ 27 w 306"/>
                    <a:gd name="T5" fmla="*/ 15 h 240"/>
                    <a:gd name="T6" fmla="*/ 26 w 306"/>
                    <a:gd name="T7" fmla="*/ 0 h 240"/>
                    <a:gd name="T8" fmla="*/ 0 w 306"/>
                    <a:gd name="T9" fmla="*/ 15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101" name="AutoShape 276"/>
                <p:cNvSpPr>
                  <a:spLocks noChangeArrowheads="1"/>
                </p:cNvSpPr>
                <p:nvPr/>
              </p:nvSpPr>
              <p:spPr bwMode="auto">
                <a:xfrm>
                  <a:off x="4141" y="2681"/>
                  <a:ext cx="1200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02" name="AutoShape 277"/>
                <p:cNvSpPr>
                  <a:spLocks noChangeArrowheads="1"/>
                </p:cNvSpPr>
                <p:nvPr/>
              </p:nvSpPr>
              <p:spPr bwMode="auto">
                <a:xfrm>
                  <a:off x="4208" y="2711"/>
                  <a:ext cx="1071" cy="7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03" name="Oval 278"/>
                <p:cNvSpPr>
                  <a:spLocks noChangeArrowheads="1"/>
                </p:cNvSpPr>
                <p:nvPr/>
              </p:nvSpPr>
              <p:spPr bwMode="auto">
                <a:xfrm>
                  <a:off x="4309" y="2383"/>
                  <a:ext cx="157" cy="143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04" name="Oval 279"/>
                <p:cNvSpPr>
                  <a:spLocks noChangeArrowheads="1"/>
                </p:cNvSpPr>
                <p:nvPr/>
              </p:nvSpPr>
              <p:spPr bwMode="auto">
                <a:xfrm>
                  <a:off x="4488" y="2383"/>
                  <a:ext cx="157" cy="143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l-GR" i="1">
                    <a:solidFill>
                      <a:srgbClr val="FF0000"/>
                    </a:solidFill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05" name="Oval 280"/>
                <p:cNvSpPr>
                  <a:spLocks noChangeArrowheads="1"/>
                </p:cNvSpPr>
                <p:nvPr/>
              </p:nvSpPr>
              <p:spPr bwMode="auto">
                <a:xfrm>
                  <a:off x="4662" y="2377"/>
                  <a:ext cx="157" cy="143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106" name="Rectangle 281"/>
                <p:cNvSpPr>
                  <a:spLocks noChangeArrowheads="1"/>
                </p:cNvSpPr>
                <p:nvPr/>
              </p:nvSpPr>
              <p:spPr bwMode="auto">
                <a:xfrm>
                  <a:off x="5060" y="1834"/>
                  <a:ext cx="84" cy="764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grpSp>
            <p:nvGrpSpPr>
              <p:cNvPr id="36050" name="Group 249"/>
              <p:cNvGrpSpPr>
                <a:grpSpLocks/>
              </p:cNvGrpSpPr>
              <p:nvPr/>
            </p:nvGrpSpPr>
            <p:grpSpPr bwMode="auto">
              <a:xfrm>
                <a:off x="4638535" y="3965678"/>
                <a:ext cx="365511" cy="637577"/>
                <a:chOff x="4140" y="429"/>
                <a:chExt cx="1425" cy="2396"/>
              </a:xfrm>
            </p:grpSpPr>
            <p:sp>
              <p:nvSpPr>
                <p:cNvPr id="36051" name="Freeform 250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6 w 354"/>
                    <a:gd name="T1" fmla="*/ 0 h 2742"/>
                    <a:gd name="T2" fmla="*/ 30 w 354"/>
                    <a:gd name="T3" fmla="*/ 46 h 2742"/>
                    <a:gd name="T4" fmla="*/ 30 w 354"/>
                    <a:gd name="T5" fmla="*/ 354 h 2742"/>
                    <a:gd name="T6" fmla="*/ 0 w 354"/>
                    <a:gd name="T7" fmla="*/ 371 h 2742"/>
                    <a:gd name="T8" fmla="*/ 6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52" name="Rectangle 251"/>
                <p:cNvSpPr>
                  <a:spLocks noChangeArrowheads="1"/>
                </p:cNvSpPr>
                <p:nvPr/>
              </p:nvSpPr>
              <p:spPr bwMode="auto">
                <a:xfrm>
                  <a:off x="4209" y="427"/>
                  <a:ext cx="1043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53" name="Freeform 252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8 w 211"/>
                    <a:gd name="T3" fmla="*/ 30 h 2537"/>
                    <a:gd name="T4" fmla="*/ 2 w 211"/>
                    <a:gd name="T5" fmla="*/ 338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54" name="Freeform 253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8 h 226"/>
                    <a:gd name="T4" fmla="*/ 29 w 328"/>
                    <a:gd name="T5" fmla="*/ 32 h 226"/>
                    <a:gd name="T6" fmla="*/ 0 w 328"/>
                    <a:gd name="T7" fmla="*/ 13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55" name="Rectangle 254"/>
                <p:cNvSpPr>
                  <a:spLocks noChangeArrowheads="1"/>
                </p:cNvSpPr>
                <p:nvPr/>
              </p:nvSpPr>
              <p:spPr bwMode="auto">
                <a:xfrm>
                  <a:off x="4215" y="690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056" name="Group 255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36081" name="AutoShape 256"/>
                  <p:cNvSpPr>
                    <a:spLocks noChangeArrowheads="1"/>
                  </p:cNvSpPr>
                  <p:nvPr/>
                </p:nvSpPr>
                <p:spPr bwMode="auto">
                  <a:xfrm>
                    <a:off x="619" y="2566"/>
                    <a:ext cx="721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82" name="AutoShape 257"/>
                  <p:cNvSpPr>
                    <a:spLocks noChangeArrowheads="1"/>
                  </p:cNvSpPr>
                  <p:nvPr/>
                </p:nvSpPr>
                <p:spPr bwMode="auto">
                  <a:xfrm>
                    <a:off x="633" y="2583"/>
                    <a:ext cx="686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57" name="Rectangle 258"/>
                <p:cNvSpPr>
                  <a:spLocks noChangeArrowheads="1"/>
                </p:cNvSpPr>
                <p:nvPr/>
              </p:nvSpPr>
              <p:spPr bwMode="auto">
                <a:xfrm>
                  <a:off x="4226" y="1018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058" name="Group 259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36079" name="AutoShape 260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8"/>
                    <a:ext cx="728" cy="13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80" name="AutoShape 261"/>
                  <p:cNvSpPr>
                    <a:spLocks noChangeArrowheads="1"/>
                  </p:cNvSpPr>
                  <p:nvPr/>
                </p:nvSpPr>
                <p:spPr bwMode="auto">
                  <a:xfrm>
                    <a:off x="629" y="2587"/>
                    <a:ext cx="693" cy="9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59" name="Rectangle 262"/>
                <p:cNvSpPr>
                  <a:spLocks noChangeArrowheads="1"/>
                </p:cNvSpPr>
                <p:nvPr/>
              </p:nvSpPr>
              <p:spPr bwMode="auto">
                <a:xfrm>
                  <a:off x="4220" y="1358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60" name="Rectangle 263"/>
                <p:cNvSpPr>
                  <a:spLocks noChangeArrowheads="1"/>
                </p:cNvSpPr>
                <p:nvPr/>
              </p:nvSpPr>
              <p:spPr bwMode="auto">
                <a:xfrm>
                  <a:off x="4232" y="1656"/>
                  <a:ext cx="594" cy="42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061" name="Group 264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36077" name="AutoShape 265"/>
                  <p:cNvSpPr>
                    <a:spLocks noChangeArrowheads="1"/>
                  </p:cNvSpPr>
                  <p:nvPr/>
                </p:nvSpPr>
                <p:spPr bwMode="auto">
                  <a:xfrm>
                    <a:off x="616" y="2568"/>
                    <a:ext cx="720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78" name="AutoShape 266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4"/>
                    <a:ext cx="692" cy="10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62" name="Freeform 267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7 h 226"/>
                    <a:gd name="T4" fmla="*/ 29 w 328"/>
                    <a:gd name="T5" fmla="*/ 30 h 226"/>
                    <a:gd name="T6" fmla="*/ 0 w 328"/>
                    <a:gd name="T7" fmla="*/ 12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36063" name="Group 268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36075" name="AutoShape 269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69"/>
                    <a:ext cx="727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76" name="AutoShape 270"/>
                  <p:cNvSpPr>
                    <a:spLocks noChangeArrowheads="1"/>
                  </p:cNvSpPr>
                  <p:nvPr/>
                </p:nvSpPr>
                <p:spPr bwMode="auto">
                  <a:xfrm>
                    <a:off x="632" y="2587"/>
                    <a:ext cx="692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64" name="Rectangle 271"/>
                <p:cNvSpPr>
                  <a:spLocks noChangeArrowheads="1"/>
                </p:cNvSpPr>
                <p:nvPr/>
              </p:nvSpPr>
              <p:spPr bwMode="auto">
                <a:xfrm>
                  <a:off x="5252" y="427"/>
                  <a:ext cx="67" cy="2291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65" name="Freeform 272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26 w 296"/>
                    <a:gd name="T3" fmla="*/ 18 h 256"/>
                    <a:gd name="T4" fmla="*/ 26 w 296"/>
                    <a:gd name="T5" fmla="*/ 34 h 256"/>
                    <a:gd name="T6" fmla="*/ 0 w 296"/>
                    <a:gd name="T7" fmla="*/ 12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66" name="Freeform 273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27 w 304"/>
                    <a:gd name="T3" fmla="*/ 22 h 288"/>
                    <a:gd name="T4" fmla="*/ 25 w 304"/>
                    <a:gd name="T5" fmla="*/ 39 h 288"/>
                    <a:gd name="T6" fmla="*/ 2 w 304"/>
                    <a:gd name="T7" fmla="*/ 17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67" name="Oval 274"/>
                <p:cNvSpPr>
                  <a:spLocks noChangeArrowheads="1"/>
                </p:cNvSpPr>
                <p:nvPr/>
              </p:nvSpPr>
              <p:spPr bwMode="auto">
                <a:xfrm>
                  <a:off x="5516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68" name="Freeform 275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5 h 240"/>
                    <a:gd name="T2" fmla="*/ 2 w 306"/>
                    <a:gd name="T3" fmla="*/ 33 h 240"/>
                    <a:gd name="T4" fmla="*/ 27 w 306"/>
                    <a:gd name="T5" fmla="*/ 15 h 240"/>
                    <a:gd name="T6" fmla="*/ 26 w 306"/>
                    <a:gd name="T7" fmla="*/ 0 h 240"/>
                    <a:gd name="T8" fmla="*/ 0 w 306"/>
                    <a:gd name="T9" fmla="*/ 15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69" name="AutoShape 276"/>
                <p:cNvSpPr>
                  <a:spLocks noChangeArrowheads="1"/>
                </p:cNvSpPr>
                <p:nvPr/>
              </p:nvSpPr>
              <p:spPr bwMode="auto">
                <a:xfrm>
                  <a:off x="4142" y="2683"/>
                  <a:ext cx="1200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70" name="AutoShape 277"/>
                <p:cNvSpPr>
                  <a:spLocks noChangeArrowheads="1"/>
                </p:cNvSpPr>
                <p:nvPr/>
              </p:nvSpPr>
              <p:spPr bwMode="auto">
                <a:xfrm>
                  <a:off x="4209" y="2712"/>
                  <a:ext cx="1071" cy="7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71" name="Oval 278"/>
                <p:cNvSpPr>
                  <a:spLocks noChangeArrowheads="1"/>
                </p:cNvSpPr>
                <p:nvPr/>
              </p:nvSpPr>
              <p:spPr bwMode="auto">
                <a:xfrm>
                  <a:off x="4310" y="2384"/>
                  <a:ext cx="157" cy="143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72" name="Oval 279"/>
                <p:cNvSpPr>
                  <a:spLocks noChangeArrowheads="1"/>
                </p:cNvSpPr>
                <p:nvPr/>
              </p:nvSpPr>
              <p:spPr bwMode="auto">
                <a:xfrm>
                  <a:off x="4489" y="2384"/>
                  <a:ext cx="157" cy="143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l-GR" i="1">
                    <a:solidFill>
                      <a:srgbClr val="FF0000"/>
                    </a:solidFill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73" name="Oval 280"/>
                <p:cNvSpPr>
                  <a:spLocks noChangeArrowheads="1"/>
                </p:cNvSpPr>
                <p:nvPr/>
              </p:nvSpPr>
              <p:spPr bwMode="auto">
                <a:xfrm>
                  <a:off x="4663" y="2378"/>
                  <a:ext cx="157" cy="143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74" name="Rectangle 281"/>
                <p:cNvSpPr>
                  <a:spLocks noChangeArrowheads="1"/>
                </p:cNvSpPr>
                <p:nvPr/>
              </p:nvSpPr>
              <p:spPr bwMode="auto">
                <a:xfrm>
                  <a:off x="5062" y="1835"/>
                  <a:ext cx="84" cy="764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</p:grpSp>
        <p:grpSp>
          <p:nvGrpSpPr>
            <p:cNvPr id="35851" name="Group 415"/>
            <p:cNvGrpSpPr>
              <a:grpSpLocks/>
            </p:cNvGrpSpPr>
            <p:nvPr/>
          </p:nvGrpSpPr>
          <p:grpSpPr bwMode="auto">
            <a:xfrm>
              <a:off x="6113006" y="4999274"/>
              <a:ext cx="1698222" cy="1355547"/>
              <a:chOff x="3510611" y="3438810"/>
              <a:chExt cx="1698222" cy="1355547"/>
            </a:xfrm>
          </p:grpSpPr>
          <p:sp>
            <p:nvSpPr>
              <p:cNvPr id="35981" name="Freeform 1287"/>
              <p:cNvSpPr>
                <a:spLocks/>
              </p:cNvSpPr>
              <p:nvPr/>
            </p:nvSpPr>
            <p:spPr bwMode="auto">
              <a:xfrm>
                <a:off x="3510611" y="3438810"/>
                <a:ext cx="1698222" cy="1355547"/>
              </a:xfrm>
              <a:custGeom>
                <a:avLst/>
                <a:gdLst>
                  <a:gd name="T0" fmla="*/ 2147483647 w 10000"/>
                  <a:gd name="T1" fmla="*/ 2147483647 h 10000"/>
                  <a:gd name="T2" fmla="*/ 2147483647 w 10000"/>
                  <a:gd name="T3" fmla="*/ 2147483647 h 10000"/>
                  <a:gd name="T4" fmla="*/ 2147483647 w 10000"/>
                  <a:gd name="T5" fmla="*/ 2147483647 h 10000"/>
                  <a:gd name="T6" fmla="*/ 2147483647 w 10000"/>
                  <a:gd name="T7" fmla="*/ 2147483647 h 10000"/>
                  <a:gd name="T8" fmla="*/ 2147483647 w 10000"/>
                  <a:gd name="T9" fmla="*/ 2147483647 h 10000"/>
                  <a:gd name="T10" fmla="*/ 2147483647 w 10000"/>
                  <a:gd name="T11" fmla="*/ 2147483647 h 10000"/>
                  <a:gd name="T12" fmla="*/ 2147483647 w 10000"/>
                  <a:gd name="T13" fmla="*/ 2147483647 h 10000"/>
                  <a:gd name="T14" fmla="*/ 2147483647 w 10000"/>
                  <a:gd name="T15" fmla="*/ 2147483647 h 10000"/>
                  <a:gd name="T16" fmla="*/ 2147483647 w 10000"/>
                  <a:gd name="T17" fmla="*/ 2147483647 h 10000"/>
                  <a:gd name="T18" fmla="*/ 2147483647 w 10000"/>
                  <a:gd name="T19" fmla="*/ 2147483647 h 10000"/>
                  <a:gd name="T20" fmla="*/ 2147483647 w 10000"/>
                  <a:gd name="T21" fmla="*/ 2147483647 h 10000"/>
                  <a:gd name="T22" fmla="*/ 2147483647 w 10000"/>
                  <a:gd name="T23" fmla="*/ 2147483647 h 10000"/>
                  <a:gd name="T24" fmla="*/ 2147483647 w 10000"/>
                  <a:gd name="T25" fmla="*/ 2147483647 h 10000"/>
                  <a:gd name="T26" fmla="*/ 2147483647 w 10000"/>
                  <a:gd name="T27" fmla="*/ 2147483647 h 10000"/>
                  <a:gd name="T28" fmla="*/ 2147483647 w 10000"/>
                  <a:gd name="T29" fmla="*/ 2147483647 h 10000"/>
                  <a:gd name="T30" fmla="*/ 2147483647 w 10000"/>
                  <a:gd name="T31" fmla="*/ 2147483647 h 10000"/>
                  <a:gd name="T32" fmla="*/ 2147483647 w 10000"/>
                  <a:gd name="T33" fmla="*/ 2147483647 h 10000"/>
                  <a:gd name="T34" fmla="*/ 2147483647 w 10000"/>
                  <a:gd name="T35" fmla="*/ 2147483647 h 1000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0000"/>
                  <a:gd name="T55" fmla="*/ 0 h 10000"/>
                  <a:gd name="T56" fmla="*/ 10000 w 10000"/>
                  <a:gd name="T57" fmla="*/ 10000 h 1000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0000" h="10000">
                    <a:moveTo>
                      <a:pt x="6270" y="126"/>
                    </a:moveTo>
                    <a:cubicBezTo>
                      <a:pt x="5642" y="245"/>
                      <a:pt x="4469" y="528"/>
                      <a:pt x="3738" y="756"/>
                    </a:cubicBezTo>
                    <a:cubicBezTo>
                      <a:pt x="3007" y="984"/>
                      <a:pt x="2405" y="1322"/>
                      <a:pt x="1887" y="1495"/>
                    </a:cubicBezTo>
                    <a:cubicBezTo>
                      <a:pt x="1369" y="1668"/>
                      <a:pt x="1195" y="1105"/>
                      <a:pt x="629" y="1793"/>
                    </a:cubicBezTo>
                    <a:cubicBezTo>
                      <a:pt x="63" y="2481"/>
                      <a:pt x="218" y="3574"/>
                      <a:pt x="128" y="4417"/>
                    </a:cubicBezTo>
                    <a:cubicBezTo>
                      <a:pt x="39" y="5260"/>
                      <a:pt x="-87" y="6368"/>
                      <a:pt x="89" y="6848"/>
                    </a:cubicBezTo>
                    <a:cubicBezTo>
                      <a:pt x="265" y="7328"/>
                      <a:pt x="491" y="7223"/>
                      <a:pt x="1207" y="7298"/>
                    </a:cubicBezTo>
                    <a:cubicBezTo>
                      <a:pt x="1924" y="7374"/>
                      <a:pt x="3641" y="7133"/>
                      <a:pt x="4406" y="7298"/>
                    </a:cubicBezTo>
                    <a:cubicBezTo>
                      <a:pt x="5171" y="7463"/>
                      <a:pt x="5298" y="7868"/>
                      <a:pt x="5779" y="8288"/>
                    </a:cubicBezTo>
                    <a:cubicBezTo>
                      <a:pt x="6260" y="8709"/>
                      <a:pt x="6848" y="9549"/>
                      <a:pt x="7290" y="9819"/>
                    </a:cubicBezTo>
                    <a:cubicBezTo>
                      <a:pt x="7731" y="10089"/>
                      <a:pt x="8124" y="10014"/>
                      <a:pt x="8448" y="9879"/>
                    </a:cubicBezTo>
                    <a:cubicBezTo>
                      <a:pt x="8771" y="9744"/>
                      <a:pt x="9056" y="9549"/>
                      <a:pt x="9252" y="9008"/>
                    </a:cubicBezTo>
                    <a:cubicBezTo>
                      <a:pt x="9448" y="8469"/>
                      <a:pt x="9537" y="7418"/>
                      <a:pt x="9644" y="6639"/>
                    </a:cubicBezTo>
                    <a:cubicBezTo>
                      <a:pt x="9752" y="5858"/>
                      <a:pt x="9851" y="5168"/>
                      <a:pt x="9899" y="4327"/>
                    </a:cubicBezTo>
                    <a:cubicBezTo>
                      <a:pt x="9949" y="3486"/>
                      <a:pt x="10076" y="2256"/>
                      <a:pt x="9939" y="1566"/>
                    </a:cubicBezTo>
                    <a:cubicBezTo>
                      <a:pt x="9802" y="876"/>
                      <a:pt x="9478" y="471"/>
                      <a:pt x="9075" y="216"/>
                    </a:cubicBezTo>
                    <a:cubicBezTo>
                      <a:pt x="8674" y="-39"/>
                      <a:pt x="7997" y="20"/>
                      <a:pt x="7525" y="5"/>
                    </a:cubicBezTo>
                    <a:cubicBezTo>
                      <a:pt x="7055" y="-9"/>
                      <a:pt x="6898" y="5"/>
                      <a:pt x="6270" y="126"/>
                    </a:cubicBezTo>
                    <a:close/>
                  </a:path>
                </a:pathLst>
              </a:custGeom>
              <a:solidFill>
                <a:srgbClr val="00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5982" name="Group 249"/>
              <p:cNvGrpSpPr>
                <a:grpSpLocks/>
              </p:cNvGrpSpPr>
              <p:nvPr/>
            </p:nvGrpSpPr>
            <p:grpSpPr bwMode="auto">
              <a:xfrm>
                <a:off x="3696664" y="3737375"/>
                <a:ext cx="365511" cy="637577"/>
                <a:chOff x="4140" y="429"/>
                <a:chExt cx="1425" cy="2396"/>
              </a:xfrm>
            </p:grpSpPr>
            <p:sp>
              <p:nvSpPr>
                <p:cNvPr id="36016" name="Freeform 250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6 w 354"/>
                    <a:gd name="T1" fmla="*/ 0 h 2742"/>
                    <a:gd name="T2" fmla="*/ 30 w 354"/>
                    <a:gd name="T3" fmla="*/ 46 h 2742"/>
                    <a:gd name="T4" fmla="*/ 30 w 354"/>
                    <a:gd name="T5" fmla="*/ 354 h 2742"/>
                    <a:gd name="T6" fmla="*/ 0 w 354"/>
                    <a:gd name="T7" fmla="*/ 371 h 2742"/>
                    <a:gd name="T8" fmla="*/ 6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17" name="Rectangle 251"/>
                <p:cNvSpPr>
                  <a:spLocks noChangeArrowheads="1"/>
                </p:cNvSpPr>
                <p:nvPr/>
              </p:nvSpPr>
              <p:spPr bwMode="auto">
                <a:xfrm>
                  <a:off x="4203" y="427"/>
                  <a:ext cx="1052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18" name="Freeform 252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8 w 211"/>
                    <a:gd name="T3" fmla="*/ 30 h 2537"/>
                    <a:gd name="T4" fmla="*/ 2 w 211"/>
                    <a:gd name="T5" fmla="*/ 338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19" name="Freeform 253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8 h 226"/>
                    <a:gd name="T4" fmla="*/ 29 w 328"/>
                    <a:gd name="T5" fmla="*/ 32 h 226"/>
                    <a:gd name="T6" fmla="*/ 0 w 328"/>
                    <a:gd name="T7" fmla="*/ 13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20" name="Rectangle 254"/>
                <p:cNvSpPr>
                  <a:spLocks noChangeArrowheads="1"/>
                </p:cNvSpPr>
                <p:nvPr/>
              </p:nvSpPr>
              <p:spPr bwMode="auto">
                <a:xfrm>
                  <a:off x="4215" y="690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021" name="Group 255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36046" name="AutoShape 256"/>
                  <p:cNvSpPr>
                    <a:spLocks noChangeArrowheads="1"/>
                  </p:cNvSpPr>
                  <p:nvPr/>
                </p:nvSpPr>
                <p:spPr bwMode="auto">
                  <a:xfrm>
                    <a:off x="612" y="2566"/>
                    <a:ext cx="726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47" name="AutoShape 257"/>
                  <p:cNvSpPr>
                    <a:spLocks noChangeArrowheads="1"/>
                  </p:cNvSpPr>
                  <p:nvPr/>
                </p:nvSpPr>
                <p:spPr bwMode="auto">
                  <a:xfrm>
                    <a:off x="627" y="2583"/>
                    <a:ext cx="695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22" name="Rectangle 258"/>
                <p:cNvSpPr>
                  <a:spLocks noChangeArrowheads="1"/>
                </p:cNvSpPr>
                <p:nvPr/>
              </p:nvSpPr>
              <p:spPr bwMode="auto">
                <a:xfrm>
                  <a:off x="4227" y="1018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023" name="Group 259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36044" name="AutoShape 260"/>
                  <p:cNvSpPr>
                    <a:spLocks noChangeArrowheads="1"/>
                  </p:cNvSpPr>
                  <p:nvPr/>
                </p:nvSpPr>
                <p:spPr bwMode="auto">
                  <a:xfrm>
                    <a:off x="614" y="2568"/>
                    <a:ext cx="726" cy="13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45" name="AutoShape 261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7"/>
                    <a:ext cx="695" cy="9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24" name="Rectangle 262"/>
                <p:cNvSpPr>
                  <a:spLocks noChangeArrowheads="1"/>
                </p:cNvSpPr>
                <p:nvPr/>
              </p:nvSpPr>
              <p:spPr bwMode="auto">
                <a:xfrm>
                  <a:off x="4215" y="1358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25" name="Rectangle 263"/>
                <p:cNvSpPr>
                  <a:spLocks noChangeArrowheads="1"/>
                </p:cNvSpPr>
                <p:nvPr/>
              </p:nvSpPr>
              <p:spPr bwMode="auto">
                <a:xfrm>
                  <a:off x="4227" y="1656"/>
                  <a:ext cx="600" cy="42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6026" name="Group 264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36042" name="AutoShape 265"/>
                  <p:cNvSpPr>
                    <a:spLocks noChangeArrowheads="1"/>
                  </p:cNvSpPr>
                  <p:nvPr/>
                </p:nvSpPr>
                <p:spPr bwMode="auto">
                  <a:xfrm>
                    <a:off x="614" y="2567"/>
                    <a:ext cx="717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43" name="AutoShape 266"/>
                  <p:cNvSpPr>
                    <a:spLocks noChangeArrowheads="1"/>
                  </p:cNvSpPr>
                  <p:nvPr/>
                </p:nvSpPr>
                <p:spPr bwMode="auto">
                  <a:xfrm>
                    <a:off x="629" y="2584"/>
                    <a:ext cx="686" cy="10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27" name="Freeform 267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7 h 226"/>
                    <a:gd name="T4" fmla="*/ 29 w 328"/>
                    <a:gd name="T5" fmla="*/ 30 h 226"/>
                    <a:gd name="T6" fmla="*/ 0 w 328"/>
                    <a:gd name="T7" fmla="*/ 12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36028" name="Group 268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36040" name="AutoShape 269"/>
                  <p:cNvSpPr>
                    <a:spLocks noChangeArrowheads="1"/>
                  </p:cNvSpPr>
                  <p:nvPr/>
                </p:nvSpPr>
                <p:spPr bwMode="auto">
                  <a:xfrm>
                    <a:off x="617" y="2569"/>
                    <a:ext cx="725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41" name="AutoShape 270"/>
                  <p:cNvSpPr>
                    <a:spLocks noChangeArrowheads="1"/>
                  </p:cNvSpPr>
                  <p:nvPr/>
                </p:nvSpPr>
                <p:spPr bwMode="auto">
                  <a:xfrm>
                    <a:off x="632" y="2587"/>
                    <a:ext cx="694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6029" name="Rectangle 271"/>
                <p:cNvSpPr>
                  <a:spLocks noChangeArrowheads="1"/>
                </p:cNvSpPr>
                <p:nvPr/>
              </p:nvSpPr>
              <p:spPr bwMode="auto">
                <a:xfrm>
                  <a:off x="5249" y="427"/>
                  <a:ext cx="68" cy="2291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30" name="Freeform 272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26 w 296"/>
                    <a:gd name="T3" fmla="*/ 18 h 256"/>
                    <a:gd name="T4" fmla="*/ 26 w 296"/>
                    <a:gd name="T5" fmla="*/ 34 h 256"/>
                    <a:gd name="T6" fmla="*/ 0 w 296"/>
                    <a:gd name="T7" fmla="*/ 12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31" name="Freeform 273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27 w 304"/>
                    <a:gd name="T3" fmla="*/ 22 h 288"/>
                    <a:gd name="T4" fmla="*/ 25 w 304"/>
                    <a:gd name="T5" fmla="*/ 39 h 288"/>
                    <a:gd name="T6" fmla="*/ 2 w 304"/>
                    <a:gd name="T7" fmla="*/ 17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32" name="Oval 274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33" name="Freeform 275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5 h 240"/>
                    <a:gd name="T2" fmla="*/ 2 w 306"/>
                    <a:gd name="T3" fmla="*/ 33 h 240"/>
                    <a:gd name="T4" fmla="*/ 27 w 306"/>
                    <a:gd name="T5" fmla="*/ 15 h 240"/>
                    <a:gd name="T6" fmla="*/ 26 w 306"/>
                    <a:gd name="T7" fmla="*/ 0 h 240"/>
                    <a:gd name="T8" fmla="*/ 0 w 306"/>
                    <a:gd name="T9" fmla="*/ 15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34" name="AutoShape 276"/>
                <p:cNvSpPr>
                  <a:spLocks noChangeArrowheads="1"/>
                </p:cNvSpPr>
                <p:nvPr/>
              </p:nvSpPr>
              <p:spPr bwMode="auto">
                <a:xfrm>
                  <a:off x="4141" y="2682"/>
                  <a:ext cx="1201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35" name="AutoShape 277"/>
                <p:cNvSpPr>
                  <a:spLocks noChangeArrowheads="1"/>
                </p:cNvSpPr>
                <p:nvPr/>
              </p:nvSpPr>
              <p:spPr bwMode="auto">
                <a:xfrm>
                  <a:off x="4203" y="2712"/>
                  <a:ext cx="1077" cy="7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36" name="Oval 278"/>
                <p:cNvSpPr>
                  <a:spLocks noChangeArrowheads="1"/>
                </p:cNvSpPr>
                <p:nvPr/>
              </p:nvSpPr>
              <p:spPr bwMode="auto">
                <a:xfrm>
                  <a:off x="4308" y="2384"/>
                  <a:ext cx="161" cy="143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37" name="Oval 279"/>
                <p:cNvSpPr>
                  <a:spLocks noChangeArrowheads="1"/>
                </p:cNvSpPr>
                <p:nvPr/>
              </p:nvSpPr>
              <p:spPr bwMode="auto">
                <a:xfrm>
                  <a:off x="4487" y="2384"/>
                  <a:ext cx="161" cy="143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l-GR" i="1">
                    <a:solidFill>
                      <a:srgbClr val="FF0000"/>
                    </a:solidFill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38" name="Oval 280"/>
                <p:cNvSpPr>
                  <a:spLocks noChangeArrowheads="1"/>
                </p:cNvSpPr>
                <p:nvPr/>
              </p:nvSpPr>
              <p:spPr bwMode="auto">
                <a:xfrm>
                  <a:off x="4661" y="2378"/>
                  <a:ext cx="161" cy="143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39" name="Rectangle 281"/>
                <p:cNvSpPr>
                  <a:spLocks noChangeArrowheads="1"/>
                </p:cNvSpPr>
                <p:nvPr/>
              </p:nvSpPr>
              <p:spPr bwMode="auto">
                <a:xfrm>
                  <a:off x="5063" y="1835"/>
                  <a:ext cx="87" cy="764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grpSp>
            <p:nvGrpSpPr>
              <p:cNvPr id="35983" name="Group 249"/>
              <p:cNvGrpSpPr>
                <a:grpSpLocks/>
              </p:cNvGrpSpPr>
              <p:nvPr/>
            </p:nvGrpSpPr>
            <p:grpSpPr bwMode="auto">
              <a:xfrm>
                <a:off x="4638535" y="3965678"/>
                <a:ext cx="365511" cy="637577"/>
                <a:chOff x="4140" y="429"/>
                <a:chExt cx="1425" cy="2396"/>
              </a:xfrm>
            </p:grpSpPr>
            <p:sp>
              <p:nvSpPr>
                <p:cNvPr id="35984" name="Freeform 250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6 w 354"/>
                    <a:gd name="T1" fmla="*/ 0 h 2742"/>
                    <a:gd name="T2" fmla="*/ 30 w 354"/>
                    <a:gd name="T3" fmla="*/ 46 h 2742"/>
                    <a:gd name="T4" fmla="*/ 30 w 354"/>
                    <a:gd name="T5" fmla="*/ 354 h 2742"/>
                    <a:gd name="T6" fmla="*/ 0 w 354"/>
                    <a:gd name="T7" fmla="*/ 371 h 2742"/>
                    <a:gd name="T8" fmla="*/ 6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985" name="Rectangle 251"/>
                <p:cNvSpPr>
                  <a:spLocks noChangeArrowheads="1"/>
                </p:cNvSpPr>
                <p:nvPr/>
              </p:nvSpPr>
              <p:spPr bwMode="auto">
                <a:xfrm>
                  <a:off x="4201" y="428"/>
                  <a:ext cx="1052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86" name="Freeform 252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8 w 211"/>
                    <a:gd name="T3" fmla="*/ 30 h 2537"/>
                    <a:gd name="T4" fmla="*/ 2 w 211"/>
                    <a:gd name="T5" fmla="*/ 338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987" name="Freeform 253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8 h 226"/>
                    <a:gd name="T4" fmla="*/ 29 w 328"/>
                    <a:gd name="T5" fmla="*/ 32 h 226"/>
                    <a:gd name="T6" fmla="*/ 0 w 328"/>
                    <a:gd name="T7" fmla="*/ 13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988" name="Rectangle 254"/>
                <p:cNvSpPr>
                  <a:spLocks noChangeArrowheads="1"/>
                </p:cNvSpPr>
                <p:nvPr/>
              </p:nvSpPr>
              <p:spPr bwMode="auto">
                <a:xfrm>
                  <a:off x="4213" y="691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5989" name="Group 255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36014" name="AutoShape 256"/>
                  <p:cNvSpPr>
                    <a:spLocks noChangeArrowheads="1"/>
                  </p:cNvSpPr>
                  <p:nvPr/>
                </p:nvSpPr>
                <p:spPr bwMode="auto">
                  <a:xfrm>
                    <a:off x="609" y="2567"/>
                    <a:ext cx="726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15" name="AutoShape 257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4"/>
                    <a:ext cx="695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5990" name="Rectangle 258"/>
                <p:cNvSpPr>
                  <a:spLocks noChangeArrowheads="1"/>
                </p:cNvSpPr>
                <p:nvPr/>
              </p:nvSpPr>
              <p:spPr bwMode="auto">
                <a:xfrm>
                  <a:off x="4225" y="1019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5991" name="Group 259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36012" name="AutoShape 260"/>
                  <p:cNvSpPr>
                    <a:spLocks noChangeArrowheads="1"/>
                  </p:cNvSpPr>
                  <p:nvPr/>
                </p:nvSpPr>
                <p:spPr bwMode="auto">
                  <a:xfrm>
                    <a:off x="612" y="2569"/>
                    <a:ext cx="726" cy="13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13" name="AutoShape 261"/>
                  <p:cNvSpPr>
                    <a:spLocks noChangeArrowheads="1"/>
                  </p:cNvSpPr>
                  <p:nvPr/>
                </p:nvSpPr>
                <p:spPr bwMode="auto">
                  <a:xfrm>
                    <a:off x="627" y="2588"/>
                    <a:ext cx="695" cy="9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5992" name="Rectangle 262"/>
                <p:cNvSpPr>
                  <a:spLocks noChangeArrowheads="1"/>
                </p:cNvSpPr>
                <p:nvPr/>
              </p:nvSpPr>
              <p:spPr bwMode="auto">
                <a:xfrm>
                  <a:off x="4213" y="1359"/>
                  <a:ext cx="594" cy="4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93" name="Rectangle 263"/>
                <p:cNvSpPr>
                  <a:spLocks noChangeArrowheads="1"/>
                </p:cNvSpPr>
                <p:nvPr/>
              </p:nvSpPr>
              <p:spPr bwMode="auto">
                <a:xfrm>
                  <a:off x="4225" y="1657"/>
                  <a:ext cx="600" cy="42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grpSp>
              <p:nvGrpSpPr>
                <p:cNvPr id="35994" name="Group 264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36010" name="AutoShape 265"/>
                  <p:cNvSpPr>
                    <a:spLocks noChangeArrowheads="1"/>
                  </p:cNvSpPr>
                  <p:nvPr/>
                </p:nvSpPr>
                <p:spPr bwMode="auto">
                  <a:xfrm>
                    <a:off x="611" y="2568"/>
                    <a:ext cx="717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11" name="AutoShape 266"/>
                  <p:cNvSpPr>
                    <a:spLocks noChangeArrowheads="1"/>
                  </p:cNvSpPr>
                  <p:nvPr/>
                </p:nvSpPr>
                <p:spPr bwMode="auto">
                  <a:xfrm>
                    <a:off x="627" y="2585"/>
                    <a:ext cx="686" cy="10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5995" name="Freeform 267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7 h 226"/>
                    <a:gd name="T4" fmla="*/ 29 w 328"/>
                    <a:gd name="T5" fmla="*/ 30 h 226"/>
                    <a:gd name="T6" fmla="*/ 0 w 328"/>
                    <a:gd name="T7" fmla="*/ 12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35996" name="Group 268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36008" name="AutoShape 269"/>
                  <p:cNvSpPr>
                    <a:spLocks noChangeArrowheads="1"/>
                  </p:cNvSpPr>
                  <p:nvPr/>
                </p:nvSpPr>
                <p:spPr bwMode="auto">
                  <a:xfrm>
                    <a:off x="614" y="2570"/>
                    <a:ext cx="725" cy="13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  <p:sp>
                <p:nvSpPr>
                  <p:cNvPr id="36009" name="AutoShape 270"/>
                  <p:cNvSpPr>
                    <a:spLocks noChangeArrowheads="1"/>
                  </p:cNvSpPr>
                  <p:nvPr/>
                </p:nvSpPr>
                <p:spPr bwMode="auto">
                  <a:xfrm>
                    <a:off x="629" y="2588"/>
                    <a:ext cx="694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 i="1">
                      <a:ea typeface="MS PGothic" pitchFamily="34" charset="-128"/>
                      <a:cs typeface="Arial" charset="0"/>
                    </a:endParaRPr>
                  </a:p>
                </p:txBody>
              </p:sp>
            </p:grpSp>
            <p:sp>
              <p:nvSpPr>
                <p:cNvPr id="35997" name="Rectangle 271"/>
                <p:cNvSpPr>
                  <a:spLocks noChangeArrowheads="1"/>
                </p:cNvSpPr>
                <p:nvPr/>
              </p:nvSpPr>
              <p:spPr bwMode="auto">
                <a:xfrm>
                  <a:off x="5246" y="428"/>
                  <a:ext cx="68" cy="2291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98" name="Freeform 272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26 w 296"/>
                    <a:gd name="T3" fmla="*/ 18 h 256"/>
                    <a:gd name="T4" fmla="*/ 26 w 296"/>
                    <a:gd name="T5" fmla="*/ 34 h 256"/>
                    <a:gd name="T6" fmla="*/ 0 w 296"/>
                    <a:gd name="T7" fmla="*/ 12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999" name="Freeform 273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27 w 304"/>
                    <a:gd name="T3" fmla="*/ 22 h 288"/>
                    <a:gd name="T4" fmla="*/ 25 w 304"/>
                    <a:gd name="T5" fmla="*/ 39 h 288"/>
                    <a:gd name="T6" fmla="*/ 2 w 304"/>
                    <a:gd name="T7" fmla="*/ 17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00" name="Oval 274"/>
                <p:cNvSpPr>
                  <a:spLocks noChangeArrowheads="1"/>
                </p:cNvSpPr>
                <p:nvPr/>
              </p:nvSpPr>
              <p:spPr bwMode="auto">
                <a:xfrm>
                  <a:off x="5513" y="2612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01" name="Freeform 275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5 h 240"/>
                    <a:gd name="T2" fmla="*/ 2 w 306"/>
                    <a:gd name="T3" fmla="*/ 33 h 240"/>
                    <a:gd name="T4" fmla="*/ 27 w 306"/>
                    <a:gd name="T5" fmla="*/ 15 h 240"/>
                    <a:gd name="T6" fmla="*/ 26 w 306"/>
                    <a:gd name="T7" fmla="*/ 0 h 240"/>
                    <a:gd name="T8" fmla="*/ 0 w 306"/>
                    <a:gd name="T9" fmla="*/ 15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002" name="AutoShape 276"/>
                <p:cNvSpPr>
                  <a:spLocks noChangeArrowheads="1"/>
                </p:cNvSpPr>
                <p:nvPr/>
              </p:nvSpPr>
              <p:spPr bwMode="auto">
                <a:xfrm>
                  <a:off x="4139" y="2684"/>
                  <a:ext cx="1201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03" name="AutoShape 277"/>
                <p:cNvSpPr>
                  <a:spLocks noChangeArrowheads="1"/>
                </p:cNvSpPr>
                <p:nvPr/>
              </p:nvSpPr>
              <p:spPr bwMode="auto">
                <a:xfrm>
                  <a:off x="4201" y="2713"/>
                  <a:ext cx="1077" cy="7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04" name="Oval 278"/>
                <p:cNvSpPr>
                  <a:spLocks noChangeArrowheads="1"/>
                </p:cNvSpPr>
                <p:nvPr/>
              </p:nvSpPr>
              <p:spPr bwMode="auto">
                <a:xfrm>
                  <a:off x="4306" y="2385"/>
                  <a:ext cx="161" cy="143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05" name="Oval 279"/>
                <p:cNvSpPr>
                  <a:spLocks noChangeArrowheads="1"/>
                </p:cNvSpPr>
                <p:nvPr/>
              </p:nvSpPr>
              <p:spPr bwMode="auto">
                <a:xfrm>
                  <a:off x="4485" y="2385"/>
                  <a:ext cx="161" cy="143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l-GR" i="1">
                    <a:solidFill>
                      <a:srgbClr val="FF0000"/>
                    </a:solidFill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06" name="Oval 280"/>
                <p:cNvSpPr>
                  <a:spLocks noChangeArrowheads="1"/>
                </p:cNvSpPr>
                <p:nvPr/>
              </p:nvSpPr>
              <p:spPr bwMode="auto">
                <a:xfrm>
                  <a:off x="4659" y="2379"/>
                  <a:ext cx="161" cy="143"/>
                </a:xfrm>
                <a:prstGeom prst="ellipse">
                  <a:avLst/>
                </a:prstGeom>
                <a:solidFill>
                  <a:srgbClr val="33CC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6007" name="Rectangle 281"/>
                <p:cNvSpPr>
                  <a:spLocks noChangeArrowheads="1"/>
                </p:cNvSpPr>
                <p:nvPr/>
              </p:nvSpPr>
              <p:spPr bwMode="auto">
                <a:xfrm>
                  <a:off x="5061" y="1836"/>
                  <a:ext cx="87" cy="764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</p:grpSp>
        <p:cxnSp>
          <p:nvCxnSpPr>
            <p:cNvPr id="35852" name="Straight Arrow Connector 484"/>
            <p:cNvCxnSpPr>
              <a:cxnSpLocks noChangeShapeType="1"/>
            </p:cNvCxnSpPr>
            <p:nvPr/>
          </p:nvCxnSpPr>
          <p:spPr bwMode="auto">
            <a:xfrm>
              <a:off x="1084578" y="3909684"/>
              <a:ext cx="1804883" cy="148909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grpSp>
          <p:nvGrpSpPr>
            <p:cNvPr id="35853" name="Group 61440"/>
            <p:cNvGrpSpPr>
              <a:grpSpLocks/>
            </p:cNvGrpSpPr>
            <p:nvPr/>
          </p:nvGrpSpPr>
          <p:grpSpPr bwMode="auto">
            <a:xfrm>
              <a:off x="1471823" y="4151999"/>
              <a:ext cx="317511" cy="369332"/>
              <a:chOff x="1614533" y="4280420"/>
              <a:chExt cx="317511" cy="369332"/>
            </a:xfrm>
          </p:grpSpPr>
          <p:sp>
            <p:nvSpPr>
              <p:cNvPr id="35979" name="Oval 486"/>
              <p:cNvSpPr>
                <a:spLocks noChangeArrowheads="1"/>
              </p:cNvSpPr>
              <p:nvPr/>
            </p:nvSpPr>
            <p:spPr bwMode="auto">
              <a:xfrm>
                <a:off x="1628337" y="4321838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 i="1">
                  <a:ea typeface="MS PGothic" pitchFamily="34" charset="-128"/>
                </a:endParaRPr>
              </a:p>
            </p:txBody>
          </p:sp>
          <p:sp>
            <p:nvSpPr>
              <p:cNvPr id="35980" name="TextBox 487"/>
              <p:cNvSpPr txBox="1">
                <a:spLocks noChangeArrowheads="1"/>
              </p:cNvSpPr>
              <p:nvPr/>
            </p:nvSpPr>
            <p:spPr bwMode="auto">
              <a:xfrm>
                <a:off x="1614533" y="4280420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ea typeface="MS PGothic" pitchFamily="34" charset="-128"/>
                    <a:cs typeface="Arial" charset="0"/>
                  </a:rPr>
                  <a:t>1</a:t>
                </a:r>
              </a:p>
            </p:txBody>
          </p:sp>
        </p:grpSp>
        <p:sp>
          <p:nvSpPr>
            <p:cNvPr id="35854" name="TextBox 488"/>
            <p:cNvSpPr txBox="1">
              <a:spLocks noChangeArrowheads="1"/>
            </p:cNvSpPr>
            <p:nvPr/>
          </p:nvSpPr>
          <p:spPr bwMode="auto">
            <a:xfrm>
              <a:off x="506825" y="4630583"/>
              <a:ext cx="2033467" cy="641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1. Bob manages      Netflix account</a:t>
              </a:r>
            </a:p>
          </p:txBody>
        </p:sp>
        <p:sp>
          <p:nvSpPr>
            <p:cNvPr id="35855" name="TextBox 490"/>
            <p:cNvSpPr txBox="1">
              <a:spLocks noChangeArrowheads="1"/>
            </p:cNvSpPr>
            <p:nvPr/>
          </p:nvSpPr>
          <p:spPr bwMode="auto">
            <a:xfrm>
              <a:off x="154421" y="2614376"/>
              <a:ext cx="2033467" cy="641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Netflix registration,</a:t>
              </a:r>
            </a:p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accounting servers</a:t>
              </a:r>
            </a:p>
          </p:txBody>
        </p:sp>
        <p:sp>
          <p:nvSpPr>
            <p:cNvPr id="35856" name="Freeform 1287"/>
            <p:cNvSpPr>
              <a:spLocks/>
            </p:cNvSpPr>
            <p:nvPr/>
          </p:nvSpPr>
          <p:spPr bwMode="auto">
            <a:xfrm>
              <a:off x="2266011" y="1575222"/>
              <a:ext cx="3133006" cy="1506865"/>
            </a:xfrm>
            <a:custGeom>
              <a:avLst/>
              <a:gdLst>
                <a:gd name="T0" fmla="*/ 2147483647 w 10000"/>
                <a:gd name="T1" fmla="*/ 2147483647 h 10000"/>
                <a:gd name="T2" fmla="*/ 2147483647 w 10000"/>
                <a:gd name="T3" fmla="*/ 2147483647 h 10000"/>
                <a:gd name="T4" fmla="*/ 2147483647 w 10000"/>
                <a:gd name="T5" fmla="*/ 2147483647 h 10000"/>
                <a:gd name="T6" fmla="*/ 2147483647 w 10000"/>
                <a:gd name="T7" fmla="*/ 2147483647 h 10000"/>
                <a:gd name="T8" fmla="*/ 2147483647 w 10000"/>
                <a:gd name="T9" fmla="*/ 2147483647 h 10000"/>
                <a:gd name="T10" fmla="*/ 2147483647 w 10000"/>
                <a:gd name="T11" fmla="*/ 2147483647 h 10000"/>
                <a:gd name="T12" fmla="*/ 2147483647 w 10000"/>
                <a:gd name="T13" fmla="*/ 2147483647 h 10000"/>
                <a:gd name="T14" fmla="*/ 2147483647 w 10000"/>
                <a:gd name="T15" fmla="*/ 2147483647 h 10000"/>
                <a:gd name="T16" fmla="*/ 2147483647 w 10000"/>
                <a:gd name="T17" fmla="*/ 2147483647 h 10000"/>
                <a:gd name="T18" fmla="*/ 2147483647 w 10000"/>
                <a:gd name="T19" fmla="*/ 2147483647 h 10000"/>
                <a:gd name="T20" fmla="*/ 2147483647 w 10000"/>
                <a:gd name="T21" fmla="*/ 2147483647 h 10000"/>
                <a:gd name="T22" fmla="*/ 2147483647 w 10000"/>
                <a:gd name="T23" fmla="*/ 2147483647 h 10000"/>
                <a:gd name="T24" fmla="*/ 2147483647 w 10000"/>
                <a:gd name="T25" fmla="*/ 2147483647 h 10000"/>
                <a:gd name="T26" fmla="*/ 2147483647 w 10000"/>
                <a:gd name="T27" fmla="*/ 2147483647 h 10000"/>
                <a:gd name="T28" fmla="*/ 2147483647 w 10000"/>
                <a:gd name="T29" fmla="*/ 2147483647 h 10000"/>
                <a:gd name="T30" fmla="*/ 2147483647 w 10000"/>
                <a:gd name="T31" fmla="*/ 2147483647 h 10000"/>
                <a:gd name="T32" fmla="*/ 2147483647 w 10000"/>
                <a:gd name="T33" fmla="*/ 2147483647 h 10000"/>
                <a:gd name="T34" fmla="*/ 2147483647 w 10000"/>
                <a:gd name="T35" fmla="*/ 2147483647 h 100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000"/>
                <a:gd name="T55" fmla="*/ 0 h 10000"/>
                <a:gd name="T56" fmla="*/ 10000 w 10000"/>
                <a:gd name="T57" fmla="*/ 10000 h 100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000" h="10000">
                  <a:moveTo>
                    <a:pt x="6270" y="126"/>
                  </a:moveTo>
                  <a:cubicBezTo>
                    <a:pt x="5642" y="245"/>
                    <a:pt x="4469" y="528"/>
                    <a:pt x="3738" y="756"/>
                  </a:cubicBezTo>
                  <a:cubicBezTo>
                    <a:pt x="3007" y="984"/>
                    <a:pt x="2405" y="1322"/>
                    <a:pt x="1887" y="1495"/>
                  </a:cubicBezTo>
                  <a:cubicBezTo>
                    <a:pt x="1369" y="1668"/>
                    <a:pt x="1195" y="1105"/>
                    <a:pt x="629" y="1793"/>
                  </a:cubicBezTo>
                  <a:cubicBezTo>
                    <a:pt x="63" y="2481"/>
                    <a:pt x="218" y="3574"/>
                    <a:pt x="128" y="4417"/>
                  </a:cubicBezTo>
                  <a:cubicBezTo>
                    <a:pt x="39" y="5260"/>
                    <a:pt x="-87" y="6368"/>
                    <a:pt x="89" y="6848"/>
                  </a:cubicBezTo>
                  <a:cubicBezTo>
                    <a:pt x="265" y="7328"/>
                    <a:pt x="491" y="7223"/>
                    <a:pt x="1207" y="7298"/>
                  </a:cubicBezTo>
                  <a:cubicBezTo>
                    <a:pt x="1924" y="7374"/>
                    <a:pt x="3641" y="7133"/>
                    <a:pt x="4406" y="7298"/>
                  </a:cubicBezTo>
                  <a:cubicBezTo>
                    <a:pt x="5171" y="7463"/>
                    <a:pt x="5298" y="7868"/>
                    <a:pt x="5779" y="8288"/>
                  </a:cubicBezTo>
                  <a:cubicBezTo>
                    <a:pt x="6260" y="8709"/>
                    <a:pt x="6848" y="9549"/>
                    <a:pt x="7290" y="9819"/>
                  </a:cubicBezTo>
                  <a:cubicBezTo>
                    <a:pt x="7731" y="10089"/>
                    <a:pt x="8124" y="10014"/>
                    <a:pt x="8448" y="9879"/>
                  </a:cubicBezTo>
                  <a:cubicBezTo>
                    <a:pt x="8771" y="9744"/>
                    <a:pt x="9056" y="9549"/>
                    <a:pt x="9252" y="9008"/>
                  </a:cubicBezTo>
                  <a:cubicBezTo>
                    <a:pt x="9448" y="8469"/>
                    <a:pt x="9537" y="7418"/>
                    <a:pt x="9644" y="6639"/>
                  </a:cubicBezTo>
                  <a:cubicBezTo>
                    <a:pt x="9752" y="5858"/>
                    <a:pt x="9851" y="5168"/>
                    <a:pt x="9899" y="4327"/>
                  </a:cubicBezTo>
                  <a:cubicBezTo>
                    <a:pt x="9949" y="3486"/>
                    <a:pt x="10076" y="2256"/>
                    <a:pt x="9939" y="1566"/>
                  </a:cubicBezTo>
                  <a:cubicBezTo>
                    <a:pt x="9802" y="876"/>
                    <a:pt x="9478" y="471"/>
                    <a:pt x="9075" y="216"/>
                  </a:cubicBezTo>
                  <a:cubicBezTo>
                    <a:pt x="8674" y="-39"/>
                    <a:pt x="7997" y="20"/>
                    <a:pt x="7525" y="5"/>
                  </a:cubicBezTo>
                  <a:cubicBezTo>
                    <a:pt x="7055" y="-9"/>
                    <a:pt x="6898" y="5"/>
                    <a:pt x="6270" y="126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5857" name="Group 249"/>
            <p:cNvGrpSpPr>
              <a:grpSpLocks/>
            </p:cNvGrpSpPr>
            <p:nvPr/>
          </p:nvGrpSpPr>
          <p:grpSpPr bwMode="auto">
            <a:xfrm>
              <a:off x="2511660" y="1938896"/>
              <a:ext cx="365511" cy="637577"/>
              <a:chOff x="4140" y="429"/>
              <a:chExt cx="1425" cy="2396"/>
            </a:xfrm>
          </p:grpSpPr>
          <p:sp>
            <p:nvSpPr>
              <p:cNvPr id="35947" name="Freeform 250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48" name="Rectangle 251"/>
              <p:cNvSpPr>
                <a:spLocks noChangeArrowheads="1"/>
              </p:cNvSpPr>
              <p:nvPr/>
            </p:nvSpPr>
            <p:spPr bwMode="auto">
              <a:xfrm>
                <a:off x="4202" y="432"/>
                <a:ext cx="1052" cy="2279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49" name="Freeform 252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50" name="Freeform 253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51" name="Rectangle 254"/>
              <p:cNvSpPr>
                <a:spLocks noChangeArrowheads="1"/>
              </p:cNvSpPr>
              <p:nvPr/>
            </p:nvSpPr>
            <p:spPr bwMode="auto">
              <a:xfrm>
                <a:off x="4214" y="694"/>
                <a:ext cx="594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5952" name="Group 255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35977" name="AutoShape 256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26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78" name="AutoShape 257"/>
                <p:cNvSpPr>
                  <a:spLocks noChangeArrowheads="1"/>
                </p:cNvSpPr>
                <p:nvPr/>
              </p:nvSpPr>
              <p:spPr bwMode="auto">
                <a:xfrm>
                  <a:off x="627" y="2588"/>
                  <a:ext cx="695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953" name="Rectangle 258"/>
              <p:cNvSpPr>
                <a:spLocks noChangeArrowheads="1"/>
              </p:cNvSpPr>
              <p:nvPr/>
            </p:nvSpPr>
            <p:spPr bwMode="auto">
              <a:xfrm>
                <a:off x="4227" y="1023"/>
                <a:ext cx="594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5954" name="Group 259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35975" name="AutoShape 260"/>
                <p:cNvSpPr>
                  <a:spLocks noChangeArrowheads="1"/>
                </p:cNvSpPr>
                <p:nvPr/>
              </p:nvSpPr>
              <p:spPr bwMode="auto">
                <a:xfrm>
                  <a:off x="614" y="2573"/>
                  <a:ext cx="726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76" name="AutoShape 261"/>
                <p:cNvSpPr>
                  <a:spLocks noChangeArrowheads="1"/>
                </p:cNvSpPr>
                <p:nvPr/>
              </p:nvSpPr>
              <p:spPr bwMode="auto">
                <a:xfrm>
                  <a:off x="629" y="2591"/>
                  <a:ext cx="695" cy="9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955" name="Rectangle 262"/>
              <p:cNvSpPr>
                <a:spLocks noChangeArrowheads="1"/>
              </p:cNvSpPr>
              <p:nvPr/>
            </p:nvSpPr>
            <p:spPr bwMode="auto">
              <a:xfrm>
                <a:off x="4214" y="1357"/>
                <a:ext cx="594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56" name="Rectangle 263"/>
              <p:cNvSpPr>
                <a:spLocks noChangeArrowheads="1"/>
              </p:cNvSpPr>
              <p:nvPr/>
            </p:nvSpPr>
            <p:spPr bwMode="auto">
              <a:xfrm>
                <a:off x="4227" y="1655"/>
                <a:ext cx="600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5957" name="Group 264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35973" name="AutoShape 265"/>
                <p:cNvSpPr>
                  <a:spLocks noChangeArrowheads="1"/>
                </p:cNvSpPr>
                <p:nvPr/>
              </p:nvSpPr>
              <p:spPr bwMode="auto">
                <a:xfrm>
                  <a:off x="613" y="2572"/>
                  <a:ext cx="717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74" name="AutoShape 266"/>
                <p:cNvSpPr>
                  <a:spLocks noChangeArrowheads="1"/>
                </p:cNvSpPr>
                <p:nvPr/>
              </p:nvSpPr>
              <p:spPr bwMode="auto">
                <a:xfrm>
                  <a:off x="629" y="2588"/>
                  <a:ext cx="686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958" name="Freeform 267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5959" name="Group 268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35971" name="AutoShape 269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5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72" name="AutoShape 270"/>
                <p:cNvSpPr>
                  <a:spLocks noChangeArrowheads="1"/>
                </p:cNvSpPr>
                <p:nvPr/>
              </p:nvSpPr>
              <p:spPr bwMode="auto">
                <a:xfrm>
                  <a:off x="631" y="2586"/>
                  <a:ext cx="694" cy="11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960" name="Rectangle 271"/>
              <p:cNvSpPr>
                <a:spLocks noChangeArrowheads="1"/>
              </p:cNvSpPr>
              <p:nvPr/>
            </p:nvSpPr>
            <p:spPr bwMode="auto">
              <a:xfrm>
                <a:off x="5248" y="432"/>
                <a:ext cx="68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61" name="Freeform 272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62" name="Freeform 273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2 h 288"/>
                  <a:gd name="T4" fmla="*/ 25 w 304"/>
                  <a:gd name="T5" fmla="*/ 39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63" name="Oval 274"/>
              <p:cNvSpPr>
                <a:spLocks noChangeArrowheads="1"/>
              </p:cNvSpPr>
              <p:nvPr/>
            </p:nvSpPr>
            <p:spPr bwMode="auto">
              <a:xfrm>
                <a:off x="5514" y="2609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64" name="Freeform 275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65" name="AutoShape 276"/>
              <p:cNvSpPr>
                <a:spLocks noChangeArrowheads="1"/>
              </p:cNvSpPr>
              <p:nvPr/>
            </p:nvSpPr>
            <p:spPr bwMode="auto">
              <a:xfrm>
                <a:off x="4140" y="2681"/>
                <a:ext cx="1201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66" name="AutoShape 277"/>
              <p:cNvSpPr>
                <a:spLocks noChangeArrowheads="1"/>
              </p:cNvSpPr>
              <p:nvPr/>
            </p:nvSpPr>
            <p:spPr bwMode="auto">
              <a:xfrm>
                <a:off x="4202" y="2711"/>
                <a:ext cx="1077" cy="7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67" name="Oval 278"/>
              <p:cNvSpPr>
                <a:spLocks noChangeArrowheads="1"/>
              </p:cNvSpPr>
              <p:nvPr/>
            </p:nvSpPr>
            <p:spPr bwMode="auto">
              <a:xfrm>
                <a:off x="4307" y="2383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68" name="Oval 279"/>
              <p:cNvSpPr>
                <a:spLocks noChangeArrowheads="1"/>
              </p:cNvSpPr>
              <p:nvPr/>
            </p:nvSpPr>
            <p:spPr bwMode="auto">
              <a:xfrm>
                <a:off x="4487" y="2383"/>
                <a:ext cx="161" cy="143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l-GR" i="1">
                  <a:solidFill>
                    <a:srgbClr val="FF0000"/>
                  </a:solidFill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69" name="Oval 280"/>
              <p:cNvSpPr>
                <a:spLocks noChangeArrowheads="1"/>
              </p:cNvSpPr>
              <p:nvPr/>
            </p:nvSpPr>
            <p:spPr bwMode="auto">
              <a:xfrm>
                <a:off x="4660" y="2383"/>
                <a:ext cx="161" cy="137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70" name="Rectangle 281"/>
              <p:cNvSpPr>
                <a:spLocks noChangeArrowheads="1"/>
              </p:cNvSpPr>
              <p:nvPr/>
            </p:nvSpPr>
            <p:spPr bwMode="auto">
              <a:xfrm>
                <a:off x="5062" y="1834"/>
                <a:ext cx="87" cy="764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grpSp>
          <p:nvGrpSpPr>
            <p:cNvPr id="35858" name="Group 249"/>
            <p:cNvGrpSpPr>
              <a:grpSpLocks/>
            </p:cNvGrpSpPr>
            <p:nvPr/>
          </p:nvGrpSpPr>
          <p:grpSpPr bwMode="auto">
            <a:xfrm>
              <a:off x="3948428" y="2105565"/>
              <a:ext cx="365511" cy="637577"/>
              <a:chOff x="4140" y="429"/>
              <a:chExt cx="1425" cy="2396"/>
            </a:xfrm>
          </p:grpSpPr>
          <p:sp>
            <p:nvSpPr>
              <p:cNvPr id="35915" name="Freeform 250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16" name="Rectangle 251"/>
              <p:cNvSpPr>
                <a:spLocks noChangeArrowheads="1"/>
              </p:cNvSpPr>
              <p:nvPr/>
            </p:nvSpPr>
            <p:spPr bwMode="auto">
              <a:xfrm>
                <a:off x="4201" y="432"/>
                <a:ext cx="1052" cy="2279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17" name="Freeform 252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18" name="Freeform 253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19" name="Rectangle 254"/>
              <p:cNvSpPr>
                <a:spLocks noChangeArrowheads="1"/>
              </p:cNvSpPr>
              <p:nvPr/>
            </p:nvSpPr>
            <p:spPr bwMode="auto">
              <a:xfrm>
                <a:off x="4214" y="694"/>
                <a:ext cx="594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5920" name="Group 255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35945" name="AutoShape 256"/>
                <p:cNvSpPr>
                  <a:spLocks noChangeArrowheads="1"/>
                </p:cNvSpPr>
                <p:nvPr/>
              </p:nvSpPr>
              <p:spPr bwMode="auto">
                <a:xfrm>
                  <a:off x="610" y="2571"/>
                  <a:ext cx="726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46" name="AutoShape 257"/>
                <p:cNvSpPr>
                  <a:spLocks noChangeArrowheads="1"/>
                </p:cNvSpPr>
                <p:nvPr/>
              </p:nvSpPr>
              <p:spPr bwMode="auto">
                <a:xfrm>
                  <a:off x="626" y="2588"/>
                  <a:ext cx="695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921" name="Rectangle 258"/>
              <p:cNvSpPr>
                <a:spLocks noChangeArrowheads="1"/>
              </p:cNvSpPr>
              <p:nvPr/>
            </p:nvSpPr>
            <p:spPr bwMode="auto">
              <a:xfrm>
                <a:off x="4226" y="1023"/>
                <a:ext cx="594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5922" name="Group 259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35943" name="AutoShape 260"/>
                <p:cNvSpPr>
                  <a:spLocks noChangeArrowheads="1"/>
                </p:cNvSpPr>
                <p:nvPr/>
              </p:nvSpPr>
              <p:spPr bwMode="auto">
                <a:xfrm>
                  <a:off x="613" y="2573"/>
                  <a:ext cx="726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44" name="AutoShape 261"/>
                <p:cNvSpPr>
                  <a:spLocks noChangeArrowheads="1"/>
                </p:cNvSpPr>
                <p:nvPr/>
              </p:nvSpPr>
              <p:spPr bwMode="auto">
                <a:xfrm>
                  <a:off x="628" y="2591"/>
                  <a:ext cx="695" cy="9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923" name="Rectangle 262"/>
              <p:cNvSpPr>
                <a:spLocks noChangeArrowheads="1"/>
              </p:cNvSpPr>
              <p:nvPr/>
            </p:nvSpPr>
            <p:spPr bwMode="auto">
              <a:xfrm>
                <a:off x="4214" y="1357"/>
                <a:ext cx="594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24" name="Rectangle 263"/>
              <p:cNvSpPr>
                <a:spLocks noChangeArrowheads="1"/>
              </p:cNvSpPr>
              <p:nvPr/>
            </p:nvSpPr>
            <p:spPr bwMode="auto">
              <a:xfrm>
                <a:off x="4226" y="1655"/>
                <a:ext cx="600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5925" name="Group 264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35941" name="AutoShape 265"/>
                <p:cNvSpPr>
                  <a:spLocks noChangeArrowheads="1"/>
                </p:cNvSpPr>
                <p:nvPr/>
              </p:nvSpPr>
              <p:spPr bwMode="auto">
                <a:xfrm>
                  <a:off x="612" y="2572"/>
                  <a:ext cx="717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42" name="AutoShape 266"/>
                <p:cNvSpPr>
                  <a:spLocks noChangeArrowheads="1"/>
                </p:cNvSpPr>
                <p:nvPr/>
              </p:nvSpPr>
              <p:spPr bwMode="auto">
                <a:xfrm>
                  <a:off x="628" y="2588"/>
                  <a:ext cx="686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926" name="Freeform 267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5927" name="Group 268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35939" name="AutoShape 269"/>
                <p:cNvSpPr>
                  <a:spLocks noChangeArrowheads="1"/>
                </p:cNvSpPr>
                <p:nvPr/>
              </p:nvSpPr>
              <p:spPr bwMode="auto">
                <a:xfrm>
                  <a:off x="615" y="2568"/>
                  <a:ext cx="725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40" name="AutoShape 270"/>
                <p:cNvSpPr>
                  <a:spLocks noChangeArrowheads="1"/>
                </p:cNvSpPr>
                <p:nvPr/>
              </p:nvSpPr>
              <p:spPr bwMode="auto">
                <a:xfrm>
                  <a:off x="631" y="2586"/>
                  <a:ext cx="694" cy="11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928" name="Rectangle 271"/>
              <p:cNvSpPr>
                <a:spLocks noChangeArrowheads="1"/>
              </p:cNvSpPr>
              <p:nvPr/>
            </p:nvSpPr>
            <p:spPr bwMode="auto">
              <a:xfrm>
                <a:off x="5247" y="432"/>
                <a:ext cx="68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29" name="Freeform 272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30" name="Freeform 273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2 h 288"/>
                  <a:gd name="T4" fmla="*/ 25 w 304"/>
                  <a:gd name="T5" fmla="*/ 39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31" name="Oval 274"/>
              <p:cNvSpPr>
                <a:spLocks noChangeArrowheads="1"/>
              </p:cNvSpPr>
              <p:nvPr/>
            </p:nvSpPr>
            <p:spPr bwMode="auto">
              <a:xfrm>
                <a:off x="5513" y="2610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32" name="Freeform 275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33" name="AutoShape 276"/>
              <p:cNvSpPr>
                <a:spLocks noChangeArrowheads="1"/>
              </p:cNvSpPr>
              <p:nvPr/>
            </p:nvSpPr>
            <p:spPr bwMode="auto">
              <a:xfrm>
                <a:off x="4140" y="2681"/>
                <a:ext cx="1201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34" name="AutoShape 277"/>
              <p:cNvSpPr>
                <a:spLocks noChangeArrowheads="1"/>
              </p:cNvSpPr>
              <p:nvPr/>
            </p:nvSpPr>
            <p:spPr bwMode="auto">
              <a:xfrm>
                <a:off x="4201" y="2711"/>
                <a:ext cx="1077" cy="7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35" name="Oval 278"/>
              <p:cNvSpPr>
                <a:spLocks noChangeArrowheads="1"/>
              </p:cNvSpPr>
              <p:nvPr/>
            </p:nvSpPr>
            <p:spPr bwMode="auto">
              <a:xfrm>
                <a:off x="4307" y="2383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36" name="Oval 279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1" cy="143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l-GR" i="1">
                  <a:solidFill>
                    <a:srgbClr val="FF0000"/>
                  </a:solidFill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37" name="Oval 280"/>
              <p:cNvSpPr>
                <a:spLocks noChangeArrowheads="1"/>
              </p:cNvSpPr>
              <p:nvPr/>
            </p:nvSpPr>
            <p:spPr bwMode="auto">
              <a:xfrm>
                <a:off x="4659" y="2383"/>
                <a:ext cx="161" cy="137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38" name="Rectangle 281"/>
              <p:cNvSpPr>
                <a:spLocks noChangeArrowheads="1"/>
              </p:cNvSpPr>
              <p:nvPr/>
            </p:nvSpPr>
            <p:spPr bwMode="auto">
              <a:xfrm>
                <a:off x="5062" y="1834"/>
                <a:ext cx="87" cy="764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grpSp>
          <p:nvGrpSpPr>
            <p:cNvPr id="35859" name="Group 249"/>
            <p:cNvGrpSpPr>
              <a:grpSpLocks/>
            </p:cNvGrpSpPr>
            <p:nvPr/>
          </p:nvGrpSpPr>
          <p:grpSpPr bwMode="auto">
            <a:xfrm>
              <a:off x="4486140" y="2372117"/>
              <a:ext cx="365511" cy="637577"/>
              <a:chOff x="4140" y="429"/>
              <a:chExt cx="1425" cy="2396"/>
            </a:xfrm>
          </p:grpSpPr>
          <p:sp>
            <p:nvSpPr>
              <p:cNvPr id="35883" name="Freeform 250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884" name="Rectangle 251"/>
              <p:cNvSpPr>
                <a:spLocks noChangeArrowheads="1"/>
              </p:cNvSpPr>
              <p:nvPr/>
            </p:nvSpPr>
            <p:spPr bwMode="auto">
              <a:xfrm>
                <a:off x="4203" y="427"/>
                <a:ext cx="1052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885" name="Freeform 252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886" name="Freeform 253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887" name="Rectangle 254"/>
              <p:cNvSpPr>
                <a:spLocks noChangeArrowheads="1"/>
              </p:cNvSpPr>
              <p:nvPr/>
            </p:nvSpPr>
            <p:spPr bwMode="auto">
              <a:xfrm>
                <a:off x="4215" y="689"/>
                <a:ext cx="594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5888" name="Group 255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35913" name="AutoShape 256"/>
                <p:cNvSpPr>
                  <a:spLocks noChangeArrowheads="1"/>
                </p:cNvSpPr>
                <p:nvPr/>
              </p:nvSpPr>
              <p:spPr bwMode="auto">
                <a:xfrm>
                  <a:off x="612" y="2565"/>
                  <a:ext cx="726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14" name="AutoShape 257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5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889" name="Rectangle 258"/>
              <p:cNvSpPr>
                <a:spLocks noChangeArrowheads="1"/>
              </p:cNvSpPr>
              <p:nvPr/>
            </p:nvSpPr>
            <p:spPr bwMode="auto">
              <a:xfrm>
                <a:off x="4228" y="1017"/>
                <a:ext cx="594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5890" name="Group 259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35911" name="AutoShape 260"/>
                <p:cNvSpPr>
                  <a:spLocks noChangeArrowheads="1"/>
                </p:cNvSpPr>
                <p:nvPr/>
              </p:nvSpPr>
              <p:spPr bwMode="auto">
                <a:xfrm>
                  <a:off x="615" y="2567"/>
                  <a:ext cx="726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12" name="AutoShape 261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9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891" name="Rectangle 262"/>
              <p:cNvSpPr>
                <a:spLocks noChangeArrowheads="1"/>
              </p:cNvSpPr>
              <p:nvPr/>
            </p:nvSpPr>
            <p:spPr bwMode="auto">
              <a:xfrm>
                <a:off x="4215" y="1357"/>
                <a:ext cx="594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892" name="Rectangle 263"/>
              <p:cNvSpPr>
                <a:spLocks noChangeArrowheads="1"/>
              </p:cNvSpPr>
              <p:nvPr/>
            </p:nvSpPr>
            <p:spPr bwMode="auto">
              <a:xfrm>
                <a:off x="4228" y="1656"/>
                <a:ext cx="600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grpSp>
            <p:nvGrpSpPr>
              <p:cNvPr id="35893" name="Group 264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35909" name="AutoShape 265"/>
                <p:cNvSpPr>
                  <a:spLocks noChangeArrowheads="1"/>
                </p:cNvSpPr>
                <p:nvPr/>
              </p:nvSpPr>
              <p:spPr bwMode="auto">
                <a:xfrm>
                  <a:off x="614" y="2567"/>
                  <a:ext cx="717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10" name="AutoShape 266"/>
                <p:cNvSpPr>
                  <a:spLocks noChangeArrowheads="1"/>
                </p:cNvSpPr>
                <p:nvPr/>
              </p:nvSpPr>
              <p:spPr bwMode="auto">
                <a:xfrm>
                  <a:off x="630" y="2583"/>
                  <a:ext cx="686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894" name="Freeform 267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5895" name="Group 268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35907" name="AutoShape 269"/>
                <p:cNvSpPr>
                  <a:spLocks noChangeArrowheads="1"/>
                </p:cNvSpPr>
                <p:nvPr/>
              </p:nvSpPr>
              <p:spPr bwMode="auto">
                <a:xfrm>
                  <a:off x="617" y="2568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35908" name="AutoShape 270"/>
                <p:cNvSpPr>
                  <a:spLocks noChangeArrowheads="1"/>
                </p:cNvSpPr>
                <p:nvPr/>
              </p:nvSpPr>
              <p:spPr bwMode="auto">
                <a:xfrm>
                  <a:off x="633" y="2586"/>
                  <a:ext cx="694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1"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35896" name="Rectangle 271"/>
              <p:cNvSpPr>
                <a:spLocks noChangeArrowheads="1"/>
              </p:cNvSpPr>
              <p:nvPr/>
            </p:nvSpPr>
            <p:spPr bwMode="auto">
              <a:xfrm>
                <a:off x="5249" y="427"/>
                <a:ext cx="68" cy="2291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897" name="Freeform 272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898" name="Freeform 273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2 h 288"/>
                  <a:gd name="T4" fmla="*/ 25 w 304"/>
                  <a:gd name="T5" fmla="*/ 39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899" name="Oval 274"/>
              <p:cNvSpPr>
                <a:spLocks noChangeArrowheads="1"/>
              </p:cNvSpPr>
              <p:nvPr/>
            </p:nvSpPr>
            <p:spPr bwMode="auto">
              <a:xfrm>
                <a:off x="5515" y="2610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00" name="Freeform 275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901" name="AutoShape 276"/>
              <p:cNvSpPr>
                <a:spLocks noChangeArrowheads="1"/>
              </p:cNvSpPr>
              <p:nvPr/>
            </p:nvSpPr>
            <p:spPr bwMode="auto">
              <a:xfrm>
                <a:off x="4141" y="2682"/>
                <a:ext cx="1201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02" name="AutoShape 277"/>
              <p:cNvSpPr>
                <a:spLocks noChangeArrowheads="1"/>
              </p:cNvSpPr>
              <p:nvPr/>
            </p:nvSpPr>
            <p:spPr bwMode="auto">
              <a:xfrm>
                <a:off x="4203" y="2712"/>
                <a:ext cx="1077" cy="7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03" name="Oval 278"/>
              <p:cNvSpPr>
                <a:spLocks noChangeArrowheads="1"/>
              </p:cNvSpPr>
              <p:nvPr/>
            </p:nvSpPr>
            <p:spPr bwMode="auto">
              <a:xfrm>
                <a:off x="4308" y="2383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04" name="Oval 279"/>
              <p:cNvSpPr>
                <a:spLocks noChangeArrowheads="1"/>
              </p:cNvSpPr>
              <p:nvPr/>
            </p:nvSpPr>
            <p:spPr bwMode="auto">
              <a:xfrm>
                <a:off x="4488" y="2383"/>
                <a:ext cx="161" cy="143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l-GR" i="1">
                  <a:solidFill>
                    <a:srgbClr val="FF0000"/>
                  </a:solidFill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05" name="Oval 280"/>
              <p:cNvSpPr>
                <a:spLocks noChangeArrowheads="1"/>
              </p:cNvSpPr>
              <p:nvPr/>
            </p:nvSpPr>
            <p:spPr bwMode="auto">
              <a:xfrm>
                <a:off x="4661" y="2377"/>
                <a:ext cx="161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35906" name="Rectangle 281"/>
              <p:cNvSpPr>
                <a:spLocks noChangeArrowheads="1"/>
              </p:cNvSpPr>
              <p:nvPr/>
            </p:nvSpPr>
            <p:spPr bwMode="auto">
              <a:xfrm>
                <a:off x="5063" y="1835"/>
                <a:ext cx="87" cy="764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1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35860" name="TextBox 491"/>
            <p:cNvSpPr txBox="1">
              <a:spLocks noChangeArrowheads="1"/>
            </p:cNvSpPr>
            <p:nvPr/>
          </p:nvSpPr>
          <p:spPr bwMode="auto">
            <a:xfrm>
              <a:off x="3094296" y="1711052"/>
              <a:ext cx="1501686" cy="366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Amazon cloud</a:t>
              </a:r>
            </a:p>
          </p:txBody>
        </p:sp>
        <p:sp>
          <p:nvSpPr>
            <p:cNvPr id="35861" name="TextBox 492"/>
            <p:cNvSpPr txBox="1">
              <a:spLocks noChangeArrowheads="1"/>
            </p:cNvSpPr>
            <p:nvPr/>
          </p:nvSpPr>
          <p:spPr bwMode="auto">
            <a:xfrm>
              <a:off x="6828944" y="2048758"/>
              <a:ext cx="15006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Akamai CDN </a:t>
              </a:r>
            </a:p>
          </p:txBody>
        </p:sp>
        <p:sp>
          <p:nvSpPr>
            <p:cNvPr id="35862" name="TextBox 493"/>
            <p:cNvSpPr txBox="1">
              <a:spLocks noChangeArrowheads="1"/>
            </p:cNvSpPr>
            <p:nvPr/>
          </p:nvSpPr>
          <p:spPr bwMode="auto">
            <a:xfrm>
              <a:off x="6653116" y="3542437"/>
              <a:ext cx="15006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Limelight CDN </a:t>
              </a:r>
            </a:p>
          </p:txBody>
        </p:sp>
        <p:sp>
          <p:nvSpPr>
            <p:cNvPr id="35863" name="TextBox 494"/>
            <p:cNvSpPr txBox="1">
              <a:spLocks noChangeArrowheads="1"/>
            </p:cNvSpPr>
            <p:nvPr/>
          </p:nvSpPr>
          <p:spPr bwMode="auto">
            <a:xfrm>
              <a:off x="6648497" y="5063988"/>
              <a:ext cx="1500099" cy="366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Level-3 CDN </a:t>
              </a:r>
            </a:p>
          </p:txBody>
        </p:sp>
        <p:cxnSp>
          <p:nvCxnSpPr>
            <p:cNvPr id="35864" name="Straight Arrow Connector 495"/>
            <p:cNvCxnSpPr>
              <a:cxnSpLocks noChangeShapeType="1"/>
            </p:cNvCxnSpPr>
            <p:nvPr/>
          </p:nvCxnSpPr>
          <p:spPr bwMode="auto">
            <a:xfrm flipH="1">
              <a:off x="3239464" y="2732008"/>
              <a:ext cx="7361" cy="237626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grpSp>
          <p:nvGrpSpPr>
            <p:cNvPr id="35865" name="Group 500"/>
            <p:cNvGrpSpPr>
              <a:grpSpLocks/>
            </p:cNvGrpSpPr>
            <p:nvPr/>
          </p:nvGrpSpPr>
          <p:grpSpPr bwMode="auto">
            <a:xfrm>
              <a:off x="3079842" y="3705105"/>
              <a:ext cx="317511" cy="366162"/>
              <a:chOff x="1614533" y="4280420"/>
              <a:chExt cx="317511" cy="366162"/>
            </a:xfrm>
          </p:grpSpPr>
          <p:sp>
            <p:nvSpPr>
              <p:cNvPr id="35881" name="Oval 501"/>
              <p:cNvSpPr>
                <a:spLocks noChangeArrowheads="1"/>
              </p:cNvSpPr>
              <p:nvPr/>
            </p:nvSpPr>
            <p:spPr bwMode="auto">
              <a:xfrm>
                <a:off x="1628337" y="4321838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 i="1">
                  <a:ea typeface="MS PGothic" pitchFamily="34" charset="-128"/>
                </a:endParaRPr>
              </a:p>
            </p:txBody>
          </p:sp>
          <p:sp>
            <p:nvSpPr>
              <p:cNvPr id="35882" name="TextBox 502"/>
              <p:cNvSpPr txBox="1">
                <a:spLocks noChangeArrowheads="1"/>
              </p:cNvSpPr>
              <p:nvPr/>
            </p:nvSpPr>
            <p:spPr bwMode="auto">
              <a:xfrm>
                <a:off x="1614533" y="4280420"/>
                <a:ext cx="311161" cy="36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ea typeface="MS PGothic" pitchFamily="34" charset="-128"/>
                    <a:cs typeface="Arial" charset="0"/>
                  </a:rPr>
                  <a:t>2</a:t>
                </a:r>
              </a:p>
            </p:txBody>
          </p:sp>
        </p:grpSp>
        <p:sp>
          <p:nvSpPr>
            <p:cNvPr id="35866" name="TextBox 503"/>
            <p:cNvSpPr txBox="1">
              <a:spLocks noChangeArrowheads="1"/>
            </p:cNvSpPr>
            <p:nvPr/>
          </p:nvSpPr>
          <p:spPr bwMode="auto">
            <a:xfrm>
              <a:off x="1814847" y="3398633"/>
              <a:ext cx="2033467" cy="641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2. Bob browses</a:t>
              </a:r>
            </a:p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Netflix video</a:t>
              </a:r>
            </a:p>
          </p:txBody>
        </p:sp>
        <p:cxnSp>
          <p:nvCxnSpPr>
            <p:cNvPr id="35867" name="Straight Arrow Connector 504"/>
            <p:cNvCxnSpPr>
              <a:cxnSpLocks noChangeShapeType="1"/>
            </p:cNvCxnSpPr>
            <p:nvPr/>
          </p:nvCxnSpPr>
          <p:spPr bwMode="auto">
            <a:xfrm flipH="1">
              <a:off x="3553421" y="2827332"/>
              <a:ext cx="2784" cy="235228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grpSp>
          <p:nvGrpSpPr>
            <p:cNvPr id="35868" name="Group 506"/>
            <p:cNvGrpSpPr>
              <a:grpSpLocks/>
            </p:cNvGrpSpPr>
            <p:nvPr/>
          </p:nvGrpSpPr>
          <p:grpSpPr bwMode="auto">
            <a:xfrm>
              <a:off x="3379531" y="3862063"/>
              <a:ext cx="317511" cy="366162"/>
              <a:chOff x="1614533" y="4280420"/>
              <a:chExt cx="317511" cy="366162"/>
            </a:xfrm>
          </p:grpSpPr>
          <p:sp>
            <p:nvSpPr>
              <p:cNvPr id="35879" name="Oval 507"/>
              <p:cNvSpPr>
                <a:spLocks noChangeArrowheads="1"/>
              </p:cNvSpPr>
              <p:nvPr/>
            </p:nvSpPr>
            <p:spPr bwMode="auto">
              <a:xfrm>
                <a:off x="1628337" y="4321838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 i="1">
                  <a:ea typeface="MS PGothic" pitchFamily="34" charset="-128"/>
                </a:endParaRPr>
              </a:p>
            </p:txBody>
          </p:sp>
          <p:sp>
            <p:nvSpPr>
              <p:cNvPr id="35880" name="TextBox 508"/>
              <p:cNvSpPr txBox="1">
                <a:spLocks noChangeArrowheads="1"/>
              </p:cNvSpPr>
              <p:nvPr/>
            </p:nvSpPr>
            <p:spPr bwMode="auto">
              <a:xfrm>
                <a:off x="1614533" y="4280420"/>
                <a:ext cx="311161" cy="366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ea typeface="MS PGothic" pitchFamily="34" charset="-128"/>
                    <a:cs typeface="Arial" charset="0"/>
                  </a:rPr>
                  <a:t>3</a:t>
                </a:r>
              </a:p>
            </p:txBody>
          </p:sp>
        </p:grpSp>
        <p:sp>
          <p:nvSpPr>
            <p:cNvPr id="35869" name="TextBox 509"/>
            <p:cNvSpPr txBox="1">
              <a:spLocks noChangeArrowheads="1"/>
            </p:cNvSpPr>
            <p:nvPr/>
          </p:nvSpPr>
          <p:spPr bwMode="auto">
            <a:xfrm>
              <a:off x="3565756" y="3038256"/>
              <a:ext cx="1785831" cy="916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3. Manifest file</a:t>
              </a:r>
            </a:p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returned for </a:t>
              </a:r>
            </a:p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requested video</a:t>
              </a:r>
            </a:p>
          </p:txBody>
        </p:sp>
        <p:grpSp>
          <p:nvGrpSpPr>
            <p:cNvPr id="35870" name="Right Arrow 61445"/>
            <p:cNvGrpSpPr>
              <a:grpSpLocks/>
            </p:cNvGrpSpPr>
            <p:nvPr/>
          </p:nvGrpSpPr>
          <p:grpSpPr bwMode="auto">
            <a:xfrm>
              <a:off x="3663696" y="4413504"/>
              <a:ext cx="2365248" cy="1121664"/>
              <a:chOff x="3663696" y="4413504"/>
              <a:chExt cx="2365248" cy="1121664"/>
            </a:xfrm>
          </p:grpSpPr>
          <p:pic>
            <p:nvPicPr>
              <p:cNvPr id="35877" name="Right Arrow 61445"/>
              <p:cNvPicPr>
                <a:picLocks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663696" y="4413504"/>
                <a:ext cx="2365248" cy="11216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878" name="Text Box 369"/>
              <p:cNvSpPr txBox="1">
                <a:spLocks noChangeArrowheads="1"/>
              </p:cNvSpPr>
              <p:nvPr/>
            </p:nvSpPr>
            <p:spPr bwMode="auto">
              <a:xfrm rot="9527662">
                <a:off x="3684694" y="4852274"/>
                <a:ext cx="2377102" cy="187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wrap="none"/>
              <a:lstStyle/>
              <a:p>
                <a:endParaRPr lang="el-GR" i="1">
                  <a:ea typeface="MS PGothic" pitchFamily="34" charset="-128"/>
                </a:endParaRPr>
              </a:p>
            </p:txBody>
          </p:sp>
        </p:grpSp>
        <p:cxnSp>
          <p:nvCxnSpPr>
            <p:cNvPr id="35871" name="Straight Arrow Connector 513"/>
            <p:cNvCxnSpPr>
              <a:cxnSpLocks noChangeShapeType="1"/>
            </p:cNvCxnSpPr>
            <p:nvPr/>
          </p:nvCxnSpPr>
          <p:spPr bwMode="auto">
            <a:xfrm flipV="1">
              <a:off x="3910192" y="4409096"/>
              <a:ext cx="1826660" cy="72771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5872" name="TextBox 516"/>
            <p:cNvSpPr txBox="1">
              <a:spLocks noChangeArrowheads="1"/>
            </p:cNvSpPr>
            <p:nvPr/>
          </p:nvSpPr>
          <p:spPr bwMode="auto">
            <a:xfrm>
              <a:off x="4132460" y="5259259"/>
              <a:ext cx="1785831" cy="641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4. DASH streaming</a:t>
              </a:r>
            </a:p>
          </p:txBody>
        </p:sp>
        <p:cxnSp>
          <p:nvCxnSpPr>
            <p:cNvPr id="35873" name="Straight Arrow Connector 517"/>
            <p:cNvCxnSpPr>
              <a:cxnSpLocks noChangeShapeType="1"/>
            </p:cNvCxnSpPr>
            <p:nvPr/>
          </p:nvCxnSpPr>
          <p:spPr bwMode="auto">
            <a:xfrm>
              <a:off x="4966230" y="2497061"/>
              <a:ext cx="1312912" cy="1426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</p:cxnSp>
        <p:cxnSp>
          <p:nvCxnSpPr>
            <p:cNvPr id="35874" name="Straight Arrow Connector 521"/>
            <p:cNvCxnSpPr>
              <a:cxnSpLocks noChangeShapeType="1"/>
            </p:cNvCxnSpPr>
            <p:nvPr/>
          </p:nvCxnSpPr>
          <p:spPr bwMode="auto">
            <a:xfrm>
              <a:off x="5009043" y="2539868"/>
              <a:ext cx="1108541" cy="1194033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</p:cxnSp>
        <p:cxnSp>
          <p:nvCxnSpPr>
            <p:cNvPr id="35875" name="Straight Arrow Connector 523"/>
            <p:cNvCxnSpPr>
              <a:cxnSpLocks noChangeShapeType="1"/>
            </p:cNvCxnSpPr>
            <p:nvPr/>
          </p:nvCxnSpPr>
          <p:spPr bwMode="auto">
            <a:xfrm>
              <a:off x="4966230" y="2554137"/>
              <a:ext cx="1493853" cy="256384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</p:cxnSp>
        <p:sp>
          <p:nvSpPr>
            <p:cNvPr id="35876" name="TextBox 527"/>
            <p:cNvSpPr txBox="1">
              <a:spLocks noChangeArrowheads="1"/>
            </p:cNvSpPr>
            <p:nvPr/>
          </p:nvSpPr>
          <p:spPr bwMode="auto">
            <a:xfrm>
              <a:off x="4849967" y="1568171"/>
              <a:ext cx="2033466" cy="916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  <a:ea typeface="MS PGothic" pitchFamily="34" charset="-128"/>
                </a:rPr>
                <a:t>upload copies of multiple versions of video to CDNs</a:t>
              </a:r>
            </a:p>
          </p:txBody>
        </p:sp>
      </p:grpSp>
      <p:sp>
        <p:nvSpPr>
          <p:cNvPr id="35844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5845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5AC52949-1478-4C3A-8351-EFCD6D69E393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26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"/>
          <p:cNvSpPr>
            <a:spLocks noChangeArrowheads="1"/>
          </p:cNvSpPr>
          <p:nvPr/>
        </p:nvSpPr>
        <p:spPr bwMode="auto">
          <a:xfrm>
            <a:off x="533400" y="322263"/>
            <a:ext cx="7772400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3200" u="sng">
                <a:solidFill>
                  <a:schemeClr val="accent2"/>
                </a:solidFill>
              </a:rPr>
              <a:t>Δικτύωση Πολυμέσων: Διάρθρωση</a:t>
            </a:r>
          </a:p>
        </p:txBody>
      </p:sp>
      <p:sp>
        <p:nvSpPr>
          <p:cNvPr id="36867" name="Text Box 11"/>
          <p:cNvSpPr txBox="1">
            <a:spLocks noChangeArrowheads="1"/>
          </p:cNvSpPr>
          <p:nvPr/>
        </p:nvSpPr>
        <p:spPr bwMode="auto">
          <a:xfrm>
            <a:off x="300038" y="1749425"/>
            <a:ext cx="8543925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7.1</a:t>
            </a:r>
            <a:r>
              <a:rPr lang="el-GR" dirty="0"/>
              <a:t> </a:t>
            </a:r>
            <a:r>
              <a:rPr lang="el-GR" dirty="0" smtClean="0"/>
              <a:t> Εφαρμογές </a:t>
            </a:r>
            <a:r>
              <a:rPr lang="el-GR" dirty="0"/>
              <a:t>δικτύωσης πολυμέσων</a:t>
            </a:r>
          </a:p>
          <a:p>
            <a:pPr>
              <a:spcBef>
                <a:spcPct val="50000"/>
              </a:spcBef>
            </a:pPr>
            <a:r>
              <a:rPr lang="el-GR" dirty="0" smtClean="0">
                <a:solidFill>
                  <a:schemeClr val="accent2"/>
                </a:solidFill>
              </a:rPr>
              <a:t>7.2  </a:t>
            </a:r>
            <a:r>
              <a:rPr lang="el-GR" dirty="0"/>
              <a:t>Ροή αποθηκευμένου βίντεο</a:t>
            </a:r>
          </a:p>
          <a:p>
            <a:pPr>
              <a:spcBef>
                <a:spcPct val="50000"/>
              </a:spcBef>
            </a:pPr>
            <a:r>
              <a:rPr lang="el-GR" dirty="0" smtClean="0">
                <a:solidFill>
                  <a:srgbClr val="FF0000"/>
                </a:solidFill>
              </a:rPr>
              <a:t>7.3  </a:t>
            </a:r>
            <a:r>
              <a:rPr lang="en-US" dirty="0">
                <a:solidFill>
                  <a:srgbClr val="FF0000"/>
                </a:solidFill>
              </a:rPr>
              <a:t>Voice-over-IP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2"/>
                </a:solidFill>
              </a:rPr>
              <a:t>7.4</a:t>
            </a:r>
            <a:r>
              <a:rPr lang="en-US" dirty="0"/>
              <a:t> </a:t>
            </a:r>
            <a:r>
              <a:rPr lang="el-GR" dirty="0" smtClean="0"/>
              <a:t> Πρωτόκολλα </a:t>
            </a:r>
            <a:r>
              <a:rPr lang="el-GR" dirty="0"/>
              <a:t>εφαρμογών συνομιλίας πραγματικού χρόνου</a:t>
            </a: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7.5</a:t>
            </a:r>
            <a:r>
              <a:rPr lang="el-GR" dirty="0"/>
              <a:t> </a:t>
            </a:r>
            <a:r>
              <a:rPr lang="el-GR" dirty="0" smtClean="0"/>
              <a:t> Υποστήριξη </a:t>
            </a:r>
            <a:r>
              <a:rPr lang="el-GR" dirty="0"/>
              <a:t>δικτύου για πολυμέσα </a:t>
            </a:r>
          </a:p>
        </p:txBody>
      </p:sp>
      <p:sp>
        <p:nvSpPr>
          <p:cNvPr id="36868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6869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F3ACB838-2B4A-43C2-BF47-44DF999A8AF5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27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Voice-over-IP (VoIP)</a:t>
            </a:r>
            <a:endParaRPr lang="el-GR" smtClean="0"/>
          </a:p>
        </p:txBody>
      </p:sp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284163" y="1276350"/>
            <a:ext cx="8591550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2000"/>
              <a:t> </a:t>
            </a:r>
            <a:r>
              <a:rPr lang="en-US" sz="2000">
                <a:solidFill>
                  <a:srgbClr val="FF0000"/>
                </a:solidFill>
              </a:rPr>
              <a:t>VoIP </a:t>
            </a:r>
            <a:r>
              <a:rPr lang="el-GR" sz="2000">
                <a:solidFill>
                  <a:srgbClr val="FF0000"/>
                </a:solidFill>
              </a:rPr>
              <a:t>απαίτηση καθυστέρησης από-άκρο-σε-άκρο:</a:t>
            </a:r>
            <a:r>
              <a:rPr lang="el-GR" sz="2000"/>
              <a:t> </a:t>
            </a:r>
            <a:r>
              <a:rPr lang="el-GR" sz="2000">
                <a:solidFill>
                  <a:schemeClr val="accent2"/>
                </a:solidFill>
              </a:rPr>
              <a:t>χρειάζεται για να διατηρηθεί το στοιχείο της συνομιλίας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/>
              <a:t> μεγαλύτερες καθυστερήσεις παρατηρήσιμες, βλάπτουν τη διαδραστικότητα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/>
              <a:t> &lt; 150 </a:t>
            </a:r>
            <a:r>
              <a:rPr lang="en-US"/>
              <a:t>msec: </a:t>
            </a:r>
            <a:r>
              <a:rPr lang="el-GR"/>
              <a:t>καλό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/>
              <a:t> &gt; 400 </a:t>
            </a:r>
            <a:r>
              <a:rPr lang="en-US"/>
              <a:t>msec: </a:t>
            </a:r>
            <a:r>
              <a:rPr lang="el-GR"/>
              <a:t>κακό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/>
              <a:t> περιλαμβάνει καθυστερήσεις δικτύου επιπέδου εφαρμογής (πακετάρισμα, αναπαραγωγή)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l-GR" sz="2000">
                <a:solidFill>
                  <a:srgbClr val="FF0000"/>
                </a:solidFill>
              </a:rPr>
              <a:t>εκκίνηση συνόδου:</a:t>
            </a:r>
            <a:r>
              <a:rPr lang="el-GR" sz="2000"/>
              <a:t> πώς ο καλούμενος διαφημίζει την </a:t>
            </a:r>
            <a:r>
              <a:rPr lang="en-US" sz="2000"/>
              <a:t>IP </a:t>
            </a:r>
            <a:r>
              <a:rPr lang="el-GR" sz="2000"/>
              <a:t>δ/νση, τον αριθμό θύρας και τους αλγόριθμους κωδικοποίησης;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/>
              <a:t> </a:t>
            </a:r>
            <a:r>
              <a:rPr lang="el-GR" sz="2000">
                <a:solidFill>
                  <a:srgbClr val="FF0000"/>
                </a:solidFill>
              </a:rPr>
              <a:t>υπηρεσίες προστιθέμενης αξίας:</a:t>
            </a:r>
            <a:r>
              <a:rPr lang="el-GR" sz="2000"/>
              <a:t> προώθηση κλήσης, έλεγχος, καταγραφή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/>
              <a:t> </a:t>
            </a:r>
            <a:r>
              <a:rPr lang="el-GR" sz="2000">
                <a:solidFill>
                  <a:srgbClr val="FF0000"/>
                </a:solidFill>
              </a:rPr>
              <a:t>υπηρεσία έκτακτης ανάγκης:</a:t>
            </a:r>
            <a:r>
              <a:rPr lang="el-GR" sz="2000"/>
              <a:t> 911</a:t>
            </a:r>
          </a:p>
        </p:txBody>
      </p:sp>
      <p:sp>
        <p:nvSpPr>
          <p:cNvPr id="37892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7893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A38485A4-E85E-44C9-9A3F-4414E07E6D7E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28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0050"/>
            <a:ext cx="9144000" cy="619125"/>
          </a:xfrm>
        </p:spPr>
        <p:txBody>
          <a:bodyPr/>
          <a:lstStyle/>
          <a:p>
            <a:r>
              <a:rPr lang="el-GR" smtClean="0"/>
              <a:t>Χαρακτηριστικά </a:t>
            </a:r>
            <a:r>
              <a:rPr lang="en-US" smtClean="0"/>
              <a:t>VoIP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96963"/>
            <a:ext cx="8162925" cy="4746625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el-GR" smtClean="0"/>
              <a:t>Ήχος του ομιλητή</a:t>
            </a:r>
            <a:r>
              <a:rPr lang="en-US" smtClean="0"/>
              <a:t>: </a:t>
            </a:r>
            <a:r>
              <a:rPr lang="el-GR" smtClean="0"/>
              <a:t>εναλλασσόμενες περίοδοι ομιλίας (</a:t>
            </a:r>
            <a:r>
              <a:rPr lang="en-US" smtClean="0"/>
              <a:t>talk spurts</a:t>
            </a:r>
            <a:r>
              <a:rPr lang="el-GR" smtClean="0"/>
              <a:t>)</a:t>
            </a:r>
            <a:r>
              <a:rPr lang="en-US" smtClean="0"/>
              <a:t>, </a:t>
            </a:r>
            <a:r>
              <a:rPr lang="el-GR" smtClean="0"/>
              <a:t>περίοδοι σιγής (</a:t>
            </a:r>
            <a:r>
              <a:rPr lang="en-US" smtClean="0"/>
              <a:t>silent periods</a:t>
            </a:r>
            <a:r>
              <a:rPr lang="el-GR" smtClean="0"/>
              <a:t>)</a:t>
            </a:r>
            <a:r>
              <a:rPr lang="en-US" smtClean="0"/>
              <a:t>.</a:t>
            </a:r>
          </a:p>
          <a:p>
            <a:pPr lvl="1">
              <a:spcBef>
                <a:spcPct val="40000"/>
              </a:spcBef>
              <a:buFont typeface="Wingdings" pitchFamily="2" charset="2"/>
              <a:buChar char="§"/>
            </a:pPr>
            <a:r>
              <a:rPr lang="en-US" smtClean="0"/>
              <a:t>64 kbps </a:t>
            </a:r>
            <a:r>
              <a:rPr lang="el-GR" smtClean="0"/>
              <a:t>κατά</a:t>
            </a:r>
            <a:r>
              <a:rPr lang="en-US" smtClean="0"/>
              <a:t> </a:t>
            </a:r>
            <a:r>
              <a:rPr lang="el-GR" smtClean="0"/>
              <a:t>την περίοδο ομιλίας</a:t>
            </a:r>
            <a:endParaRPr lang="en-US" smtClean="0"/>
          </a:p>
          <a:p>
            <a:pPr lvl="1">
              <a:spcBef>
                <a:spcPct val="40000"/>
              </a:spcBef>
              <a:buFont typeface="Wingdings" pitchFamily="2" charset="2"/>
              <a:buChar char="§"/>
            </a:pPr>
            <a:r>
              <a:rPr lang="el-GR" smtClean="0"/>
              <a:t>Παράγονται πακέτα μόνο όταν μιλάει ο ομιλητής</a:t>
            </a:r>
            <a:endParaRPr lang="en-US" smtClean="0"/>
          </a:p>
          <a:p>
            <a:pPr lvl="1">
              <a:spcBef>
                <a:spcPct val="40000"/>
              </a:spcBef>
              <a:buFont typeface="Wingdings" pitchFamily="2" charset="2"/>
              <a:buChar char="§"/>
            </a:pPr>
            <a:r>
              <a:rPr lang="el-GR" smtClean="0"/>
              <a:t>Τμήματα διάρκειας </a:t>
            </a:r>
            <a:r>
              <a:rPr lang="en-US" smtClean="0"/>
              <a:t>20 msec </a:t>
            </a:r>
            <a:r>
              <a:rPr lang="el-GR" smtClean="0"/>
              <a:t>με</a:t>
            </a:r>
            <a:r>
              <a:rPr lang="en-US" smtClean="0"/>
              <a:t> 8 Kbytes/sec: 160 bytes </a:t>
            </a:r>
            <a:r>
              <a:rPr lang="el-GR" smtClean="0"/>
              <a:t>δεδομένων</a:t>
            </a:r>
            <a:endParaRPr lang="en-US" sz="2400" smtClean="0"/>
          </a:p>
          <a:p>
            <a:pPr>
              <a:spcBef>
                <a:spcPct val="40000"/>
              </a:spcBef>
            </a:pPr>
            <a:r>
              <a:rPr lang="el-GR" smtClean="0"/>
              <a:t>Κεφαλίδες επιπέδου εφαρμογής προστίθενται  σε κάθε τμήμα</a:t>
            </a:r>
            <a:r>
              <a:rPr lang="en-US" smtClean="0"/>
              <a:t>.</a:t>
            </a:r>
          </a:p>
          <a:p>
            <a:pPr>
              <a:spcBef>
                <a:spcPct val="40000"/>
              </a:spcBef>
            </a:pPr>
            <a:r>
              <a:rPr lang="el-GR" smtClean="0"/>
              <a:t>Τμήμα </a:t>
            </a:r>
            <a:r>
              <a:rPr lang="en-US" smtClean="0"/>
              <a:t>+</a:t>
            </a:r>
            <a:r>
              <a:rPr lang="el-GR" smtClean="0"/>
              <a:t> κεφαλίδα ενθυλακώνονται σε</a:t>
            </a:r>
            <a:r>
              <a:rPr lang="en-US" smtClean="0"/>
              <a:t> UDP </a:t>
            </a:r>
            <a:r>
              <a:rPr lang="el-GR" smtClean="0"/>
              <a:t>ή </a:t>
            </a:r>
            <a:r>
              <a:rPr lang="en-US" smtClean="0"/>
              <a:t>TCP </a:t>
            </a:r>
            <a:r>
              <a:rPr lang="el-GR" smtClean="0"/>
              <a:t>τμήμα</a:t>
            </a:r>
            <a:r>
              <a:rPr lang="en-US" smtClean="0"/>
              <a:t>.</a:t>
            </a:r>
          </a:p>
          <a:p>
            <a:pPr>
              <a:spcBef>
                <a:spcPct val="40000"/>
              </a:spcBef>
            </a:pPr>
            <a:r>
              <a:rPr lang="el-GR" smtClean="0"/>
              <a:t>Η εφαρμογή στέλνει το</a:t>
            </a:r>
            <a:r>
              <a:rPr lang="en-US" smtClean="0"/>
              <a:t> UDP </a:t>
            </a:r>
            <a:r>
              <a:rPr lang="el-GR" smtClean="0"/>
              <a:t>τμήμα</a:t>
            </a:r>
            <a:r>
              <a:rPr lang="en-US" smtClean="0"/>
              <a:t> </a:t>
            </a:r>
            <a:r>
              <a:rPr lang="el-GR" smtClean="0"/>
              <a:t>στο </a:t>
            </a:r>
            <a:r>
              <a:rPr lang="en-US" smtClean="0"/>
              <a:t>socket </a:t>
            </a:r>
            <a:r>
              <a:rPr lang="el-GR" smtClean="0"/>
              <a:t>κάθε</a:t>
            </a:r>
            <a:r>
              <a:rPr lang="en-US" smtClean="0"/>
              <a:t> 20 msec </a:t>
            </a:r>
            <a:r>
              <a:rPr lang="el-GR" smtClean="0"/>
              <a:t>κατά την διάρκεια της ομιλίας.</a:t>
            </a:r>
            <a:endParaRPr lang="en-US" smtClean="0"/>
          </a:p>
        </p:txBody>
      </p:sp>
      <p:sp>
        <p:nvSpPr>
          <p:cNvPr id="38916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8917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46506D52-9FA5-450B-820F-39570239FCD0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29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Δικτύωση Πολυμέσων: Διάρθρωση</a:t>
            </a: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300038" y="1655763"/>
            <a:ext cx="8543925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>
                <a:solidFill>
                  <a:schemeClr val="accent2"/>
                </a:solidFill>
              </a:rPr>
              <a:t>7.1</a:t>
            </a:r>
            <a:r>
              <a:rPr lang="en-US" dirty="0" smtClean="0">
                <a:solidFill>
                  <a:schemeClr val="accent2"/>
                </a:solidFill>
              </a:rPr>
              <a:t>  </a:t>
            </a:r>
            <a:r>
              <a:rPr lang="el-GR" dirty="0" smtClean="0"/>
              <a:t> </a:t>
            </a:r>
            <a:r>
              <a:rPr lang="el-GR" dirty="0"/>
              <a:t>Εφαρμογές δικτύωσης πολυμέσων</a:t>
            </a:r>
          </a:p>
          <a:p>
            <a:pPr>
              <a:spcBef>
                <a:spcPct val="50000"/>
              </a:spcBef>
            </a:pPr>
            <a:r>
              <a:rPr lang="el-GR" dirty="0" smtClean="0">
                <a:solidFill>
                  <a:schemeClr val="accent2"/>
                </a:solidFill>
              </a:rPr>
              <a:t>7.2</a:t>
            </a:r>
            <a:r>
              <a:rPr lang="en-US" dirty="0" smtClean="0">
                <a:solidFill>
                  <a:schemeClr val="accent2"/>
                </a:solidFill>
              </a:rPr>
              <a:t>  </a:t>
            </a:r>
            <a:r>
              <a:rPr lang="el-GR" dirty="0" smtClean="0"/>
              <a:t> </a:t>
            </a:r>
            <a:r>
              <a:rPr lang="el-GR" dirty="0"/>
              <a:t>Ροή αποθηκευμένου βίντεο</a:t>
            </a:r>
          </a:p>
          <a:p>
            <a:pPr>
              <a:spcBef>
                <a:spcPct val="50000"/>
              </a:spcBef>
            </a:pPr>
            <a:r>
              <a:rPr lang="el-GR" dirty="0" smtClean="0">
                <a:solidFill>
                  <a:schemeClr val="accent2"/>
                </a:solidFill>
              </a:rPr>
              <a:t>7.3</a:t>
            </a:r>
            <a:r>
              <a:rPr lang="en-US" dirty="0" smtClean="0">
                <a:solidFill>
                  <a:schemeClr val="accent2"/>
                </a:solidFill>
              </a:rPr>
              <a:t>  </a:t>
            </a:r>
            <a:r>
              <a:rPr lang="el-GR" dirty="0" smtClean="0"/>
              <a:t> </a:t>
            </a:r>
            <a:r>
              <a:rPr lang="en-US" dirty="0"/>
              <a:t>Voice-over-IP</a:t>
            </a:r>
          </a:p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accent2"/>
                </a:solidFill>
              </a:rPr>
              <a:t>7.4  </a:t>
            </a:r>
            <a:r>
              <a:rPr lang="en-US" dirty="0" smtClean="0"/>
              <a:t> </a:t>
            </a:r>
            <a:r>
              <a:rPr lang="el-GR" dirty="0"/>
              <a:t>Πρωτόκολλα εφαρμογών συνομιλίας πραγματικού χρόνου</a:t>
            </a:r>
          </a:p>
          <a:p>
            <a:pPr>
              <a:spcBef>
                <a:spcPct val="50000"/>
              </a:spcBef>
            </a:pPr>
            <a:r>
              <a:rPr lang="el-GR" dirty="0" smtClean="0">
                <a:solidFill>
                  <a:schemeClr val="accent2"/>
                </a:solidFill>
              </a:rPr>
              <a:t>7.5</a:t>
            </a:r>
            <a:r>
              <a:rPr lang="en-US" dirty="0" smtClean="0">
                <a:solidFill>
                  <a:schemeClr val="accent2"/>
                </a:solidFill>
              </a:rPr>
              <a:t>  </a:t>
            </a:r>
            <a:r>
              <a:rPr lang="el-GR" dirty="0" smtClean="0"/>
              <a:t> </a:t>
            </a:r>
            <a:r>
              <a:rPr lang="el-GR" dirty="0"/>
              <a:t>Υποστήριξη δικτύου για πολυμέσα </a:t>
            </a:r>
          </a:p>
        </p:txBody>
      </p:sp>
      <p:sp>
        <p:nvSpPr>
          <p:cNvPr id="13316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317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80705C44-8983-4900-BF4C-C5B050798F9D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3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0"/>
            <a:ext cx="8594725" cy="1143000"/>
          </a:xfrm>
        </p:spPr>
        <p:txBody>
          <a:bodyPr/>
          <a:lstStyle/>
          <a:p>
            <a:r>
              <a:rPr lang="en-US" sz="2800" smtClean="0"/>
              <a:t>VoIP: </a:t>
            </a:r>
            <a:r>
              <a:rPr lang="el-GR" sz="2800" smtClean="0"/>
              <a:t>απώλεια πακέτων και καθυστέρηση</a:t>
            </a:r>
            <a:endParaRPr lang="en-US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953000"/>
          </a:xfrm>
        </p:spPr>
        <p:txBody>
          <a:bodyPr/>
          <a:lstStyle/>
          <a:p>
            <a:r>
              <a:rPr lang="el-GR" smtClean="0">
                <a:solidFill>
                  <a:srgbClr val="FF0000"/>
                </a:solidFill>
              </a:rPr>
              <a:t>Απώλειες δικτύου</a:t>
            </a:r>
            <a:r>
              <a:rPr lang="en-US" smtClean="0">
                <a:solidFill>
                  <a:srgbClr val="FF0000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Το </a:t>
            </a:r>
            <a:r>
              <a:rPr lang="en-US" smtClean="0"/>
              <a:t>IP datagram </a:t>
            </a:r>
            <a:r>
              <a:rPr lang="el-GR" smtClean="0"/>
              <a:t>χάνεται λόγω συμφόρησης του δικτύου </a:t>
            </a:r>
            <a:r>
              <a:rPr lang="en-US" smtClean="0"/>
              <a:t>(</a:t>
            </a:r>
            <a:r>
              <a:rPr lang="el-GR" smtClean="0"/>
              <a:t>υπερχείλιση στους </a:t>
            </a:r>
            <a:r>
              <a:rPr lang="en-US" smtClean="0"/>
              <a:t>buffers </a:t>
            </a:r>
            <a:r>
              <a:rPr lang="el-GR" smtClean="0"/>
              <a:t>των δρομολογητών</a:t>
            </a:r>
            <a:r>
              <a:rPr lang="en-US" smtClean="0"/>
              <a:t>)</a:t>
            </a:r>
          </a:p>
          <a:p>
            <a:r>
              <a:rPr lang="el-GR" smtClean="0">
                <a:solidFill>
                  <a:srgbClr val="FF0000"/>
                </a:solidFill>
              </a:rPr>
              <a:t>Απώλειες καθυστέρησης</a:t>
            </a:r>
            <a:r>
              <a:rPr lang="en-US" smtClean="0">
                <a:solidFill>
                  <a:srgbClr val="FF0000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Το </a:t>
            </a:r>
            <a:r>
              <a:rPr lang="en-US" smtClean="0"/>
              <a:t>IP datagram </a:t>
            </a:r>
            <a:r>
              <a:rPr lang="el-GR" smtClean="0"/>
              <a:t>φτάνει πολύ αργά για αναπαραγωγή στον δέκτη</a:t>
            </a:r>
            <a:endParaRPr lang="en-US" smtClean="0"/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καθυστερήσεις</a:t>
            </a:r>
            <a:r>
              <a:rPr lang="en-US" smtClean="0"/>
              <a:t>: </a:t>
            </a:r>
            <a:r>
              <a:rPr lang="el-GR" smtClean="0"/>
              <a:t>επεξεργασίας</a:t>
            </a:r>
            <a:r>
              <a:rPr lang="en-US" smtClean="0"/>
              <a:t>, </a:t>
            </a:r>
            <a:r>
              <a:rPr lang="el-GR" smtClean="0"/>
              <a:t>αναμονής στην ουρά, καθυστερήσεις στα τερματικά συστήματα </a:t>
            </a:r>
            <a:r>
              <a:rPr lang="en-US" smtClean="0"/>
              <a:t>(</a:t>
            </a:r>
            <a:r>
              <a:rPr lang="el-GR" smtClean="0"/>
              <a:t>αποστολέας</a:t>
            </a:r>
            <a:r>
              <a:rPr lang="en-US" smtClean="0"/>
              <a:t>,</a:t>
            </a:r>
            <a:r>
              <a:rPr lang="el-GR" smtClean="0"/>
              <a:t> παραλήπτης</a:t>
            </a:r>
            <a:r>
              <a:rPr lang="en-US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Τυπική τιμή μέγιστης ανεκτής καθυστέρησης</a:t>
            </a:r>
            <a:r>
              <a:rPr lang="en-US" smtClean="0"/>
              <a:t>: 400 ms</a:t>
            </a:r>
          </a:p>
          <a:p>
            <a:r>
              <a:rPr lang="el-GR" smtClean="0">
                <a:solidFill>
                  <a:srgbClr val="FF0000"/>
                </a:solidFill>
              </a:rPr>
              <a:t>Ανοχή στις απώλειες</a:t>
            </a:r>
            <a:r>
              <a:rPr lang="en-US" smtClean="0">
                <a:solidFill>
                  <a:srgbClr val="FF0000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εξαρτάται από την κωδικοποίηση της φωνής,</a:t>
            </a:r>
            <a:r>
              <a:rPr lang="en-US" smtClean="0"/>
              <a:t> </a:t>
            </a:r>
            <a:r>
              <a:rPr lang="el-GR" smtClean="0"/>
              <a:t>συγκάλυψη των απωλειών</a:t>
            </a:r>
            <a:r>
              <a:rPr lang="en-US" smtClean="0"/>
              <a:t>, </a:t>
            </a:r>
            <a:r>
              <a:rPr lang="el-GR" smtClean="0"/>
              <a:t>ρυθμός απώλειας πακέτων μεταξύ </a:t>
            </a:r>
            <a:r>
              <a:rPr lang="en-US" smtClean="0"/>
              <a:t> 1% </a:t>
            </a:r>
            <a:r>
              <a:rPr lang="el-GR" smtClean="0"/>
              <a:t>και</a:t>
            </a:r>
            <a:r>
              <a:rPr lang="en-US" smtClean="0"/>
              <a:t> 10% </a:t>
            </a:r>
            <a:r>
              <a:rPr lang="el-GR" smtClean="0"/>
              <a:t>είναι συχνά ανεκτός</a:t>
            </a:r>
            <a:endParaRPr lang="en-US" sz="2000" smtClean="0"/>
          </a:p>
        </p:txBody>
      </p:sp>
      <p:sp>
        <p:nvSpPr>
          <p:cNvPr id="3994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994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F629C9B8-D0A4-4019-91CB-DFC924F72808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30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Line 2"/>
          <p:cNvSpPr>
            <a:spLocks noChangeShapeType="1"/>
          </p:cNvSpPr>
          <p:nvPr/>
        </p:nvSpPr>
        <p:spPr bwMode="auto">
          <a:xfrm>
            <a:off x="838200" y="1490663"/>
            <a:ext cx="0" cy="28527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0963" name="Line 3"/>
          <p:cNvSpPr>
            <a:spLocks noChangeShapeType="1"/>
          </p:cNvSpPr>
          <p:nvPr/>
        </p:nvSpPr>
        <p:spPr bwMode="auto">
          <a:xfrm flipH="1">
            <a:off x="828675" y="4333875"/>
            <a:ext cx="7815263" cy="14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470025" y="1593850"/>
            <a:ext cx="2025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       constant bit </a:t>
            </a:r>
          </a:p>
          <a:p>
            <a:r>
              <a:rPr lang="en-US">
                <a:solidFill>
                  <a:srgbClr val="FF0000"/>
                </a:solidFill>
              </a:rPr>
              <a:t>               rate</a:t>
            </a:r>
          </a:p>
          <a:p>
            <a:r>
              <a:rPr lang="en-US">
                <a:solidFill>
                  <a:srgbClr val="FF0000"/>
                </a:solidFill>
              </a:rPr>
              <a:t>transmission</a:t>
            </a:r>
          </a:p>
        </p:txBody>
      </p:sp>
      <p:grpSp>
        <p:nvGrpSpPr>
          <p:cNvPr id="40965" name="Group 5"/>
          <p:cNvGrpSpPr>
            <a:grpSpLocks/>
          </p:cNvGrpSpPr>
          <p:nvPr/>
        </p:nvGrpSpPr>
        <p:grpSpPr bwMode="auto">
          <a:xfrm>
            <a:off x="1219200" y="1820863"/>
            <a:ext cx="2552700" cy="2525712"/>
            <a:chOff x="648" y="1147"/>
            <a:chExt cx="1608" cy="1591"/>
          </a:xfrm>
        </p:grpSpPr>
        <p:grpSp>
          <p:nvGrpSpPr>
            <p:cNvPr id="41063" name="Group 6"/>
            <p:cNvGrpSpPr>
              <a:grpSpLocks/>
            </p:cNvGrpSpPr>
            <p:nvPr/>
          </p:nvGrpSpPr>
          <p:grpSpPr bwMode="auto">
            <a:xfrm>
              <a:off x="648" y="1725"/>
              <a:ext cx="1024" cy="1013"/>
              <a:chOff x="672" y="1071"/>
              <a:chExt cx="1024" cy="1013"/>
            </a:xfrm>
          </p:grpSpPr>
          <p:grpSp>
            <p:nvGrpSpPr>
              <p:cNvPr id="41079" name="Group 7"/>
              <p:cNvGrpSpPr>
                <a:grpSpLocks/>
              </p:cNvGrpSpPr>
              <p:nvPr/>
            </p:nvGrpSpPr>
            <p:grpSpPr bwMode="auto">
              <a:xfrm>
                <a:off x="672" y="1506"/>
                <a:ext cx="583" cy="578"/>
                <a:chOff x="672" y="1486"/>
                <a:chExt cx="583" cy="578"/>
              </a:xfrm>
            </p:grpSpPr>
            <p:grpSp>
              <p:nvGrpSpPr>
                <p:cNvPr id="41090" name="Group 8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41098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1102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103" name="Line 1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41099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1100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101" name="Line 1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1091" name="Group 15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41092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1096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097" name="Line 1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41093" name="Group 19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1094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095" name="Line 2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</p:grpSp>
          <p:grpSp>
            <p:nvGrpSpPr>
              <p:cNvPr id="41080" name="Group 22"/>
              <p:cNvGrpSpPr>
                <a:grpSpLocks/>
              </p:cNvGrpSpPr>
              <p:nvPr/>
            </p:nvGrpSpPr>
            <p:grpSpPr bwMode="auto">
              <a:xfrm>
                <a:off x="1259" y="1217"/>
                <a:ext cx="291" cy="288"/>
                <a:chOff x="672" y="1776"/>
                <a:chExt cx="291" cy="288"/>
              </a:xfrm>
            </p:grpSpPr>
            <p:grpSp>
              <p:nvGrpSpPr>
                <p:cNvPr id="41084" name="Group 23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41088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89" name="Line 25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085" name="Group 26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41086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87" name="Line 2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1081" name="Group 29"/>
              <p:cNvGrpSpPr>
                <a:grpSpLocks/>
              </p:cNvGrpSpPr>
              <p:nvPr/>
            </p:nvGrpSpPr>
            <p:grpSpPr bwMode="auto">
              <a:xfrm>
                <a:off x="1551" y="1071"/>
                <a:ext cx="145" cy="144"/>
                <a:chOff x="672" y="1920"/>
                <a:chExt cx="145" cy="144"/>
              </a:xfrm>
            </p:grpSpPr>
            <p:sp>
              <p:nvSpPr>
                <p:cNvPr id="41082" name="Line 30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1083" name="Line 31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1064" name="Group 32"/>
            <p:cNvGrpSpPr>
              <a:grpSpLocks/>
            </p:cNvGrpSpPr>
            <p:nvPr/>
          </p:nvGrpSpPr>
          <p:grpSpPr bwMode="auto">
            <a:xfrm>
              <a:off x="1673" y="1147"/>
              <a:ext cx="583" cy="578"/>
              <a:chOff x="672" y="1486"/>
              <a:chExt cx="583" cy="578"/>
            </a:xfrm>
          </p:grpSpPr>
          <p:grpSp>
            <p:nvGrpSpPr>
              <p:cNvPr id="41065" name="Group 33"/>
              <p:cNvGrpSpPr>
                <a:grpSpLocks/>
              </p:cNvGrpSpPr>
              <p:nvPr/>
            </p:nvGrpSpPr>
            <p:grpSpPr bwMode="auto">
              <a:xfrm>
                <a:off x="672" y="1776"/>
                <a:ext cx="291" cy="288"/>
                <a:chOff x="672" y="1776"/>
                <a:chExt cx="291" cy="288"/>
              </a:xfrm>
            </p:grpSpPr>
            <p:grpSp>
              <p:nvGrpSpPr>
                <p:cNvPr id="41073" name="Group 34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4107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78" name="Line 3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074" name="Group 37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41075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76" name="Line 39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1066" name="Group 40"/>
              <p:cNvGrpSpPr>
                <a:grpSpLocks/>
              </p:cNvGrpSpPr>
              <p:nvPr/>
            </p:nvGrpSpPr>
            <p:grpSpPr bwMode="auto">
              <a:xfrm>
                <a:off x="964" y="1486"/>
                <a:ext cx="291" cy="288"/>
                <a:chOff x="672" y="1776"/>
                <a:chExt cx="291" cy="288"/>
              </a:xfrm>
            </p:grpSpPr>
            <p:grpSp>
              <p:nvGrpSpPr>
                <p:cNvPr id="41067" name="Group 41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41071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72" name="Line 4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068" name="Group 44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41069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70" name="Line 4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</p:grpSp>
      </p:grpSp>
      <p:sp>
        <p:nvSpPr>
          <p:cNvPr id="40966" name="Text Box 47"/>
          <p:cNvSpPr txBox="1">
            <a:spLocks noChangeArrowheads="1"/>
          </p:cNvSpPr>
          <p:nvPr/>
        </p:nvSpPr>
        <p:spPr bwMode="auto">
          <a:xfrm rot="-5433387">
            <a:off x="-412750" y="2638426"/>
            <a:ext cx="1957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Cumulative data</a:t>
            </a:r>
          </a:p>
        </p:txBody>
      </p:sp>
      <p:sp>
        <p:nvSpPr>
          <p:cNvPr id="40967" name="Text Box 48"/>
          <p:cNvSpPr txBox="1">
            <a:spLocks noChangeArrowheads="1"/>
          </p:cNvSpPr>
          <p:nvPr/>
        </p:nvSpPr>
        <p:spPr bwMode="auto">
          <a:xfrm>
            <a:off x="8099425" y="4356100"/>
            <a:ext cx="658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grpSp>
        <p:nvGrpSpPr>
          <p:cNvPr id="22" name="Group 49"/>
          <p:cNvGrpSpPr>
            <a:grpSpLocks/>
          </p:cNvGrpSpPr>
          <p:nvPr/>
        </p:nvGrpSpPr>
        <p:grpSpPr bwMode="auto">
          <a:xfrm>
            <a:off x="2495550" y="1835150"/>
            <a:ext cx="3500438" cy="2520950"/>
            <a:chOff x="1572" y="1156"/>
            <a:chExt cx="2205" cy="1588"/>
          </a:xfrm>
        </p:grpSpPr>
        <p:grpSp>
          <p:nvGrpSpPr>
            <p:cNvPr id="41023" name="Group 50"/>
            <p:cNvGrpSpPr>
              <a:grpSpLocks/>
            </p:cNvGrpSpPr>
            <p:nvPr/>
          </p:nvGrpSpPr>
          <p:grpSpPr bwMode="auto">
            <a:xfrm>
              <a:off x="1938" y="1156"/>
              <a:ext cx="1839" cy="1588"/>
              <a:chOff x="1938" y="1156"/>
              <a:chExt cx="1839" cy="1588"/>
            </a:xfrm>
          </p:grpSpPr>
          <p:grpSp>
            <p:nvGrpSpPr>
              <p:cNvPr id="41027" name="Group 51"/>
              <p:cNvGrpSpPr>
                <a:grpSpLocks/>
              </p:cNvGrpSpPr>
              <p:nvPr/>
            </p:nvGrpSpPr>
            <p:grpSpPr bwMode="auto">
              <a:xfrm>
                <a:off x="1938" y="2600"/>
                <a:ext cx="319" cy="144"/>
                <a:chOff x="672" y="1920"/>
                <a:chExt cx="145" cy="144"/>
              </a:xfrm>
            </p:grpSpPr>
            <p:sp>
              <p:nvSpPr>
                <p:cNvPr id="41061" name="Line 52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1062" name="Line 53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1028" name="Group 54"/>
              <p:cNvGrpSpPr>
                <a:grpSpLocks/>
              </p:cNvGrpSpPr>
              <p:nvPr/>
            </p:nvGrpSpPr>
            <p:grpSpPr bwMode="auto">
              <a:xfrm>
                <a:off x="2252" y="2456"/>
                <a:ext cx="73" cy="144"/>
                <a:chOff x="672" y="1920"/>
                <a:chExt cx="145" cy="144"/>
              </a:xfrm>
            </p:grpSpPr>
            <p:sp>
              <p:nvSpPr>
                <p:cNvPr id="41059" name="Line 55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1060" name="Line 56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1029" name="Group 57"/>
              <p:cNvGrpSpPr>
                <a:grpSpLocks/>
              </p:cNvGrpSpPr>
              <p:nvPr/>
            </p:nvGrpSpPr>
            <p:grpSpPr bwMode="auto">
              <a:xfrm>
                <a:off x="2317" y="2169"/>
                <a:ext cx="126" cy="288"/>
                <a:chOff x="672" y="1776"/>
                <a:chExt cx="291" cy="288"/>
              </a:xfrm>
            </p:grpSpPr>
            <p:grpSp>
              <p:nvGrpSpPr>
                <p:cNvPr id="41053" name="Group 58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41057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58" name="Line 6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054" name="Group 61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41055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56" name="Line 6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1030" name="Group 64"/>
              <p:cNvGrpSpPr>
                <a:grpSpLocks/>
              </p:cNvGrpSpPr>
              <p:nvPr/>
            </p:nvGrpSpPr>
            <p:grpSpPr bwMode="auto">
              <a:xfrm>
                <a:off x="2441" y="1877"/>
                <a:ext cx="609" cy="288"/>
                <a:chOff x="672" y="1776"/>
                <a:chExt cx="291" cy="288"/>
              </a:xfrm>
            </p:grpSpPr>
            <p:grpSp>
              <p:nvGrpSpPr>
                <p:cNvPr id="41047" name="Group 65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41051" name="Line 66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52" name="Line 67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048" name="Group 68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41049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50" name="Line 7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1031" name="Group 71"/>
              <p:cNvGrpSpPr>
                <a:grpSpLocks/>
              </p:cNvGrpSpPr>
              <p:nvPr/>
            </p:nvGrpSpPr>
            <p:grpSpPr bwMode="auto">
              <a:xfrm>
                <a:off x="3045" y="1740"/>
                <a:ext cx="52" cy="144"/>
                <a:chOff x="672" y="1920"/>
                <a:chExt cx="145" cy="144"/>
              </a:xfrm>
            </p:grpSpPr>
            <p:sp>
              <p:nvSpPr>
                <p:cNvPr id="41045" name="Line 72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1046" name="Line 73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1032" name="Group 74"/>
              <p:cNvGrpSpPr>
                <a:grpSpLocks/>
              </p:cNvGrpSpPr>
              <p:nvPr/>
            </p:nvGrpSpPr>
            <p:grpSpPr bwMode="auto">
              <a:xfrm>
                <a:off x="3092" y="1590"/>
                <a:ext cx="469" cy="144"/>
                <a:chOff x="672" y="1920"/>
                <a:chExt cx="145" cy="144"/>
              </a:xfrm>
            </p:grpSpPr>
            <p:sp>
              <p:nvSpPr>
                <p:cNvPr id="41043" name="Line 75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1044" name="Line 76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1033" name="Group 77"/>
              <p:cNvGrpSpPr>
                <a:grpSpLocks/>
              </p:cNvGrpSpPr>
              <p:nvPr/>
            </p:nvGrpSpPr>
            <p:grpSpPr bwMode="auto">
              <a:xfrm>
                <a:off x="3550" y="1446"/>
                <a:ext cx="145" cy="144"/>
                <a:chOff x="672" y="1920"/>
                <a:chExt cx="145" cy="144"/>
              </a:xfrm>
            </p:grpSpPr>
            <p:sp>
              <p:nvSpPr>
                <p:cNvPr id="41041" name="Line 78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1042" name="Line 79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1034" name="Group 80"/>
              <p:cNvGrpSpPr>
                <a:grpSpLocks/>
              </p:cNvGrpSpPr>
              <p:nvPr/>
            </p:nvGrpSpPr>
            <p:grpSpPr bwMode="auto">
              <a:xfrm>
                <a:off x="3690" y="1156"/>
                <a:ext cx="87" cy="288"/>
                <a:chOff x="672" y="1776"/>
                <a:chExt cx="291" cy="288"/>
              </a:xfrm>
            </p:grpSpPr>
            <p:grpSp>
              <p:nvGrpSpPr>
                <p:cNvPr id="41035" name="Group 81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41039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40" name="Line 8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036" name="Group 84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41037" name="Line 85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38" name="Line 8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41024" name="Text Box 87"/>
            <p:cNvSpPr txBox="1">
              <a:spLocks noChangeArrowheads="1"/>
            </p:cNvSpPr>
            <p:nvPr/>
          </p:nvSpPr>
          <p:spPr bwMode="auto">
            <a:xfrm>
              <a:off x="1740" y="1724"/>
              <a:ext cx="660" cy="750"/>
            </a:xfrm>
            <a:prstGeom prst="rect">
              <a:avLst/>
            </a:prstGeom>
            <a:noFill/>
            <a:ln w="19050">
              <a:noFill/>
              <a:prstDash val="sysDot"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i="1"/>
                <a:t>variable</a:t>
              </a:r>
            </a:p>
            <a:p>
              <a:pPr algn="ctr"/>
              <a:r>
                <a:rPr lang="en-US" i="1"/>
                <a:t>network</a:t>
              </a:r>
            </a:p>
            <a:p>
              <a:pPr algn="ctr"/>
              <a:r>
                <a:rPr lang="en-US" i="1"/>
                <a:t>delay</a:t>
              </a:r>
            </a:p>
            <a:p>
              <a:pPr algn="ctr"/>
              <a:r>
                <a:rPr lang="en-US" i="1">
                  <a:solidFill>
                    <a:srgbClr val="FF0000"/>
                  </a:solidFill>
                </a:rPr>
                <a:t>(jitter)</a:t>
              </a:r>
              <a:endParaRPr lang="en-US"/>
            </a:p>
          </p:txBody>
        </p:sp>
        <p:sp>
          <p:nvSpPr>
            <p:cNvPr id="41025" name="Line 88"/>
            <p:cNvSpPr>
              <a:spLocks noChangeShapeType="1"/>
            </p:cNvSpPr>
            <p:nvPr/>
          </p:nvSpPr>
          <p:spPr bwMode="auto">
            <a:xfrm>
              <a:off x="1572" y="1938"/>
              <a:ext cx="10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1026" name="Text Box 89"/>
            <p:cNvSpPr txBox="1">
              <a:spLocks noChangeArrowheads="1"/>
            </p:cNvSpPr>
            <p:nvPr/>
          </p:nvSpPr>
          <p:spPr bwMode="auto">
            <a:xfrm>
              <a:off x="2773" y="1196"/>
              <a:ext cx="75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/>
                <a:t>client</a:t>
              </a:r>
            </a:p>
            <a:p>
              <a:pPr algn="r"/>
              <a:r>
                <a:rPr lang="en-US"/>
                <a:t>reception</a:t>
              </a:r>
            </a:p>
          </p:txBody>
        </p:sp>
      </p:grpSp>
      <p:grpSp>
        <p:nvGrpSpPr>
          <p:cNvPr id="41004" name="Group 90"/>
          <p:cNvGrpSpPr>
            <a:grpSpLocks/>
          </p:cNvGrpSpPr>
          <p:nvPr/>
        </p:nvGrpSpPr>
        <p:grpSpPr bwMode="auto">
          <a:xfrm>
            <a:off x="2974975" y="1806575"/>
            <a:ext cx="5064125" cy="3209925"/>
            <a:chOff x="1874" y="1138"/>
            <a:chExt cx="3190" cy="2022"/>
          </a:xfrm>
        </p:grpSpPr>
        <p:grpSp>
          <p:nvGrpSpPr>
            <p:cNvPr id="40977" name="Group 91"/>
            <p:cNvGrpSpPr>
              <a:grpSpLocks/>
            </p:cNvGrpSpPr>
            <p:nvPr/>
          </p:nvGrpSpPr>
          <p:grpSpPr bwMode="auto">
            <a:xfrm>
              <a:off x="2784" y="1138"/>
              <a:ext cx="1608" cy="1591"/>
              <a:chOff x="648" y="1147"/>
              <a:chExt cx="1608" cy="1591"/>
            </a:xfrm>
          </p:grpSpPr>
          <p:grpSp>
            <p:nvGrpSpPr>
              <p:cNvPr id="40982" name="Group 92"/>
              <p:cNvGrpSpPr>
                <a:grpSpLocks/>
              </p:cNvGrpSpPr>
              <p:nvPr/>
            </p:nvGrpSpPr>
            <p:grpSpPr bwMode="auto">
              <a:xfrm>
                <a:off x="648" y="1725"/>
                <a:ext cx="1024" cy="1013"/>
                <a:chOff x="672" y="1071"/>
                <a:chExt cx="1024" cy="1013"/>
              </a:xfrm>
            </p:grpSpPr>
            <p:grpSp>
              <p:nvGrpSpPr>
                <p:cNvPr id="40998" name="Group 93"/>
                <p:cNvGrpSpPr>
                  <a:grpSpLocks/>
                </p:cNvGrpSpPr>
                <p:nvPr/>
              </p:nvGrpSpPr>
              <p:grpSpPr bwMode="auto">
                <a:xfrm>
                  <a:off x="672" y="1506"/>
                  <a:ext cx="583" cy="578"/>
                  <a:chOff x="672" y="1486"/>
                  <a:chExt cx="583" cy="578"/>
                </a:xfrm>
              </p:grpSpPr>
              <p:grpSp>
                <p:nvGrpSpPr>
                  <p:cNvPr id="41009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672" y="177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41017" name="Group 9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41021" name="Line 9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022" name="Line 9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41018" name="Group 9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41019" name="Line 9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020" name="Line 100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</p:grpSp>
              <p:grpSp>
                <p:nvGrpSpPr>
                  <p:cNvPr id="41010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964" y="148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41011" name="Group 10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41015" name="Line 10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016" name="Line 10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41012" name="Group 10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41013" name="Line 10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014" name="Line 10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</p:grpSp>
            </p:grpSp>
            <p:grpSp>
              <p:nvGrpSpPr>
                <p:cNvPr id="40999" name="Group 108"/>
                <p:cNvGrpSpPr>
                  <a:grpSpLocks/>
                </p:cNvGrpSpPr>
                <p:nvPr/>
              </p:nvGrpSpPr>
              <p:grpSpPr bwMode="auto">
                <a:xfrm>
                  <a:off x="1259" y="1217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41003" name="Group 109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1007" name="Line 1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008" name="Line 11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2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1005" name="Line 1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006" name="Line 11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1000" name="Group 115"/>
                <p:cNvGrpSpPr>
                  <a:grpSpLocks/>
                </p:cNvGrpSpPr>
                <p:nvPr/>
              </p:nvGrpSpPr>
              <p:grpSpPr bwMode="auto">
                <a:xfrm>
                  <a:off x="1551" y="1071"/>
                  <a:ext cx="145" cy="144"/>
                  <a:chOff x="672" y="1920"/>
                  <a:chExt cx="145" cy="144"/>
                </a:xfrm>
              </p:grpSpPr>
              <p:sp>
                <p:nvSpPr>
                  <p:cNvPr id="41001" name="Line 116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1002" name="Line 117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0983" name="Group 118"/>
              <p:cNvGrpSpPr>
                <a:grpSpLocks/>
              </p:cNvGrpSpPr>
              <p:nvPr/>
            </p:nvGrpSpPr>
            <p:grpSpPr bwMode="auto">
              <a:xfrm>
                <a:off x="1673" y="1147"/>
                <a:ext cx="583" cy="578"/>
                <a:chOff x="672" y="1486"/>
                <a:chExt cx="583" cy="578"/>
              </a:xfrm>
            </p:grpSpPr>
            <p:grpSp>
              <p:nvGrpSpPr>
                <p:cNvPr id="40984" name="Group 119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40992" name="Group 120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0996" name="Line 1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0997" name="Line 12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40993" name="Group 123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0994" name="Line 1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0995" name="Line 12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40985" name="Group 126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40986" name="Group 127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0990" name="Line 1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0991" name="Line 12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40987" name="Group 130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40988" name="Line 1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0989" name="Line 13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</p:grpSp>
        </p:grpSp>
        <p:sp>
          <p:nvSpPr>
            <p:cNvPr id="40978" name="Text Box 133"/>
            <p:cNvSpPr txBox="1">
              <a:spLocks noChangeArrowheads="1"/>
            </p:cNvSpPr>
            <p:nvPr/>
          </p:nvSpPr>
          <p:spPr bwMode="auto">
            <a:xfrm>
              <a:off x="3788" y="1250"/>
              <a:ext cx="1276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       </a:t>
              </a:r>
              <a:r>
                <a:rPr lang="en-US">
                  <a:solidFill>
                    <a:schemeClr val="accent2"/>
                  </a:solidFill>
                </a:rPr>
                <a:t>constant bit </a:t>
              </a:r>
            </a:p>
            <a:p>
              <a:r>
                <a:rPr lang="en-US">
                  <a:solidFill>
                    <a:schemeClr val="accent2"/>
                  </a:solidFill>
                </a:rPr>
                <a:t>     rate playout</a:t>
              </a:r>
            </a:p>
            <a:p>
              <a:r>
                <a:rPr lang="en-US">
                  <a:solidFill>
                    <a:schemeClr val="accent2"/>
                  </a:solidFill>
                </a:rPr>
                <a:t> at client</a:t>
              </a:r>
            </a:p>
          </p:txBody>
        </p:sp>
        <p:grpSp>
          <p:nvGrpSpPr>
            <p:cNvPr id="40979" name="Group 134"/>
            <p:cNvGrpSpPr>
              <a:grpSpLocks/>
            </p:cNvGrpSpPr>
            <p:nvPr/>
          </p:nvGrpSpPr>
          <p:grpSpPr bwMode="auto">
            <a:xfrm>
              <a:off x="1874" y="2756"/>
              <a:ext cx="1059" cy="404"/>
              <a:chOff x="1874" y="2756"/>
              <a:chExt cx="1059" cy="404"/>
            </a:xfrm>
          </p:grpSpPr>
          <p:sp>
            <p:nvSpPr>
              <p:cNvPr id="40980" name="Text Box 135"/>
              <p:cNvSpPr txBox="1">
                <a:spLocks noChangeArrowheads="1"/>
              </p:cNvSpPr>
              <p:nvPr/>
            </p:nvSpPr>
            <p:spPr bwMode="auto">
              <a:xfrm>
                <a:off x="1874" y="2756"/>
                <a:ext cx="1059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>
                    <a:solidFill>
                      <a:schemeClr val="accent2"/>
                    </a:solidFill>
                  </a:rPr>
                  <a:t>client playout</a:t>
                </a:r>
              </a:p>
              <a:p>
                <a:pPr algn="ctr"/>
                <a:r>
                  <a:rPr lang="en-US">
                    <a:solidFill>
                      <a:schemeClr val="accent2"/>
                    </a:solidFill>
                  </a:rPr>
                  <a:t>delay</a:t>
                </a:r>
                <a:endParaRPr lang="en-US"/>
              </a:p>
            </p:txBody>
          </p:sp>
          <p:sp>
            <p:nvSpPr>
              <p:cNvPr id="40981" name="Line 136"/>
              <p:cNvSpPr>
                <a:spLocks noChangeShapeType="1"/>
              </p:cNvSpPr>
              <p:nvPr/>
            </p:nvSpPr>
            <p:spPr bwMode="auto">
              <a:xfrm flipV="1">
                <a:off x="1962" y="2988"/>
                <a:ext cx="816" cy="6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345231" name="Group 137"/>
          <p:cNvGrpSpPr>
            <a:grpSpLocks/>
          </p:cNvGrpSpPr>
          <p:nvPr/>
        </p:nvGrpSpPr>
        <p:grpSpPr bwMode="auto">
          <a:xfrm>
            <a:off x="4460875" y="2971800"/>
            <a:ext cx="517525" cy="957263"/>
            <a:chOff x="2810" y="1872"/>
            <a:chExt cx="326" cy="603"/>
          </a:xfrm>
        </p:grpSpPr>
        <p:sp>
          <p:nvSpPr>
            <p:cNvPr id="40975" name="Line 138"/>
            <p:cNvSpPr>
              <a:spLocks noChangeShapeType="1"/>
            </p:cNvSpPr>
            <p:nvPr/>
          </p:nvSpPr>
          <p:spPr bwMode="auto">
            <a:xfrm flipV="1">
              <a:off x="2988" y="1872"/>
              <a:ext cx="0" cy="564"/>
            </a:xfrm>
            <a:prstGeom prst="line">
              <a:avLst/>
            </a:prstGeom>
            <a:noFill/>
            <a:ln w="19050">
              <a:solidFill>
                <a:srgbClr val="00990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0976" name="Text Box 139"/>
            <p:cNvSpPr txBox="1">
              <a:spLocks noChangeArrowheads="1"/>
            </p:cNvSpPr>
            <p:nvPr/>
          </p:nvSpPr>
          <p:spPr bwMode="auto">
            <a:xfrm rot="-5400000">
              <a:off x="2675" y="2014"/>
              <a:ext cx="596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>
                  <a:solidFill>
                    <a:srgbClr val="009900"/>
                  </a:solidFill>
                </a:rPr>
                <a:t>buffered</a:t>
              </a:r>
            </a:p>
            <a:p>
              <a:pPr algn="ctr"/>
              <a:r>
                <a:rPr lang="en-US" sz="1400">
                  <a:solidFill>
                    <a:srgbClr val="009900"/>
                  </a:solidFill>
                </a:rPr>
                <a:t>data</a:t>
              </a:r>
              <a:endParaRPr lang="en-US"/>
            </a:p>
          </p:txBody>
        </p:sp>
      </p:grpSp>
      <p:sp>
        <p:nvSpPr>
          <p:cNvPr id="40971" name="Rectangle 140"/>
          <p:cNvSpPr>
            <a:spLocks noGrp="1" noChangeArrowheads="1"/>
          </p:cNvSpPr>
          <p:nvPr>
            <p:ph type="title"/>
          </p:nvPr>
        </p:nvSpPr>
        <p:spPr>
          <a:xfrm>
            <a:off x="295275" y="228600"/>
            <a:ext cx="8848725" cy="871538"/>
          </a:xfrm>
        </p:spPr>
        <p:txBody>
          <a:bodyPr/>
          <a:lstStyle/>
          <a:p>
            <a:pPr algn="l"/>
            <a:r>
              <a:rPr lang="el-GR" smtClean="0"/>
              <a:t>Διακύμανση της καθυστέρησης (</a:t>
            </a:r>
            <a:r>
              <a:rPr lang="en-US" smtClean="0"/>
              <a:t>Delay Jitter</a:t>
            </a:r>
            <a:r>
              <a:rPr lang="el-GR" smtClean="0"/>
              <a:t>)</a:t>
            </a:r>
            <a:endParaRPr lang="en-US" smtClean="0"/>
          </a:p>
        </p:txBody>
      </p:sp>
      <p:sp>
        <p:nvSpPr>
          <p:cNvPr id="345229" name="Rectangle 141"/>
          <p:cNvSpPr>
            <a:spLocks noGrp="1" noChangeArrowheads="1"/>
          </p:cNvSpPr>
          <p:nvPr>
            <p:ph type="body" idx="1"/>
          </p:nvPr>
        </p:nvSpPr>
        <p:spPr>
          <a:xfrm>
            <a:off x="733425" y="5207000"/>
            <a:ext cx="7772400" cy="1236663"/>
          </a:xfrm>
        </p:spPr>
        <p:txBody>
          <a:bodyPr/>
          <a:lstStyle/>
          <a:p>
            <a:r>
              <a:rPr lang="el-GR" dirty="0" smtClean="0"/>
              <a:t>Σκεφτείτε την από άκρο-σε-άκρο καθυστέρηση δύο διαδοχικών πακέτων</a:t>
            </a:r>
            <a:r>
              <a:rPr lang="en-US" dirty="0" smtClean="0"/>
              <a:t>: </a:t>
            </a:r>
            <a:r>
              <a:rPr lang="el-GR" dirty="0" smtClean="0"/>
              <a:t>η διαφορά μπορεί να είναι μικρότερη ή μεγαλύτερη των</a:t>
            </a:r>
            <a:r>
              <a:rPr lang="en-US" dirty="0" smtClean="0"/>
              <a:t> 20 </a:t>
            </a:r>
            <a:r>
              <a:rPr lang="en-US" dirty="0" err="1" smtClean="0"/>
              <a:t>msec</a:t>
            </a:r>
            <a:endParaRPr lang="en-US" dirty="0" smtClean="0"/>
          </a:p>
        </p:txBody>
      </p:sp>
      <p:sp>
        <p:nvSpPr>
          <p:cNvPr id="40973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74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90F49385-4A49-45E3-A4AB-F665ECC03652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31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5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45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229" grpId="0" build="p" autoUpdateAnimBg="0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0"/>
            <a:ext cx="8978746" cy="1143000"/>
          </a:xfrm>
        </p:spPr>
        <p:txBody>
          <a:bodyPr/>
          <a:lstStyle/>
          <a:p>
            <a:r>
              <a:rPr lang="en-US" sz="2800" dirty="0" smtClean="0"/>
              <a:t>VoIP: </a:t>
            </a:r>
            <a:r>
              <a:rPr lang="el-GR" sz="2800" dirty="0" smtClean="0"/>
              <a:t>σταθερή καθυστέρηση πριν την αναπαραγωγή</a:t>
            </a:r>
            <a:endParaRPr lang="en-US" sz="2800" dirty="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7838" y="1219200"/>
            <a:ext cx="8056562" cy="4724400"/>
          </a:xfrm>
        </p:spPr>
        <p:txBody>
          <a:bodyPr/>
          <a:lstStyle/>
          <a:p>
            <a:r>
              <a:rPr lang="el-GR" dirty="0" smtClean="0"/>
              <a:t>Ο παραλήπτης επιχειρεί να αναπαράγει κάθε κομμάτι ακριβώς </a:t>
            </a:r>
            <a:r>
              <a:rPr lang="en-US" dirty="0" smtClean="0"/>
              <a:t>q </a:t>
            </a:r>
            <a:r>
              <a:rPr lang="en-US" dirty="0" err="1" smtClean="0"/>
              <a:t>msecs</a:t>
            </a:r>
            <a:r>
              <a:rPr lang="en-US" dirty="0" smtClean="0"/>
              <a:t> </a:t>
            </a:r>
            <a:r>
              <a:rPr lang="el-GR" dirty="0" smtClean="0"/>
              <a:t>μετά την παραγωγή του.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sz="2400" dirty="0" smtClean="0"/>
              <a:t>Το απόσπασμα έχει </a:t>
            </a:r>
            <a:r>
              <a:rPr lang="el-GR" sz="2400" dirty="0" err="1" smtClean="0"/>
              <a:t>χρονοσφραγίδα</a:t>
            </a:r>
            <a:r>
              <a:rPr lang="el-GR" sz="2400" dirty="0" smtClean="0"/>
              <a:t> </a:t>
            </a:r>
            <a:r>
              <a:rPr lang="en-US" sz="2400" dirty="0" smtClean="0"/>
              <a:t> t</a:t>
            </a:r>
            <a:endParaRPr lang="el-GR" sz="2400" dirty="0" smtClean="0"/>
          </a:p>
          <a:p>
            <a:pPr lvl="1">
              <a:buFont typeface="Wingdings" pitchFamily="2" charset="2"/>
              <a:buChar char="§"/>
            </a:pPr>
            <a:r>
              <a:rPr lang="el-GR" sz="2400" dirty="0" smtClean="0"/>
              <a:t> Ο παραλήπτης το αναπαράγει σε χρόνο </a:t>
            </a:r>
            <a:r>
              <a:rPr lang="en-US" sz="2400" dirty="0" err="1" smtClean="0"/>
              <a:t>t+q</a:t>
            </a:r>
            <a:r>
              <a:rPr lang="en-US" sz="2400" dirty="0" smtClean="0"/>
              <a:t> .</a:t>
            </a:r>
          </a:p>
          <a:p>
            <a:pPr lvl="1">
              <a:buFont typeface="Wingdings" pitchFamily="2" charset="2"/>
              <a:buChar char="§"/>
            </a:pPr>
            <a:r>
              <a:rPr lang="el-GR" sz="2400" dirty="0" smtClean="0"/>
              <a:t>Τα κομμάτια που φτάνουν μετά από τον χρόνο</a:t>
            </a:r>
            <a:r>
              <a:rPr lang="en-US" sz="2400" dirty="0" smtClean="0"/>
              <a:t> </a:t>
            </a:r>
            <a:r>
              <a:rPr lang="en-US" sz="2400" dirty="0" err="1" smtClean="0"/>
              <a:t>t+q</a:t>
            </a:r>
            <a:r>
              <a:rPr lang="en-US" sz="2400" dirty="0" smtClean="0"/>
              <a:t>: </a:t>
            </a:r>
            <a:r>
              <a:rPr lang="el-GR" sz="2400" dirty="0" smtClean="0"/>
              <a:t>τα δεδομένα φτάνουν πολύ αργά για αναπαραγωγή</a:t>
            </a:r>
            <a:r>
              <a:rPr lang="en-US" sz="2400" dirty="0" smtClean="0"/>
              <a:t>, </a:t>
            </a:r>
            <a:r>
              <a:rPr lang="el-GR" sz="2400" dirty="0" smtClean="0"/>
              <a:t>τα δεδομένα θεωρούνται «χαμένα»</a:t>
            </a:r>
            <a:endParaRPr lang="en-US" sz="2400" dirty="0" smtClean="0"/>
          </a:p>
          <a:p>
            <a:r>
              <a:rPr lang="el-GR" dirty="0" smtClean="0"/>
              <a:t>Επιλογή κατάλληλης τιμής για το</a:t>
            </a:r>
            <a:r>
              <a:rPr lang="en-US" dirty="0" smtClean="0"/>
              <a:t> q:</a:t>
            </a:r>
          </a:p>
          <a:p>
            <a:pPr lvl="1">
              <a:buFont typeface="Wingdings" pitchFamily="2" charset="2"/>
              <a:buChar char="§"/>
            </a:pPr>
            <a:r>
              <a:rPr lang="el-GR" sz="2400" dirty="0" smtClean="0">
                <a:solidFill>
                  <a:srgbClr val="FF0000"/>
                </a:solidFill>
              </a:rPr>
              <a:t>μεγάλο</a:t>
            </a:r>
            <a:r>
              <a:rPr lang="en-US" sz="2400" dirty="0" smtClean="0">
                <a:solidFill>
                  <a:srgbClr val="FF0000"/>
                </a:solidFill>
              </a:rPr>
              <a:t> q: </a:t>
            </a:r>
            <a:r>
              <a:rPr lang="el-GR" sz="2400" dirty="0" smtClean="0">
                <a:solidFill>
                  <a:srgbClr val="FF0000"/>
                </a:solidFill>
              </a:rPr>
              <a:t>λιγότερες απώλειες πακέτων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2400" dirty="0" smtClean="0">
                <a:solidFill>
                  <a:srgbClr val="FF0000"/>
                </a:solidFill>
              </a:rPr>
              <a:t>μικρό</a:t>
            </a:r>
            <a:r>
              <a:rPr lang="en-US" sz="2400" dirty="0" smtClean="0">
                <a:solidFill>
                  <a:srgbClr val="FF0000"/>
                </a:solidFill>
              </a:rPr>
              <a:t> q:</a:t>
            </a:r>
            <a:r>
              <a:rPr lang="en-US" sz="2400" dirty="0" smtClean="0"/>
              <a:t> </a:t>
            </a:r>
            <a:r>
              <a:rPr lang="el-GR" sz="2400" dirty="0" smtClean="0">
                <a:solidFill>
                  <a:srgbClr val="FF0000"/>
                </a:solidFill>
              </a:rPr>
              <a:t>καλύτερη </a:t>
            </a:r>
            <a:r>
              <a:rPr lang="el-GR" sz="2400" dirty="0" err="1" smtClean="0">
                <a:solidFill>
                  <a:srgbClr val="FF0000"/>
                </a:solidFill>
              </a:rPr>
              <a:t>διαδραστική</a:t>
            </a:r>
            <a:r>
              <a:rPr lang="el-GR" sz="2400" dirty="0" smtClean="0">
                <a:solidFill>
                  <a:srgbClr val="FF0000"/>
                </a:solidFill>
              </a:rPr>
              <a:t> εμπειρία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1988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1989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65EF2BFF-10A6-4D23-9962-75286E05F437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32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393700" y="0"/>
            <a:ext cx="8469313" cy="1143000"/>
          </a:xfrm>
        </p:spPr>
        <p:txBody>
          <a:bodyPr/>
          <a:lstStyle/>
          <a:p>
            <a:pPr algn="l"/>
            <a:r>
              <a:rPr lang="en-US" sz="2800" dirty="0" smtClean="0"/>
              <a:t>VoIP: </a:t>
            </a:r>
            <a:r>
              <a:rPr lang="el-GR" sz="2800" dirty="0" smtClean="0"/>
              <a:t>Σταθερή καθυστέρηση πριν την αναπαραγωγή</a:t>
            </a:r>
            <a:endParaRPr lang="en-US" sz="2800" dirty="0" smtClean="0"/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563563" y="2292350"/>
          <a:ext cx="7056437" cy="447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VISIO" r:id="rId4" imgW="7669080" imgH="4862520" progId="">
                  <p:embed/>
                </p:oleObj>
              </mc:Choice>
              <mc:Fallback>
                <p:oleObj name="VISIO" r:id="rId4" imgW="7669080" imgH="486252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3" y="2292350"/>
                        <a:ext cx="7056437" cy="447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15913" y="944563"/>
            <a:ext cx="88280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accent2"/>
              </a:buClr>
              <a:buSzPct val="110000"/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</a:rPr>
              <a:t> </a:t>
            </a:r>
            <a:r>
              <a:rPr lang="el-GR" sz="2000" dirty="0"/>
              <a:t>Ο αποστολέας παράγει πακέτα κάθε</a:t>
            </a:r>
            <a:r>
              <a:rPr lang="en-US" sz="2000" dirty="0"/>
              <a:t> 20 </a:t>
            </a:r>
            <a:r>
              <a:rPr lang="en-US" sz="2000" dirty="0" err="1"/>
              <a:t>msec</a:t>
            </a:r>
            <a:r>
              <a:rPr lang="en-US" sz="2000" dirty="0"/>
              <a:t> </a:t>
            </a:r>
            <a:r>
              <a:rPr lang="el-GR" sz="2000" dirty="0"/>
              <a:t>κατά την ομιλία (</a:t>
            </a:r>
            <a:r>
              <a:rPr lang="en-US" sz="2000" dirty="0"/>
              <a:t>talk spurt</a:t>
            </a:r>
            <a:r>
              <a:rPr lang="el-GR" sz="2000" dirty="0" smtClean="0"/>
              <a:t>)</a:t>
            </a:r>
            <a:endParaRPr lang="en-US" sz="2000" dirty="0"/>
          </a:p>
          <a:p>
            <a:pPr>
              <a:buClr>
                <a:schemeClr val="accent2"/>
              </a:buClr>
              <a:buSzPct val="110000"/>
              <a:buFont typeface="Arial" pitchFamily="34" charset="0"/>
              <a:buChar char="•"/>
            </a:pPr>
            <a:r>
              <a:rPr lang="en-US" sz="2000" dirty="0"/>
              <a:t> </a:t>
            </a:r>
            <a:r>
              <a:rPr lang="el-GR" sz="2000" dirty="0"/>
              <a:t>Το πρώτο πακέτο λαμβάνεται σε χρόνο</a:t>
            </a:r>
            <a:r>
              <a:rPr lang="en-US" sz="2000" dirty="0"/>
              <a:t> r</a:t>
            </a:r>
          </a:p>
          <a:p>
            <a:pPr>
              <a:buClr>
                <a:schemeClr val="accent2"/>
              </a:buClr>
              <a:buSzPct val="110000"/>
              <a:buFont typeface="Arial" pitchFamily="34" charset="0"/>
              <a:buChar char="•"/>
            </a:pPr>
            <a:r>
              <a:rPr lang="en-US" sz="2000" dirty="0"/>
              <a:t> </a:t>
            </a:r>
            <a:r>
              <a:rPr lang="el-GR" sz="2000" dirty="0"/>
              <a:t>Πρώτη προγραμματισμένη αναπαραγωγή</a:t>
            </a:r>
            <a:r>
              <a:rPr lang="en-US" sz="2000" dirty="0"/>
              <a:t>: </a:t>
            </a:r>
            <a:r>
              <a:rPr lang="el-GR" sz="2000" dirty="0"/>
              <a:t>ξεκινά σε χρόνο</a:t>
            </a:r>
            <a:r>
              <a:rPr lang="en-US" sz="2000" dirty="0"/>
              <a:t> p</a:t>
            </a:r>
          </a:p>
          <a:p>
            <a:pPr>
              <a:buClr>
                <a:schemeClr val="accent2"/>
              </a:buClr>
              <a:buSzPct val="110000"/>
              <a:buFont typeface="Arial" pitchFamily="34" charset="0"/>
              <a:buChar char="•"/>
            </a:pPr>
            <a:r>
              <a:rPr lang="en-US" sz="2000" dirty="0"/>
              <a:t> </a:t>
            </a:r>
            <a:r>
              <a:rPr lang="el-GR" sz="2000" dirty="0"/>
              <a:t>Δεύτερη προγραμματισμένη αναπαραγωγή</a:t>
            </a:r>
            <a:r>
              <a:rPr lang="en-US" sz="2000" dirty="0"/>
              <a:t>: </a:t>
            </a:r>
            <a:r>
              <a:rPr lang="el-GR" sz="2000" dirty="0"/>
              <a:t>ξεκινά σε χρόνο</a:t>
            </a:r>
            <a:r>
              <a:rPr lang="en-US" sz="2000" dirty="0"/>
              <a:t> p’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2053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54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7C60F26F-9997-43C0-887C-39B9C4F4FF74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33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871538"/>
          </a:xfrm>
        </p:spPr>
        <p:txBody>
          <a:bodyPr/>
          <a:lstStyle/>
          <a:p>
            <a:pPr algn="l"/>
            <a:r>
              <a:rPr lang="el-GR" smtClean="0"/>
              <a:t>Προσαρμοζόμενη καθυστέρηση αναπαραγωγής</a:t>
            </a:r>
            <a:r>
              <a:rPr lang="en-US" smtClean="0"/>
              <a:t>, I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4514850" y="3321050"/>
          <a:ext cx="1127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2713" cy="21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20675" y="3670300"/>
            <a:ext cx="7143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/>
              <a:t>Δυναμική εκτίμηση της μέσης καθυστέρησης στον παραλήπτη</a:t>
            </a:r>
            <a:r>
              <a:rPr lang="en-US" sz="2000"/>
              <a:t>:</a:t>
            </a:r>
            <a:endParaRPr lang="en-US" sz="2000">
              <a:latin typeface="Times New Roman" pitchFamily="18" charset="0"/>
            </a:endParaRPr>
          </a:p>
        </p:txBody>
      </p:sp>
      <p:graphicFrame>
        <p:nvGraphicFramePr>
          <p:cNvPr id="3075" name="Object 6"/>
          <p:cNvGraphicFramePr>
            <a:graphicFrameLocks noChangeAspect="1"/>
          </p:cNvGraphicFramePr>
          <p:nvPr/>
        </p:nvGraphicFramePr>
        <p:xfrm>
          <a:off x="2511425" y="4298950"/>
          <a:ext cx="2868613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6" imgW="1549080" imgH="228600" progId="Equation.3">
                  <p:embed/>
                </p:oleObj>
              </mc:Choice>
              <mc:Fallback>
                <p:oleObj name="Equation" r:id="rId6" imgW="154908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1425" y="4298950"/>
                        <a:ext cx="2868613" cy="423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430213" y="5026025"/>
            <a:ext cx="4635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/>
              <a:t>όπου</a:t>
            </a:r>
            <a:r>
              <a:rPr lang="en-US" sz="2000"/>
              <a:t> </a:t>
            </a:r>
            <a:r>
              <a:rPr lang="en-US" sz="2000" i="1"/>
              <a:t>u</a:t>
            </a:r>
            <a:r>
              <a:rPr lang="en-US" sz="2000"/>
              <a:t> </a:t>
            </a:r>
            <a:r>
              <a:rPr lang="el-GR" sz="2000"/>
              <a:t>είναι μια σταθερά</a:t>
            </a:r>
            <a:r>
              <a:rPr lang="en-US" sz="2000"/>
              <a:t> (</a:t>
            </a:r>
            <a:r>
              <a:rPr lang="el-GR" sz="2000"/>
              <a:t>π.χ.</a:t>
            </a:r>
            <a:r>
              <a:rPr lang="en-US" sz="2000"/>
              <a:t>, </a:t>
            </a:r>
            <a:r>
              <a:rPr lang="en-US" sz="2000" i="1"/>
              <a:t>u</a:t>
            </a:r>
            <a:r>
              <a:rPr lang="en-US" sz="2000"/>
              <a:t> = </a:t>
            </a:r>
            <a:r>
              <a:rPr lang="el-GR" sz="2000"/>
              <a:t>0</a:t>
            </a:r>
            <a:r>
              <a:rPr lang="en-US" sz="2000"/>
              <a:t>.1).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3079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33400" y="1093788"/>
            <a:ext cx="8370888" cy="2324100"/>
          </a:xfrm>
        </p:spPr>
        <p:txBody>
          <a:bodyPr/>
          <a:lstStyle/>
          <a:p>
            <a:r>
              <a:rPr lang="el-GR" sz="2000" smtClean="0">
                <a:solidFill>
                  <a:srgbClr val="FF0000"/>
                </a:solidFill>
              </a:rPr>
              <a:t>Στόχος</a:t>
            </a:r>
            <a:r>
              <a:rPr lang="en-US" sz="2000" smtClean="0">
                <a:solidFill>
                  <a:srgbClr val="FF0000"/>
                </a:solidFill>
              </a:rPr>
              <a:t>:</a:t>
            </a:r>
            <a:r>
              <a:rPr lang="en-US" sz="2000" smtClean="0">
                <a:solidFill>
                  <a:schemeClr val="accent2"/>
                </a:solidFill>
              </a:rPr>
              <a:t> </a:t>
            </a:r>
            <a:r>
              <a:rPr lang="el-GR" sz="2000" smtClean="0"/>
              <a:t>ελαχιστοποίηση καθυστέρησης αναπαραγωγής</a:t>
            </a:r>
            <a:r>
              <a:rPr lang="en-US" sz="2000" smtClean="0"/>
              <a:t>, </a:t>
            </a:r>
            <a:r>
              <a:rPr lang="el-GR" sz="2000" smtClean="0"/>
              <a:t>διατήρηση σε χαμηλά επίπεδα του ρυθμού απώλειας πακέτων</a:t>
            </a:r>
            <a:r>
              <a:rPr lang="en-US" sz="2000" smtClean="0"/>
              <a:t> </a:t>
            </a:r>
            <a:r>
              <a:rPr lang="el-GR" sz="2000" smtClean="0"/>
              <a:t>λόγω καθυστέρησης </a:t>
            </a:r>
            <a:endParaRPr lang="en-US" sz="2000" smtClean="0">
              <a:solidFill>
                <a:schemeClr val="accent2"/>
              </a:solidFill>
            </a:endParaRPr>
          </a:p>
          <a:p>
            <a:r>
              <a:rPr lang="el-GR" sz="2000" smtClean="0">
                <a:solidFill>
                  <a:srgbClr val="FF0000"/>
                </a:solidFill>
              </a:rPr>
              <a:t>Προσέγγιση</a:t>
            </a:r>
            <a:r>
              <a:rPr lang="en-US" sz="2000" smtClean="0">
                <a:solidFill>
                  <a:srgbClr val="FF0000"/>
                </a:solidFill>
              </a:rPr>
              <a:t>:</a:t>
            </a:r>
            <a:r>
              <a:rPr lang="en-US" sz="2000" smtClean="0">
                <a:solidFill>
                  <a:schemeClr val="accent2"/>
                </a:solidFill>
              </a:rPr>
              <a:t> </a:t>
            </a:r>
            <a:r>
              <a:rPr lang="el-GR" sz="2000" smtClean="0"/>
              <a:t>ρυθμιζόμενη καθυστέρηση αναπαραγωγής</a:t>
            </a:r>
            <a:r>
              <a:rPr lang="en-US" sz="200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Εκτίμηση της καθυστέρησης δικτύου</a:t>
            </a:r>
            <a:r>
              <a:rPr lang="en-US" sz="1800" smtClean="0"/>
              <a:t>, </a:t>
            </a:r>
            <a:r>
              <a:rPr lang="el-GR" sz="1800" smtClean="0"/>
              <a:t>προσαρμογή της καθυστέρησης αναπαραγωγής στην αρχή των διαστημάτων ομιλίας (</a:t>
            </a:r>
            <a:r>
              <a:rPr lang="en-US" sz="1800" smtClean="0"/>
              <a:t>talk spurts</a:t>
            </a:r>
            <a:r>
              <a:rPr lang="el-GR" sz="1800" smtClean="0"/>
              <a:t>)</a:t>
            </a:r>
            <a:r>
              <a:rPr lang="en-US" sz="1800" smtClean="0"/>
              <a:t>.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Συμπίεση και επιμήκυνση των διαστημάτων σιωπής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Τα αποσπάσματα</a:t>
            </a:r>
            <a:r>
              <a:rPr lang="en-US" sz="1800" smtClean="0"/>
              <a:t> (chunks)</a:t>
            </a:r>
            <a:r>
              <a:rPr lang="el-GR" sz="1800" smtClean="0"/>
              <a:t> αναπαράγονται κάθε</a:t>
            </a:r>
            <a:r>
              <a:rPr lang="en-US" sz="1800" smtClean="0"/>
              <a:t> 20 msec </a:t>
            </a:r>
            <a:r>
              <a:rPr lang="el-GR" sz="1800" smtClean="0"/>
              <a:t>κατά την ομιλία</a:t>
            </a:r>
            <a:r>
              <a:rPr lang="en-US" sz="1800" smtClean="0"/>
              <a:t>.</a:t>
            </a:r>
          </a:p>
        </p:txBody>
      </p:sp>
      <p:sp>
        <p:nvSpPr>
          <p:cNvPr id="308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08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A1DE95CC-E9E9-4C3F-AEC9-85962CD45002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34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just"/>
            <a:r>
              <a:rPr lang="el-GR" smtClean="0"/>
              <a:t>Προσαρμοζόμενη καθυστέρηση αναπαραγωγής</a:t>
            </a:r>
            <a:r>
              <a:rPr lang="en-US" smtClean="0"/>
              <a:t>,I</a:t>
            </a:r>
            <a:r>
              <a:rPr lang="el-GR" smtClean="0"/>
              <a:t>Ι</a:t>
            </a:r>
            <a:endParaRPr lang="en-US" smtClean="0"/>
          </a:p>
        </p:txBody>
      </p:sp>
      <p:sp>
        <p:nvSpPr>
          <p:cNvPr id="4102" name="Text Box 3"/>
          <p:cNvSpPr txBox="1">
            <a:spLocks noChangeArrowheads="1"/>
          </p:cNvSpPr>
          <p:nvPr/>
        </p:nvSpPr>
        <p:spPr bwMode="auto">
          <a:xfrm>
            <a:off x="309563" y="1138238"/>
            <a:ext cx="8613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000"/>
              <a:t>Είναι επίσης χρήσιμο να εκτιμήσουμε την μέση απόκλιση καθυστέρησης,</a:t>
            </a:r>
            <a:r>
              <a:rPr lang="en-US" sz="2000"/>
              <a:t> </a:t>
            </a:r>
            <a:r>
              <a:rPr lang="en-US" sz="2000" i="1"/>
              <a:t>v</a:t>
            </a:r>
            <a:r>
              <a:rPr lang="en-US" sz="2000" i="1" baseline="-25000"/>
              <a:t>i </a:t>
            </a:r>
            <a:r>
              <a:rPr lang="en-US" sz="2000"/>
              <a:t>: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4514850" y="3321050"/>
          <a:ext cx="1127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2713" cy="21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5"/>
          <p:cNvGraphicFramePr>
            <a:graphicFrameLocks noChangeAspect="1"/>
          </p:cNvGraphicFramePr>
          <p:nvPr/>
        </p:nvGraphicFramePr>
        <p:xfrm>
          <a:off x="2166938" y="1676400"/>
          <a:ext cx="3516312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Equation" r:id="rId6" imgW="1803240" imgH="228600" progId="Equation.3">
                  <p:embed/>
                </p:oleObj>
              </mc:Choice>
              <mc:Fallback>
                <p:oleObj name="Equation" r:id="rId6" imgW="180324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6938" y="1676400"/>
                        <a:ext cx="3516312" cy="446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228600" y="2209800"/>
            <a:ext cx="87630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000" dirty="0"/>
              <a:t>Οι εκτιμήσεις</a:t>
            </a:r>
            <a:r>
              <a:rPr lang="en-US" sz="2000" dirty="0"/>
              <a:t> </a:t>
            </a:r>
            <a:r>
              <a:rPr lang="en-US" sz="2000" i="1" dirty="0" err="1"/>
              <a:t>d</a:t>
            </a:r>
            <a:r>
              <a:rPr lang="en-US" sz="2000" i="1" baseline="-25000" dirty="0" err="1"/>
              <a:t>i</a:t>
            </a:r>
            <a:r>
              <a:rPr lang="en-US" sz="2000" dirty="0"/>
              <a:t> </a:t>
            </a:r>
            <a:r>
              <a:rPr lang="el-GR" sz="2000" dirty="0" smtClean="0"/>
              <a:t> και</a:t>
            </a:r>
            <a:r>
              <a:rPr lang="en-US" sz="2000" dirty="0" smtClean="0"/>
              <a:t> </a:t>
            </a:r>
            <a:r>
              <a:rPr lang="en-US" sz="2000" i="1" dirty="0"/>
              <a:t>v</a:t>
            </a:r>
            <a:r>
              <a:rPr lang="en-US" sz="2000" i="1" baseline="-25000" dirty="0"/>
              <a:t>i</a:t>
            </a:r>
            <a:r>
              <a:rPr lang="en-US" sz="2000" dirty="0"/>
              <a:t> </a:t>
            </a:r>
            <a:r>
              <a:rPr lang="el-GR" sz="2000" dirty="0"/>
              <a:t>υπολογίζονται για κάθε πακέτο που λαμβάνεται</a:t>
            </a:r>
            <a:r>
              <a:rPr lang="en-US" sz="2000" dirty="0"/>
              <a:t>,</a:t>
            </a:r>
            <a:r>
              <a:rPr lang="el-GR" sz="2000" dirty="0"/>
              <a:t> παρόλο που χρησιμοποιούνται στην αρχή των διαστημάτων ομιλίας </a:t>
            </a:r>
            <a:r>
              <a:rPr lang="en-US" sz="2000" dirty="0"/>
              <a:t>(talk spurts).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l-GR" sz="2000" dirty="0"/>
              <a:t>Για το </a:t>
            </a:r>
            <a:r>
              <a:rPr lang="el-GR" sz="2000" dirty="0">
                <a:solidFill>
                  <a:srgbClr val="FF0000"/>
                </a:solidFill>
              </a:rPr>
              <a:t>πρώτο πακέτο σε ένα διάστημα ομιλίας</a:t>
            </a:r>
            <a:r>
              <a:rPr lang="el-GR" sz="2000" dirty="0"/>
              <a:t>, ο </a:t>
            </a:r>
            <a:r>
              <a:rPr lang="en-US" sz="2000" dirty="0"/>
              <a:t> </a:t>
            </a:r>
            <a:r>
              <a:rPr lang="el-GR" sz="2000" dirty="0"/>
              <a:t>χρόνος αναπαραγωγής είναι</a:t>
            </a:r>
            <a:r>
              <a:rPr lang="en-US" sz="2000" dirty="0"/>
              <a:t> (</a:t>
            </a:r>
            <a:r>
              <a:rPr lang="el-GR" sz="2000" dirty="0"/>
              <a:t>έστω πακέτο </a:t>
            </a:r>
            <a:r>
              <a:rPr lang="en-US" sz="2000" dirty="0" err="1"/>
              <a:t>i</a:t>
            </a:r>
            <a:r>
              <a:rPr lang="en-US" sz="2000" dirty="0"/>
              <a:t>):</a:t>
            </a:r>
            <a:endParaRPr lang="en-US" dirty="0">
              <a:latin typeface="Times New Roman" pitchFamily="18" charset="0"/>
            </a:endParaRPr>
          </a:p>
        </p:txBody>
      </p:sp>
      <p:graphicFrame>
        <p:nvGraphicFramePr>
          <p:cNvPr id="4100" name="Object 7"/>
          <p:cNvGraphicFramePr>
            <a:graphicFrameLocks noChangeAspect="1"/>
          </p:cNvGraphicFramePr>
          <p:nvPr/>
        </p:nvGraphicFramePr>
        <p:xfrm>
          <a:off x="2895600" y="3581400"/>
          <a:ext cx="19812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Εξίσωση" r:id="rId8" imgW="1028520" imgH="228600" progId="Equation.3">
                  <p:embed/>
                </p:oleObj>
              </mc:Choice>
              <mc:Fallback>
                <p:oleObj name="Εξίσωση" r:id="rId8" imgW="102852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581400"/>
                        <a:ext cx="1981200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228600" y="4117975"/>
            <a:ext cx="89154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000" dirty="0"/>
              <a:t>όπου</a:t>
            </a:r>
            <a:r>
              <a:rPr lang="en-US" sz="2000" dirty="0"/>
              <a:t> K </a:t>
            </a:r>
            <a:r>
              <a:rPr lang="el-GR" sz="2000" dirty="0"/>
              <a:t>μια θετική σταθερά</a:t>
            </a:r>
            <a:r>
              <a:rPr lang="en-US" sz="2000" dirty="0"/>
              <a:t>.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l-GR" sz="2000" dirty="0"/>
              <a:t>Τα εναπομείναντα πακέτα σε ένα διάστημα ομιλίας αναπαράγονται περιοδικά.</a:t>
            </a:r>
            <a:endParaRPr lang="en-US" dirty="0"/>
          </a:p>
        </p:txBody>
      </p:sp>
      <p:sp>
        <p:nvSpPr>
          <p:cNvPr id="4105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106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460FBD59-58CB-4D35-9120-DB311B2D20FF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35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algn="l"/>
            <a:r>
              <a:rPr lang="el-GR" smtClean="0"/>
              <a:t>Προσαρμοζόμενη αναπαραγωγή</a:t>
            </a:r>
            <a:r>
              <a:rPr lang="en-US" smtClean="0"/>
              <a:t>, III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425" y="1219200"/>
            <a:ext cx="8004175" cy="49276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u="sng" dirty="0" smtClean="0">
                <a:solidFill>
                  <a:srgbClr val="FF0000"/>
                </a:solidFill>
              </a:rPr>
              <a:t>Q:</a:t>
            </a:r>
            <a:r>
              <a:rPr lang="en-US" dirty="0" smtClean="0"/>
              <a:t> </a:t>
            </a:r>
            <a:r>
              <a:rPr lang="el-GR" dirty="0" smtClean="0"/>
              <a:t>Πώς ο παραλήπτης αντιλαμβάνεται ότι ένα πακέτο είναι το πρώτο ενός διαστήματος ομιλίας;</a:t>
            </a:r>
          </a:p>
          <a:p>
            <a:pPr>
              <a:buFont typeface="ZapfDingbats" pitchFamily="82" charset="2"/>
              <a:buNone/>
            </a:pPr>
            <a:endParaRPr lang="en-US" dirty="0" smtClean="0"/>
          </a:p>
          <a:p>
            <a:r>
              <a:rPr lang="el-GR" dirty="0" smtClean="0">
                <a:solidFill>
                  <a:schemeClr val="accent2"/>
                </a:solidFill>
              </a:rPr>
              <a:t>Καμία απώλεια</a:t>
            </a:r>
            <a:r>
              <a:rPr lang="en-US" dirty="0" smtClean="0">
                <a:solidFill>
                  <a:schemeClr val="accent2"/>
                </a:solidFill>
              </a:rPr>
              <a:t>, </a:t>
            </a:r>
            <a:r>
              <a:rPr lang="el-GR" dirty="0" smtClean="0"/>
              <a:t>ο παραλήπτης εξετάζει διαδοχικές </a:t>
            </a:r>
            <a:r>
              <a:rPr lang="el-GR" dirty="0" err="1" smtClean="0"/>
              <a:t>χρονοσφραγίδες</a:t>
            </a:r>
            <a:r>
              <a:rPr lang="en-US" dirty="0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Διαφορά διαδοχικών </a:t>
            </a:r>
            <a:r>
              <a:rPr lang="el-GR" dirty="0" err="1" smtClean="0"/>
              <a:t>χρονοσφραγίδων</a:t>
            </a:r>
            <a:r>
              <a:rPr lang="en-US" dirty="0" smtClean="0"/>
              <a:t> &gt; 20 </a:t>
            </a:r>
            <a:r>
              <a:rPr lang="en-US" dirty="0" err="1" smtClean="0"/>
              <a:t>msec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l-GR" dirty="0" smtClean="0">
                <a:sym typeface="Wingdings" pitchFamily="2" charset="2"/>
              </a:rPr>
              <a:t>ξεκινά νέο διάστημα ομιλίας</a:t>
            </a:r>
            <a:r>
              <a:rPr lang="en-US" sz="2400" dirty="0" smtClean="0"/>
              <a:t>.</a:t>
            </a:r>
          </a:p>
          <a:p>
            <a:r>
              <a:rPr lang="el-GR" dirty="0" smtClean="0">
                <a:solidFill>
                  <a:schemeClr val="accent2"/>
                </a:solidFill>
              </a:rPr>
              <a:t>Μερικές απώλειες πακέτων</a:t>
            </a:r>
            <a:r>
              <a:rPr lang="en-US" dirty="0" smtClean="0"/>
              <a:t>, </a:t>
            </a:r>
            <a:r>
              <a:rPr lang="el-GR" dirty="0" smtClean="0"/>
              <a:t>ο παραλήπτης πρέπει να εξετάσει και τις </a:t>
            </a:r>
            <a:r>
              <a:rPr lang="el-GR" dirty="0" err="1" smtClean="0"/>
              <a:t>χρονοσφραγίδες</a:t>
            </a:r>
            <a:r>
              <a:rPr lang="el-GR" dirty="0" smtClean="0"/>
              <a:t> και τους αριθμούς ακολουθίας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sequence numbers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Διαφορά διαδοχικών </a:t>
            </a:r>
            <a:r>
              <a:rPr lang="el-GR" dirty="0" err="1" smtClean="0"/>
              <a:t>χρονοσφραγίδων</a:t>
            </a:r>
            <a:r>
              <a:rPr lang="en-US" dirty="0" smtClean="0"/>
              <a:t> &gt; 20 </a:t>
            </a:r>
            <a:r>
              <a:rPr lang="en-US" dirty="0" err="1" smtClean="0"/>
              <a:t>msec</a:t>
            </a:r>
            <a:r>
              <a:rPr lang="en-US" dirty="0" smtClean="0"/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καί</a:t>
            </a:r>
            <a:r>
              <a:rPr lang="en-US" dirty="0" smtClean="0"/>
              <a:t> </a:t>
            </a:r>
            <a:r>
              <a:rPr lang="el-GR" dirty="0" smtClean="0"/>
              <a:t>αριθμοί ακολουθίας χωρίς «κενά»</a:t>
            </a:r>
            <a:r>
              <a:rPr lang="en-US" dirty="0" smtClean="0"/>
              <a:t> --&gt; </a:t>
            </a:r>
            <a:r>
              <a:rPr lang="el-GR" dirty="0" smtClean="0">
                <a:sym typeface="Wingdings" pitchFamily="2" charset="2"/>
              </a:rPr>
              <a:t>ξεκινά νέο διάστημα ομιλίας</a:t>
            </a:r>
            <a:r>
              <a:rPr lang="en-US" dirty="0" smtClean="0"/>
              <a:t>.</a:t>
            </a:r>
            <a:endParaRPr lang="en-US" sz="2400" dirty="0" smtClean="0"/>
          </a:p>
        </p:txBody>
      </p:sp>
      <p:sp>
        <p:nvSpPr>
          <p:cNvPr id="43012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013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6256D9DD-B25F-491B-825B-178EF6D0C6B3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36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22288" y="0"/>
            <a:ext cx="7772400" cy="871538"/>
          </a:xfrm>
        </p:spPr>
        <p:txBody>
          <a:bodyPr/>
          <a:lstStyle/>
          <a:p>
            <a:r>
              <a:rPr lang="en-US" sz="2800" smtClean="0"/>
              <a:t>VoIP: </a:t>
            </a:r>
            <a:r>
              <a:rPr lang="el-GR" sz="2800" smtClean="0"/>
              <a:t>Ανάκαμψη από την απώλεια πακέτων</a:t>
            </a:r>
            <a:r>
              <a:rPr lang="en-US" sz="2800" smtClean="0"/>
              <a:t> (1)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15913" y="3384550"/>
            <a:ext cx="8323262" cy="2478088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Απλό </a:t>
            </a:r>
            <a:r>
              <a:rPr lang="en-US" sz="2400" dirty="0" smtClean="0">
                <a:solidFill>
                  <a:srgbClr val="FF0000"/>
                </a:solidFill>
              </a:rPr>
              <a:t>FEC</a:t>
            </a:r>
          </a:p>
          <a:p>
            <a:r>
              <a:rPr lang="el-GR" sz="2000" dirty="0" smtClean="0"/>
              <a:t>Για κάθε ομάδα </a:t>
            </a:r>
            <a:r>
              <a:rPr lang="en-US" sz="2000" dirty="0" smtClean="0"/>
              <a:t>n</a:t>
            </a:r>
            <a:r>
              <a:rPr lang="el-GR" sz="2000" dirty="0" smtClean="0"/>
              <a:t> αποσπασμάτων  (</a:t>
            </a:r>
            <a:r>
              <a:rPr lang="en-US" sz="2000" dirty="0" smtClean="0"/>
              <a:t>chunks</a:t>
            </a:r>
            <a:r>
              <a:rPr lang="el-GR" sz="2000" dirty="0" smtClean="0"/>
              <a:t>)</a:t>
            </a:r>
            <a:r>
              <a:rPr lang="en-US" sz="2000" dirty="0" smtClean="0"/>
              <a:t> </a:t>
            </a:r>
            <a:r>
              <a:rPr lang="el-GR" sz="2000" dirty="0" smtClean="0"/>
              <a:t>δημιουργείται ένα πλεονασματικό </a:t>
            </a:r>
            <a:r>
              <a:rPr lang="en-US" sz="2000" dirty="0" smtClean="0"/>
              <a:t>chunk </a:t>
            </a:r>
            <a:r>
              <a:rPr lang="el-GR" sz="2000" dirty="0" smtClean="0"/>
              <a:t>εφαρμόζοντας </a:t>
            </a:r>
            <a:r>
              <a:rPr lang="en-US" sz="2000" dirty="0" smtClean="0"/>
              <a:t>exclusive OR</a:t>
            </a:r>
            <a:r>
              <a:rPr lang="el-GR" sz="2000" dirty="0" smtClean="0"/>
              <a:t> στις </a:t>
            </a:r>
            <a:r>
              <a:rPr lang="en-US" sz="2000" dirty="0" smtClean="0"/>
              <a:t>n </a:t>
            </a:r>
            <a:r>
              <a:rPr lang="el-GR" sz="2000" dirty="0" smtClean="0"/>
              <a:t>αρχικές </a:t>
            </a:r>
            <a:endParaRPr lang="en-US" sz="2000" dirty="0" smtClean="0"/>
          </a:p>
          <a:p>
            <a:r>
              <a:rPr lang="el-GR" sz="2000" dirty="0" smtClean="0"/>
              <a:t>Στέλνει</a:t>
            </a:r>
            <a:r>
              <a:rPr lang="en-US" sz="2000" dirty="0" smtClean="0"/>
              <a:t> n+1 chunks, </a:t>
            </a:r>
            <a:r>
              <a:rPr lang="el-GR" sz="2000" dirty="0" smtClean="0"/>
              <a:t>αυξάνοντας το απαιτούμενο </a:t>
            </a:r>
            <a:r>
              <a:rPr lang="en-US" sz="2000" dirty="0" smtClean="0"/>
              <a:t>bandwidth</a:t>
            </a:r>
            <a:r>
              <a:rPr lang="el-GR" sz="2000" dirty="0" smtClean="0"/>
              <a:t> κατά </a:t>
            </a:r>
            <a:r>
              <a:rPr lang="en-US" sz="2000" dirty="0" smtClean="0"/>
              <a:t>1/n.</a:t>
            </a:r>
          </a:p>
          <a:p>
            <a:r>
              <a:rPr lang="el-GR" sz="2000" dirty="0" smtClean="0"/>
              <a:t>Μπορεί να ανακατασκευάσει τα αρχικά</a:t>
            </a:r>
            <a:r>
              <a:rPr lang="en-US" sz="2000" dirty="0" smtClean="0"/>
              <a:t> n chunks </a:t>
            </a:r>
            <a:r>
              <a:rPr lang="el-GR" sz="2000" dirty="0" smtClean="0"/>
              <a:t>εάν χαθεί το πολύ ένα </a:t>
            </a:r>
            <a:r>
              <a:rPr lang="en-US" sz="2000" dirty="0" smtClean="0"/>
              <a:t>chunk </a:t>
            </a:r>
            <a:r>
              <a:rPr lang="el-GR" sz="2000" dirty="0" smtClean="0"/>
              <a:t>από τα</a:t>
            </a:r>
            <a:r>
              <a:rPr lang="en-US" sz="2000" dirty="0" smtClean="0"/>
              <a:t> n+1</a:t>
            </a:r>
            <a:r>
              <a:rPr lang="el-GR" sz="2000" dirty="0" smtClean="0"/>
              <a:t>.</a:t>
            </a:r>
            <a:endParaRPr lang="en-US" sz="2000" dirty="0" smtClean="0"/>
          </a:p>
        </p:txBody>
      </p:sp>
      <p:sp>
        <p:nvSpPr>
          <p:cNvPr id="44036" name="Text Box 6"/>
          <p:cNvSpPr txBox="1">
            <a:spLocks noChangeArrowheads="1"/>
          </p:cNvSpPr>
          <p:nvPr/>
        </p:nvSpPr>
        <p:spPr bwMode="auto">
          <a:xfrm>
            <a:off x="268288" y="962025"/>
            <a:ext cx="859155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>
                <a:solidFill>
                  <a:srgbClr val="FF0000"/>
                </a:solidFill>
              </a:rPr>
              <a:t>Πρόκληση:</a:t>
            </a:r>
            <a:r>
              <a:rPr lang="el-GR" sz="2000"/>
              <a:t> ανάκαμψε από απώλεια πακέτων με μικρή ανεκτή καθυστέρηση μεταξύ της αρχικής μετάδοσης και της αναπαραγωγής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/>
              <a:t> κάθε </a:t>
            </a:r>
            <a:r>
              <a:rPr lang="en-US" sz="2000"/>
              <a:t>ACK/NACK </a:t>
            </a:r>
            <a:r>
              <a:rPr lang="el-GR" sz="2000"/>
              <a:t>παίρνει ~ 1 </a:t>
            </a:r>
            <a:r>
              <a:rPr lang="en-US" sz="2000"/>
              <a:t>RTT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2000"/>
              <a:t> </a:t>
            </a:r>
            <a:r>
              <a:rPr lang="el-GR" sz="2000"/>
              <a:t>Εναλλακτική: </a:t>
            </a:r>
            <a:r>
              <a:rPr lang="en-US" sz="2000" i="1">
                <a:solidFill>
                  <a:srgbClr val="CC0000"/>
                </a:solidFill>
              </a:rPr>
              <a:t>Forward Error Correction (FEC)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/>
              <a:t> στείλε αρκετά </a:t>
            </a:r>
            <a:r>
              <a:rPr lang="en-US"/>
              <a:t>bits </a:t>
            </a:r>
            <a:r>
              <a:rPr lang="el-GR"/>
              <a:t>για να επιτρέψεις την ανάκαμψη χωρίς αναμετάδοση</a:t>
            </a:r>
          </a:p>
        </p:txBody>
      </p:sp>
      <p:sp>
        <p:nvSpPr>
          <p:cNvPr id="44037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4038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61B6553B-1F86-46C4-9E3E-09984129D9BD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37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Ανάκαμψη από την απώλεια πακέτων</a:t>
            </a:r>
            <a:r>
              <a:rPr lang="en-US" smtClean="0"/>
              <a:t> (</a:t>
            </a:r>
            <a:r>
              <a:rPr lang="el-GR" smtClean="0"/>
              <a:t>2</a:t>
            </a:r>
            <a:r>
              <a:rPr lang="en-US" smtClean="0"/>
              <a:t>)</a:t>
            </a:r>
          </a:p>
        </p:txBody>
      </p:sp>
      <p:pic>
        <p:nvPicPr>
          <p:cNvPr id="45059" name="Picture 3" descr="C:\Medy\cs118\Notes\TopDown Fall 99\Pictures\632 Mixed Quality Redundancy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6263" y="1279525"/>
            <a:ext cx="6027737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95263" y="1282700"/>
            <a:ext cx="3306762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u="sng">
                <a:solidFill>
                  <a:srgbClr val="FF0000"/>
                </a:solidFill>
              </a:rPr>
              <a:t>2</a:t>
            </a:r>
            <a:r>
              <a:rPr lang="el-GR" sz="2000" u="sng" baseline="30000">
                <a:solidFill>
                  <a:srgbClr val="FF0000"/>
                </a:solidFill>
              </a:rPr>
              <a:t>ο</a:t>
            </a:r>
            <a:r>
              <a:rPr lang="en-US" sz="2000" u="sng">
                <a:solidFill>
                  <a:srgbClr val="FF0000"/>
                </a:solidFill>
              </a:rPr>
              <a:t> </a:t>
            </a:r>
            <a:r>
              <a:rPr lang="el-GR" sz="2000" u="sng">
                <a:solidFill>
                  <a:srgbClr val="FF0000"/>
                </a:solidFill>
              </a:rPr>
              <a:t>σχήμα </a:t>
            </a:r>
            <a:r>
              <a:rPr lang="en-US" sz="2000" u="sng">
                <a:solidFill>
                  <a:srgbClr val="FF0000"/>
                </a:solidFill>
              </a:rPr>
              <a:t>FEC 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/>
              <a:t> “piggyback lower </a:t>
            </a:r>
            <a:br>
              <a:rPr lang="en-US" sz="2000"/>
            </a:br>
            <a:r>
              <a:rPr lang="en-US" sz="2000"/>
              <a:t>quality stream” 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/>
              <a:t> </a:t>
            </a:r>
            <a:r>
              <a:rPr lang="el-GR" sz="2000"/>
              <a:t>παράλληλη αποστολή </a:t>
            </a:r>
          </a:p>
          <a:p>
            <a:pPr>
              <a:buClr>
                <a:schemeClr val="accent2"/>
              </a:buClr>
            </a:pPr>
            <a:r>
              <a:rPr lang="el-GR" sz="2000"/>
              <a:t>μικρότερης ανάλυσης ροής</a:t>
            </a:r>
          </a:p>
          <a:p>
            <a:pPr>
              <a:buClr>
                <a:schemeClr val="accent2"/>
              </a:buClr>
            </a:pPr>
            <a:r>
              <a:rPr lang="el-GR" sz="2000"/>
              <a:t> δεδομένων ήχου ως </a:t>
            </a:r>
          </a:p>
          <a:p>
            <a:pPr>
              <a:buClr>
                <a:schemeClr val="accent2"/>
              </a:buClr>
            </a:pPr>
            <a:r>
              <a:rPr lang="el-GR" sz="2000"/>
              <a:t>πλεονάζουσα πληροφορία</a:t>
            </a:r>
            <a:endParaRPr lang="en-US" sz="200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/>
              <a:t> </a:t>
            </a:r>
            <a:r>
              <a:rPr lang="el-GR" sz="2000"/>
              <a:t>για παράδειγμα</a:t>
            </a:r>
            <a:r>
              <a:rPr lang="en-US" sz="2000"/>
              <a:t>, </a:t>
            </a:r>
            <a:r>
              <a:rPr lang="el-GR" sz="2000"/>
              <a:t>κανονική</a:t>
            </a:r>
          </a:p>
          <a:p>
            <a:pPr>
              <a:buClr>
                <a:schemeClr val="accent2"/>
              </a:buClr>
            </a:pPr>
            <a:r>
              <a:rPr lang="el-GR" sz="2000"/>
              <a:t>ροή</a:t>
            </a:r>
            <a:r>
              <a:rPr lang="en-US" sz="2000"/>
              <a:t> PCM </a:t>
            </a:r>
            <a:r>
              <a:rPr lang="el-GR" sz="2000"/>
              <a:t>στα</a:t>
            </a:r>
            <a:r>
              <a:rPr lang="en-US" sz="2000"/>
              <a:t> 64 kbps</a:t>
            </a:r>
            <a:br>
              <a:rPr lang="en-US" sz="2000"/>
            </a:br>
            <a:r>
              <a:rPr lang="el-GR" sz="2000"/>
              <a:t>και πλεονάζουσα ροή </a:t>
            </a:r>
          </a:p>
          <a:p>
            <a:pPr>
              <a:buClr>
                <a:schemeClr val="accent2"/>
              </a:buClr>
            </a:pPr>
            <a:r>
              <a:rPr lang="en-US" sz="2000"/>
              <a:t>GSM </a:t>
            </a:r>
            <a:r>
              <a:rPr lang="el-GR" sz="2000"/>
              <a:t>στα</a:t>
            </a:r>
            <a:r>
              <a:rPr lang="en-US" sz="2000"/>
              <a:t> 13 kbps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779588" y="4699000"/>
            <a:ext cx="71643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en-US"/>
              <a:t> </a:t>
            </a:r>
            <a:r>
              <a:rPr lang="el-GR" sz="2000"/>
              <a:t>Σε απώλεια μη-διαδοχικών πακέτων</a:t>
            </a:r>
            <a:r>
              <a:rPr lang="en-US" sz="2000"/>
              <a:t>, </a:t>
            </a:r>
            <a:r>
              <a:rPr lang="el-GR" sz="2000"/>
              <a:t>ο παραλήπτης μπορεί </a:t>
            </a:r>
            <a:br>
              <a:rPr lang="el-GR" sz="2000"/>
            </a:br>
            <a:r>
              <a:rPr lang="el-GR" sz="2000"/>
              <a:t>να συγκαλύψει την απώλεια.</a:t>
            </a:r>
            <a:r>
              <a:rPr lang="en-US" sz="2000"/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/>
              <a:t> </a:t>
            </a:r>
            <a:r>
              <a:rPr lang="el-GR" sz="2000"/>
              <a:t>Μπορεί επίσης να προσθέσει το </a:t>
            </a:r>
            <a:r>
              <a:rPr lang="en-US" sz="2000"/>
              <a:t>(n-1)</a:t>
            </a:r>
            <a:r>
              <a:rPr lang="el-GR" sz="2000"/>
              <a:t>-ιοστό</a:t>
            </a:r>
            <a:r>
              <a:rPr lang="en-US" sz="2000"/>
              <a:t> </a:t>
            </a:r>
            <a:r>
              <a:rPr lang="el-GR" sz="2000"/>
              <a:t>και</a:t>
            </a:r>
            <a:r>
              <a:rPr lang="en-US" sz="2000"/>
              <a:t> (n-2</a:t>
            </a:r>
            <a:r>
              <a:rPr lang="el-GR" sz="2000"/>
              <a:t>)-ιοστό</a:t>
            </a:r>
          </a:p>
          <a:p>
            <a:pPr>
              <a:buClr>
                <a:schemeClr val="accent2"/>
              </a:buClr>
            </a:pPr>
            <a:r>
              <a:rPr lang="el-GR" sz="2000"/>
              <a:t>από την χαμηλού ρυθμού </a:t>
            </a:r>
            <a:r>
              <a:rPr lang="en-US" sz="2000"/>
              <a:t>bit </a:t>
            </a:r>
            <a:r>
              <a:rPr lang="el-GR" sz="2000"/>
              <a:t>έκδοση του υλικού.</a:t>
            </a:r>
            <a:endParaRPr lang="en-US" sz="2000"/>
          </a:p>
        </p:txBody>
      </p:sp>
      <p:sp>
        <p:nvSpPr>
          <p:cNvPr id="45062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5063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31437CA6-E399-41B5-AEF9-9C66270FB434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38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/>
              <a:t>Ανάκαμψη από την απώλεια πακέτων</a:t>
            </a:r>
            <a:r>
              <a:rPr lang="en-US" sz="2800" smtClean="0"/>
              <a:t> </a:t>
            </a:r>
            <a:r>
              <a:rPr lang="en-US" sz="1800" smtClean="0"/>
              <a:t>(</a:t>
            </a:r>
            <a:r>
              <a:rPr lang="el-GR" sz="1800" smtClean="0"/>
              <a:t>3</a:t>
            </a:r>
            <a:r>
              <a:rPr lang="en-US" sz="1800" smtClean="0"/>
              <a:t>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0988" y="4038600"/>
            <a:ext cx="4248150" cy="2530475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u="sng" smtClean="0">
                <a:solidFill>
                  <a:srgbClr val="FF0000"/>
                </a:solidFill>
              </a:rPr>
              <a:t>Διάπλεξη (</a:t>
            </a:r>
            <a:r>
              <a:rPr lang="en-US" u="sng" smtClean="0">
                <a:solidFill>
                  <a:srgbClr val="FF0000"/>
                </a:solidFill>
              </a:rPr>
              <a:t>Interleaving</a:t>
            </a:r>
            <a:r>
              <a:rPr lang="el-GR" u="sng" smtClean="0">
                <a:solidFill>
                  <a:srgbClr val="FF0000"/>
                </a:solidFill>
              </a:rPr>
              <a:t>)</a:t>
            </a:r>
            <a:endParaRPr lang="en-US" smtClean="0"/>
          </a:p>
          <a:p>
            <a:r>
              <a:rPr lang="el-GR" sz="1800" smtClean="0"/>
              <a:t>Τα αρχικά πακέτα</a:t>
            </a:r>
            <a:r>
              <a:rPr lang="en-US" sz="1800" smtClean="0"/>
              <a:t> </a:t>
            </a:r>
            <a:r>
              <a:rPr lang="el-GR" sz="1800" smtClean="0"/>
              <a:t>διασπώνται σε μικρότερα κομμάτια</a:t>
            </a:r>
            <a:endParaRPr lang="en-US" sz="1800" smtClean="0"/>
          </a:p>
          <a:p>
            <a:r>
              <a:rPr lang="el-GR" sz="1800" smtClean="0"/>
              <a:t>Για παράδειγμα</a:t>
            </a:r>
            <a:r>
              <a:rPr lang="en-US" sz="1800" smtClean="0"/>
              <a:t>, 4 </a:t>
            </a:r>
            <a:r>
              <a:rPr lang="el-GR" sz="1800" smtClean="0"/>
              <a:t>κομμάτια </a:t>
            </a:r>
            <a:r>
              <a:rPr lang="en-US" sz="1800" smtClean="0"/>
              <a:t>(</a:t>
            </a:r>
            <a:r>
              <a:rPr lang="el-GR" sz="1800" smtClean="0"/>
              <a:t>των </a:t>
            </a:r>
            <a:r>
              <a:rPr lang="en-US" sz="1800" smtClean="0"/>
              <a:t>5 msec) </a:t>
            </a:r>
            <a:r>
              <a:rPr lang="el-GR" sz="1800" smtClean="0"/>
              <a:t>για κάθε</a:t>
            </a:r>
            <a:r>
              <a:rPr lang="en-US" sz="1800" smtClean="0"/>
              <a:t> </a:t>
            </a:r>
            <a:r>
              <a:rPr lang="el-GR" sz="1800" smtClean="0"/>
              <a:t>αρχικό πακέτο</a:t>
            </a:r>
            <a:endParaRPr lang="en-US" sz="1800" smtClean="0"/>
          </a:p>
          <a:p>
            <a:r>
              <a:rPr lang="el-GR" sz="1800" smtClean="0"/>
              <a:t>Τα μεταδιδόμενα πακέτα περιλαμβάνουν μικρά κομμάτια από διαφορετικά </a:t>
            </a:r>
            <a:r>
              <a:rPr lang="en-US" sz="1800" smtClean="0"/>
              <a:t> chunks</a:t>
            </a:r>
          </a:p>
        </p:txBody>
      </p:sp>
      <p:pic>
        <p:nvPicPr>
          <p:cNvPr id="46084" name="Picture 4" descr="C:\Medy\cs118\Notes\TopDown Fall 99\Pictures\633 interleaving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0575" y="992188"/>
            <a:ext cx="6300788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95813" y="4435475"/>
            <a:ext cx="4017962" cy="1631950"/>
          </a:xfrm>
        </p:spPr>
        <p:txBody>
          <a:bodyPr/>
          <a:lstStyle/>
          <a:p>
            <a:r>
              <a:rPr lang="el-GR" sz="1800" smtClean="0"/>
              <a:t>Αν χαθεί ένα πακέτο, εξακολουθούμε να έχουμε το μεγαλύτερο μέρος κάθε αρχικό πακέτο</a:t>
            </a:r>
            <a:endParaRPr lang="en-US" sz="1800" smtClean="0"/>
          </a:p>
          <a:p>
            <a:r>
              <a:rPr lang="el-GR" sz="1800" smtClean="0">
                <a:solidFill>
                  <a:schemeClr val="accent2"/>
                </a:solidFill>
              </a:rPr>
              <a:t>Δεν προσθέτει πλεονασμό</a:t>
            </a:r>
            <a:endParaRPr lang="en-US" sz="1800" smtClean="0">
              <a:solidFill>
                <a:schemeClr val="accent2"/>
              </a:solidFill>
            </a:endParaRPr>
          </a:p>
          <a:p>
            <a:r>
              <a:rPr lang="el-GR" sz="1800" smtClean="0">
                <a:solidFill>
                  <a:schemeClr val="accent2"/>
                </a:solidFill>
              </a:rPr>
              <a:t>Όμως αυξάνει την καθυστέρηση αναπαραγωγής</a:t>
            </a:r>
            <a:endParaRPr lang="en-US" sz="1800" smtClean="0">
              <a:solidFill>
                <a:schemeClr val="accent2"/>
              </a:solidFill>
            </a:endParaRPr>
          </a:p>
          <a:p>
            <a:endParaRPr lang="en-US" sz="2000" smtClean="0"/>
          </a:p>
        </p:txBody>
      </p:sp>
      <p:sp>
        <p:nvSpPr>
          <p:cNvPr id="46086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6087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6F4D80CC-DBCD-4353-9A84-95526043359C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39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Δικτύωση Πολυμέσων: Διάρθρωση</a:t>
            </a: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300038" y="1655763"/>
            <a:ext cx="8543925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>
                <a:solidFill>
                  <a:srgbClr val="FF0000"/>
                </a:solidFill>
              </a:rPr>
              <a:t>7.1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Εφαρμογές </a:t>
            </a:r>
            <a:r>
              <a:rPr lang="el-GR" dirty="0">
                <a:solidFill>
                  <a:srgbClr val="FF0000"/>
                </a:solidFill>
              </a:rPr>
              <a:t>δικτύωσης πολυμέσων</a:t>
            </a: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7.2</a:t>
            </a:r>
            <a:r>
              <a:rPr lang="el-GR" dirty="0"/>
              <a:t> </a:t>
            </a:r>
            <a:r>
              <a:rPr lang="en-US" dirty="0" smtClean="0"/>
              <a:t> </a:t>
            </a:r>
            <a:r>
              <a:rPr lang="el-GR" dirty="0" smtClean="0"/>
              <a:t>Ροή </a:t>
            </a:r>
            <a:r>
              <a:rPr lang="el-GR" dirty="0"/>
              <a:t>αποθηκευμένου βίντεο</a:t>
            </a:r>
          </a:p>
          <a:p>
            <a:pPr>
              <a:spcBef>
                <a:spcPct val="50000"/>
              </a:spcBef>
            </a:pPr>
            <a:r>
              <a:rPr lang="el-GR" dirty="0" smtClean="0">
                <a:solidFill>
                  <a:schemeClr val="accent2"/>
                </a:solidFill>
              </a:rPr>
              <a:t>7.3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l-GR" dirty="0" smtClean="0"/>
              <a:t> </a:t>
            </a:r>
            <a:r>
              <a:rPr lang="en-US" dirty="0"/>
              <a:t>Voice-over-IP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2"/>
                </a:solidFill>
              </a:rPr>
              <a:t>7.4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l-GR" dirty="0" smtClean="0"/>
              <a:t>Πρωτόκολλα </a:t>
            </a:r>
            <a:r>
              <a:rPr lang="el-GR" dirty="0"/>
              <a:t>εφαρμογών συνομιλίας πραγματικού χρόνου</a:t>
            </a: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7.5</a:t>
            </a:r>
            <a:r>
              <a:rPr lang="el-GR" dirty="0"/>
              <a:t> </a:t>
            </a:r>
            <a:r>
              <a:rPr lang="en-US" dirty="0" smtClean="0"/>
              <a:t> </a:t>
            </a:r>
            <a:r>
              <a:rPr lang="el-GR" dirty="0" smtClean="0"/>
              <a:t>Υποστήριξη </a:t>
            </a:r>
            <a:r>
              <a:rPr lang="el-GR" dirty="0"/>
              <a:t>δικτύου για πολυμέσα </a:t>
            </a:r>
          </a:p>
        </p:txBody>
      </p:sp>
      <p:sp>
        <p:nvSpPr>
          <p:cNvPr id="1434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34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3B797150-EC14-4C18-B922-8D029638E608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4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Voice-over-IP: Skype</a:t>
            </a:r>
            <a:endParaRPr lang="el-GR" smtClean="0"/>
          </a:p>
        </p:txBody>
      </p:sp>
      <p:grpSp>
        <p:nvGrpSpPr>
          <p:cNvPr id="2" name="Group 75"/>
          <p:cNvGrpSpPr>
            <a:grpSpLocks/>
          </p:cNvGrpSpPr>
          <p:nvPr/>
        </p:nvGrpSpPr>
        <p:grpSpPr bwMode="auto">
          <a:xfrm>
            <a:off x="6008688" y="2982913"/>
            <a:ext cx="2325687" cy="1643062"/>
            <a:chOff x="3785" y="1879"/>
            <a:chExt cx="1465" cy="1035"/>
          </a:xfrm>
        </p:grpSpPr>
        <p:sp>
          <p:nvSpPr>
            <p:cNvPr id="47232" name="Line 76"/>
            <p:cNvSpPr>
              <a:spLocks noChangeShapeType="1"/>
            </p:cNvSpPr>
            <p:nvPr/>
          </p:nvSpPr>
          <p:spPr bwMode="auto">
            <a:xfrm>
              <a:off x="3785" y="2537"/>
              <a:ext cx="790" cy="37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233" name="Line 77"/>
            <p:cNvSpPr>
              <a:spLocks noChangeShapeType="1"/>
            </p:cNvSpPr>
            <p:nvPr/>
          </p:nvSpPr>
          <p:spPr bwMode="auto">
            <a:xfrm>
              <a:off x="4293" y="1879"/>
              <a:ext cx="419" cy="8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234" name="Text Box 78"/>
            <p:cNvSpPr txBox="1">
              <a:spLocks noChangeArrowheads="1"/>
            </p:cNvSpPr>
            <p:nvPr/>
          </p:nvSpPr>
          <p:spPr bwMode="auto">
            <a:xfrm>
              <a:off x="4446" y="2052"/>
              <a:ext cx="804" cy="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>
                <a:lnSpc>
                  <a:spcPct val="90000"/>
                </a:lnSpc>
              </a:pPr>
              <a:r>
                <a:rPr lang="en-US">
                  <a:latin typeface="Arial" charset="0"/>
                  <a:ea typeface="MS PGothic" pitchFamily="34" charset="-128"/>
                </a:rPr>
                <a:t>supernode </a:t>
              </a:r>
            </a:p>
            <a:p>
              <a:pPr marL="342900" indent="-342900">
                <a:lnSpc>
                  <a:spcPct val="90000"/>
                </a:lnSpc>
              </a:pPr>
              <a:r>
                <a:rPr lang="en-US">
                  <a:latin typeface="Arial" charset="0"/>
                  <a:ea typeface="MS PGothic" pitchFamily="34" charset="-128"/>
                </a:rPr>
                <a:t>  overlay</a:t>
              </a:r>
            </a:p>
            <a:p>
              <a:pPr marL="342900" indent="-342900">
                <a:lnSpc>
                  <a:spcPct val="90000"/>
                </a:lnSpc>
              </a:pPr>
              <a:r>
                <a:rPr lang="en-US">
                  <a:latin typeface="Arial" charset="0"/>
                  <a:ea typeface="MS PGothic" pitchFamily="34" charset="-128"/>
                </a:rPr>
                <a:t>    network</a:t>
              </a:r>
            </a:p>
          </p:txBody>
        </p:sp>
      </p:grpSp>
      <p:sp>
        <p:nvSpPr>
          <p:cNvPr id="161794" name="Line 2"/>
          <p:cNvSpPr>
            <a:spLocks noChangeShapeType="1"/>
          </p:cNvSpPr>
          <p:nvPr/>
        </p:nvSpPr>
        <p:spPr bwMode="auto">
          <a:xfrm flipH="1">
            <a:off x="6042025" y="2841625"/>
            <a:ext cx="663575" cy="957263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61797" name="Text Box 118"/>
          <p:cNvSpPr txBox="1">
            <a:spLocks noChangeArrowheads="1"/>
          </p:cNvSpPr>
          <p:nvPr/>
        </p:nvSpPr>
        <p:spPr bwMode="auto">
          <a:xfrm>
            <a:off x="6880225" y="1158875"/>
            <a:ext cx="2138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/>
            <a:r>
              <a:rPr lang="en-US">
                <a:latin typeface="Arial" charset="0"/>
                <a:ea typeface="MS PGothic" pitchFamily="34" charset="-128"/>
              </a:rPr>
              <a:t>Skype clients (SC)</a:t>
            </a:r>
          </a:p>
        </p:txBody>
      </p:sp>
      <p:grpSp>
        <p:nvGrpSpPr>
          <p:cNvPr id="3" name="Group 141"/>
          <p:cNvGrpSpPr>
            <a:grpSpLocks/>
          </p:cNvGrpSpPr>
          <p:nvPr/>
        </p:nvGrpSpPr>
        <p:grpSpPr bwMode="auto">
          <a:xfrm>
            <a:off x="6005513" y="1755775"/>
            <a:ext cx="1247775" cy="1138238"/>
            <a:chOff x="3783" y="1106"/>
            <a:chExt cx="786" cy="717"/>
          </a:xfrm>
        </p:grpSpPr>
        <p:sp>
          <p:nvSpPr>
            <p:cNvPr id="47228" name="Line 63"/>
            <p:cNvSpPr>
              <a:spLocks noChangeShapeType="1"/>
            </p:cNvSpPr>
            <p:nvPr/>
          </p:nvSpPr>
          <p:spPr bwMode="auto">
            <a:xfrm>
              <a:off x="3783" y="1578"/>
              <a:ext cx="401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229" name="Line 64"/>
            <p:cNvSpPr>
              <a:spLocks noChangeShapeType="1"/>
            </p:cNvSpPr>
            <p:nvPr/>
          </p:nvSpPr>
          <p:spPr bwMode="auto">
            <a:xfrm>
              <a:off x="3905" y="1211"/>
              <a:ext cx="314" cy="6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230" name="Line 65"/>
            <p:cNvSpPr>
              <a:spLocks noChangeShapeType="1"/>
            </p:cNvSpPr>
            <p:nvPr/>
          </p:nvSpPr>
          <p:spPr bwMode="auto">
            <a:xfrm flipH="1">
              <a:off x="4194" y="1106"/>
              <a:ext cx="9" cy="6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231" name="Line 66"/>
            <p:cNvSpPr>
              <a:spLocks noChangeShapeType="1"/>
            </p:cNvSpPr>
            <p:nvPr/>
          </p:nvSpPr>
          <p:spPr bwMode="auto">
            <a:xfrm flipH="1">
              <a:off x="4194" y="1210"/>
              <a:ext cx="375" cy="6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" name="Group 119"/>
          <p:cNvGrpSpPr>
            <a:grpSpLocks/>
          </p:cNvGrpSpPr>
          <p:nvPr/>
        </p:nvGrpSpPr>
        <p:grpSpPr bwMode="auto">
          <a:xfrm>
            <a:off x="4505325" y="1860550"/>
            <a:ext cx="1233488" cy="1160463"/>
            <a:chOff x="2679" y="1182"/>
            <a:chExt cx="777" cy="731"/>
          </a:xfrm>
        </p:grpSpPr>
        <p:sp>
          <p:nvSpPr>
            <p:cNvPr id="47194" name="Text Box 120"/>
            <p:cNvSpPr txBox="1">
              <a:spLocks noChangeArrowheads="1"/>
            </p:cNvSpPr>
            <p:nvPr/>
          </p:nvSpPr>
          <p:spPr bwMode="auto">
            <a:xfrm>
              <a:off x="2679" y="1623"/>
              <a:ext cx="777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algn="ctr">
                <a:lnSpc>
                  <a:spcPct val="75000"/>
                </a:lnSpc>
              </a:pPr>
              <a:r>
                <a:rPr lang="en-US" sz="1600">
                  <a:latin typeface="Arial" charset="0"/>
                  <a:ea typeface="MS PGothic" pitchFamily="34" charset="-128"/>
                </a:rPr>
                <a:t>Skype </a:t>
              </a:r>
            </a:p>
            <a:p>
              <a:pPr marL="342900" indent="-342900" algn="ctr">
                <a:lnSpc>
                  <a:spcPct val="75000"/>
                </a:lnSpc>
              </a:pPr>
              <a:r>
                <a:rPr lang="en-US" sz="1600">
                  <a:latin typeface="Arial" charset="0"/>
                  <a:ea typeface="MS PGothic" pitchFamily="34" charset="-128"/>
                </a:rPr>
                <a:t>login server</a:t>
              </a:r>
            </a:p>
          </p:txBody>
        </p:sp>
        <p:grpSp>
          <p:nvGrpSpPr>
            <p:cNvPr id="47195" name="Group 86"/>
            <p:cNvGrpSpPr>
              <a:grpSpLocks/>
            </p:cNvGrpSpPr>
            <p:nvPr/>
          </p:nvGrpSpPr>
          <p:grpSpPr bwMode="auto">
            <a:xfrm>
              <a:off x="2927" y="1182"/>
              <a:ext cx="294" cy="451"/>
              <a:chOff x="4140" y="429"/>
              <a:chExt cx="1425" cy="2396"/>
            </a:xfrm>
          </p:grpSpPr>
          <p:sp>
            <p:nvSpPr>
              <p:cNvPr id="47196" name="Freeform 8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197" name="Rectangle 88"/>
              <p:cNvSpPr>
                <a:spLocks noChangeArrowheads="1"/>
              </p:cNvSpPr>
              <p:nvPr/>
            </p:nvSpPr>
            <p:spPr bwMode="auto">
              <a:xfrm>
                <a:off x="4208" y="429"/>
                <a:ext cx="1047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7198" name="Freeform 8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199" name="Freeform 9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200" name="Rectangle 91"/>
              <p:cNvSpPr>
                <a:spLocks noChangeArrowheads="1"/>
              </p:cNvSpPr>
              <p:nvPr/>
            </p:nvSpPr>
            <p:spPr bwMode="auto">
              <a:xfrm>
                <a:off x="4213" y="695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grpSp>
            <p:nvGrpSpPr>
              <p:cNvPr id="47201" name="Group 9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7226" name="AutoShape 93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6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  <p:sp>
              <p:nvSpPr>
                <p:cNvPr id="47227" name="AutoShape 94"/>
                <p:cNvSpPr>
                  <a:spLocks noChangeArrowheads="1"/>
                </p:cNvSpPr>
                <p:nvPr/>
              </p:nvSpPr>
              <p:spPr bwMode="auto">
                <a:xfrm>
                  <a:off x="634" y="2583"/>
                  <a:ext cx="689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47202" name="Rectangle 95"/>
              <p:cNvSpPr>
                <a:spLocks noChangeArrowheads="1"/>
              </p:cNvSpPr>
              <p:nvPr/>
            </p:nvSpPr>
            <p:spPr bwMode="auto">
              <a:xfrm>
                <a:off x="4222" y="1019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grpSp>
            <p:nvGrpSpPr>
              <p:cNvPr id="47203" name="Group 9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7224" name="AutoShape 9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6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  <p:sp>
              <p:nvSpPr>
                <p:cNvPr id="47225" name="AutoShape 98"/>
                <p:cNvSpPr>
                  <a:spLocks noChangeArrowheads="1"/>
                </p:cNvSpPr>
                <p:nvPr/>
              </p:nvSpPr>
              <p:spPr bwMode="auto">
                <a:xfrm>
                  <a:off x="631" y="2583"/>
                  <a:ext cx="689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47204" name="Rectangle 99"/>
              <p:cNvSpPr>
                <a:spLocks noChangeArrowheads="1"/>
              </p:cNvSpPr>
              <p:nvPr/>
            </p:nvSpPr>
            <p:spPr bwMode="auto">
              <a:xfrm>
                <a:off x="4218" y="1359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7205" name="Rectangle 100"/>
              <p:cNvSpPr>
                <a:spLocks noChangeArrowheads="1"/>
              </p:cNvSpPr>
              <p:nvPr/>
            </p:nvSpPr>
            <p:spPr bwMode="auto">
              <a:xfrm>
                <a:off x="4227" y="1656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grpSp>
            <p:nvGrpSpPr>
              <p:cNvPr id="47206" name="Group 101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7222" name="AutoShape 102"/>
                <p:cNvSpPr>
                  <a:spLocks noChangeArrowheads="1"/>
                </p:cNvSpPr>
                <p:nvPr/>
              </p:nvSpPr>
              <p:spPr bwMode="auto">
                <a:xfrm>
                  <a:off x="615" y="2570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  <p:sp>
              <p:nvSpPr>
                <p:cNvPr id="47223" name="AutoShape 103"/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88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47207" name="Freeform 10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7208" name="Group 10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7220" name="AutoShape 106"/>
                <p:cNvSpPr>
                  <a:spLocks noChangeArrowheads="1"/>
                </p:cNvSpPr>
                <p:nvPr/>
              </p:nvSpPr>
              <p:spPr bwMode="auto">
                <a:xfrm>
                  <a:off x="617" y="2568"/>
                  <a:ext cx="725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  <p:sp>
              <p:nvSpPr>
                <p:cNvPr id="47221" name="AutoShape 107"/>
                <p:cNvSpPr>
                  <a:spLocks noChangeArrowheads="1"/>
                </p:cNvSpPr>
                <p:nvPr/>
              </p:nvSpPr>
              <p:spPr bwMode="auto">
                <a:xfrm>
                  <a:off x="635" y="2584"/>
                  <a:ext cx="688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47209" name="Rectangle 108"/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8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7210" name="Freeform 10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211" name="Freeform 11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2 h 288"/>
                  <a:gd name="T4" fmla="*/ 25 w 304"/>
                  <a:gd name="T5" fmla="*/ 39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212" name="Oval 111"/>
              <p:cNvSpPr>
                <a:spLocks noChangeArrowheads="1"/>
              </p:cNvSpPr>
              <p:nvPr/>
            </p:nvSpPr>
            <p:spPr bwMode="auto">
              <a:xfrm>
                <a:off x="5517" y="2612"/>
                <a:ext cx="48" cy="96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7213" name="Freeform 11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214" name="AutoShape 113"/>
              <p:cNvSpPr>
                <a:spLocks noChangeArrowheads="1"/>
              </p:cNvSpPr>
              <p:nvPr/>
            </p:nvSpPr>
            <p:spPr bwMode="auto">
              <a:xfrm>
                <a:off x="4140" y="2676"/>
                <a:ext cx="1197" cy="14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7215" name="AutoShape 114"/>
              <p:cNvSpPr>
                <a:spLocks noChangeArrowheads="1"/>
              </p:cNvSpPr>
              <p:nvPr/>
            </p:nvSpPr>
            <p:spPr bwMode="auto">
              <a:xfrm>
                <a:off x="4208" y="2713"/>
                <a:ext cx="1066" cy="8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7216" name="Oval 115"/>
              <p:cNvSpPr>
                <a:spLocks noChangeArrowheads="1"/>
              </p:cNvSpPr>
              <p:nvPr/>
            </p:nvSpPr>
            <p:spPr bwMode="auto">
              <a:xfrm>
                <a:off x="4310" y="2384"/>
                <a:ext cx="155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7217" name="Oval 116"/>
              <p:cNvSpPr>
                <a:spLocks noChangeArrowheads="1"/>
              </p:cNvSpPr>
              <p:nvPr/>
            </p:nvSpPr>
            <p:spPr bwMode="auto">
              <a:xfrm>
                <a:off x="4484" y="2384"/>
                <a:ext cx="160" cy="143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el-GR">
                  <a:solidFill>
                    <a:srgbClr val="FF0000"/>
                  </a:solidFill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47218" name="Oval 117"/>
              <p:cNvSpPr>
                <a:spLocks noChangeArrowheads="1"/>
              </p:cNvSpPr>
              <p:nvPr/>
            </p:nvSpPr>
            <p:spPr bwMode="auto">
              <a:xfrm>
                <a:off x="4663" y="2379"/>
                <a:ext cx="155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7219" name="Rectangle 118"/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7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</p:grpSp>
      </p:grpSp>
      <p:grpSp>
        <p:nvGrpSpPr>
          <p:cNvPr id="10" name="Group 136"/>
          <p:cNvGrpSpPr>
            <a:grpSpLocks/>
          </p:cNvGrpSpPr>
          <p:nvPr/>
        </p:nvGrpSpPr>
        <p:grpSpPr bwMode="auto">
          <a:xfrm>
            <a:off x="5638800" y="1339850"/>
            <a:ext cx="2406650" cy="1390650"/>
            <a:chOff x="2089" y="3444"/>
            <a:chExt cx="1516" cy="876"/>
          </a:xfrm>
        </p:grpSpPr>
        <p:pic>
          <p:nvPicPr>
            <p:cNvPr id="47173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09" y="4157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7174" name="Group 135"/>
            <p:cNvGrpSpPr>
              <a:grpSpLocks/>
            </p:cNvGrpSpPr>
            <p:nvPr/>
          </p:nvGrpSpPr>
          <p:grpSpPr bwMode="auto">
            <a:xfrm>
              <a:off x="2089" y="3444"/>
              <a:ext cx="1516" cy="787"/>
              <a:chOff x="2089" y="3444"/>
              <a:chExt cx="1516" cy="787"/>
            </a:xfrm>
          </p:grpSpPr>
          <p:pic>
            <p:nvPicPr>
              <p:cNvPr id="47175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213" y="3904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7176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973" y="3739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7177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609" y="3677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7178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67" y="3760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7179" name="Group 120"/>
              <p:cNvGrpSpPr>
                <a:grpSpLocks/>
              </p:cNvGrpSpPr>
              <p:nvPr/>
            </p:nvGrpSpPr>
            <p:grpSpPr bwMode="auto">
              <a:xfrm flipH="1">
                <a:off x="3275" y="3678"/>
                <a:ext cx="330" cy="295"/>
                <a:chOff x="-44" y="1473"/>
                <a:chExt cx="981" cy="1105"/>
              </a:xfrm>
            </p:grpSpPr>
            <p:pic>
              <p:nvPicPr>
                <p:cNvPr id="47192" name="Picture 12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7193" name="Freeform 122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7180" name="Group 123"/>
              <p:cNvGrpSpPr>
                <a:grpSpLocks/>
              </p:cNvGrpSpPr>
              <p:nvPr/>
            </p:nvGrpSpPr>
            <p:grpSpPr bwMode="auto">
              <a:xfrm flipH="1">
                <a:off x="2986" y="3519"/>
                <a:ext cx="330" cy="295"/>
                <a:chOff x="-44" y="1473"/>
                <a:chExt cx="981" cy="1105"/>
              </a:xfrm>
            </p:grpSpPr>
            <p:pic>
              <p:nvPicPr>
                <p:cNvPr id="47190" name="Picture 12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7191" name="Freeform 12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7181" name="Group 126"/>
              <p:cNvGrpSpPr>
                <a:grpSpLocks/>
              </p:cNvGrpSpPr>
              <p:nvPr/>
            </p:nvGrpSpPr>
            <p:grpSpPr bwMode="auto">
              <a:xfrm>
                <a:off x="2575" y="3444"/>
                <a:ext cx="330" cy="295"/>
                <a:chOff x="-44" y="1473"/>
                <a:chExt cx="981" cy="1105"/>
              </a:xfrm>
            </p:grpSpPr>
            <p:pic>
              <p:nvPicPr>
                <p:cNvPr id="47188" name="Picture 127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7189" name="Freeform 128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7182" name="Group 129"/>
              <p:cNvGrpSpPr>
                <a:grpSpLocks/>
              </p:cNvGrpSpPr>
              <p:nvPr/>
            </p:nvGrpSpPr>
            <p:grpSpPr bwMode="auto">
              <a:xfrm>
                <a:off x="2246" y="3554"/>
                <a:ext cx="330" cy="295"/>
                <a:chOff x="-44" y="1473"/>
                <a:chExt cx="981" cy="1105"/>
              </a:xfrm>
            </p:grpSpPr>
            <p:pic>
              <p:nvPicPr>
                <p:cNvPr id="47186" name="Picture 13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7187" name="Freeform 13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7183" name="Group 132"/>
              <p:cNvGrpSpPr>
                <a:grpSpLocks/>
              </p:cNvGrpSpPr>
              <p:nvPr/>
            </p:nvGrpSpPr>
            <p:grpSpPr bwMode="auto">
              <a:xfrm>
                <a:off x="2089" y="3936"/>
                <a:ext cx="330" cy="295"/>
                <a:chOff x="-44" y="1473"/>
                <a:chExt cx="981" cy="1105"/>
              </a:xfrm>
            </p:grpSpPr>
            <p:pic>
              <p:nvPicPr>
                <p:cNvPr id="47184" name="Picture 133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7185" name="Freeform 134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</p:grpSp>
      <p:grpSp>
        <p:nvGrpSpPr>
          <p:cNvPr id="17" name="Group 183"/>
          <p:cNvGrpSpPr>
            <a:grpSpLocks/>
          </p:cNvGrpSpPr>
          <p:nvPr/>
        </p:nvGrpSpPr>
        <p:grpSpPr bwMode="auto">
          <a:xfrm>
            <a:off x="4497388" y="3503613"/>
            <a:ext cx="1987550" cy="1673225"/>
            <a:chOff x="2360" y="2831"/>
            <a:chExt cx="1252" cy="1054"/>
          </a:xfrm>
        </p:grpSpPr>
        <p:sp>
          <p:nvSpPr>
            <p:cNvPr id="47149" name="Line 64"/>
            <p:cNvSpPr>
              <a:spLocks noChangeShapeType="1"/>
            </p:cNvSpPr>
            <p:nvPr/>
          </p:nvSpPr>
          <p:spPr bwMode="auto">
            <a:xfrm flipV="1">
              <a:off x="2987" y="3119"/>
              <a:ext cx="287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150" name="Line 65"/>
            <p:cNvSpPr>
              <a:spLocks noChangeShapeType="1"/>
            </p:cNvSpPr>
            <p:nvPr/>
          </p:nvSpPr>
          <p:spPr bwMode="auto">
            <a:xfrm flipH="1" flipV="1">
              <a:off x="3249" y="3108"/>
              <a:ext cx="166" cy="5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151" name="Line 66"/>
            <p:cNvSpPr>
              <a:spLocks noChangeShapeType="1"/>
            </p:cNvSpPr>
            <p:nvPr/>
          </p:nvSpPr>
          <p:spPr bwMode="auto">
            <a:xfrm flipH="1">
              <a:off x="2549" y="3266"/>
              <a:ext cx="574" cy="3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152" name="Line 67"/>
            <p:cNvSpPr>
              <a:spLocks noChangeShapeType="1"/>
            </p:cNvSpPr>
            <p:nvPr/>
          </p:nvSpPr>
          <p:spPr bwMode="auto">
            <a:xfrm flipH="1">
              <a:off x="2464" y="3239"/>
              <a:ext cx="548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47153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22" y="3130"/>
              <a:ext cx="494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54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60" y="3166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55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0" y="3578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56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96" y="3722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57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23" y="3715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7158" name="Group 168"/>
            <p:cNvGrpSpPr>
              <a:grpSpLocks/>
            </p:cNvGrpSpPr>
            <p:nvPr/>
          </p:nvGrpSpPr>
          <p:grpSpPr bwMode="auto">
            <a:xfrm>
              <a:off x="2950" y="2831"/>
              <a:ext cx="487" cy="413"/>
              <a:chOff x="-44" y="1473"/>
              <a:chExt cx="981" cy="1105"/>
            </a:xfrm>
          </p:grpSpPr>
          <p:pic>
            <p:nvPicPr>
              <p:cNvPr id="47171" name="Picture 16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72" name="Freeform 17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7159" name="Group 171"/>
            <p:cNvGrpSpPr>
              <a:grpSpLocks/>
            </p:cNvGrpSpPr>
            <p:nvPr/>
          </p:nvGrpSpPr>
          <p:grpSpPr bwMode="auto">
            <a:xfrm>
              <a:off x="2799" y="3490"/>
              <a:ext cx="350" cy="304"/>
              <a:chOff x="-44" y="1473"/>
              <a:chExt cx="981" cy="1105"/>
            </a:xfrm>
          </p:grpSpPr>
          <p:pic>
            <p:nvPicPr>
              <p:cNvPr id="47169" name="Picture 17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70" name="Freeform 17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7160" name="Group 174"/>
            <p:cNvGrpSpPr>
              <a:grpSpLocks/>
            </p:cNvGrpSpPr>
            <p:nvPr/>
          </p:nvGrpSpPr>
          <p:grpSpPr bwMode="auto">
            <a:xfrm>
              <a:off x="3190" y="3497"/>
              <a:ext cx="350" cy="304"/>
              <a:chOff x="-44" y="1473"/>
              <a:chExt cx="981" cy="1105"/>
            </a:xfrm>
          </p:grpSpPr>
          <p:pic>
            <p:nvPicPr>
              <p:cNvPr id="47167" name="Picture 17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68" name="Freeform 17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7161" name="Group 177"/>
            <p:cNvGrpSpPr>
              <a:grpSpLocks/>
            </p:cNvGrpSpPr>
            <p:nvPr/>
          </p:nvGrpSpPr>
          <p:grpSpPr bwMode="auto">
            <a:xfrm flipH="1">
              <a:off x="2542" y="3346"/>
              <a:ext cx="350" cy="304"/>
              <a:chOff x="-44" y="1473"/>
              <a:chExt cx="981" cy="1105"/>
            </a:xfrm>
          </p:grpSpPr>
          <p:pic>
            <p:nvPicPr>
              <p:cNvPr id="47165" name="Picture 178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66" name="Freeform 179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7162" name="Group 180"/>
            <p:cNvGrpSpPr>
              <a:grpSpLocks/>
            </p:cNvGrpSpPr>
            <p:nvPr/>
          </p:nvGrpSpPr>
          <p:grpSpPr bwMode="auto">
            <a:xfrm flipH="1">
              <a:off x="2399" y="2955"/>
              <a:ext cx="350" cy="304"/>
              <a:chOff x="-44" y="1473"/>
              <a:chExt cx="981" cy="1105"/>
            </a:xfrm>
          </p:grpSpPr>
          <p:pic>
            <p:nvPicPr>
              <p:cNvPr id="47163" name="Picture 18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64" name="Freeform 18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23" name="Group 140"/>
          <p:cNvGrpSpPr>
            <a:grpSpLocks/>
          </p:cNvGrpSpPr>
          <p:nvPr/>
        </p:nvGrpSpPr>
        <p:grpSpPr bwMode="auto">
          <a:xfrm>
            <a:off x="6267450" y="2279650"/>
            <a:ext cx="2649538" cy="938213"/>
            <a:chOff x="3948" y="1436"/>
            <a:chExt cx="1669" cy="591"/>
          </a:xfrm>
        </p:grpSpPr>
        <p:sp>
          <p:nvSpPr>
            <p:cNvPr id="47143" name="Text Box 119"/>
            <p:cNvSpPr txBox="1">
              <a:spLocks noChangeArrowheads="1"/>
            </p:cNvSpPr>
            <p:nvPr/>
          </p:nvSpPr>
          <p:spPr bwMode="auto">
            <a:xfrm>
              <a:off x="4419" y="1710"/>
              <a:ext cx="119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/>
              <a:r>
                <a:rPr lang="en-US">
                  <a:latin typeface="Arial" charset="0"/>
                  <a:ea typeface="MS PGothic" pitchFamily="34" charset="-128"/>
                </a:rPr>
                <a:t>supernode (SN</a:t>
              </a:r>
              <a:r>
                <a:rPr lang="en-US" sz="2000">
                  <a:ea typeface="MS PGothic" pitchFamily="34" charset="-128"/>
                </a:rPr>
                <a:t>)</a:t>
              </a:r>
            </a:p>
          </p:txBody>
        </p:sp>
        <p:sp>
          <p:nvSpPr>
            <p:cNvPr id="47144" name="Line 67"/>
            <p:cNvSpPr>
              <a:spLocks noChangeShapeType="1"/>
            </p:cNvSpPr>
            <p:nvPr/>
          </p:nvSpPr>
          <p:spPr bwMode="auto">
            <a:xfrm flipH="1">
              <a:off x="4211" y="1436"/>
              <a:ext cx="602" cy="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47145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74" y="1813"/>
              <a:ext cx="494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7146" name="Group 137"/>
            <p:cNvGrpSpPr>
              <a:grpSpLocks/>
            </p:cNvGrpSpPr>
            <p:nvPr/>
          </p:nvGrpSpPr>
          <p:grpSpPr bwMode="auto">
            <a:xfrm>
              <a:off x="3948" y="1529"/>
              <a:ext cx="460" cy="405"/>
              <a:chOff x="-44" y="1473"/>
              <a:chExt cx="981" cy="1105"/>
            </a:xfrm>
          </p:grpSpPr>
          <p:pic>
            <p:nvPicPr>
              <p:cNvPr id="47147" name="Picture 138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48" name="Freeform 139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25" name="Group 157"/>
          <p:cNvGrpSpPr>
            <a:grpSpLocks/>
          </p:cNvGrpSpPr>
          <p:nvPr/>
        </p:nvGrpSpPr>
        <p:grpSpPr bwMode="auto">
          <a:xfrm>
            <a:off x="6597650" y="4102100"/>
            <a:ext cx="2114550" cy="1673225"/>
            <a:chOff x="4156" y="2584"/>
            <a:chExt cx="1332" cy="1054"/>
          </a:xfrm>
        </p:grpSpPr>
        <p:sp>
          <p:nvSpPr>
            <p:cNvPr id="47119" name="Line 64"/>
            <p:cNvSpPr>
              <a:spLocks noChangeShapeType="1"/>
            </p:cNvSpPr>
            <p:nvPr/>
          </p:nvSpPr>
          <p:spPr bwMode="auto">
            <a:xfrm flipV="1">
              <a:off x="4344" y="2872"/>
              <a:ext cx="287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120" name="Line 65"/>
            <p:cNvSpPr>
              <a:spLocks noChangeShapeType="1"/>
            </p:cNvSpPr>
            <p:nvPr/>
          </p:nvSpPr>
          <p:spPr bwMode="auto">
            <a:xfrm flipH="1" flipV="1">
              <a:off x="4606" y="2861"/>
              <a:ext cx="166" cy="5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121" name="Line 66"/>
            <p:cNvSpPr>
              <a:spLocks noChangeShapeType="1"/>
            </p:cNvSpPr>
            <p:nvPr/>
          </p:nvSpPr>
          <p:spPr bwMode="auto">
            <a:xfrm flipH="1" flipV="1">
              <a:off x="4647" y="2897"/>
              <a:ext cx="396" cy="2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122" name="Line 67"/>
            <p:cNvSpPr>
              <a:spLocks noChangeShapeType="1"/>
            </p:cNvSpPr>
            <p:nvPr/>
          </p:nvSpPr>
          <p:spPr bwMode="auto">
            <a:xfrm flipH="1">
              <a:off x="4630" y="2896"/>
              <a:ext cx="548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47123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79" y="2883"/>
              <a:ext cx="494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24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99" y="2878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25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89" y="3283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26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53" y="3475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27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80" y="3468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7128" name="Group 142"/>
            <p:cNvGrpSpPr>
              <a:grpSpLocks/>
            </p:cNvGrpSpPr>
            <p:nvPr/>
          </p:nvGrpSpPr>
          <p:grpSpPr bwMode="auto">
            <a:xfrm>
              <a:off x="4307" y="2584"/>
              <a:ext cx="487" cy="413"/>
              <a:chOff x="-44" y="1473"/>
              <a:chExt cx="981" cy="1105"/>
            </a:xfrm>
          </p:grpSpPr>
          <p:pic>
            <p:nvPicPr>
              <p:cNvPr id="47141" name="Picture 143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42" name="Freeform 144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7129" name="Group 145"/>
            <p:cNvGrpSpPr>
              <a:grpSpLocks/>
            </p:cNvGrpSpPr>
            <p:nvPr/>
          </p:nvGrpSpPr>
          <p:grpSpPr bwMode="auto">
            <a:xfrm>
              <a:off x="4156" y="3243"/>
              <a:ext cx="350" cy="304"/>
              <a:chOff x="-44" y="1473"/>
              <a:chExt cx="981" cy="1105"/>
            </a:xfrm>
          </p:grpSpPr>
          <p:pic>
            <p:nvPicPr>
              <p:cNvPr id="47139" name="Picture 14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40" name="Freeform 147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7130" name="Group 148"/>
            <p:cNvGrpSpPr>
              <a:grpSpLocks/>
            </p:cNvGrpSpPr>
            <p:nvPr/>
          </p:nvGrpSpPr>
          <p:grpSpPr bwMode="auto">
            <a:xfrm>
              <a:off x="4547" y="3250"/>
              <a:ext cx="350" cy="304"/>
              <a:chOff x="-44" y="1473"/>
              <a:chExt cx="981" cy="1105"/>
            </a:xfrm>
          </p:grpSpPr>
          <p:pic>
            <p:nvPicPr>
              <p:cNvPr id="47137" name="Picture 14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38" name="Freeform 15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7131" name="Group 151"/>
            <p:cNvGrpSpPr>
              <a:grpSpLocks/>
            </p:cNvGrpSpPr>
            <p:nvPr/>
          </p:nvGrpSpPr>
          <p:grpSpPr bwMode="auto">
            <a:xfrm flipH="1">
              <a:off x="5021" y="3051"/>
              <a:ext cx="350" cy="304"/>
              <a:chOff x="-44" y="1473"/>
              <a:chExt cx="981" cy="1105"/>
            </a:xfrm>
          </p:grpSpPr>
          <p:pic>
            <p:nvPicPr>
              <p:cNvPr id="47135" name="Picture 15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36" name="Freeform 15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7132" name="Group 154"/>
            <p:cNvGrpSpPr>
              <a:grpSpLocks/>
            </p:cNvGrpSpPr>
            <p:nvPr/>
          </p:nvGrpSpPr>
          <p:grpSpPr bwMode="auto">
            <a:xfrm flipH="1">
              <a:off x="5138" y="2667"/>
              <a:ext cx="350" cy="304"/>
              <a:chOff x="-44" y="1473"/>
              <a:chExt cx="981" cy="1105"/>
            </a:xfrm>
          </p:grpSpPr>
          <p:pic>
            <p:nvPicPr>
              <p:cNvPr id="47133" name="Picture 15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34" name="Freeform 15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47116" name="Text Box 131"/>
          <p:cNvSpPr txBox="1">
            <a:spLocks noChangeArrowheads="1"/>
          </p:cNvSpPr>
          <p:nvPr/>
        </p:nvSpPr>
        <p:spPr bwMode="auto">
          <a:xfrm>
            <a:off x="204788" y="1166813"/>
            <a:ext cx="4335462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dirty="0"/>
              <a:t> </a:t>
            </a:r>
            <a:r>
              <a:rPr lang="el-GR" sz="2000" dirty="0" err="1"/>
              <a:t>Ιδιοταγές</a:t>
            </a:r>
            <a:r>
              <a:rPr lang="el-GR" sz="2000" dirty="0"/>
              <a:t> πρωτόκολλο επιπέδου εφαρμογής </a:t>
            </a:r>
            <a:r>
              <a:rPr lang="el-GR" dirty="0"/>
              <a:t>(προκύπτει μέσω αντίστροφης μηχανικής / </a:t>
            </a:r>
            <a:r>
              <a:rPr lang="en-US" dirty="0"/>
              <a:t>reverse engineering</a:t>
            </a:r>
            <a:r>
              <a:rPr lang="el-GR" dirty="0"/>
              <a:t>)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 </a:t>
            </a:r>
            <a:r>
              <a:rPr lang="el-GR" dirty="0"/>
              <a:t>κρυπτογραφημένα μηνύματα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dirty="0"/>
              <a:t> </a:t>
            </a:r>
            <a:r>
              <a:rPr lang="en-US" sz="2000" dirty="0"/>
              <a:t>P2P </a:t>
            </a:r>
            <a:r>
              <a:rPr lang="el-GR" sz="2000" dirty="0"/>
              <a:t>συστατικά:</a:t>
            </a:r>
          </a:p>
          <a:p>
            <a:pPr marL="628650" lvl="1" indent="-17145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dirty="0" smtClean="0">
                <a:solidFill>
                  <a:srgbClr val="FF0000"/>
                </a:solidFill>
              </a:rPr>
              <a:t>πελάτες </a:t>
            </a:r>
            <a:r>
              <a:rPr lang="el-GR" dirty="0">
                <a:solidFill>
                  <a:srgbClr val="FF0000"/>
                </a:solidFill>
              </a:rPr>
              <a:t>(</a:t>
            </a:r>
            <a:r>
              <a:rPr lang="en-US" dirty="0">
                <a:solidFill>
                  <a:srgbClr val="FF0000"/>
                </a:solidFill>
              </a:rPr>
              <a:t>SCs) </a:t>
            </a:r>
            <a:r>
              <a:rPr lang="el-GR" dirty="0">
                <a:solidFill>
                  <a:srgbClr val="FF0000"/>
                </a:solidFill>
              </a:rPr>
              <a:t>:</a:t>
            </a:r>
            <a:r>
              <a:rPr lang="el-GR" dirty="0"/>
              <a:t> οι ομότιμοι του </a:t>
            </a:r>
            <a:r>
              <a:rPr lang="en-US" dirty="0" err="1"/>
              <a:t>skype</a:t>
            </a:r>
            <a:r>
              <a:rPr lang="en-US" dirty="0"/>
              <a:t> </a:t>
            </a:r>
            <a:r>
              <a:rPr lang="el-GR" dirty="0"/>
              <a:t>συνδέονται απευθείας μεταξύ τους για </a:t>
            </a:r>
            <a:r>
              <a:rPr lang="en-US" dirty="0"/>
              <a:t>VoIP </a:t>
            </a:r>
            <a:r>
              <a:rPr lang="el-GR" dirty="0"/>
              <a:t>κλήση</a:t>
            </a:r>
          </a:p>
          <a:p>
            <a:pPr marL="628650" lvl="1" indent="-17145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dirty="0" err="1" smtClean="0">
                <a:solidFill>
                  <a:srgbClr val="FF0000"/>
                </a:solidFill>
              </a:rPr>
              <a:t>υπερ</a:t>
            </a:r>
            <a:r>
              <a:rPr lang="el-GR" dirty="0" smtClean="0">
                <a:solidFill>
                  <a:srgbClr val="FF0000"/>
                </a:solidFill>
              </a:rPr>
              <a:t>-κόμβοι </a:t>
            </a:r>
            <a:r>
              <a:rPr lang="el-GR" dirty="0">
                <a:solidFill>
                  <a:srgbClr val="FF0000"/>
                </a:solidFill>
              </a:rPr>
              <a:t>(</a:t>
            </a:r>
            <a:r>
              <a:rPr lang="en-US" dirty="0">
                <a:solidFill>
                  <a:srgbClr val="FF0000"/>
                </a:solidFill>
              </a:rPr>
              <a:t>super nodes – SN):</a:t>
            </a:r>
            <a:r>
              <a:rPr lang="en-US" dirty="0"/>
              <a:t> </a:t>
            </a:r>
            <a:r>
              <a:rPr lang="el-GR" dirty="0"/>
              <a:t>ομότιμοι </a:t>
            </a:r>
            <a:r>
              <a:rPr lang="en-US" dirty="0" err="1"/>
              <a:t>skype</a:t>
            </a:r>
            <a:r>
              <a:rPr lang="en-US" dirty="0"/>
              <a:t> </a:t>
            </a:r>
            <a:r>
              <a:rPr lang="el-GR" dirty="0"/>
              <a:t>με ειδικές λειτουργίες</a:t>
            </a:r>
          </a:p>
          <a:p>
            <a:pPr marL="628650" lvl="1" indent="-17145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dirty="0"/>
              <a:t> </a:t>
            </a:r>
            <a:r>
              <a:rPr lang="el-GR" dirty="0">
                <a:solidFill>
                  <a:srgbClr val="FF0000"/>
                </a:solidFill>
              </a:rPr>
              <a:t>δίκτυο επικάλυψης:</a:t>
            </a:r>
            <a:r>
              <a:rPr lang="el-GR" dirty="0"/>
              <a:t> μεταξύ </a:t>
            </a:r>
            <a:r>
              <a:rPr lang="en-US" dirty="0"/>
              <a:t>SNs </a:t>
            </a:r>
            <a:r>
              <a:rPr lang="el-GR" dirty="0"/>
              <a:t>για να εντοπίσει </a:t>
            </a:r>
            <a:r>
              <a:rPr lang="en-US" dirty="0"/>
              <a:t>SCs</a:t>
            </a:r>
            <a:endParaRPr lang="el-GR" dirty="0"/>
          </a:p>
          <a:p>
            <a:pPr marL="628650" lvl="1" indent="-17145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dirty="0"/>
              <a:t> </a:t>
            </a:r>
            <a:r>
              <a:rPr lang="en-US" dirty="0">
                <a:solidFill>
                  <a:srgbClr val="FF0000"/>
                </a:solidFill>
              </a:rPr>
              <a:t>login server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7117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7118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3B5AD226-E9D9-4B58-8A4E-B8DB4735C20B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40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 animBg="1"/>
      <p:bldP spid="16179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P2P Voice-over-IP: skype</a:t>
            </a:r>
            <a:endParaRPr lang="el-GR" smtClean="0"/>
          </a:p>
        </p:txBody>
      </p:sp>
      <p:grpSp>
        <p:nvGrpSpPr>
          <p:cNvPr id="48131" name="Group 155"/>
          <p:cNvGrpSpPr>
            <a:grpSpLocks/>
          </p:cNvGrpSpPr>
          <p:nvPr/>
        </p:nvGrpSpPr>
        <p:grpSpPr bwMode="auto">
          <a:xfrm>
            <a:off x="4735513" y="1339850"/>
            <a:ext cx="3976687" cy="4435475"/>
            <a:chOff x="2983" y="844"/>
            <a:chExt cx="2505" cy="2794"/>
          </a:xfrm>
        </p:grpSpPr>
        <p:sp>
          <p:nvSpPr>
            <p:cNvPr id="48179" name="Line 156"/>
            <p:cNvSpPr>
              <a:spLocks noChangeShapeType="1"/>
            </p:cNvSpPr>
            <p:nvPr/>
          </p:nvSpPr>
          <p:spPr bwMode="auto">
            <a:xfrm>
              <a:off x="3785" y="2537"/>
              <a:ext cx="790" cy="37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8180" name="Line 157"/>
            <p:cNvSpPr>
              <a:spLocks noChangeShapeType="1"/>
            </p:cNvSpPr>
            <p:nvPr/>
          </p:nvSpPr>
          <p:spPr bwMode="auto">
            <a:xfrm>
              <a:off x="4293" y="1879"/>
              <a:ext cx="419" cy="8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8181" name="Line 158"/>
            <p:cNvSpPr>
              <a:spLocks noChangeShapeType="1"/>
            </p:cNvSpPr>
            <p:nvPr/>
          </p:nvSpPr>
          <p:spPr bwMode="auto">
            <a:xfrm flipH="1">
              <a:off x="3806" y="1790"/>
              <a:ext cx="418" cy="603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8182" name="Group 159"/>
            <p:cNvGrpSpPr>
              <a:grpSpLocks/>
            </p:cNvGrpSpPr>
            <p:nvPr/>
          </p:nvGrpSpPr>
          <p:grpSpPr bwMode="auto">
            <a:xfrm>
              <a:off x="3783" y="1106"/>
              <a:ext cx="786" cy="717"/>
              <a:chOff x="3783" y="1106"/>
              <a:chExt cx="786" cy="717"/>
            </a:xfrm>
          </p:grpSpPr>
          <p:sp>
            <p:nvSpPr>
              <p:cNvPr id="48254" name="Line 63"/>
              <p:cNvSpPr>
                <a:spLocks noChangeShapeType="1"/>
              </p:cNvSpPr>
              <p:nvPr/>
            </p:nvSpPr>
            <p:spPr bwMode="auto">
              <a:xfrm>
                <a:off x="3783" y="1578"/>
                <a:ext cx="401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55" name="Line 64"/>
              <p:cNvSpPr>
                <a:spLocks noChangeShapeType="1"/>
              </p:cNvSpPr>
              <p:nvPr/>
            </p:nvSpPr>
            <p:spPr bwMode="auto">
              <a:xfrm>
                <a:off x="3905" y="1211"/>
                <a:ext cx="314" cy="6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56" name="Line 65"/>
              <p:cNvSpPr>
                <a:spLocks noChangeShapeType="1"/>
              </p:cNvSpPr>
              <p:nvPr/>
            </p:nvSpPr>
            <p:spPr bwMode="auto">
              <a:xfrm flipH="1">
                <a:off x="4194" y="1106"/>
                <a:ext cx="9" cy="6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57" name="Line 66"/>
              <p:cNvSpPr>
                <a:spLocks noChangeShapeType="1"/>
              </p:cNvSpPr>
              <p:nvPr/>
            </p:nvSpPr>
            <p:spPr bwMode="auto">
              <a:xfrm flipH="1">
                <a:off x="4194" y="1210"/>
                <a:ext cx="375" cy="6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8183" name="Group 164"/>
            <p:cNvGrpSpPr>
              <a:grpSpLocks/>
            </p:cNvGrpSpPr>
            <p:nvPr/>
          </p:nvGrpSpPr>
          <p:grpSpPr bwMode="auto">
            <a:xfrm>
              <a:off x="3552" y="844"/>
              <a:ext cx="1516" cy="876"/>
              <a:chOff x="2089" y="3444"/>
              <a:chExt cx="1516" cy="876"/>
            </a:xfrm>
          </p:grpSpPr>
          <p:pic>
            <p:nvPicPr>
              <p:cNvPr id="48233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109" y="4157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8234" name="Group 166"/>
              <p:cNvGrpSpPr>
                <a:grpSpLocks/>
              </p:cNvGrpSpPr>
              <p:nvPr/>
            </p:nvGrpSpPr>
            <p:grpSpPr bwMode="auto">
              <a:xfrm>
                <a:off x="2089" y="3444"/>
                <a:ext cx="1516" cy="787"/>
                <a:chOff x="2089" y="3444"/>
                <a:chExt cx="1516" cy="787"/>
              </a:xfrm>
            </p:grpSpPr>
            <p:pic>
              <p:nvPicPr>
                <p:cNvPr id="48235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213" y="3904"/>
                  <a:ext cx="316" cy="1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236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973" y="3739"/>
                  <a:ext cx="316" cy="1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237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609" y="3677"/>
                  <a:ext cx="316" cy="1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238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267" y="3760"/>
                  <a:ext cx="316" cy="1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48239" name="Group 171"/>
                <p:cNvGrpSpPr>
                  <a:grpSpLocks/>
                </p:cNvGrpSpPr>
                <p:nvPr/>
              </p:nvGrpSpPr>
              <p:grpSpPr bwMode="auto">
                <a:xfrm flipH="1">
                  <a:off x="3275" y="3678"/>
                  <a:ext cx="330" cy="295"/>
                  <a:chOff x="-44" y="1473"/>
                  <a:chExt cx="981" cy="1105"/>
                </a:xfrm>
              </p:grpSpPr>
              <p:pic>
                <p:nvPicPr>
                  <p:cNvPr id="48252" name="Picture 172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8253" name="Freeform 173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7497 w 356"/>
                      <a:gd name="T3" fmla="*/ 469 h 368"/>
                      <a:gd name="T4" fmla="*/ 8894 w 356"/>
                      <a:gd name="T5" fmla="*/ 9780 h 368"/>
                      <a:gd name="T6" fmla="*/ 1960 w 356"/>
                      <a:gd name="T7" fmla="*/ 12231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8240" name="Group 174"/>
                <p:cNvGrpSpPr>
                  <a:grpSpLocks/>
                </p:cNvGrpSpPr>
                <p:nvPr/>
              </p:nvGrpSpPr>
              <p:grpSpPr bwMode="auto">
                <a:xfrm flipH="1">
                  <a:off x="2986" y="3519"/>
                  <a:ext cx="330" cy="295"/>
                  <a:chOff x="-44" y="1473"/>
                  <a:chExt cx="981" cy="1105"/>
                </a:xfrm>
              </p:grpSpPr>
              <p:pic>
                <p:nvPicPr>
                  <p:cNvPr id="48250" name="Picture 175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8251" name="Freeform 176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7497 w 356"/>
                      <a:gd name="T3" fmla="*/ 469 h 368"/>
                      <a:gd name="T4" fmla="*/ 8894 w 356"/>
                      <a:gd name="T5" fmla="*/ 9780 h 368"/>
                      <a:gd name="T6" fmla="*/ 1960 w 356"/>
                      <a:gd name="T7" fmla="*/ 12231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8241" name="Group 177"/>
                <p:cNvGrpSpPr>
                  <a:grpSpLocks/>
                </p:cNvGrpSpPr>
                <p:nvPr/>
              </p:nvGrpSpPr>
              <p:grpSpPr bwMode="auto">
                <a:xfrm>
                  <a:off x="2575" y="3444"/>
                  <a:ext cx="330" cy="295"/>
                  <a:chOff x="-44" y="1473"/>
                  <a:chExt cx="981" cy="1105"/>
                </a:xfrm>
              </p:grpSpPr>
              <p:pic>
                <p:nvPicPr>
                  <p:cNvPr id="48248" name="Picture 178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8249" name="Freeform 179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7497 w 356"/>
                      <a:gd name="T3" fmla="*/ 469 h 368"/>
                      <a:gd name="T4" fmla="*/ 8894 w 356"/>
                      <a:gd name="T5" fmla="*/ 9780 h 368"/>
                      <a:gd name="T6" fmla="*/ 1960 w 356"/>
                      <a:gd name="T7" fmla="*/ 12231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8242" name="Group 180"/>
                <p:cNvGrpSpPr>
                  <a:grpSpLocks/>
                </p:cNvGrpSpPr>
                <p:nvPr/>
              </p:nvGrpSpPr>
              <p:grpSpPr bwMode="auto">
                <a:xfrm>
                  <a:off x="2246" y="3554"/>
                  <a:ext cx="330" cy="295"/>
                  <a:chOff x="-44" y="1473"/>
                  <a:chExt cx="981" cy="1105"/>
                </a:xfrm>
              </p:grpSpPr>
              <p:pic>
                <p:nvPicPr>
                  <p:cNvPr id="48246" name="Picture 181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8247" name="Freeform 182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7497 w 356"/>
                      <a:gd name="T3" fmla="*/ 469 h 368"/>
                      <a:gd name="T4" fmla="*/ 8894 w 356"/>
                      <a:gd name="T5" fmla="*/ 9780 h 368"/>
                      <a:gd name="T6" fmla="*/ 1960 w 356"/>
                      <a:gd name="T7" fmla="*/ 12231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8243" name="Group 183"/>
                <p:cNvGrpSpPr>
                  <a:grpSpLocks/>
                </p:cNvGrpSpPr>
                <p:nvPr/>
              </p:nvGrpSpPr>
              <p:grpSpPr bwMode="auto">
                <a:xfrm>
                  <a:off x="2089" y="3936"/>
                  <a:ext cx="330" cy="295"/>
                  <a:chOff x="-44" y="1473"/>
                  <a:chExt cx="981" cy="1105"/>
                </a:xfrm>
              </p:grpSpPr>
              <p:pic>
                <p:nvPicPr>
                  <p:cNvPr id="48244" name="Picture 184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8245" name="Freeform 185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7497 w 356"/>
                      <a:gd name="T3" fmla="*/ 469 h 368"/>
                      <a:gd name="T4" fmla="*/ 8894 w 356"/>
                      <a:gd name="T5" fmla="*/ 9780 h 368"/>
                      <a:gd name="T6" fmla="*/ 1960 w 356"/>
                      <a:gd name="T7" fmla="*/ 12231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48184" name="Line 67"/>
            <p:cNvSpPr>
              <a:spLocks noChangeShapeType="1"/>
            </p:cNvSpPr>
            <p:nvPr/>
          </p:nvSpPr>
          <p:spPr bwMode="auto">
            <a:xfrm flipH="1">
              <a:off x="4211" y="1436"/>
              <a:ext cx="602" cy="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48185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74" y="1813"/>
              <a:ext cx="494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8186" name="Group 188"/>
            <p:cNvGrpSpPr>
              <a:grpSpLocks/>
            </p:cNvGrpSpPr>
            <p:nvPr/>
          </p:nvGrpSpPr>
          <p:grpSpPr bwMode="auto">
            <a:xfrm>
              <a:off x="3948" y="1529"/>
              <a:ext cx="460" cy="405"/>
              <a:chOff x="-44" y="1473"/>
              <a:chExt cx="981" cy="1105"/>
            </a:xfrm>
          </p:grpSpPr>
          <p:pic>
            <p:nvPicPr>
              <p:cNvPr id="48231" name="Picture 18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232" name="Freeform 19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8187" name="Group 191"/>
            <p:cNvGrpSpPr>
              <a:grpSpLocks/>
            </p:cNvGrpSpPr>
            <p:nvPr/>
          </p:nvGrpSpPr>
          <p:grpSpPr bwMode="auto">
            <a:xfrm>
              <a:off x="4156" y="2584"/>
              <a:ext cx="1332" cy="1054"/>
              <a:chOff x="4156" y="2584"/>
              <a:chExt cx="1332" cy="1054"/>
            </a:xfrm>
          </p:grpSpPr>
          <p:sp>
            <p:nvSpPr>
              <p:cNvPr id="48207" name="Line 64"/>
              <p:cNvSpPr>
                <a:spLocks noChangeShapeType="1"/>
              </p:cNvSpPr>
              <p:nvPr/>
            </p:nvSpPr>
            <p:spPr bwMode="auto">
              <a:xfrm flipV="1">
                <a:off x="4344" y="2872"/>
                <a:ext cx="287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08" name="Line 65"/>
              <p:cNvSpPr>
                <a:spLocks noChangeShapeType="1"/>
              </p:cNvSpPr>
              <p:nvPr/>
            </p:nvSpPr>
            <p:spPr bwMode="auto">
              <a:xfrm flipH="1" flipV="1">
                <a:off x="4606" y="2861"/>
                <a:ext cx="166" cy="5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09" name="Line 66"/>
              <p:cNvSpPr>
                <a:spLocks noChangeShapeType="1"/>
              </p:cNvSpPr>
              <p:nvPr/>
            </p:nvSpPr>
            <p:spPr bwMode="auto">
              <a:xfrm flipH="1" flipV="1">
                <a:off x="4647" y="2897"/>
                <a:ext cx="396" cy="2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210" name="Line 67"/>
              <p:cNvSpPr>
                <a:spLocks noChangeShapeType="1"/>
              </p:cNvSpPr>
              <p:nvPr/>
            </p:nvSpPr>
            <p:spPr bwMode="auto">
              <a:xfrm flipH="1">
                <a:off x="4630" y="2896"/>
                <a:ext cx="548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48211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379" y="2883"/>
                <a:ext cx="494" cy="2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8212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099" y="2878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8213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989" y="3283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8214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653" y="3475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8215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180" y="3468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8216" name="Group 201"/>
              <p:cNvGrpSpPr>
                <a:grpSpLocks/>
              </p:cNvGrpSpPr>
              <p:nvPr/>
            </p:nvGrpSpPr>
            <p:grpSpPr bwMode="auto">
              <a:xfrm>
                <a:off x="4307" y="2584"/>
                <a:ext cx="487" cy="413"/>
                <a:chOff x="-44" y="1473"/>
                <a:chExt cx="981" cy="1105"/>
              </a:xfrm>
            </p:grpSpPr>
            <p:pic>
              <p:nvPicPr>
                <p:cNvPr id="48229" name="Picture 202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8230" name="Freeform 203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8217" name="Group 204"/>
              <p:cNvGrpSpPr>
                <a:grpSpLocks/>
              </p:cNvGrpSpPr>
              <p:nvPr/>
            </p:nvGrpSpPr>
            <p:grpSpPr bwMode="auto">
              <a:xfrm>
                <a:off x="4156" y="3243"/>
                <a:ext cx="350" cy="304"/>
                <a:chOff x="-44" y="1473"/>
                <a:chExt cx="981" cy="1105"/>
              </a:xfrm>
            </p:grpSpPr>
            <p:pic>
              <p:nvPicPr>
                <p:cNvPr id="48227" name="Picture 20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8228" name="Freeform 20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8218" name="Group 207"/>
              <p:cNvGrpSpPr>
                <a:grpSpLocks/>
              </p:cNvGrpSpPr>
              <p:nvPr/>
            </p:nvGrpSpPr>
            <p:grpSpPr bwMode="auto">
              <a:xfrm>
                <a:off x="4547" y="3250"/>
                <a:ext cx="350" cy="304"/>
                <a:chOff x="-44" y="1473"/>
                <a:chExt cx="981" cy="1105"/>
              </a:xfrm>
            </p:grpSpPr>
            <p:pic>
              <p:nvPicPr>
                <p:cNvPr id="48225" name="Picture 208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8226" name="Freeform 209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8219" name="Group 210"/>
              <p:cNvGrpSpPr>
                <a:grpSpLocks/>
              </p:cNvGrpSpPr>
              <p:nvPr/>
            </p:nvGrpSpPr>
            <p:grpSpPr bwMode="auto">
              <a:xfrm flipH="1">
                <a:off x="5021" y="3051"/>
                <a:ext cx="350" cy="304"/>
                <a:chOff x="-44" y="1473"/>
                <a:chExt cx="981" cy="1105"/>
              </a:xfrm>
            </p:grpSpPr>
            <p:pic>
              <p:nvPicPr>
                <p:cNvPr id="48223" name="Picture 21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8224" name="Freeform 212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8220" name="Group 213"/>
              <p:cNvGrpSpPr>
                <a:grpSpLocks/>
              </p:cNvGrpSpPr>
              <p:nvPr/>
            </p:nvGrpSpPr>
            <p:grpSpPr bwMode="auto">
              <a:xfrm flipH="1">
                <a:off x="5138" y="2667"/>
                <a:ext cx="350" cy="304"/>
                <a:chOff x="-44" y="1473"/>
                <a:chExt cx="981" cy="1105"/>
              </a:xfrm>
            </p:grpSpPr>
            <p:pic>
              <p:nvPicPr>
                <p:cNvPr id="48221" name="Picture 21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8222" name="Freeform 21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48188" name="Line 64"/>
            <p:cNvSpPr>
              <a:spLocks noChangeShapeType="1"/>
            </p:cNvSpPr>
            <p:nvPr/>
          </p:nvSpPr>
          <p:spPr bwMode="auto">
            <a:xfrm flipV="1">
              <a:off x="3460" y="2495"/>
              <a:ext cx="287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8189" name="Line 65"/>
            <p:cNvSpPr>
              <a:spLocks noChangeShapeType="1"/>
            </p:cNvSpPr>
            <p:nvPr/>
          </p:nvSpPr>
          <p:spPr bwMode="auto">
            <a:xfrm flipH="1" flipV="1">
              <a:off x="3722" y="2484"/>
              <a:ext cx="166" cy="5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8190" name="Line 66"/>
            <p:cNvSpPr>
              <a:spLocks noChangeShapeType="1"/>
            </p:cNvSpPr>
            <p:nvPr/>
          </p:nvSpPr>
          <p:spPr bwMode="auto">
            <a:xfrm flipH="1">
              <a:off x="3022" y="2642"/>
              <a:ext cx="574" cy="3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48191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95" y="2506"/>
              <a:ext cx="494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92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83" y="2954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93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69" y="3098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94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96" y="3091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8195" name="Group 223"/>
            <p:cNvGrpSpPr>
              <a:grpSpLocks/>
            </p:cNvGrpSpPr>
            <p:nvPr/>
          </p:nvGrpSpPr>
          <p:grpSpPr bwMode="auto">
            <a:xfrm>
              <a:off x="3423" y="2207"/>
              <a:ext cx="487" cy="413"/>
              <a:chOff x="-44" y="1473"/>
              <a:chExt cx="981" cy="1105"/>
            </a:xfrm>
          </p:grpSpPr>
          <p:pic>
            <p:nvPicPr>
              <p:cNvPr id="48205" name="Picture 22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206" name="Freeform 22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8196" name="Group 226"/>
            <p:cNvGrpSpPr>
              <a:grpSpLocks/>
            </p:cNvGrpSpPr>
            <p:nvPr/>
          </p:nvGrpSpPr>
          <p:grpSpPr bwMode="auto">
            <a:xfrm>
              <a:off x="3272" y="2866"/>
              <a:ext cx="350" cy="304"/>
              <a:chOff x="-44" y="1473"/>
              <a:chExt cx="981" cy="1105"/>
            </a:xfrm>
          </p:grpSpPr>
          <p:pic>
            <p:nvPicPr>
              <p:cNvPr id="48203" name="Picture 22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204" name="Freeform 228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8197" name="Group 229"/>
            <p:cNvGrpSpPr>
              <a:grpSpLocks/>
            </p:cNvGrpSpPr>
            <p:nvPr/>
          </p:nvGrpSpPr>
          <p:grpSpPr bwMode="auto">
            <a:xfrm>
              <a:off x="3663" y="2873"/>
              <a:ext cx="350" cy="304"/>
              <a:chOff x="-44" y="1473"/>
              <a:chExt cx="981" cy="1105"/>
            </a:xfrm>
          </p:grpSpPr>
          <p:pic>
            <p:nvPicPr>
              <p:cNvPr id="48201" name="Picture 23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202" name="Freeform 23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8198" name="Group 232"/>
            <p:cNvGrpSpPr>
              <a:grpSpLocks/>
            </p:cNvGrpSpPr>
            <p:nvPr/>
          </p:nvGrpSpPr>
          <p:grpSpPr bwMode="auto">
            <a:xfrm flipH="1">
              <a:off x="3015" y="2722"/>
              <a:ext cx="350" cy="304"/>
              <a:chOff x="-44" y="1473"/>
              <a:chExt cx="981" cy="1105"/>
            </a:xfrm>
          </p:grpSpPr>
          <p:pic>
            <p:nvPicPr>
              <p:cNvPr id="48199" name="Picture 233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200" name="Freeform 234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162928" name="Line 112"/>
          <p:cNvSpPr>
            <a:spLocks noChangeShapeType="1"/>
          </p:cNvSpPr>
          <p:nvPr/>
        </p:nvSpPr>
        <p:spPr bwMode="auto">
          <a:xfrm>
            <a:off x="5051425" y="2808288"/>
            <a:ext cx="0" cy="1044575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62930" name="Line 114"/>
          <p:cNvSpPr>
            <a:spLocks noChangeShapeType="1"/>
          </p:cNvSpPr>
          <p:nvPr/>
        </p:nvSpPr>
        <p:spPr bwMode="auto">
          <a:xfrm>
            <a:off x="5119688" y="4125913"/>
            <a:ext cx="739775" cy="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62931" name="Line 115"/>
          <p:cNvSpPr>
            <a:spLocks noChangeShapeType="1"/>
          </p:cNvSpPr>
          <p:nvPr/>
        </p:nvSpPr>
        <p:spPr bwMode="auto">
          <a:xfrm flipV="1">
            <a:off x="6184900" y="3265488"/>
            <a:ext cx="379413" cy="512762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62932" name="Line 116"/>
          <p:cNvSpPr>
            <a:spLocks noChangeShapeType="1"/>
          </p:cNvSpPr>
          <p:nvPr/>
        </p:nvSpPr>
        <p:spPr bwMode="auto">
          <a:xfrm>
            <a:off x="6351588" y="4014788"/>
            <a:ext cx="827087" cy="38100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8136" name="Group 120"/>
          <p:cNvGrpSpPr>
            <a:grpSpLocks/>
          </p:cNvGrpSpPr>
          <p:nvPr/>
        </p:nvGrpSpPr>
        <p:grpSpPr bwMode="auto">
          <a:xfrm>
            <a:off x="4398963" y="2028825"/>
            <a:ext cx="1244600" cy="1171575"/>
            <a:chOff x="2675" y="1182"/>
            <a:chExt cx="784" cy="738"/>
          </a:xfrm>
        </p:grpSpPr>
        <p:sp>
          <p:nvSpPr>
            <p:cNvPr id="48145" name="Text Box 120"/>
            <p:cNvSpPr txBox="1">
              <a:spLocks noChangeArrowheads="1"/>
            </p:cNvSpPr>
            <p:nvPr/>
          </p:nvSpPr>
          <p:spPr bwMode="auto">
            <a:xfrm>
              <a:off x="2675" y="1623"/>
              <a:ext cx="784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algn="ctr">
                <a:lnSpc>
                  <a:spcPct val="75000"/>
                </a:lnSpc>
              </a:pPr>
              <a:r>
                <a:rPr lang="en-US" sz="1600">
                  <a:latin typeface="Arial" charset="0"/>
                  <a:ea typeface="MS PGothic" pitchFamily="34" charset="-128"/>
                </a:rPr>
                <a:t>Skype </a:t>
              </a:r>
            </a:p>
            <a:p>
              <a:pPr marL="342900" indent="-342900" algn="ctr">
                <a:lnSpc>
                  <a:spcPct val="75000"/>
                </a:lnSpc>
              </a:pPr>
              <a:r>
                <a:rPr lang="en-US" sz="1600">
                  <a:latin typeface="Arial" charset="0"/>
                  <a:ea typeface="MS PGothic" pitchFamily="34" charset="-128"/>
                </a:rPr>
                <a:t>login server</a:t>
              </a:r>
            </a:p>
          </p:txBody>
        </p:sp>
        <p:grpSp>
          <p:nvGrpSpPr>
            <p:cNvPr id="48146" name="Group 122"/>
            <p:cNvGrpSpPr>
              <a:grpSpLocks/>
            </p:cNvGrpSpPr>
            <p:nvPr/>
          </p:nvGrpSpPr>
          <p:grpSpPr bwMode="auto">
            <a:xfrm>
              <a:off x="2927" y="1182"/>
              <a:ext cx="294" cy="451"/>
              <a:chOff x="4140" y="429"/>
              <a:chExt cx="1425" cy="2396"/>
            </a:xfrm>
          </p:grpSpPr>
          <p:sp>
            <p:nvSpPr>
              <p:cNvPr id="48147" name="Freeform 123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148" name="Rectangle 124"/>
              <p:cNvSpPr>
                <a:spLocks noChangeArrowheads="1"/>
              </p:cNvSpPr>
              <p:nvPr/>
            </p:nvSpPr>
            <p:spPr bwMode="auto">
              <a:xfrm>
                <a:off x="4208" y="429"/>
                <a:ext cx="1047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8149" name="Freeform 125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150" name="Freeform 126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151" name="Rectangle 127"/>
              <p:cNvSpPr>
                <a:spLocks noChangeArrowheads="1"/>
              </p:cNvSpPr>
              <p:nvPr/>
            </p:nvSpPr>
            <p:spPr bwMode="auto">
              <a:xfrm>
                <a:off x="4213" y="695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grpSp>
            <p:nvGrpSpPr>
              <p:cNvPr id="48152" name="Group 128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8177" name="AutoShape 129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6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  <p:sp>
              <p:nvSpPr>
                <p:cNvPr id="48178" name="AutoShape 130"/>
                <p:cNvSpPr>
                  <a:spLocks noChangeArrowheads="1"/>
                </p:cNvSpPr>
                <p:nvPr/>
              </p:nvSpPr>
              <p:spPr bwMode="auto">
                <a:xfrm>
                  <a:off x="634" y="2583"/>
                  <a:ext cx="689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48153" name="Rectangle 131"/>
              <p:cNvSpPr>
                <a:spLocks noChangeArrowheads="1"/>
              </p:cNvSpPr>
              <p:nvPr/>
            </p:nvSpPr>
            <p:spPr bwMode="auto">
              <a:xfrm>
                <a:off x="4222" y="1019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grpSp>
            <p:nvGrpSpPr>
              <p:cNvPr id="48154" name="Group 132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8175" name="AutoShape 133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6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  <p:sp>
              <p:nvSpPr>
                <p:cNvPr id="48176" name="AutoShape 134"/>
                <p:cNvSpPr>
                  <a:spLocks noChangeArrowheads="1"/>
                </p:cNvSpPr>
                <p:nvPr/>
              </p:nvSpPr>
              <p:spPr bwMode="auto">
                <a:xfrm>
                  <a:off x="631" y="2583"/>
                  <a:ext cx="689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48155" name="Rectangle 135"/>
              <p:cNvSpPr>
                <a:spLocks noChangeArrowheads="1"/>
              </p:cNvSpPr>
              <p:nvPr/>
            </p:nvSpPr>
            <p:spPr bwMode="auto">
              <a:xfrm>
                <a:off x="4218" y="1359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8156" name="Rectangle 136"/>
              <p:cNvSpPr>
                <a:spLocks noChangeArrowheads="1"/>
              </p:cNvSpPr>
              <p:nvPr/>
            </p:nvSpPr>
            <p:spPr bwMode="auto">
              <a:xfrm>
                <a:off x="4227" y="1656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grpSp>
            <p:nvGrpSpPr>
              <p:cNvPr id="48157" name="Group 137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8173" name="AutoShape 138"/>
                <p:cNvSpPr>
                  <a:spLocks noChangeArrowheads="1"/>
                </p:cNvSpPr>
                <p:nvPr/>
              </p:nvSpPr>
              <p:spPr bwMode="auto">
                <a:xfrm>
                  <a:off x="615" y="2570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  <p:sp>
              <p:nvSpPr>
                <p:cNvPr id="48174" name="AutoShape 139"/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88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48158" name="Freeform 140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8159" name="Group 141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8171" name="AutoShape 142"/>
                <p:cNvSpPr>
                  <a:spLocks noChangeArrowheads="1"/>
                </p:cNvSpPr>
                <p:nvPr/>
              </p:nvSpPr>
              <p:spPr bwMode="auto">
                <a:xfrm>
                  <a:off x="617" y="2568"/>
                  <a:ext cx="725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  <p:sp>
              <p:nvSpPr>
                <p:cNvPr id="48172" name="AutoShape 143"/>
                <p:cNvSpPr>
                  <a:spLocks noChangeArrowheads="1"/>
                </p:cNvSpPr>
                <p:nvPr/>
              </p:nvSpPr>
              <p:spPr bwMode="auto">
                <a:xfrm>
                  <a:off x="635" y="2584"/>
                  <a:ext cx="688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ea typeface="MS PGothic" pitchFamily="34" charset="-128"/>
                  </a:endParaRPr>
                </a:p>
              </p:txBody>
            </p:sp>
          </p:grpSp>
          <p:sp>
            <p:nvSpPr>
              <p:cNvPr id="48160" name="Rectangle 144"/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8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8161" name="Freeform 145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162" name="Freeform 146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2 h 288"/>
                  <a:gd name="T4" fmla="*/ 25 w 304"/>
                  <a:gd name="T5" fmla="*/ 39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163" name="Oval 147"/>
              <p:cNvSpPr>
                <a:spLocks noChangeArrowheads="1"/>
              </p:cNvSpPr>
              <p:nvPr/>
            </p:nvSpPr>
            <p:spPr bwMode="auto">
              <a:xfrm>
                <a:off x="5517" y="2612"/>
                <a:ext cx="48" cy="96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8164" name="Freeform 148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8165" name="AutoShape 149"/>
              <p:cNvSpPr>
                <a:spLocks noChangeArrowheads="1"/>
              </p:cNvSpPr>
              <p:nvPr/>
            </p:nvSpPr>
            <p:spPr bwMode="auto">
              <a:xfrm>
                <a:off x="4140" y="2676"/>
                <a:ext cx="1197" cy="14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8166" name="AutoShape 150"/>
              <p:cNvSpPr>
                <a:spLocks noChangeArrowheads="1"/>
              </p:cNvSpPr>
              <p:nvPr/>
            </p:nvSpPr>
            <p:spPr bwMode="auto">
              <a:xfrm>
                <a:off x="4208" y="2713"/>
                <a:ext cx="1066" cy="8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8167" name="Oval 151"/>
              <p:cNvSpPr>
                <a:spLocks noChangeArrowheads="1"/>
              </p:cNvSpPr>
              <p:nvPr/>
            </p:nvSpPr>
            <p:spPr bwMode="auto">
              <a:xfrm>
                <a:off x="4310" y="2384"/>
                <a:ext cx="155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8168" name="Oval 152"/>
              <p:cNvSpPr>
                <a:spLocks noChangeArrowheads="1"/>
              </p:cNvSpPr>
              <p:nvPr/>
            </p:nvSpPr>
            <p:spPr bwMode="auto">
              <a:xfrm>
                <a:off x="4484" y="2384"/>
                <a:ext cx="160" cy="143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el-GR">
                  <a:solidFill>
                    <a:srgbClr val="FF0000"/>
                  </a:solidFill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48169" name="Oval 153"/>
              <p:cNvSpPr>
                <a:spLocks noChangeArrowheads="1"/>
              </p:cNvSpPr>
              <p:nvPr/>
            </p:nvSpPr>
            <p:spPr bwMode="auto">
              <a:xfrm>
                <a:off x="4663" y="2379"/>
                <a:ext cx="155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  <p:sp>
            <p:nvSpPr>
              <p:cNvPr id="48170" name="Rectangle 154"/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7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</a:endParaRPr>
              </a:p>
            </p:txBody>
          </p:sp>
        </p:grpSp>
      </p:grpSp>
      <p:grpSp>
        <p:nvGrpSpPr>
          <p:cNvPr id="28" name="Group 103"/>
          <p:cNvGrpSpPr>
            <a:grpSpLocks/>
          </p:cNvGrpSpPr>
          <p:nvPr/>
        </p:nvGrpSpPr>
        <p:grpSpPr bwMode="auto">
          <a:xfrm>
            <a:off x="4725988" y="3783013"/>
            <a:ext cx="501650" cy="555625"/>
            <a:chOff x="4317" y="401"/>
            <a:chExt cx="316" cy="350"/>
          </a:xfrm>
        </p:grpSpPr>
        <p:pic>
          <p:nvPicPr>
            <p:cNvPr id="48143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17" y="588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44" name="Picture 105" descr="desktop_computer_stylized_sm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flipH="1">
              <a:off x="4329" y="401"/>
              <a:ext cx="263" cy="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2924" name="Line 108"/>
          <p:cNvSpPr>
            <a:spLocks noChangeShapeType="1"/>
          </p:cNvSpPr>
          <p:nvPr/>
        </p:nvSpPr>
        <p:spPr bwMode="auto">
          <a:xfrm>
            <a:off x="5049838" y="4198938"/>
            <a:ext cx="654050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62933" name="Line 117"/>
          <p:cNvSpPr>
            <a:spLocks noChangeShapeType="1"/>
          </p:cNvSpPr>
          <p:nvPr/>
        </p:nvSpPr>
        <p:spPr bwMode="auto">
          <a:xfrm flipV="1">
            <a:off x="4995863" y="2722563"/>
            <a:ext cx="771525" cy="1066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8140" name="Text Box 209"/>
          <p:cNvSpPr txBox="1">
            <a:spLocks noChangeArrowheads="1"/>
          </p:cNvSpPr>
          <p:nvPr/>
        </p:nvSpPr>
        <p:spPr bwMode="auto">
          <a:xfrm>
            <a:off x="190500" y="1228725"/>
            <a:ext cx="4335463" cy="515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l-GR" sz="2200">
                <a:solidFill>
                  <a:srgbClr val="FF0000"/>
                </a:solidFill>
              </a:rPr>
              <a:t>Λειτουργία πελάτη </a:t>
            </a:r>
            <a:r>
              <a:rPr lang="en-US" sz="2200">
                <a:solidFill>
                  <a:srgbClr val="FF0000"/>
                </a:solidFill>
              </a:rPr>
              <a:t>skype</a:t>
            </a:r>
            <a:r>
              <a:rPr lang="el-GR" sz="2200">
                <a:solidFill>
                  <a:srgbClr val="FF0000"/>
                </a:solidFill>
              </a:rPr>
              <a:t>:</a:t>
            </a:r>
            <a:endParaRPr lang="en-US" sz="2200">
              <a:solidFill>
                <a:srgbClr val="FF0000"/>
              </a:solidFill>
            </a:endParaRPr>
          </a:p>
          <a:p>
            <a:pPr marL="342900" indent="-34290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AutoNum type="arabicPeriod"/>
            </a:pPr>
            <a:r>
              <a:rPr lang="el-GR" sz="2000"/>
              <a:t>Συνδέεται στο δίκτυο </a:t>
            </a:r>
            <a:r>
              <a:rPr lang="en-US" sz="2000"/>
              <a:t>skype</a:t>
            </a:r>
            <a:r>
              <a:rPr lang="el-GR" sz="2000"/>
              <a:t>, ερχόμενος σε επαφή με τα </a:t>
            </a:r>
            <a:r>
              <a:rPr lang="en-US" sz="2000"/>
              <a:t>SN (</a:t>
            </a:r>
            <a:r>
              <a:rPr lang="el-GR" sz="2000"/>
              <a:t>αποθηκευμένη </a:t>
            </a:r>
            <a:r>
              <a:rPr lang="en-US" sz="2000"/>
              <a:t>IP </a:t>
            </a:r>
            <a:r>
              <a:rPr lang="el-GR" sz="2000"/>
              <a:t>διεύθυνση) χρησιμοποιώντας </a:t>
            </a:r>
            <a:r>
              <a:rPr lang="en-US" sz="2000"/>
              <a:t>TCP</a:t>
            </a:r>
          </a:p>
          <a:p>
            <a:pPr marL="342900" indent="-34290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AutoNum type="arabicPeriod"/>
            </a:pPr>
            <a:r>
              <a:rPr lang="el-GR" sz="2000"/>
              <a:t>Κάνει </a:t>
            </a:r>
            <a:r>
              <a:rPr lang="en-US" sz="2000"/>
              <a:t>log-in (username, password) </a:t>
            </a:r>
            <a:r>
              <a:rPr lang="el-GR" sz="2000"/>
              <a:t>στον κεντρικό </a:t>
            </a:r>
            <a:r>
              <a:rPr lang="en-US" sz="2000"/>
              <a:t>skype login server</a:t>
            </a:r>
            <a:endParaRPr lang="el-GR" sz="2000"/>
          </a:p>
          <a:p>
            <a:pPr marL="342900" indent="-34290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AutoNum type="arabicPeriod"/>
            </a:pPr>
            <a:r>
              <a:rPr lang="el-GR" sz="2000"/>
              <a:t>Αποκτά την </a:t>
            </a:r>
            <a:r>
              <a:rPr lang="en-US" sz="2000"/>
              <a:t>IP </a:t>
            </a:r>
            <a:r>
              <a:rPr lang="el-GR" sz="2000"/>
              <a:t>διεύθυνση του καλούμενου από τον </a:t>
            </a:r>
            <a:r>
              <a:rPr lang="en-US" sz="2000"/>
              <a:t>SN </a:t>
            </a:r>
            <a:r>
              <a:rPr lang="el-GR" sz="2000"/>
              <a:t>και το </a:t>
            </a:r>
            <a:r>
              <a:rPr lang="en-US" sz="2000"/>
              <a:t>SN </a:t>
            </a:r>
            <a:r>
              <a:rPr lang="el-GR" sz="2000"/>
              <a:t>δίκτυο επικάλυψης</a:t>
            </a:r>
          </a:p>
          <a:p>
            <a:pPr marL="342900" indent="-34290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AutoNum type="arabicPeriod"/>
            </a:pPr>
            <a:r>
              <a:rPr lang="el-GR" sz="2000"/>
              <a:t>Εκκινεί κλήση απευθείας στον καλούμενο</a:t>
            </a:r>
            <a:endParaRPr lang="en-US" sz="2000"/>
          </a:p>
          <a:p>
            <a:pPr marL="342900" indent="-342900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AutoNum type="arabicPeriod"/>
            </a:pPr>
            <a:endParaRPr lang="el-GR" sz="2000"/>
          </a:p>
        </p:txBody>
      </p:sp>
      <p:sp>
        <p:nvSpPr>
          <p:cNvPr id="48141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8142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803685F7-A563-4E0F-B043-D74AA9DB01C6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41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2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629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62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2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629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629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62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2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62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2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928" grpId="0" animBg="1"/>
      <p:bldP spid="162928" grpId="1" animBg="1"/>
      <p:bldP spid="162930" grpId="0" animBg="1"/>
      <p:bldP spid="162930" grpId="1" animBg="1"/>
      <p:bldP spid="162931" grpId="0" animBg="1"/>
      <p:bldP spid="162931" grpId="1" animBg="1"/>
      <p:bldP spid="162932" grpId="0" animBg="1"/>
      <p:bldP spid="162932" grpId="1" animBg="1"/>
      <p:bldP spid="162924" grpId="0" animBg="1"/>
      <p:bldP spid="162924" grpId="1" animBg="1"/>
      <p:bldP spid="16293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Skype: </a:t>
            </a:r>
            <a:r>
              <a:rPr lang="el-GR" smtClean="0"/>
              <a:t>ομότιμοι ως αναμεταδότες</a:t>
            </a:r>
          </a:p>
        </p:txBody>
      </p:sp>
      <p:grpSp>
        <p:nvGrpSpPr>
          <p:cNvPr id="49155" name="Group 192"/>
          <p:cNvGrpSpPr>
            <a:grpSpLocks/>
          </p:cNvGrpSpPr>
          <p:nvPr/>
        </p:nvGrpSpPr>
        <p:grpSpPr bwMode="auto">
          <a:xfrm>
            <a:off x="4746625" y="1328738"/>
            <a:ext cx="3976688" cy="4435475"/>
            <a:chOff x="2983" y="844"/>
            <a:chExt cx="2505" cy="2794"/>
          </a:xfrm>
        </p:grpSpPr>
        <p:sp>
          <p:nvSpPr>
            <p:cNvPr id="49167" name="Line 193"/>
            <p:cNvSpPr>
              <a:spLocks noChangeShapeType="1"/>
            </p:cNvSpPr>
            <p:nvPr/>
          </p:nvSpPr>
          <p:spPr bwMode="auto">
            <a:xfrm>
              <a:off x="3785" y="2537"/>
              <a:ext cx="790" cy="37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9168" name="Line 194"/>
            <p:cNvSpPr>
              <a:spLocks noChangeShapeType="1"/>
            </p:cNvSpPr>
            <p:nvPr/>
          </p:nvSpPr>
          <p:spPr bwMode="auto">
            <a:xfrm>
              <a:off x="4293" y="1879"/>
              <a:ext cx="419" cy="8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9169" name="Line 195"/>
            <p:cNvSpPr>
              <a:spLocks noChangeShapeType="1"/>
            </p:cNvSpPr>
            <p:nvPr/>
          </p:nvSpPr>
          <p:spPr bwMode="auto">
            <a:xfrm flipH="1">
              <a:off x="3806" y="1790"/>
              <a:ext cx="418" cy="603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9170" name="Group 196"/>
            <p:cNvGrpSpPr>
              <a:grpSpLocks/>
            </p:cNvGrpSpPr>
            <p:nvPr/>
          </p:nvGrpSpPr>
          <p:grpSpPr bwMode="auto">
            <a:xfrm>
              <a:off x="3783" y="1106"/>
              <a:ext cx="786" cy="717"/>
              <a:chOff x="3783" y="1106"/>
              <a:chExt cx="786" cy="717"/>
            </a:xfrm>
          </p:grpSpPr>
          <p:sp>
            <p:nvSpPr>
              <p:cNvPr id="49242" name="Line 63"/>
              <p:cNvSpPr>
                <a:spLocks noChangeShapeType="1"/>
              </p:cNvSpPr>
              <p:nvPr/>
            </p:nvSpPr>
            <p:spPr bwMode="auto">
              <a:xfrm>
                <a:off x="3783" y="1578"/>
                <a:ext cx="401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243" name="Line 64"/>
              <p:cNvSpPr>
                <a:spLocks noChangeShapeType="1"/>
              </p:cNvSpPr>
              <p:nvPr/>
            </p:nvSpPr>
            <p:spPr bwMode="auto">
              <a:xfrm>
                <a:off x="3905" y="1211"/>
                <a:ext cx="314" cy="6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244" name="Line 65"/>
              <p:cNvSpPr>
                <a:spLocks noChangeShapeType="1"/>
              </p:cNvSpPr>
              <p:nvPr/>
            </p:nvSpPr>
            <p:spPr bwMode="auto">
              <a:xfrm flipH="1">
                <a:off x="4194" y="1106"/>
                <a:ext cx="9" cy="6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245" name="Line 66"/>
              <p:cNvSpPr>
                <a:spLocks noChangeShapeType="1"/>
              </p:cNvSpPr>
              <p:nvPr/>
            </p:nvSpPr>
            <p:spPr bwMode="auto">
              <a:xfrm flipH="1">
                <a:off x="4194" y="1210"/>
                <a:ext cx="375" cy="6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9171" name="Group 201"/>
            <p:cNvGrpSpPr>
              <a:grpSpLocks/>
            </p:cNvGrpSpPr>
            <p:nvPr/>
          </p:nvGrpSpPr>
          <p:grpSpPr bwMode="auto">
            <a:xfrm>
              <a:off x="3552" y="844"/>
              <a:ext cx="1516" cy="876"/>
              <a:chOff x="2089" y="3444"/>
              <a:chExt cx="1516" cy="876"/>
            </a:xfrm>
          </p:grpSpPr>
          <p:pic>
            <p:nvPicPr>
              <p:cNvPr id="49221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109" y="4157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9222" name="Group 203"/>
              <p:cNvGrpSpPr>
                <a:grpSpLocks/>
              </p:cNvGrpSpPr>
              <p:nvPr/>
            </p:nvGrpSpPr>
            <p:grpSpPr bwMode="auto">
              <a:xfrm>
                <a:off x="2089" y="3444"/>
                <a:ext cx="1516" cy="787"/>
                <a:chOff x="2089" y="3444"/>
                <a:chExt cx="1516" cy="787"/>
              </a:xfrm>
            </p:grpSpPr>
            <p:pic>
              <p:nvPicPr>
                <p:cNvPr id="49223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213" y="3904"/>
                  <a:ext cx="316" cy="1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224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973" y="3739"/>
                  <a:ext cx="316" cy="1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225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609" y="3677"/>
                  <a:ext cx="316" cy="1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226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267" y="3760"/>
                  <a:ext cx="316" cy="1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49227" name="Group 208"/>
                <p:cNvGrpSpPr>
                  <a:grpSpLocks/>
                </p:cNvGrpSpPr>
                <p:nvPr/>
              </p:nvGrpSpPr>
              <p:grpSpPr bwMode="auto">
                <a:xfrm flipH="1">
                  <a:off x="3275" y="3678"/>
                  <a:ext cx="330" cy="295"/>
                  <a:chOff x="-44" y="1473"/>
                  <a:chExt cx="981" cy="1105"/>
                </a:xfrm>
              </p:grpSpPr>
              <p:pic>
                <p:nvPicPr>
                  <p:cNvPr id="49240" name="Picture 209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9241" name="Freeform 210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7497 w 356"/>
                      <a:gd name="T3" fmla="*/ 469 h 368"/>
                      <a:gd name="T4" fmla="*/ 8894 w 356"/>
                      <a:gd name="T5" fmla="*/ 9780 h 368"/>
                      <a:gd name="T6" fmla="*/ 1960 w 356"/>
                      <a:gd name="T7" fmla="*/ 12231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9228" name="Group 211"/>
                <p:cNvGrpSpPr>
                  <a:grpSpLocks/>
                </p:cNvGrpSpPr>
                <p:nvPr/>
              </p:nvGrpSpPr>
              <p:grpSpPr bwMode="auto">
                <a:xfrm flipH="1">
                  <a:off x="2986" y="3519"/>
                  <a:ext cx="330" cy="295"/>
                  <a:chOff x="-44" y="1473"/>
                  <a:chExt cx="981" cy="1105"/>
                </a:xfrm>
              </p:grpSpPr>
              <p:pic>
                <p:nvPicPr>
                  <p:cNvPr id="49238" name="Picture 212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9239" name="Freeform 213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7497 w 356"/>
                      <a:gd name="T3" fmla="*/ 469 h 368"/>
                      <a:gd name="T4" fmla="*/ 8894 w 356"/>
                      <a:gd name="T5" fmla="*/ 9780 h 368"/>
                      <a:gd name="T6" fmla="*/ 1960 w 356"/>
                      <a:gd name="T7" fmla="*/ 12231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9229" name="Group 214"/>
                <p:cNvGrpSpPr>
                  <a:grpSpLocks/>
                </p:cNvGrpSpPr>
                <p:nvPr/>
              </p:nvGrpSpPr>
              <p:grpSpPr bwMode="auto">
                <a:xfrm>
                  <a:off x="2575" y="3444"/>
                  <a:ext cx="330" cy="295"/>
                  <a:chOff x="-44" y="1473"/>
                  <a:chExt cx="981" cy="1105"/>
                </a:xfrm>
              </p:grpSpPr>
              <p:pic>
                <p:nvPicPr>
                  <p:cNvPr id="49236" name="Picture 215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9237" name="Freeform 216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7497 w 356"/>
                      <a:gd name="T3" fmla="*/ 469 h 368"/>
                      <a:gd name="T4" fmla="*/ 8894 w 356"/>
                      <a:gd name="T5" fmla="*/ 9780 h 368"/>
                      <a:gd name="T6" fmla="*/ 1960 w 356"/>
                      <a:gd name="T7" fmla="*/ 12231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9230" name="Group 217"/>
                <p:cNvGrpSpPr>
                  <a:grpSpLocks/>
                </p:cNvGrpSpPr>
                <p:nvPr/>
              </p:nvGrpSpPr>
              <p:grpSpPr bwMode="auto">
                <a:xfrm>
                  <a:off x="2246" y="3554"/>
                  <a:ext cx="330" cy="295"/>
                  <a:chOff x="-44" y="1473"/>
                  <a:chExt cx="981" cy="1105"/>
                </a:xfrm>
              </p:grpSpPr>
              <p:pic>
                <p:nvPicPr>
                  <p:cNvPr id="49234" name="Picture 218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9235" name="Freeform 219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7497 w 356"/>
                      <a:gd name="T3" fmla="*/ 469 h 368"/>
                      <a:gd name="T4" fmla="*/ 8894 w 356"/>
                      <a:gd name="T5" fmla="*/ 9780 h 368"/>
                      <a:gd name="T6" fmla="*/ 1960 w 356"/>
                      <a:gd name="T7" fmla="*/ 12231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9231" name="Group 220"/>
                <p:cNvGrpSpPr>
                  <a:grpSpLocks/>
                </p:cNvGrpSpPr>
                <p:nvPr/>
              </p:nvGrpSpPr>
              <p:grpSpPr bwMode="auto">
                <a:xfrm>
                  <a:off x="2089" y="3936"/>
                  <a:ext cx="330" cy="295"/>
                  <a:chOff x="-44" y="1473"/>
                  <a:chExt cx="981" cy="1105"/>
                </a:xfrm>
              </p:grpSpPr>
              <p:pic>
                <p:nvPicPr>
                  <p:cNvPr id="49232" name="Picture 221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49233" name="Freeform 222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7497 w 356"/>
                      <a:gd name="T3" fmla="*/ 469 h 368"/>
                      <a:gd name="T4" fmla="*/ 8894 w 356"/>
                      <a:gd name="T5" fmla="*/ 9780 h 368"/>
                      <a:gd name="T6" fmla="*/ 1960 w 356"/>
                      <a:gd name="T7" fmla="*/ 12231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6"/>
                      <a:gd name="T16" fmla="*/ 0 h 368"/>
                      <a:gd name="T17" fmla="*/ 356 w 356"/>
                      <a:gd name="T18" fmla="*/ 368 h 3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49172" name="Line 67"/>
            <p:cNvSpPr>
              <a:spLocks noChangeShapeType="1"/>
            </p:cNvSpPr>
            <p:nvPr/>
          </p:nvSpPr>
          <p:spPr bwMode="auto">
            <a:xfrm flipH="1">
              <a:off x="4211" y="1436"/>
              <a:ext cx="602" cy="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49173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74" y="1813"/>
              <a:ext cx="494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9174" name="Group 225"/>
            <p:cNvGrpSpPr>
              <a:grpSpLocks/>
            </p:cNvGrpSpPr>
            <p:nvPr/>
          </p:nvGrpSpPr>
          <p:grpSpPr bwMode="auto">
            <a:xfrm>
              <a:off x="3948" y="1529"/>
              <a:ext cx="460" cy="405"/>
              <a:chOff x="-44" y="1473"/>
              <a:chExt cx="981" cy="1105"/>
            </a:xfrm>
          </p:grpSpPr>
          <p:pic>
            <p:nvPicPr>
              <p:cNvPr id="49219" name="Picture 22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9220" name="Freeform 227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9175" name="Group 228"/>
            <p:cNvGrpSpPr>
              <a:grpSpLocks/>
            </p:cNvGrpSpPr>
            <p:nvPr/>
          </p:nvGrpSpPr>
          <p:grpSpPr bwMode="auto">
            <a:xfrm>
              <a:off x="4156" y="2584"/>
              <a:ext cx="1332" cy="1054"/>
              <a:chOff x="4156" y="2584"/>
              <a:chExt cx="1332" cy="1054"/>
            </a:xfrm>
          </p:grpSpPr>
          <p:sp>
            <p:nvSpPr>
              <p:cNvPr id="49195" name="Line 64"/>
              <p:cNvSpPr>
                <a:spLocks noChangeShapeType="1"/>
              </p:cNvSpPr>
              <p:nvPr/>
            </p:nvSpPr>
            <p:spPr bwMode="auto">
              <a:xfrm flipV="1">
                <a:off x="4344" y="2872"/>
                <a:ext cx="287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196" name="Line 65"/>
              <p:cNvSpPr>
                <a:spLocks noChangeShapeType="1"/>
              </p:cNvSpPr>
              <p:nvPr/>
            </p:nvSpPr>
            <p:spPr bwMode="auto">
              <a:xfrm flipH="1" flipV="1">
                <a:off x="4606" y="2861"/>
                <a:ext cx="166" cy="5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197" name="Line 66"/>
              <p:cNvSpPr>
                <a:spLocks noChangeShapeType="1"/>
              </p:cNvSpPr>
              <p:nvPr/>
            </p:nvSpPr>
            <p:spPr bwMode="auto">
              <a:xfrm flipH="1" flipV="1">
                <a:off x="4647" y="2897"/>
                <a:ext cx="396" cy="2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9198" name="Line 67"/>
              <p:cNvSpPr>
                <a:spLocks noChangeShapeType="1"/>
              </p:cNvSpPr>
              <p:nvPr/>
            </p:nvSpPr>
            <p:spPr bwMode="auto">
              <a:xfrm flipH="1">
                <a:off x="4630" y="2896"/>
                <a:ext cx="548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pic>
            <p:nvPicPr>
              <p:cNvPr id="49199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379" y="2883"/>
                <a:ext cx="494" cy="2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9200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099" y="2878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9201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989" y="3283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9202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653" y="3475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9203" name="Picture 55" descr="kw_skype_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180" y="3468"/>
                <a:ext cx="31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9204" name="Group 238"/>
              <p:cNvGrpSpPr>
                <a:grpSpLocks/>
              </p:cNvGrpSpPr>
              <p:nvPr/>
            </p:nvGrpSpPr>
            <p:grpSpPr bwMode="auto">
              <a:xfrm>
                <a:off x="4307" y="2584"/>
                <a:ext cx="487" cy="413"/>
                <a:chOff x="-44" y="1473"/>
                <a:chExt cx="981" cy="1105"/>
              </a:xfrm>
            </p:grpSpPr>
            <p:pic>
              <p:nvPicPr>
                <p:cNvPr id="49217" name="Picture 239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9218" name="Freeform 240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9205" name="Group 241"/>
              <p:cNvGrpSpPr>
                <a:grpSpLocks/>
              </p:cNvGrpSpPr>
              <p:nvPr/>
            </p:nvGrpSpPr>
            <p:grpSpPr bwMode="auto">
              <a:xfrm>
                <a:off x="4156" y="3243"/>
                <a:ext cx="350" cy="304"/>
                <a:chOff x="-44" y="1473"/>
                <a:chExt cx="981" cy="1105"/>
              </a:xfrm>
            </p:grpSpPr>
            <p:pic>
              <p:nvPicPr>
                <p:cNvPr id="49215" name="Picture 242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9216" name="Freeform 243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9206" name="Group 244"/>
              <p:cNvGrpSpPr>
                <a:grpSpLocks/>
              </p:cNvGrpSpPr>
              <p:nvPr/>
            </p:nvGrpSpPr>
            <p:grpSpPr bwMode="auto">
              <a:xfrm>
                <a:off x="4547" y="3250"/>
                <a:ext cx="350" cy="304"/>
                <a:chOff x="-44" y="1473"/>
                <a:chExt cx="981" cy="1105"/>
              </a:xfrm>
            </p:grpSpPr>
            <p:pic>
              <p:nvPicPr>
                <p:cNvPr id="49213" name="Picture 2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9214" name="Freeform 2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9207" name="Group 247"/>
              <p:cNvGrpSpPr>
                <a:grpSpLocks/>
              </p:cNvGrpSpPr>
              <p:nvPr/>
            </p:nvGrpSpPr>
            <p:grpSpPr bwMode="auto">
              <a:xfrm flipH="1">
                <a:off x="5021" y="3051"/>
                <a:ext cx="350" cy="304"/>
                <a:chOff x="-44" y="1473"/>
                <a:chExt cx="981" cy="1105"/>
              </a:xfrm>
            </p:grpSpPr>
            <p:pic>
              <p:nvPicPr>
                <p:cNvPr id="49211" name="Picture 248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9212" name="Freeform 249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9208" name="Group 250"/>
              <p:cNvGrpSpPr>
                <a:grpSpLocks/>
              </p:cNvGrpSpPr>
              <p:nvPr/>
            </p:nvGrpSpPr>
            <p:grpSpPr bwMode="auto">
              <a:xfrm flipH="1">
                <a:off x="5138" y="2667"/>
                <a:ext cx="350" cy="304"/>
                <a:chOff x="-44" y="1473"/>
                <a:chExt cx="981" cy="1105"/>
              </a:xfrm>
            </p:grpSpPr>
            <p:pic>
              <p:nvPicPr>
                <p:cNvPr id="49209" name="Picture 25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9210" name="Freeform 252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7497 w 356"/>
                    <a:gd name="T3" fmla="*/ 469 h 368"/>
                    <a:gd name="T4" fmla="*/ 8894 w 356"/>
                    <a:gd name="T5" fmla="*/ 9780 h 368"/>
                    <a:gd name="T6" fmla="*/ 1960 w 356"/>
                    <a:gd name="T7" fmla="*/ 12231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49176" name="Line 64"/>
            <p:cNvSpPr>
              <a:spLocks noChangeShapeType="1"/>
            </p:cNvSpPr>
            <p:nvPr/>
          </p:nvSpPr>
          <p:spPr bwMode="auto">
            <a:xfrm flipV="1">
              <a:off x="3460" y="2495"/>
              <a:ext cx="287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9177" name="Line 65"/>
            <p:cNvSpPr>
              <a:spLocks noChangeShapeType="1"/>
            </p:cNvSpPr>
            <p:nvPr/>
          </p:nvSpPr>
          <p:spPr bwMode="auto">
            <a:xfrm flipH="1" flipV="1">
              <a:off x="3722" y="2484"/>
              <a:ext cx="166" cy="5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9178" name="Line 66"/>
            <p:cNvSpPr>
              <a:spLocks noChangeShapeType="1"/>
            </p:cNvSpPr>
            <p:nvPr/>
          </p:nvSpPr>
          <p:spPr bwMode="auto">
            <a:xfrm flipH="1">
              <a:off x="3022" y="2642"/>
              <a:ext cx="574" cy="3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49179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95" y="2506"/>
              <a:ext cx="494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180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83" y="2954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181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69" y="3098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182" name="Picture 55" descr="kw_skype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96" y="3091"/>
              <a:ext cx="31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9183" name="Group 260"/>
            <p:cNvGrpSpPr>
              <a:grpSpLocks/>
            </p:cNvGrpSpPr>
            <p:nvPr/>
          </p:nvGrpSpPr>
          <p:grpSpPr bwMode="auto">
            <a:xfrm>
              <a:off x="3423" y="2207"/>
              <a:ext cx="487" cy="413"/>
              <a:chOff x="-44" y="1473"/>
              <a:chExt cx="981" cy="1105"/>
            </a:xfrm>
          </p:grpSpPr>
          <p:pic>
            <p:nvPicPr>
              <p:cNvPr id="49193" name="Picture 26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9194" name="Freeform 26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9184" name="Group 263"/>
            <p:cNvGrpSpPr>
              <a:grpSpLocks/>
            </p:cNvGrpSpPr>
            <p:nvPr/>
          </p:nvGrpSpPr>
          <p:grpSpPr bwMode="auto">
            <a:xfrm>
              <a:off x="3272" y="2866"/>
              <a:ext cx="350" cy="304"/>
              <a:chOff x="-44" y="1473"/>
              <a:chExt cx="981" cy="1105"/>
            </a:xfrm>
          </p:grpSpPr>
          <p:pic>
            <p:nvPicPr>
              <p:cNvPr id="49191" name="Picture 26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9192" name="Freeform 26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9185" name="Group 266"/>
            <p:cNvGrpSpPr>
              <a:grpSpLocks/>
            </p:cNvGrpSpPr>
            <p:nvPr/>
          </p:nvGrpSpPr>
          <p:grpSpPr bwMode="auto">
            <a:xfrm>
              <a:off x="3663" y="2873"/>
              <a:ext cx="350" cy="304"/>
              <a:chOff x="-44" y="1473"/>
              <a:chExt cx="981" cy="1105"/>
            </a:xfrm>
          </p:grpSpPr>
          <p:pic>
            <p:nvPicPr>
              <p:cNvPr id="49189" name="Picture 26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9190" name="Freeform 268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9186" name="Group 269"/>
            <p:cNvGrpSpPr>
              <a:grpSpLocks/>
            </p:cNvGrpSpPr>
            <p:nvPr/>
          </p:nvGrpSpPr>
          <p:grpSpPr bwMode="auto">
            <a:xfrm flipH="1">
              <a:off x="3015" y="2722"/>
              <a:ext cx="350" cy="304"/>
              <a:chOff x="-44" y="1473"/>
              <a:chExt cx="981" cy="1105"/>
            </a:xfrm>
          </p:grpSpPr>
          <p:pic>
            <p:nvPicPr>
              <p:cNvPr id="49187" name="Picture 27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9188" name="Freeform 27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7497 w 356"/>
                  <a:gd name="T3" fmla="*/ 469 h 368"/>
                  <a:gd name="T4" fmla="*/ 8894 w 356"/>
                  <a:gd name="T5" fmla="*/ 9780 h 368"/>
                  <a:gd name="T6" fmla="*/ 1960 w 356"/>
                  <a:gd name="T7" fmla="*/ 12231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pic>
        <p:nvPicPr>
          <p:cNvPr id="49156" name="Picture 36" descr="Alic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08525" y="3298825"/>
            <a:ext cx="341313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37" descr="Bo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48288" y="2271713"/>
            <a:ext cx="43180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57" name="Line 185"/>
          <p:cNvSpPr>
            <a:spLocks noChangeShapeType="1"/>
          </p:cNvSpPr>
          <p:nvPr/>
        </p:nvSpPr>
        <p:spPr bwMode="auto">
          <a:xfrm>
            <a:off x="4986338" y="3852863"/>
            <a:ext cx="882650" cy="1587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858" name="Line 186"/>
          <p:cNvSpPr>
            <a:spLocks noChangeShapeType="1"/>
          </p:cNvSpPr>
          <p:nvPr/>
        </p:nvSpPr>
        <p:spPr bwMode="auto">
          <a:xfrm flipV="1">
            <a:off x="5834063" y="2819400"/>
            <a:ext cx="752475" cy="1012825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859" name="Line 187"/>
          <p:cNvSpPr>
            <a:spLocks noChangeShapeType="1"/>
          </p:cNvSpPr>
          <p:nvPr/>
        </p:nvSpPr>
        <p:spPr bwMode="auto">
          <a:xfrm>
            <a:off x="5945188" y="2436813"/>
            <a:ext cx="674687" cy="371475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49161" name="Group 278"/>
          <p:cNvGrpSpPr>
            <a:grpSpLocks/>
          </p:cNvGrpSpPr>
          <p:nvPr/>
        </p:nvGrpSpPr>
        <p:grpSpPr bwMode="auto">
          <a:xfrm>
            <a:off x="4441825" y="3678238"/>
            <a:ext cx="555625" cy="482600"/>
            <a:chOff x="-44" y="1473"/>
            <a:chExt cx="981" cy="1105"/>
          </a:xfrm>
        </p:grpSpPr>
        <p:pic>
          <p:nvPicPr>
            <p:cNvPr id="49165" name="Picture 279" descr="desktop_computer_stylized_medium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166" name="Freeform 28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9162" name="Text Box 93"/>
          <p:cNvSpPr txBox="1">
            <a:spLocks noChangeArrowheads="1"/>
          </p:cNvSpPr>
          <p:nvPr/>
        </p:nvSpPr>
        <p:spPr bwMode="auto">
          <a:xfrm>
            <a:off x="266700" y="993775"/>
            <a:ext cx="4178300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l-GR">
                <a:solidFill>
                  <a:srgbClr val="C00000"/>
                </a:solidFill>
              </a:rPr>
              <a:t>πρόβλημα</a:t>
            </a:r>
            <a:r>
              <a:rPr lang="el-GR"/>
              <a:t>: και η</a:t>
            </a:r>
            <a:r>
              <a:rPr lang="en-US"/>
              <a:t> Alice </a:t>
            </a:r>
            <a:r>
              <a:rPr lang="el-GR"/>
              <a:t>και ο </a:t>
            </a:r>
            <a:r>
              <a:rPr lang="en-US"/>
              <a:t>Bob </a:t>
            </a:r>
            <a:r>
              <a:rPr lang="el-GR"/>
              <a:t>βρίσκονται πίσω από </a:t>
            </a:r>
            <a:r>
              <a:rPr lang="en-US">
                <a:solidFill>
                  <a:srgbClr val="C00000"/>
                </a:solidFill>
              </a:rPr>
              <a:t>NAT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/>
              <a:t> </a:t>
            </a:r>
            <a:r>
              <a:rPr lang="en-US" sz="1600"/>
              <a:t>To NAT </a:t>
            </a:r>
            <a:r>
              <a:rPr lang="el-GR" sz="1600"/>
              <a:t>αποτρέπει εξωτερικούς ομότιμους να εκκινήσουν σύνδεση στους εσωτερικούς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/>
              <a:t> Ο εσωτερικός ομότιμος μπορεί να ξεκινήσει σύνδεση προς τα έξω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l-GR">
                <a:solidFill>
                  <a:schemeClr val="accent2"/>
                </a:solidFill>
              </a:rPr>
              <a:t>λύση αναμετάδοσης</a:t>
            </a:r>
            <a:r>
              <a:rPr lang="el-GR"/>
              <a:t>: Οι </a:t>
            </a:r>
            <a:r>
              <a:rPr lang="en-US"/>
              <a:t>Alice, Bob </a:t>
            </a:r>
            <a:r>
              <a:rPr lang="el-GR"/>
              <a:t>διατηρούν ανοιχτές τις συνδέσεις προς τους </a:t>
            </a:r>
            <a:r>
              <a:rPr lang="en-US"/>
              <a:t>SN </a:t>
            </a:r>
            <a:r>
              <a:rPr lang="el-GR"/>
              <a:t>τους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/>
              <a:t> </a:t>
            </a:r>
            <a:r>
              <a:rPr lang="el-GR" sz="1600"/>
              <a:t>Η </a:t>
            </a:r>
            <a:r>
              <a:rPr lang="en-US" sz="1600"/>
              <a:t>Alice </a:t>
            </a:r>
            <a:r>
              <a:rPr lang="el-GR" sz="1600"/>
              <a:t>ειδοποιεί τον </a:t>
            </a:r>
            <a:r>
              <a:rPr lang="en-US" sz="1600"/>
              <a:t>SN </a:t>
            </a:r>
            <a:r>
              <a:rPr lang="el-GR" sz="1600"/>
              <a:t>της να συνδεθεί στον </a:t>
            </a:r>
            <a:r>
              <a:rPr lang="en-US" sz="1600"/>
              <a:t>Bob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/>
              <a:t> </a:t>
            </a:r>
            <a:r>
              <a:rPr lang="el-GR" sz="1600"/>
              <a:t>Ο</a:t>
            </a:r>
            <a:r>
              <a:rPr lang="en-US" sz="1600"/>
              <a:t> SN </a:t>
            </a:r>
            <a:r>
              <a:rPr lang="el-GR" sz="1600"/>
              <a:t>της </a:t>
            </a:r>
            <a:r>
              <a:rPr lang="en-US" sz="1600"/>
              <a:t>Alice</a:t>
            </a:r>
            <a:r>
              <a:rPr lang="el-GR" sz="1600"/>
              <a:t> συνδέεται στον</a:t>
            </a:r>
            <a:r>
              <a:rPr lang="en-US" sz="1600"/>
              <a:t> SN</a:t>
            </a:r>
            <a:r>
              <a:rPr lang="el-GR" sz="1600"/>
              <a:t> του</a:t>
            </a:r>
            <a:r>
              <a:rPr lang="en-US" sz="1600"/>
              <a:t> Bob</a:t>
            </a:r>
            <a:endParaRPr lang="el-GR" sz="1600"/>
          </a:p>
          <a:p>
            <a:pPr lvl="1"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/>
              <a:t> Ο </a:t>
            </a:r>
            <a:r>
              <a:rPr lang="en-US" sz="1600"/>
              <a:t>SN</a:t>
            </a:r>
            <a:r>
              <a:rPr lang="el-GR" sz="1600"/>
              <a:t> του</a:t>
            </a:r>
            <a:r>
              <a:rPr lang="en-US" sz="1600"/>
              <a:t> Bob</a:t>
            </a:r>
            <a:r>
              <a:rPr lang="el-GR" sz="1600"/>
              <a:t> συνδέεται με τον </a:t>
            </a:r>
            <a:r>
              <a:rPr lang="en-US" sz="1600"/>
              <a:t>Bob </a:t>
            </a:r>
            <a:r>
              <a:rPr lang="el-GR" sz="1600"/>
              <a:t>μέσω της ανοιχτής σύνδεσης που αρχικά εκκινήθηκε από τον </a:t>
            </a:r>
            <a:r>
              <a:rPr lang="en-US" sz="1600"/>
              <a:t>Bob </a:t>
            </a:r>
            <a:r>
              <a:rPr lang="el-GR" sz="1600"/>
              <a:t>στον </a:t>
            </a:r>
            <a:r>
              <a:rPr lang="en-US" sz="1600"/>
              <a:t>SN</a:t>
            </a:r>
            <a:r>
              <a:rPr lang="el-GR" sz="1600"/>
              <a:t> του</a:t>
            </a:r>
          </a:p>
        </p:txBody>
      </p:sp>
      <p:sp>
        <p:nvSpPr>
          <p:cNvPr id="49163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9164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B1310355-99B4-46CD-A5E9-DACE012CA1FC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42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8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57" grpId="0" animBg="1"/>
      <p:bldP spid="28858" grpId="0" animBg="1"/>
      <p:bldP spid="2885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ChangeArrowheads="1"/>
          </p:cNvSpPr>
          <p:nvPr/>
        </p:nvSpPr>
        <p:spPr bwMode="auto">
          <a:xfrm>
            <a:off x="533400" y="322263"/>
            <a:ext cx="7772400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3200" u="sng">
                <a:solidFill>
                  <a:schemeClr val="accent2"/>
                </a:solidFill>
              </a:rPr>
              <a:t>Δικτύωση Πολυμέσων: Διάρθρωση</a:t>
            </a:r>
          </a:p>
        </p:txBody>
      </p:sp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300038" y="1749425"/>
            <a:ext cx="8543925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7.1</a:t>
            </a:r>
            <a:r>
              <a:rPr lang="el-GR" dirty="0"/>
              <a:t> </a:t>
            </a:r>
            <a:r>
              <a:rPr lang="el-GR" dirty="0" smtClean="0"/>
              <a:t> Εφαρμογές </a:t>
            </a:r>
            <a:r>
              <a:rPr lang="el-GR" dirty="0"/>
              <a:t>δικτύωσης πολυμέσων</a:t>
            </a: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7.2</a:t>
            </a:r>
            <a:r>
              <a:rPr lang="el-GR" dirty="0"/>
              <a:t> </a:t>
            </a:r>
            <a:r>
              <a:rPr lang="el-GR" dirty="0" smtClean="0"/>
              <a:t> Ροή </a:t>
            </a:r>
            <a:r>
              <a:rPr lang="el-GR" dirty="0"/>
              <a:t>αποθηκευμένου βίντεο</a:t>
            </a: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7.3</a:t>
            </a:r>
            <a:r>
              <a:rPr lang="el-GR" dirty="0"/>
              <a:t> </a:t>
            </a:r>
            <a:r>
              <a:rPr lang="el-GR" dirty="0" smtClean="0"/>
              <a:t> </a:t>
            </a:r>
            <a:r>
              <a:rPr lang="en-US" dirty="0" smtClean="0"/>
              <a:t>Voice-over-IP</a:t>
            </a:r>
            <a:endParaRPr lang="en-US" dirty="0"/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</a:rPr>
              <a:t>7.4 </a:t>
            </a:r>
            <a:r>
              <a:rPr lang="el-GR" dirty="0" smtClean="0">
                <a:solidFill>
                  <a:srgbClr val="FF0000"/>
                </a:solidFill>
              </a:rPr>
              <a:t> Πρωτόκολλα </a:t>
            </a:r>
            <a:r>
              <a:rPr lang="el-GR" dirty="0">
                <a:solidFill>
                  <a:srgbClr val="FF0000"/>
                </a:solidFill>
              </a:rPr>
              <a:t>εφαρμογών συνομιλίας πραγματικού χρόνου: </a:t>
            </a:r>
            <a:r>
              <a:rPr lang="en-US" dirty="0">
                <a:solidFill>
                  <a:srgbClr val="FF0000"/>
                </a:solidFill>
              </a:rPr>
              <a:t>RTP, SIP</a:t>
            </a:r>
            <a:endParaRPr lang="el-GR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7.5</a:t>
            </a:r>
            <a:r>
              <a:rPr lang="el-GR" dirty="0"/>
              <a:t> </a:t>
            </a:r>
            <a:r>
              <a:rPr lang="el-GR" dirty="0" smtClean="0"/>
              <a:t> Υποστήριξη </a:t>
            </a:r>
            <a:r>
              <a:rPr lang="el-GR" dirty="0"/>
              <a:t>δικτύου για πολυμέσα </a:t>
            </a:r>
          </a:p>
        </p:txBody>
      </p:sp>
      <p:sp>
        <p:nvSpPr>
          <p:cNvPr id="5018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018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C85FD8D2-E82A-4912-9EA1-4EC6A6C108DE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43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Πρωτόκολλο πραγματικού χρόνου (</a:t>
            </a:r>
            <a:r>
              <a:rPr lang="en-US" sz="3600" smtClean="0"/>
              <a:t>Real-Time Protocol</a:t>
            </a:r>
            <a:r>
              <a:rPr lang="el-GR" sz="3600" smtClean="0"/>
              <a:t>, </a:t>
            </a:r>
            <a:r>
              <a:rPr lang="en-US" sz="3600" smtClean="0"/>
              <a:t>RTP</a:t>
            </a:r>
            <a:r>
              <a:rPr lang="el-GR" sz="3600" smtClean="0"/>
              <a:t>)</a:t>
            </a:r>
            <a:endParaRPr lang="en-US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39850"/>
            <a:ext cx="3810000" cy="5314950"/>
          </a:xfrm>
        </p:spPr>
        <p:txBody>
          <a:bodyPr/>
          <a:lstStyle/>
          <a:p>
            <a:r>
              <a:rPr lang="el-GR" sz="2400" smtClean="0"/>
              <a:t>Το πρωτόκολλο </a:t>
            </a:r>
            <a:r>
              <a:rPr lang="en-US" sz="2400" smtClean="0"/>
              <a:t>RTP </a:t>
            </a:r>
            <a:r>
              <a:rPr lang="el-GR" sz="2400" smtClean="0"/>
              <a:t>προσδιορίζει μια δομή για πακέτα που μεταφέρουν δεδομένα ήχου/βίντεο </a:t>
            </a:r>
            <a:r>
              <a:rPr lang="el-GR" sz="2000" smtClean="0"/>
              <a:t>(</a:t>
            </a:r>
            <a:r>
              <a:rPr lang="en-US" sz="2000" smtClean="0"/>
              <a:t>RFC 3550</a:t>
            </a:r>
            <a:r>
              <a:rPr lang="el-GR" sz="2000" smtClean="0"/>
              <a:t>)</a:t>
            </a:r>
            <a:endParaRPr lang="en-US" sz="2000" smtClean="0"/>
          </a:p>
          <a:p>
            <a:r>
              <a:rPr lang="el-GR" sz="2400" smtClean="0"/>
              <a:t>Ένα </a:t>
            </a:r>
            <a:r>
              <a:rPr lang="en-US" sz="2400" smtClean="0"/>
              <a:t>RTP </a:t>
            </a:r>
            <a:r>
              <a:rPr lang="el-GR" sz="2400" smtClean="0"/>
              <a:t>πακέτο παρέχει</a:t>
            </a:r>
            <a:r>
              <a:rPr lang="en-US" sz="200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Αναγνώριση του είδους του ωφέλιμου φορτίου (</a:t>
            </a:r>
            <a:r>
              <a:rPr lang="en-US" sz="2000" smtClean="0"/>
              <a:t>payload type</a:t>
            </a:r>
            <a:r>
              <a:rPr lang="el-GR" sz="2000" smtClean="0"/>
              <a:t>)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Αρίθμηση σειράς των πακέτων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Χρονοσφραγίδες (</a:t>
            </a:r>
            <a:r>
              <a:rPr lang="en-US" sz="2000" smtClean="0"/>
              <a:t>timestamping</a:t>
            </a:r>
            <a:r>
              <a:rPr lang="el-GR" sz="2000" smtClean="0"/>
              <a:t>)</a:t>
            </a:r>
            <a:endParaRPr lang="en-US" sz="1800" smtClean="0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339850"/>
            <a:ext cx="4240213" cy="4908550"/>
          </a:xfrm>
        </p:spPr>
        <p:txBody>
          <a:bodyPr/>
          <a:lstStyle/>
          <a:p>
            <a:r>
              <a:rPr lang="en-US" sz="2400" smtClean="0"/>
              <a:t>To RTP </a:t>
            </a:r>
            <a:r>
              <a:rPr lang="el-GR" sz="2400" smtClean="0"/>
              <a:t>«τρέχει» στα τερματικά συστήματα.</a:t>
            </a:r>
            <a:endParaRPr lang="en-US" sz="2400" smtClean="0"/>
          </a:p>
          <a:p>
            <a:r>
              <a:rPr lang="el-GR" sz="2400" smtClean="0"/>
              <a:t>Τα πακέτα </a:t>
            </a:r>
            <a:r>
              <a:rPr lang="en-US" sz="2400" smtClean="0"/>
              <a:t>RTP </a:t>
            </a:r>
            <a:r>
              <a:rPr lang="el-GR" sz="2400" smtClean="0"/>
              <a:t>ενθυλακώνονται σε </a:t>
            </a:r>
            <a:r>
              <a:rPr lang="en-US" sz="2400" smtClean="0"/>
              <a:t>UDP segments</a:t>
            </a:r>
          </a:p>
          <a:p>
            <a:r>
              <a:rPr lang="el-GR" sz="2400" smtClean="0"/>
              <a:t>Διαλειτουργικότητα (</a:t>
            </a:r>
            <a:r>
              <a:rPr lang="en-US" sz="2400" smtClean="0"/>
              <a:t>Interoperability</a:t>
            </a:r>
            <a:r>
              <a:rPr lang="el-GR" sz="2400" smtClean="0"/>
              <a:t>)</a:t>
            </a:r>
            <a:r>
              <a:rPr lang="en-US" sz="2400" smtClean="0"/>
              <a:t>: </a:t>
            </a:r>
            <a:r>
              <a:rPr lang="el-GR" sz="2400" smtClean="0"/>
              <a:t>αν δυο εφαρμογές διαδικτυακής τηλεφωνίας «τρέχουν»</a:t>
            </a:r>
            <a:r>
              <a:rPr lang="en-US" sz="2400" smtClean="0"/>
              <a:t> RTP, </a:t>
            </a:r>
            <a:r>
              <a:rPr lang="el-GR" sz="2400" smtClean="0"/>
              <a:t>τότε ενδεχομένως μπορούν να συνεργαστούν</a:t>
            </a:r>
            <a:endParaRPr lang="en-US" sz="2000" smtClean="0"/>
          </a:p>
        </p:txBody>
      </p:sp>
      <p:sp>
        <p:nvSpPr>
          <p:cNvPr id="51205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1206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C1D89275-9E4C-45DA-85CE-9529B7370EE1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44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l-GR" smtClean="0"/>
              <a:t>Το </a:t>
            </a:r>
            <a:r>
              <a:rPr lang="en-US" smtClean="0"/>
              <a:t>RTP </a:t>
            </a:r>
            <a:r>
              <a:rPr lang="el-GR" smtClean="0"/>
              <a:t>«τρέχει» πάνω από το</a:t>
            </a:r>
            <a:r>
              <a:rPr lang="en-US" smtClean="0"/>
              <a:t> UDP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429000" y="257175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 sz="2400">
              <a:latin typeface="Times New Roman" pitchFamily="18" charset="0"/>
            </a:endParaRPr>
          </a:p>
        </p:txBody>
      </p:sp>
      <p:pic>
        <p:nvPicPr>
          <p:cNvPr id="52228" name="Picture 4" descr="C:\WINDOWS\DESKTOP\Keith\book\multimedia\Rtp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1263" y="3478213"/>
            <a:ext cx="30003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927100" y="1484313"/>
            <a:ext cx="8050213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/>
              <a:t>Οι βιβλιοθήκες του </a:t>
            </a:r>
            <a:r>
              <a:rPr lang="en-US" sz="2400"/>
              <a:t>RTP </a:t>
            </a:r>
            <a:r>
              <a:rPr lang="el-GR" sz="2400"/>
              <a:t>παρέχουν μια διεπαφή επιπέδου </a:t>
            </a:r>
          </a:p>
          <a:p>
            <a:r>
              <a:rPr lang="el-GR" sz="2400"/>
              <a:t>Μεταφοράς που επεκτείνει το </a:t>
            </a:r>
            <a:r>
              <a:rPr lang="en-US" sz="2400"/>
              <a:t>UDP: </a:t>
            </a:r>
          </a:p>
          <a:p>
            <a:pPr lvl="1">
              <a:buFontTx/>
              <a:buChar char="•"/>
            </a:pPr>
            <a:r>
              <a:rPr lang="en-US" sz="2400"/>
              <a:t> </a:t>
            </a:r>
            <a:r>
              <a:rPr lang="el-GR" sz="2400"/>
              <a:t>αριθμός θύρας</a:t>
            </a:r>
            <a:r>
              <a:rPr lang="en-US" sz="2400"/>
              <a:t>, </a:t>
            </a:r>
            <a:r>
              <a:rPr lang="el-GR" sz="2400"/>
              <a:t>διεύθυνση </a:t>
            </a:r>
            <a:r>
              <a:rPr lang="en-US" sz="2400"/>
              <a:t>IP</a:t>
            </a:r>
          </a:p>
          <a:p>
            <a:pPr lvl="1">
              <a:buFontTx/>
              <a:buChar char="•"/>
            </a:pPr>
            <a:r>
              <a:rPr lang="en-US" sz="2400"/>
              <a:t> </a:t>
            </a:r>
            <a:r>
              <a:rPr lang="el-GR" sz="2400"/>
              <a:t>αναγνώριση είδους του ωφέλιμου φορτίου </a:t>
            </a:r>
            <a:endParaRPr lang="en-US" sz="2400"/>
          </a:p>
          <a:p>
            <a:pPr lvl="1">
              <a:buFontTx/>
              <a:buChar char="•"/>
            </a:pPr>
            <a:r>
              <a:rPr lang="en-US" sz="2400"/>
              <a:t> </a:t>
            </a:r>
            <a:r>
              <a:rPr lang="el-GR" sz="2400"/>
              <a:t>αριθμός ακολουθίας πακέτου</a:t>
            </a:r>
            <a:endParaRPr lang="en-US" sz="2400"/>
          </a:p>
          <a:p>
            <a:pPr lvl="1">
              <a:buFontTx/>
              <a:buChar char="•"/>
            </a:pPr>
            <a:r>
              <a:rPr lang="en-US" sz="2400"/>
              <a:t> </a:t>
            </a:r>
            <a:r>
              <a:rPr lang="el-GR" sz="2400"/>
              <a:t>χρονοσφραγίδες</a:t>
            </a:r>
            <a:endParaRPr lang="en-US" sz="2400">
              <a:latin typeface="Times New Roman" pitchFamily="18" charset="0"/>
            </a:endParaRPr>
          </a:p>
          <a:p>
            <a:endParaRPr lang="en-US" sz="2400">
              <a:latin typeface="Times New Roman" pitchFamily="18" charset="0"/>
            </a:endParaRPr>
          </a:p>
        </p:txBody>
      </p:sp>
      <p:sp>
        <p:nvSpPr>
          <p:cNvPr id="5223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223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534F4561-D221-4220-AD23-FF137F32DF18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45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Παράδειγμα </a:t>
            </a:r>
            <a:r>
              <a:rPr lang="en-US" smtClean="0"/>
              <a:t>RTP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082675"/>
            <a:ext cx="3983038" cy="4908550"/>
          </a:xfrm>
        </p:spPr>
        <p:txBody>
          <a:bodyPr/>
          <a:lstStyle/>
          <a:p>
            <a:r>
              <a:rPr lang="el-GR" sz="2400" dirty="0" smtClean="0"/>
              <a:t>Θεωρήστε την αποστολή φωνής κωδικοποιημένης σε </a:t>
            </a:r>
            <a:r>
              <a:rPr lang="en-US" sz="2400" dirty="0" smtClean="0"/>
              <a:t>PCM</a:t>
            </a:r>
            <a:r>
              <a:rPr lang="el-GR" sz="2400" dirty="0" smtClean="0"/>
              <a:t> (</a:t>
            </a:r>
            <a:r>
              <a:rPr lang="en-US" sz="2400" dirty="0" smtClean="0"/>
              <a:t>64 kbps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με</a:t>
            </a:r>
            <a:r>
              <a:rPr lang="en-US" sz="2400" dirty="0" smtClean="0"/>
              <a:t> RTP. </a:t>
            </a:r>
          </a:p>
          <a:p>
            <a:r>
              <a:rPr lang="el-GR" sz="2400" dirty="0" smtClean="0"/>
              <a:t>Η εφαρμογή συλλέγει τα κωδικοποιημένα δεδομένα σε </a:t>
            </a:r>
            <a:r>
              <a:rPr lang="en-US" sz="2400" dirty="0" smtClean="0"/>
              <a:t>chunks, </a:t>
            </a:r>
            <a:r>
              <a:rPr lang="el-GR" sz="2400" dirty="0" err="1" smtClean="0"/>
              <a:t>π.χ</a:t>
            </a:r>
            <a:r>
              <a:rPr lang="en-US" sz="2400" dirty="0" smtClean="0"/>
              <a:t>., </a:t>
            </a:r>
            <a:r>
              <a:rPr lang="el-GR" sz="2400" dirty="0" smtClean="0"/>
              <a:t>κάθε</a:t>
            </a:r>
            <a:r>
              <a:rPr lang="en-US" sz="2400" dirty="0" smtClean="0"/>
              <a:t> 20 </a:t>
            </a:r>
            <a:r>
              <a:rPr lang="en-US" sz="2400" dirty="0" err="1" smtClean="0"/>
              <a:t>msec</a:t>
            </a:r>
            <a:r>
              <a:rPr lang="en-US" sz="2400" dirty="0" smtClean="0"/>
              <a:t> = 160 bytes </a:t>
            </a:r>
            <a:r>
              <a:rPr lang="el-GR" sz="2400" dirty="0" smtClean="0"/>
              <a:t>σε ένα </a:t>
            </a:r>
            <a:r>
              <a:rPr lang="en-US" sz="2400" dirty="0" smtClean="0"/>
              <a:t>chunk. </a:t>
            </a:r>
          </a:p>
          <a:p>
            <a:r>
              <a:rPr lang="el-GR" sz="2400" dirty="0" smtClean="0"/>
              <a:t>Το απόσπασμα ήχου</a:t>
            </a:r>
            <a:r>
              <a:rPr lang="en-US" sz="2400" dirty="0" smtClean="0"/>
              <a:t> </a:t>
            </a:r>
            <a:r>
              <a:rPr lang="el-GR" sz="2400" dirty="0" smtClean="0"/>
              <a:t>μαζί με την επικεφαλίδα</a:t>
            </a:r>
            <a:r>
              <a:rPr lang="en-US" sz="2400" dirty="0" smtClean="0"/>
              <a:t> RTP </a:t>
            </a:r>
            <a:r>
              <a:rPr lang="el-GR" sz="2400" dirty="0" smtClean="0"/>
              <a:t>αποτελούν το πακέτο</a:t>
            </a:r>
            <a:r>
              <a:rPr lang="en-US" sz="2400" dirty="0" smtClean="0"/>
              <a:t> RTP, </a:t>
            </a:r>
            <a:r>
              <a:rPr lang="el-GR" sz="2400" dirty="0" smtClean="0"/>
              <a:t>που ενθυλακώνεται στο </a:t>
            </a:r>
            <a:r>
              <a:rPr lang="en-US" sz="2400" dirty="0" smtClean="0"/>
              <a:t> UDP segment. </a:t>
            </a:r>
          </a:p>
          <a:p>
            <a:endParaRPr lang="en-US" sz="2000" dirty="0" smtClean="0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sz="2400" dirty="0" smtClean="0"/>
              <a:t>Η επικεφαλίδα </a:t>
            </a:r>
            <a:r>
              <a:rPr lang="en-US" sz="2400" dirty="0" smtClean="0"/>
              <a:t>RTP</a:t>
            </a:r>
            <a:r>
              <a:rPr lang="el-GR" sz="2400" dirty="0" smtClean="0"/>
              <a:t> υποδεικνύει τον τύπο κωδικοποίησης της φωνής σε κάθε πακέτο</a:t>
            </a: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 </a:t>
            </a:r>
            <a:r>
              <a:rPr lang="el-GR" sz="2000" dirty="0" smtClean="0"/>
              <a:t>ο αποστολέας μπορεί να αλλάξει κωδικοποίηση κατά την διάρκεια μιας διάσκεψης</a:t>
            </a:r>
            <a:r>
              <a:rPr lang="en-US" sz="2000" dirty="0" smtClean="0"/>
              <a:t>. </a:t>
            </a:r>
          </a:p>
          <a:p>
            <a:r>
              <a:rPr lang="el-GR" sz="2400" dirty="0" smtClean="0"/>
              <a:t>Η επικεφαλίδα </a:t>
            </a:r>
            <a:r>
              <a:rPr lang="en-US" sz="2400" dirty="0" smtClean="0"/>
              <a:t>RTP </a:t>
            </a:r>
            <a:r>
              <a:rPr lang="el-GR" sz="2400" dirty="0" smtClean="0"/>
              <a:t>επίσης περιλαμβάνει τους αριθμούς ακολουθίας και τις </a:t>
            </a:r>
            <a:r>
              <a:rPr lang="el-GR" sz="2400" dirty="0" err="1" smtClean="0"/>
              <a:t>χρονοθυρίδες</a:t>
            </a:r>
            <a:r>
              <a:rPr lang="en-US" sz="2400" dirty="0" smtClean="0"/>
              <a:t>.</a:t>
            </a:r>
          </a:p>
        </p:txBody>
      </p:sp>
      <p:sp>
        <p:nvSpPr>
          <p:cNvPr id="53253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3254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D5874571-FFAE-4691-A9E0-CF7C60BE4546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46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244475"/>
            <a:ext cx="7772400" cy="871538"/>
          </a:xfrm>
        </p:spPr>
        <p:txBody>
          <a:bodyPr/>
          <a:lstStyle/>
          <a:p>
            <a:r>
              <a:rPr lang="en-US" smtClean="0"/>
              <a:t>RTP </a:t>
            </a:r>
            <a:r>
              <a:rPr lang="el-GR" smtClean="0"/>
              <a:t>και</a:t>
            </a:r>
            <a:r>
              <a:rPr lang="en-US" smtClean="0"/>
              <a:t> QoS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39850"/>
            <a:ext cx="7772400" cy="4083050"/>
          </a:xfrm>
        </p:spPr>
        <p:txBody>
          <a:bodyPr/>
          <a:lstStyle/>
          <a:p>
            <a:r>
              <a:rPr lang="el-GR" dirty="0" smtClean="0"/>
              <a:t>Το </a:t>
            </a:r>
            <a:r>
              <a:rPr lang="en-US" dirty="0" smtClean="0"/>
              <a:t>RTP </a:t>
            </a:r>
            <a:r>
              <a:rPr lang="el-GR" dirty="0" smtClean="0">
                <a:solidFill>
                  <a:schemeClr val="accent2"/>
                </a:solidFill>
              </a:rPr>
              <a:t>δεν</a:t>
            </a:r>
            <a:r>
              <a:rPr lang="el-GR" b="1" dirty="0" smtClean="0"/>
              <a:t> </a:t>
            </a:r>
            <a:r>
              <a:rPr lang="el-GR" dirty="0" smtClean="0"/>
              <a:t>παρέχει κανένα μηχανισμό που να διασφαλίζει την έγκαιρη παράδοση των δεδομένων ή κάποιον άλλο που να εγγυάται την ποιότητα υπηρεσίας (</a:t>
            </a:r>
            <a:r>
              <a:rPr lang="en-US" dirty="0" err="1" smtClean="0"/>
              <a:t>QoS</a:t>
            </a:r>
            <a:r>
              <a:rPr lang="el-GR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r>
              <a:rPr lang="el-GR" dirty="0" smtClean="0"/>
              <a:t>Η ενθυλάκωση </a:t>
            </a:r>
            <a:r>
              <a:rPr lang="en-US" dirty="0" smtClean="0"/>
              <a:t>RTP </a:t>
            </a:r>
            <a:r>
              <a:rPr lang="el-GR" dirty="0" smtClean="0"/>
              <a:t>είναι αντιληπτή μόνο στα τερματικά συστήματα</a:t>
            </a:r>
            <a:r>
              <a:rPr lang="en-US" dirty="0" smtClean="0"/>
              <a:t>: </a:t>
            </a:r>
            <a:r>
              <a:rPr lang="el-GR" dirty="0" smtClean="0">
                <a:solidFill>
                  <a:schemeClr val="accent2"/>
                </a:solidFill>
              </a:rPr>
              <a:t>δεν</a:t>
            </a:r>
            <a:r>
              <a:rPr lang="el-GR" dirty="0" smtClean="0"/>
              <a:t> είναι αντιληπτή στους ενδιάμεσους δρομολογητές</a:t>
            </a:r>
            <a:r>
              <a:rPr lang="en-US" dirty="0" smtClean="0"/>
              <a:t> </a:t>
            </a:r>
          </a:p>
          <a:p>
            <a:pPr lvl="1">
              <a:buSzPct val="100000"/>
              <a:buFont typeface="Wingdings" pitchFamily="2" charset="2"/>
              <a:buChar char="§"/>
            </a:pPr>
            <a:r>
              <a:rPr lang="el-GR" dirty="0" smtClean="0"/>
              <a:t>Οι δρομολογητές που παρέχουν υπηρεσίες βέλτιστης προσπάθειας δεν κάνουν καμία ιδιαίτερη προσπάθεια ώστε να διασφαλίσουν ότι τα </a:t>
            </a:r>
            <a:r>
              <a:rPr lang="en-US" dirty="0" smtClean="0"/>
              <a:t>RTP </a:t>
            </a:r>
            <a:r>
              <a:rPr lang="el-GR" dirty="0" smtClean="0"/>
              <a:t>πακέτα φτάνουν στον προορισμό έγκαιρα</a:t>
            </a:r>
            <a:r>
              <a:rPr lang="en-US" dirty="0" smtClean="0"/>
              <a:t>.</a:t>
            </a:r>
            <a:r>
              <a:rPr lang="en-US" sz="1600" dirty="0" smtClean="0"/>
              <a:t> </a:t>
            </a:r>
          </a:p>
        </p:txBody>
      </p:sp>
      <p:sp>
        <p:nvSpPr>
          <p:cNvPr id="54276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4277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FA56601D-D9D4-43AD-9E22-4765D3462769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47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69925" y="0"/>
            <a:ext cx="7772400" cy="962025"/>
          </a:xfrm>
        </p:spPr>
        <p:txBody>
          <a:bodyPr/>
          <a:lstStyle/>
          <a:p>
            <a:r>
              <a:rPr lang="el-GR" dirty="0" smtClean="0"/>
              <a:t>Κεφαλίδα </a:t>
            </a:r>
            <a:r>
              <a:rPr lang="en-US" dirty="0" smtClean="0"/>
              <a:t>RTP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311150" y="1711325"/>
            <a:ext cx="8615363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Payload Type (7 bits): </a:t>
            </a:r>
            <a:r>
              <a:rPr lang="el-GR" sz="2000" dirty="0"/>
              <a:t>Υποδεικνύει την τρέχουσα μέθοδο κωδικοποίησης </a:t>
            </a:r>
          </a:p>
          <a:p>
            <a:r>
              <a:rPr lang="el-GR" sz="2000" dirty="0"/>
              <a:t>που χρησιμοποιείται. Αν ο αποστολέας αλλάξει κωδικοποίηση κατά την </a:t>
            </a:r>
          </a:p>
          <a:p>
            <a:r>
              <a:rPr lang="el-GR" sz="2000" dirty="0"/>
              <a:t>διάρκεια μίας κλήσης, ο αποστολέας ενημερώνει τον παραλήπτη διαμέσου</a:t>
            </a:r>
          </a:p>
          <a:p>
            <a:r>
              <a:rPr lang="el-GR" sz="2000" dirty="0"/>
              <a:t>αυτού του πεδίου.</a:t>
            </a:r>
            <a:r>
              <a:rPr lang="en-US" sz="2000" dirty="0"/>
              <a:t> </a:t>
            </a:r>
          </a:p>
          <a:p>
            <a:pPr lvl="1"/>
            <a:r>
              <a:rPr lang="en-US" sz="2000" dirty="0"/>
              <a:t>Payload type 0: PCM </a:t>
            </a:r>
            <a:r>
              <a:rPr lang="el-GR" sz="2000" dirty="0"/>
              <a:t>μ</a:t>
            </a:r>
            <a:r>
              <a:rPr lang="en-US" sz="2000" dirty="0"/>
              <a:t>-law, 64 kbps</a:t>
            </a:r>
          </a:p>
          <a:p>
            <a:pPr lvl="1"/>
            <a:r>
              <a:rPr lang="en-US" sz="2000" dirty="0"/>
              <a:t>Payload type 3, GSM, 13 kbps</a:t>
            </a:r>
          </a:p>
          <a:p>
            <a:pPr lvl="1"/>
            <a:r>
              <a:rPr lang="en-US" sz="2000" dirty="0"/>
              <a:t>Payload type 7, LPC, 2.4 kbps</a:t>
            </a:r>
          </a:p>
          <a:p>
            <a:pPr lvl="1"/>
            <a:r>
              <a:rPr lang="en-US" sz="2000" dirty="0"/>
              <a:t>Payload type 26, Motion JPEG</a:t>
            </a:r>
          </a:p>
          <a:p>
            <a:pPr lvl="1"/>
            <a:r>
              <a:rPr lang="en-US" sz="2000" dirty="0"/>
              <a:t>Payload type 31. H.261</a:t>
            </a:r>
          </a:p>
          <a:p>
            <a:pPr lvl="1"/>
            <a:r>
              <a:rPr lang="en-US" sz="2000" dirty="0"/>
              <a:t>Payload type 33, MPEG2 video</a:t>
            </a:r>
          </a:p>
          <a:p>
            <a:pPr lvl="1"/>
            <a:endParaRPr lang="en-US" sz="2000" dirty="0"/>
          </a:p>
          <a:p>
            <a:r>
              <a:rPr lang="en-US" sz="2000" dirty="0">
                <a:solidFill>
                  <a:srgbClr val="FF0000"/>
                </a:solidFill>
              </a:rPr>
              <a:t>Sequence Number (16 bits): </a:t>
            </a:r>
            <a:r>
              <a:rPr lang="el-GR" sz="2000" dirty="0"/>
              <a:t>Αυξάνει κατά ένα για κάθε </a:t>
            </a:r>
            <a:r>
              <a:rPr lang="en-US" sz="2000" dirty="0"/>
              <a:t>RTP </a:t>
            </a:r>
            <a:r>
              <a:rPr lang="el-GR" sz="2000" dirty="0"/>
              <a:t>πακέτο</a:t>
            </a:r>
          </a:p>
          <a:p>
            <a:r>
              <a:rPr lang="el-GR" sz="2000" dirty="0"/>
              <a:t>που στέλνεται </a:t>
            </a:r>
          </a:p>
          <a:p>
            <a:pPr marL="363538" indent="-187325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dirty="0"/>
              <a:t>μπορεί να χρησιμοποιηθεί για την ανίχνευση απωλειών</a:t>
            </a:r>
          </a:p>
          <a:p>
            <a:pPr marL="539750" indent="-187325"/>
            <a:r>
              <a:rPr lang="el-GR" sz="2000" dirty="0"/>
              <a:t>πακέτων και για την αναδιάταξη των </a:t>
            </a:r>
            <a:r>
              <a:rPr lang="el-GR" sz="2000" dirty="0" smtClean="0"/>
              <a:t>πακέτων</a:t>
            </a:r>
            <a:endParaRPr lang="en-US" sz="2000" dirty="0">
              <a:latin typeface="Times New Roman" pitchFamily="18" charset="0"/>
            </a:endParaRPr>
          </a:p>
        </p:txBody>
      </p:sp>
      <p:grpSp>
        <p:nvGrpSpPr>
          <p:cNvPr id="55300" name="Group 1"/>
          <p:cNvGrpSpPr>
            <a:grpSpLocks/>
          </p:cNvGrpSpPr>
          <p:nvPr/>
        </p:nvGrpSpPr>
        <p:grpSpPr bwMode="auto">
          <a:xfrm>
            <a:off x="939800" y="1008063"/>
            <a:ext cx="7327900" cy="623887"/>
            <a:chOff x="806170" y="1748633"/>
            <a:chExt cx="7328172" cy="623889"/>
          </a:xfrm>
        </p:grpSpPr>
        <p:sp>
          <p:nvSpPr>
            <p:cNvPr id="55303" name="Rectangle 1"/>
            <p:cNvSpPr>
              <a:spLocks noChangeArrowheads="1"/>
            </p:cNvSpPr>
            <p:nvPr/>
          </p:nvSpPr>
          <p:spPr bwMode="auto">
            <a:xfrm>
              <a:off x="846503" y="1762314"/>
              <a:ext cx="7287839" cy="548332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cxnSp>
          <p:nvCxnSpPr>
            <p:cNvPr id="55304" name="Straight Connector 3"/>
            <p:cNvCxnSpPr>
              <a:cxnSpLocks noChangeShapeType="1"/>
            </p:cNvCxnSpPr>
            <p:nvPr/>
          </p:nvCxnSpPr>
          <p:spPr bwMode="auto">
            <a:xfrm>
              <a:off x="1799982" y="1756570"/>
              <a:ext cx="0" cy="550865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55305" name="Straight Connector 33"/>
            <p:cNvCxnSpPr>
              <a:cxnSpLocks noChangeShapeType="1"/>
            </p:cNvCxnSpPr>
            <p:nvPr/>
          </p:nvCxnSpPr>
          <p:spPr bwMode="auto">
            <a:xfrm>
              <a:off x="3300226" y="1759745"/>
              <a:ext cx="0" cy="54927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55306" name="Straight Connector 34"/>
            <p:cNvCxnSpPr>
              <a:cxnSpLocks noChangeShapeType="1"/>
            </p:cNvCxnSpPr>
            <p:nvPr/>
          </p:nvCxnSpPr>
          <p:spPr bwMode="auto">
            <a:xfrm>
              <a:off x="4749666" y="1756570"/>
              <a:ext cx="0" cy="58102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55307" name="Straight Connector 35"/>
            <p:cNvCxnSpPr>
              <a:cxnSpLocks noChangeShapeType="1"/>
            </p:cNvCxnSpPr>
            <p:nvPr/>
          </p:nvCxnSpPr>
          <p:spPr bwMode="auto">
            <a:xfrm>
              <a:off x="6632511" y="1748633"/>
              <a:ext cx="0" cy="623889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</p:cxnSp>
        <p:sp>
          <p:nvSpPr>
            <p:cNvPr id="55308" name="TextBox 40"/>
            <p:cNvSpPr txBox="1">
              <a:spLocks noChangeArrowheads="1"/>
            </p:cNvSpPr>
            <p:nvPr/>
          </p:nvSpPr>
          <p:spPr bwMode="auto">
            <a:xfrm>
              <a:off x="806170" y="1750537"/>
              <a:ext cx="1070172" cy="556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600">
                  <a:solidFill>
                    <a:schemeClr val="bg1"/>
                  </a:solidFill>
                  <a:latin typeface="Arial" charset="0"/>
                  <a:cs typeface="Arial" charset="0"/>
                </a:rPr>
                <a:t>payload type</a:t>
              </a:r>
            </a:p>
          </p:txBody>
        </p:sp>
        <p:sp>
          <p:nvSpPr>
            <p:cNvPr id="55309" name="TextBox 40"/>
            <p:cNvSpPr txBox="1">
              <a:spLocks noChangeArrowheads="1"/>
            </p:cNvSpPr>
            <p:nvPr/>
          </p:nvSpPr>
          <p:spPr bwMode="auto">
            <a:xfrm>
              <a:off x="1866506" y="1755924"/>
              <a:ext cx="1309708" cy="556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600">
                  <a:solidFill>
                    <a:schemeClr val="bg1"/>
                  </a:solidFill>
                  <a:latin typeface="Arial" charset="0"/>
                  <a:cs typeface="Arial" charset="0"/>
                </a:rPr>
                <a:t>sequence number type</a:t>
              </a:r>
            </a:p>
          </p:txBody>
        </p:sp>
        <p:sp>
          <p:nvSpPr>
            <p:cNvPr id="55310" name="TextBox 40"/>
            <p:cNvSpPr txBox="1">
              <a:spLocks noChangeArrowheads="1"/>
            </p:cNvSpPr>
            <p:nvPr/>
          </p:nvSpPr>
          <p:spPr bwMode="auto">
            <a:xfrm>
              <a:off x="3382801" y="1855234"/>
              <a:ext cx="1309708" cy="325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600">
                  <a:solidFill>
                    <a:schemeClr val="bg1"/>
                  </a:solidFill>
                  <a:latin typeface="Arial" charset="0"/>
                  <a:cs typeface="Arial" charset="0"/>
                </a:rPr>
                <a:t>time stamp</a:t>
              </a:r>
            </a:p>
          </p:txBody>
        </p:sp>
        <p:sp>
          <p:nvSpPr>
            <p:cNvPr id="55311" name="TextBox 40"/>
            <p:cNvSpPr txBox="1">
              <a:spLocks noChangeArrowheads="1"/>
            </p:cNvSpPr>
            <p:nvPr/>
          </p:nvSpPr>
          <p:spPr bwMode="auto">
            <a:xfrm>
              <a:off x="4880350" y="1760550"/>
              <a:ext cx="1745118" cy="556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600">
                  <a:solidFill>
                    <a:schemeClr val="bg1"/>
                  </a:solidFill>
                  <a:latin typeface="Arial" charset="0"/>
                  <a:cs typeface="Arial" charset="0"/>
                </a:rPr>
                <a:t>Synchronization</a:t>
              </a:r>
            </a:p>
            <a:p>
              <a:pPr algn="ctr">
                <a:lnSpc>
                  <a:spcPts val="1800"/>
                </a:lnSpc>
              </a:pPr>
              <a:r>
                <a:rPr lang="en-US" sz="1600">
                  <a:solidFill>
                    <a:schemeClr val="bg1"/>
                  </a:solidFill>
                  <a:latin typeface="Arial" charset="0"/>
                  <a:cs typeface="Arial" charset="0"/>
                </a:rPr>
                <a:t>Source ID</a:t>
              </a:r>
            </a:p>
          </p:txBody>
        </p:sp>
        <p:sp>
          <p:nvSpPr>
            <p:cNvPr id="55312" name="TextBox 40"/>
            <p:cNvSpPr txBox="1">
              <a:spLocks noChangeArrowheads="1"/>
            </p:cNvSpPr>
            <p:nvPr/>
          </p:nvSpPr>
          <p:spPr bwMode="auto">
            <a:xfrm>
              <a:off x="6742533" y="1765634"/>
              <a:ext cx="1309708" cy="556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400">
                  <a:solidFill>
                    <a:schemeClr val="bg1"/>
                  </a:solidFill>
                  <a:latin typeface="Arial" charset="0"/>
                  <a:cs typeface="Arial" charset="0"/>
                </a:rPr>
                <a:t>Miscellaneous fields</a:t>
              </a:r>
            </a:p>
          </p:txBody>
        </p:sp>
      </p:grpSp>
      <p:sp>
        <p:nvSpPr>
          <p:cNvPr id="55301" name="Slide Number Placeholder 6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</a:t>
            </a:r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-</a:t>
            </a:r>
            <a:fld id="{F7626EB1-8E63-4036-8203-5F48CA9F23C6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48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55302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30275"/>
          </a:xfrm>
        </p:spPr>
        <p:txBody>
          <a:bodyPr/>
          <a:lstStyle/>
          <a:p>
            <a:r>
              <a:rPr lang="el-GR" smtClean="0"/>
              <a:t>Κεφαλίδα </a:t>
            </a:r>
            <a:r>
              <a:rPr lang="en-US" smtClean="0"/>
              <a:t>RTP</a:t>
            </a:r>
            <a:r>
              <a:rPr lang="el-GR" smtClean="0"/>
              <a:t> </a:t>
            </a:r>
            <a:r>
              <a:rPr lang="en-US" smtClean="0"/>
              <a:t>(2)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88963" y="1709738"/>
            <a:ext cx="8002587" cy="4662487"/>
          </a:xfrm>
        </p:spPr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</a:rPr>
              <a:t>Timestamp field (32 bits): </a:t>
            </a:r>
            <a:r>
              <a:rPr lang="el-GR" sz="2000" dirty="0" smtClean="0"/>
              <a:t>Απεικονίζει την στιγμή της δειγματοληψίας του πρώτου </a:t>
            </a:r>
            <a:r>
              <a:rPr lang="en-US" sz="2000" dirty="0" smtClean="0"/>
              <a:t>byte </a:t>
            </a:r>
            <a:r>
              <a:rPr lang="el-GR" sz="2000" dirty="0" smtClean="0"/>
              <a:t>σε ένα </a:t>
            </a:r>
            <a:r>
              <a:rPr lang="en-US" sz="2000" dirty="0" smtClean="0"/>
              <a:t>RTP </a:t>
            </a:r>
            <a:r>
              <a:rPr lang="el-GR" sz="2000" dirty="0" smtClean="0"/>
              <a:t>πακέτο δεδομένων</a:t>
            </a:r>
            <a:r>
              <a:rPr lang="en-US" sz="2000" dirty="0" smtClean="0"/>
              <a:t>. 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Για τον ήχο</a:t>
            </a:r>
            <a:r>
              <a:rPr lang="en-US" dirty="0" smtClean="0"/>
              <a:t>, </a:t>
            </a:r>
            <a:r>
              <a:rPr lang="el-GR" dirty="0" smtClean="0"/>
              <a:t>το ρολόι των </a:t>
            </a:r>
            <a:r>
              <a:rPr lang="el-GR" dirty="0" err="1" smtClean="0"/>
              <a:t>χρονοσφραγίδων</a:t>
            </a:r>
            <a:r>
              <a:rPr lang="el-GR" dirty="0" smtClean="0"/>
              <a:t> αυξάνει κατά ένα για κάθε περίοδο δειγματοληψίας</a:t>
            </a:r>
            <a:r>
              <a:rPr lang="en-US" dirty="0" smtClean="0"/>
              <a:t> (</a:t>
            </a:r>
            <a:r>
              <a:rPr lang="el-GR" dirty="0" smtClean="0"/>
              <a:t>για παράδειγμα</a:t>
            </a:r>
            <a:r>
              <a:rPr lang="en-US" dirty="0" smtClean="0"/>
              <a:t>, </a:t>
            </a:r>
            <a:r>
              <a:rPr lang="el-GR" dirty="0" smtClean="0"/>
              <a:t>κάθε </a:t>
            </a:r>
            <a:r>
              <a:rPr lang="en-US" dirty="0" smtClean="0"/>
              <a:t>125 </a:t>
            </a:r>
            <a:r>
              <a:rPr lang="el-GR" dirty="0" smtClean="0"/>
              <a:t>μ</a:t>
            </a:r>
            <a:r>
              <a:rPr lang="en-US" dirty="0" err="1" smtClean="0"/>
              <a:t>secs</a:t>
            </a:r>
            <a:r>
              <a:rPr lang="en-US" dirty="0" smtClean="0"/>
              <a:t> </a:t>
            </a:r>
            <a:r>
              <a:rPr lang="el-GR" dirty="0" smtClean="0"/>
              <a:t>για ένα ρολόι δειγματοληψίας</a:t>
            </a:r>
            <a:r>
              <a:rPr lang="en-US" dirty="0" smtClean="0"/>
              <a:t> </a:t>
            </a:r>
            <a:r>
              <a:rPr lang="el-GR" dirty="0" smtClean="0"/>
              <a:t>με συχνότητα </a:t>
            </a:r>
            <a:r>
              <a:rPr lang="en-US" dirty="0" smtClean="0"/>
              <a:t>8 KHz) 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Αν η εφαρμογή παράγει </a:t>
            </a:r>
            <a:r>
              <a:rPr lang="en-US" dirty="0" smtClean="0"/>
              <a:t>chunks </a:t>
            </a:r>
            <a:r>
              <a:rPr lang="el-GR" dirty="0" smtClean="0"/>
              <a:t>των </a:t>
            </a:r>
            <a:r>
              <a:rPr lang="en-US" dirty="0" smtClean="0"/>
              <a:t>160 </a:t>
            </a:r>
            <a:r>
              <a:rPr lang="el-GR" dirty="0" smtClean="0"/>
              <a:t>κωδικοποιημένων δειγμάτων</a:t>
            </a:r>
            <a:r>
              <a:rPr lang="en-US" dirty="0" smtClean="0"/>
              <a:t>, </a:t>
            </a:r>
            <a:r>
              <a:rPr lang="el-GR" dirty="0" smtClean="0"/>
              <a:t>τότε η </a:t>
            </a:r>
            <a:r>
              <a:rPr lang="el-GR" dirty="0" err="1" smtClean="0"/>
              <a:t>χρονοσφραγίδα</a:t>
            </a:r>
            <a:r>
              <a:rPr lang="el-GR" dirty="0" smtClean="0"/>
              <a:t> αυξάνει κατά</a:t>
            </a:r>
            <a:r>
              <a:rPr lang="en-US" dirty="0" smtClean="0"/>
              <a:t> 160 </a:t>
            </a:r>
            <a:r>
              <a:rPr lang="el-GR" dirty="0" smtClean="0"/>
              <a:t>για κάθε </a:t>
            </a:r>
            <a:r>
              <a:rPr lang="en-US" dirty="0" smtClean="0"/>
              <a:t>RTP </a:t>
            </a:r>
            <a:r>
              <a:rPr lang="el-GR" dirty="0" smtClean="0"/>
              <a:t>πακέτο όταν η πηγή είναι ενεργή</a:t>
            </a:r>
            <a:r>
              <a:rPr lang="en-US" dirty="0" smtClean="0"/>
              <a:t>. </a:t>
            </a:r>
            <a:r>
              <a:rPr lang="el-GR" dirty="0" smtClean="0"/>
              <a:t>Το ρολόι των </a:t>
            </a:r>
            <a:r>
              <a:rPr lang="el-GR" dirty="0" err="1" smtClean="0"/>
              <a:t>χρονοσφραγίδων</a:t>
            </a:r>
            <a:r>
              <a:rPr lang="el-GR" dirty="0" smtClean="0"/>
              <a:t> συνεχίζει να αυξάνει με σταθερό ρυθμό όταν η πηγή δεν είναι ενεργή (αδρανής)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sz="2000" dirty="0" smtClean="0">
                <a:solidFill>
                  <a:srgbClr val="FF0000"/>
                </a:solidFill>
              </a:rPr>
              <a:t>SSRC field (32 bits): </a:t>
            </a:r>
            <a:r>
              <a:rPr lang="el-GR" sz="2000" dirty="0" smtClean="0"/>
              <a:t>Προσδιορίζει την πηγή της </a:t>
            </a:r>
            <a:r>
              <a:rPr lang="en-US" sz="2000" dirty="0" smtClean="0"/>
              <a:t>RTP </a:t>
            </a:r>
            <a:r>
              <a:rPr lang="el-GR" sz="2000" dirty="0" smtClean="0"/>
              <a:t>συνεχούς ροής (</a:t>
            </a:r>
            <a:r>
              <a:rPr lang="en-US" sz="2000" dirty="0" smtClean="0"/>
              <a:t>stream</a:t>
            </a:r>
            <a:r>
              <a:rPr lang="el-GR" sz="2000" dirty="0" smtClean="0"/>
              <a:t>)</a:t>
            </a:r>
            <a:r>
              <a:rPr lang="en-US" sz="2000" dirty="0" smtClean="0"/>
              <a:t>. </a:t>
            </a:r>
            <a:r>
              <a:rPr lang="el-GR" sz="2000" dirty="0" smtClean="0"/>
              <a:t>Κάθε πηγή ροής σε ένα </a:t>
            </a:r>
            <a:r>
              <a:rPr lang="en-US" sz="2000" dirty="0" smtClean="0"/>
              <a:t>RTP session </a:t>
            </a:r>
            <a:r>
              <a:rPr lang="el-GR" sz="2000" dirty="0" smtClean="0"/>
              <a:t>πρέπει να έχει ένα διακριτό</a:t>
            </a:r>
            <a:r>
              <a:rPr lang="en-US" sz="2000" dirty="0" smtClean="0"/>
              <a:t> SSRC </a:t>
            </a:r>
            <a:endParaRPr lang="en-US" sz="1600" dirty="0" smtClean="0"/>
          </a:p>
          <a:p>
            <a:endParaRPr lang="en-US" sz="2000" dirty="0" smtClean="0"/>
          </a:p>
        </p:txBody>
      </p:sp>
      <p:sp>
        <p:nvSpPr>
          <p:cNvPr id="56324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56325" name="Group 9"/>
          <p:cNvGrpSpPr>
            <a:grpSpLocks/>
          </p:cNvGrpSpPr>
          <p:nvPr/>
        </p:nvGrpSpPr>
        <p:grpSpPr bwMode="auto">
          <a:xfrm>
            <a:off x="811213" y="831850"/>
            <a:ext cx="7327900" cy="623888"/>
            <a:chOff x="806170" y="1748633"/>
            <a:chExt cx="7328172" cy="623889"/>
          </a:xfrm>
        </p:grpSpPr>
        <p:sp>
          <p:nvSpPr>
            <p:cNvPr id="56327" name="Rectangle 1"/>
            <p:cNvSpPr>
              <a:spLocks noChangeArrowheads="1"/>
            </p:cNvSpPr>
            <p:nvPr/>
          </p:nvSpPr>
          <p:spPr bwMode="auto">
            <a:xfrm>
              <a:off x="846503" y="1762314"/>
              <a:ext cx="7287839" cy="548332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cxnSp>
          <p:nvCxnSpPr>
            <p:cNvPr id="56328" name="Straight Connector 3"/>
            <p:cNvCxnSpPr>
              <a:cxnSpLocks noChangeShapeType="1"/>
            </p:cNvCxnSpPr>
            <p:nvPr/>
          </p:nvCxnSpPr>
          <p:spPr bwMode="auto">
            <a:xfrm>
              <a:off x="1799982" y="1756570"/>
              <a:ext cx="0" cy="550865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56329" name="Straight Connector 33"/>
            <p:cNvCxnSpPr>
              <a:cxnSpLocks noChangeShapeType="1"/>
            </p:cNvCxnSpPr>
            <p:nvPr/>
          </p:nvCxnSpPr>
          <p:spPr bwMode="auto">
            <a:xfrm>
              <a:off x="3300226" y="1759745"/>
              <a:ext cx="0" cy="54927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56330" name="Straight Connector 34"/>
            <p:cNvCxnSpPr>
              <a:cxnSpLocks noChangeShapeType="1"/>
            </p:cNvCxnSpPr>
            <p:nvPr/>
          </p:nvCxnSpPr>
          <p:spPr bwMode="auto">
            <a:xfrm>
              <a:off x="4749666" y="1756570"/>
              <a:ext cx="0" cy="58102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56331" name="Straight Connector 35"/>
            <p:cNvCxnSpPr>
              <a:cxnSpLocks noChangeShapeType="1"/>
            </p:cNvCxnSpPr>
            <p:nvPr/>
          </p:nvCxnSpPr>
          <p:spPr bwMode="auto">
            <a:xfrm>
              <a:off x="6632511" y="1748633"/>
              <a:ext cx="0" cy="623889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</p:cxnSp>
        <p:sp>
          <p:nvSpPr>
            <p:cNvPr id="56332" name="TextBox 40"/>
            <p:cNvSpPr txBox="1">
              <a:spLocks noChangeArrowheads="1"/>
            </p:cNvSpPr>
            <p:nvPr/>
          </p:nvSpPr>
          <p:spPr bwMode="auto">
            <a:xfrm>
              <a:off x="806170" y="1750537"/>
              <a:ext cx="1070172" cy="556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600">
                  <a:solidFill>
                    <a:schemeClr val="bg1"/>
                  </a:solidFill>
                  <a:latin typeface="Arial" charset="0"/>
                  <a:cs typeface="Arial" charset="0"/>
                </a:rPr>
                <a:t>payload type</a:t>
              </a:r>
            </a:p>
          </p:txBody>
        </p:sp>
        <p:sp>
          <p:nvSpPr>
            <p:cNvPr id="56333" name="TextBox 40"/>
            <p:cNvSpPr txBox="1">
              <a:spLocks noChangeArrowheads="1"/>
            </p:cNvSpPr>
            <p:nvPr/>
          </p:nvSpPr>
          <p:spPr bwMode="auto">
            <a:xfrm>
              <a:off x="1866506" y="1755924"/>
              <a:ext cx="1309708" cy="556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600">
                  <a:solidFill>
                    <a:schemeClr val="bg1"/>
                  </a:solidFill>
                  <a:latin typeface="Arial" charset="0"/>
                  <a:cs typeface="Arial" charset="0"/>
                </a:rPr>
                <a:t>sequence number type</a:t>
              </a:r>
            </a:p>
          </p:txBody>
        </p:sp>
        <p:sp>
          <p:nvSpPr>
            <p:cNvPr id="56334" name="TextBox 40"/>
            <p:cNvSpPr txBox="1">
              <a:spLocks noChangeArrowheads="1"/>
            </p:cNvSpPr>
            <p:nvPr/>
          </p:nvSpPr>
          <p:spPr bwMode="auto">
            <a:xfrm>
              <a:off x="3382801" y="1855234"/>
              <a:ext cx="1309708" cy="325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600">
                  <a:solidFill>
                    <a:schemeClr val="bg1"/>
                  </a:solidFill>
                  <a:latin typeface="Arial" charset="0"/>
                  <a:cs typeface="Arial" charset="0"/>
                </a:rPr>
                <a:t>time stamp</a:t>
              </a:r>
            </a:p>
          </p:txBody>
        </p:sp>
        <p:sp>
          <p:nvSpPr>
            <p:cNvPr id="56335" name="TextBox 40"/>
            <p:cNvSpPr txBox="1">
              <a:spLocks noChangeArrowheads="1"/>
            </p:cNvSpPr>
            <p:nvPr/>
          </p:nvSpPr>
          <p:spPr bwMode="auto">
            <a:xfrm>
              <a:off x="4880350" y="1760550"/>
              <a:ext cx="1745118" cy="556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600">
                  <a:solidFill>
                    <a:schemeClr val="bg1"/>
                  </a:solidFill>
                  <a:latin typeface="Arial" charset="0"/>
                  <a:cs typeface="Arial" charset="0"/>
                </a:rPr>
                <a:t>Synchronization</a:t>
              </a:r>
            </a:p>
            <a:p>
              <a:pPr algn="ctr">
                <a:lnSpc>
                  <a:spcPts val="1800"/>
                </a:lnSpc>
              </a:pPr>
              <a:r>
                <a:rPr lang="en-US" sz="1600">
                  <a:solidFill>
                    <a:schemeClr val="bg1"/>
                  </a:solidFill>
                  <a:latin typeface="Arial" charset="0"/>
                  <a:cs typeface="Arial" charset="0"/>
                </a:rPr>
                <a:t>Source ID</a:t>
              </a:r>
            </a:p>
          </p:txBody>
        </p:sp>
        <p:sp>
          <p:nvSpPr>
            <p:cNvPr id="56336" name="TextBox 40"/>
            <p:cNvSpPr txBox="1">
              <a:spLocks noChangeArrowheads="1"/>
            </p:cNvSpPr>
            <p:nvPr/>
          </p:nvSpPr>
          <p:spPr bwMode="auto">
            <a:xfrm>
              <a:off x="6742533" y="1765634"/>
              <a:ext cx="1309708" cy="556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400">
                  <a:solidFill>
                    <a:schemeClr val="bg1"/>
                  </a:solidFill>
                  <a:latin typeface="Arial" charset="0"/>
                  <a:cs typeface="Arial" charset="0"/>
                </a:rPr>
                <a:t>Miscellaneous fields</a:t>
              </a:r>
            </a:p>
          </p:txBody>
        </p:sp>
      </p:grpSp>
      <p:sp>
        <p:nvSpPr>
          <p:cNvPr id="56326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7E1E544A-F87F-49AF-BB4B-7070410DC470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49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Πολυμέσα: Ήχος</a:t>
            </a:r>
          </a:p>
        </p:txBody>
      </p:sp>
      <p:cxnSp>
        <p:nvCxnSpPr>
          <p:cNvPr id="15363" name="Straight Connector 7"/>
          <p:cNvCxnSpPr>
            <a:cxnSpLocks noChangeShapeType="1"/>
          </p:cNvCxnSpPr>
          <p:nvPr/>
        </p:nvCxnSpPr>
        <p:spPr bwMode="auto">
          <a:xfrm>
            <a:off x="5070475" y="2201863"/>
            <a:ext cx="0" cy="2212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1" name="Rectangle 10"/>
          <p:cNvSpPr/>
          <p:nvPr/>
        </p:nvSpPr>
        <p:spPr>
          <a:xfrm>
            <a:off x="5068888" y="3343275"/>
            <a:ext cx="155575" cy="1055688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26050" y="3225800"/>
            <a:ext cx="157163" cy="117475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83213" y="3063875"/>
            <a:ext cx="155575" cy="1330325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40375" y="2928938"/>
            <a:ext cx="155575" cy="146685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00713" y="2913063"/>
            <a:ext cx="155575" cy="149225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857875" y="3063875"/>
            <a:ext cx="155575" cy="1343025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13450" y="3198813"/>
            <a:ext cx="157163" cy="1203325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72200" y="3268663"/>
            <a:ext cx="155575" cy="1135062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29363" y="3284538"/>
            <a:ext cx="155575" cy="1109662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88113" y="3165475"/>
            <a:ext cx="155575" cy="1230313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643688" y="2944813"/>
            <a:ext cx="155575" cy="1450975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00850" y="2681288"/>
            <a:ext cx="155575" cy="1711325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961188" y="2794000"/>
            <a:ext cx="155575" cy="1601788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118350" y="3063875"/>
            <a:ext cx="155575" cy="133350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273925" y="3327400"/>
            <a:ext cx="157163" cy="1065213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32675" y="3467100"/>
            <a:ext cx="155575" cy="92710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i="1">
              <a:ea typeface="ＭＳ Ｐゴシック" charset="0"/>
              <a:cs typeface="ＭＳ Ｐゴシック" charset="0"/>
            </a:endParaRPr>
          </a:p>
        </p:txBody>
      </p:sp>
      <p:cxnSp>
        <p:nvCxnSpPr>
          <p:cNvPr id="15380" name="Straight Connector 26"/>
          <p:cNvCxnSpPr>
            <a:cxnSpLocks noChangeShapeType="1"/>
          </p:cNvCxnSpPr>
          <p:nvPr/>
        </p:nvCxnSpPr>
        <p:spPr bwMode="auto">
          <a:xfrm>
            <a:off x="5070475" y="4400550"/>
            <a:ext cx="3281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5381" name="TextBox 27"/>
          <p:cNvSpPr txBox="1">
            <a:spLocks noChangeArrowheads="1"/>
          </p:cNvSpPr>
          <p:nvPr/>
        </p:nvSpPr>
        <p:spPr bwMode="auto">
          <a:xfrm>
            <a:off x="7893050" y="4398963"/>
            <a:ext cx="4762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rial" charset="0"/>
                <a:ea typeface="MS PGothic" pitchFamily="34" charset="-128"/>
                <a:cs typeface="Arial" charset="0"/>
              </a:rPr>
              <a:t>time</a:t>
            </a:r>
          </a:p>
        </p:txBody>
      </p:sp>
      <p:sp>
        <p:nvSpPr>
          <p:cNvPr id="15382" name="TextBox 28"/>
          <p:cNvSpPr txBox="1">
            <a:spLocks noChangeArrowheads="1"/>
          </p:cNvSpPr>
          <p:nvPr/>
        </p:nvSpPr>
        <p:spPr bwMode="auto">
          <a:xfrm rot="-5400000">
            <a:off x="4008438" y="3198812"/>
            <a:ext cx="17160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rial" charset="0"/>
                <a:ea typeface="MS PGothic" pitchFamily="34" charset="-128"/>
                <a:cs typeface="Arial" charset="0"/>
              </a:rPr>
              <a:t>audio signal amplitude</a:t>
            </a:r>
          </a:p>
        </p:txBody>
      </p:sp>
      <p:sp>
        <p:nvSpPr>
          <p:cNvPr id="15383" name="TextBox 29"/>
          <p:cNvSpPr txBox="1">
            <a:spLocks noChangeArrowheads="1"/>
          </p:cNvSpPr>
          <p:nvPr/>
        </p:nvSpPr>
        <p:spPr bwMode="auto">
          <a:xfrm>
            <a:off x="7761288" y="2909888"/>
            <a:ext cx="6461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FF"/>
                </a:solidFill>
                <a:latin typeface="Arial" charset="0"/>
                <a:ea typeface="MS PGothic" pitchFamily="34" charset="-128"/>
                <a:cs typeface="Arial" charset="0"/>
              </a:rPr>
              <a:t>analog</a:t>
            </a:r>
          </a:p>
          <a:p>
            <a:r>
              <a:rPr lang="en-US" sz="1200">
                <a:solidFill>
                  <a:srgbClr val="0000FF"/>
                </a:solidFill>
                <a:latin typeface="Arial" charset="0"/>
                <a:ea typeface="MS PGothic" pitchFamily="34" charset="-128"/>
                <a:cs typeface="Arial" charset="0"/>
              </a:rPr>
              <a:t>signal</a:t>
            </a:r>
          </a:p>
        </p:txBody>
      </p:sp>
      <p:sp>
        <p:nvSpPr>
          <p:cNvPr id="15384" name="Freeform 30"/>
          <p:cNvSpPr>
            <a:spLocks/>
          </p:cNvSpPr>
          <p:nvPr/>
        </p:nvSpPr>
        <p:spPr bwMode="auto">
          <a:xfrm>
            <a:off x="5072063" y="2589213"/>
            <a:ext cx="3228975" cy="1174750"/>
          </a:xfrm>
          <a:custGeom>
            <a:avLst/>
            <a:gdLst>
              <a:gd name="T0" fmla="*/ 0 w 3230339"/>
              <a:gd name="T1" fmla="*/ 749476 h 1173968"/>
              <a:gd name="T2" fmla="*/ 633151 w 3230339"/>
              <a:gd name="T3" fmla="*/ 250145 h 1173968"/>
              <a:gd name="T4" fmla="*/ 1280066 w 3230339"/>
              <a:gd name="T5" fmla="*/ 680123 h 1173968"/>
              <a:gd name="T6" fmla="*/ 1871923 w 3230339"/>
              <a:gd name="T7" fmla="*/ 480 h 1173968"/>
              <a:gd name="T8" fmla="*/ 2408723 w 3230339"/>
              <a:gd name="T9" fmla="*/ 804956 h 1173968"/>
              <a:gd name="T10" fmla="*/ 3220806 w 3230339"/>
              <a:gd name="T11" fmla="*/ 1179454 h 11739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230339"/>
              <a:gd name="T19" fmla="*/ 0 h 1173968"/>
              <a:gd name="T20" fmla="*/ 3230339 w 3230339"/>
              <a:gd name="T21" fmla="*/ 1173968 h 11739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230339" h="1173968">
                <a:moveTo>
                  <a:pt x="0" y="745990"/>
                </a:moveTo>
                <a:cubicBezTo>
                  <a:pt x="39114" y="794310"/>
                  <a:pt x="421049" y="260488"/>
                  <a:pt x="635024" y="248983"/>
                </a:cubicBezTo>
                <a:cubicBezTo>
                  <a:pt x="848999" y="237478"/>
                  <a:pt x="1076779" y="718378"/>
                  <a:pt x="1283852" y="676961"/>
                </a:cubicBezTo>
                <a:cubicBezTo>
                  <a:pt x="1490925" y="635544"/>
                  <a:pt x="1688795" y="-20229"/>
                  <a:pt x="1877462" y="480"/>
                </a:cubicBezTo>
                <a:cubicBezTo>
                  <a:pt x="2066129" y="21189"/>
                  <a:pt x="2190373" y="605632"/>
                  <a:pt x="2415852" y="801213"/>
                </a:cubicBezTo>
                <a:cubicBezTo>
                  <a:pt x="2641331" y="996794"/>
                  <a:pt x="2948489" y="1077328"/>
                  <a:pt x="3230339" y="1173968"/>
                </a:cubicBezTo>
              </a:path>
            </a:pathLst>
          </a:cu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cxnSp>
        <p:nvCxnSpPr>
          <p:cNvPr id="15385" name="Straight Connector 31"/>
          <p:cNvCxnSpPr>
            <a:cxnSpLocks noChangeShapeType="1"/>
          </p:cNvCxnSpPr>
          <p:nvPr/>
        </p:nvCxnSpPr>
        <p:spPr bwMode="auto">
          <a:xfrm flipH="1">
            <a:off x="7948613" y="3297238"/>
            <a:ext cx="176212" cy="29527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</p:cxn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5549900" y="2008188"/>
            <a:ext cx="1443038" cy="785812"/>
            <a:chOff x="5673505" y="1732173"/>
            <a:chExt cx="1442931" cy="785213"/>
          </a:xfrm>
        </p:grpSpPr>
        <p:sp>
          <p:nvSpPr>
            <p:cNvPr id="15398" name="TextBox 37"/>
            <p:cNvSpPr txBox="1">
              <a:spLocks noChangeArrowheads="1"/>
            </p:cNvSpPr>
            <p:nvPr/>
          </p:nvSpPr>
          <p:spPr bwMode="auto">
            <a:xfrm>
              <a:off x="5673505" y="1732173"/>
              <a:ext cx="110511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 sz="1200">
                  <a:solidFill>
                    <a:srgbClr val="FF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quantization error</a:t>
              </a:r>
            </a:p>
          </p:txBody>
        </p:sp>
        <p:cxnSp>
          <p:nvCxnSpPr>
            <p:cNvPr id="15399" name="Straight Connector 38"/>
            <p:cNvCxnSpPr>
              <a:cxnSpLocks noChangeShapeType="1"/>
            </p:cNvCxnSpPr>
            <p:nvPr/>
          </p:nvCxnSpPr>
          <p:spPr bwMode="auto">
            <a:xfrm>
              <a:off x="7112679" y="2314493"/>
              <a:ext cx="3757" cy="202893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none" w="sm" len="med"/>
              <a:tailEnd type="none" w="sm" len="sm"/>
            </a:ln>
          </p:spPr>
        </p:cxnSp>
        <p:cxnSp>
          <p:nvCxnSpPr>
            <p:cNvPr id="15400" name="Straight Connector 39"/>
            <p:cNvCxnSpPr>
              <a:cxnSpLocks noChangeShapeType="1"/>
              <a:stCxn id="15398" idx="3"/>
            </p:cNvCxnSpPr>
            <p:nvPr/>
          </p:nvCxnSpPr>
          <p:spPr bwMode="auto">
            <a:xfrm>
              <a:off x="6778619" y="1963006"/>
              <a:ext cx="292728" cy="392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</p:cxnSp>
      </p:grpSp>
      <p:grpSp>
        <p:nvGrpSpPr>
          <p:cNvPr id="3" name="Group 40"/>
          <p:cNvGrpSpPr>
            <a:grpSpLocks/>
          </p:cNvGrpSpPr>
          <p:nvPr/>
        </p:nvGrpSpPr>
        <p:grpSpPr bwMode="auto">
          <a:xfrm>
            <a:off x="5056188" y="4114800"/>
            <a:ext cx="2582862" cy="1135063"/>
            <a:chOff x="5180292" y="3838340"/>
            <a:chExt cx="2583010" cy="1135938"/>
          </a:xfrm>
        </p:grpSpPr>
        <p:cxnSp>
          <p:nvCxnSpPr>
            <p:cNvPr id="15395" name="Straight Arrow Connector 41"/>
            <p:cNvCxnSpPr>
              <a:cxnSpLocks noChangeShapeType="1"/>
            </p:cNvCxnSpPr>
            <p:nvPr/>
          </p:nvCxnSpPr>
          <p:spPr bwMode="auto">
            <a:xfrm flipV="1">
              <a:off x="5180292" y="3838340"/>
              <a:ext cx="2583010" cy="14269"/>
            </a:xfrm>
            <a:prstGeom prst="straightConnector1">
              <a:avLst/>
            </a:prstGeom>
            <a:noFill/>
            <a:ln w="9525">
              <a:solidFill>
                <a:srgbClr val="008000"/>
              </a:solidFill>
              <a:round/>
              <a:headEnd type="arrow" w="med" len="med"/>
              <a:tailEnd type="arrow" w="med" len="med"/>
            </a:ln>
          </p:spPr>
        </p:cxnSp>
        <p:sp>
          <p:nvSpPr>
            <p:cNvPr id="15396" name="TextBox 42"/>
            <p:cNvSpPr txBox="1">
              <a:spLocks noChangeArrowheads="1"/>
            </p:cNvSpPr>
            <p:nvPr/>
          </p:nvSpPr>
          <p:spPr bwMode="auto">
            <a:xfrm>
              <a:off x="5639878" y="4512613"/>
              <a:ext cx="170957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>
                  <a:solidFill>
                    <a:srgbClr val="006633"/>
                  </a:solidFill>
                  <a:latin typeface="Arial" charset="0"/>
                  <a:ea typeface="MS PGothic" pitchFamily="34" charset="-128"/>
                  <a:cs typeface="Arial" charset="0"/>
                </a:rPr>
                <a:t>sampling rate</a:t>
              </a:r>
            </a:p>
            <a:p>
              <a:r>
                <a:rPr lang="en-US" sz="1200">
                  <a:solidFill>
                    <a:srgbClr val="006633"/>
                  </a:solidFill>
                  <a:latin typeface="Arial" charset="0"/>
                  <a:ea typeface="MS PGothic" pitchFamily="34" charset="-128"/>
                  <a:cs typeface="Arial" charset="0"/>
                </a:rPr>
                <a:t>(</a:t>
              </a:r>
              <a:r>
                <a:rPr lang="en-US" sz="1200" i="1">
                  <a:solidFill>
                    <a:srgbClr val="006633"/>
                  </a:solidFill>
                  <a:latin typeface="Arial" charset="0"/>
                  <a:ea typeface="MS PGothic" pitchFamily="34" charset="-128"/>
                  <a:cs typeface="Arial" charset="0"/>
                </a:rPr>
                <a:t>N </a:t>
              </a:r>
              <a:r>
                <a:rPr lang="en-US" sz="1200">
                  <a:solidFill>
                    <a:srgbClr val="006633"/>
                  </a:solidFill>
                  <a:latin typeface="Arial" charset="0"/>
                  <a:ea typeface="MS PGothic" pitchFamily="34" charset="-128"/>
                  <a:cs typeface="Arial" charset="0"/>
                </a:rPr>
                <a:t>sample/sec)</a:t>
              </a:r>
            </a:p>
          </p:txBody>
        </p:sp>
        <p:cxnSp>
          <p:nvCxnSpPr>
            <p:cNvPr id="15397" name="Straight Connector 43"/>
            <p:cNvCxnSpPr>
              <a:cxnSpLocks noChangeShapeType="1"/>
            </p:cNvCxnSpPr>
            <p:nvPr/>
          </p:nvCxnSpPr>
          <p:spPr bwMode="auto">
            <a:xfrm flipV="1">
              <a:off x="6650182" y="3881146"/>
              <a:ext cx="214061" cy="713447"/>
            </a:xfrm>
            <a:prstGeom prst="line">
              <a:avLst/>
            </a:prstGeom>
            <a:noFill/>
            <a:ln w="9525">
              <a:solidFill>
                <a:srgbClr val="006633"/>
              </a:solidFill>
              <a:round/>
              <a:headEnd/>
              <a:tailEnd/>
            </a:ln>
          </p:spPr>
        </p:cxnSp>
      </p:grpSp>
      <p:sp>
        <p:nvSpPr>
          <p:cNvPr id="15388" name="Rectangle 3"/>
          <p:cNvSpPr txBox="1">
            <a:spLocks noChangeArrowheads="1"/>
          </p:cNvSpPr>
          <p:nvPr/>
        </p:nvSpPr>
        <p:spPr bwMode="auto">
          <a:xfrm>
            <a:off x="392113" y="1147763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85000"/>
              <a:buFont typeface="Wingdings" pitchFamily="2" charset="2"/>
              <a:buChar char="q"/>
            </a:pPr>
            <a:r>
              <a:rPr lang="el-GR" sz="2200" dirty="0"/>
              <a:t>Αναλογικό σήμα ήχου</a:t>
            </a:r>
            <a:r>
              <a:rPr lang="en-US" sz="2200" dirty="0">
                <a:ea typeface="MS PGothic" pitchFamily="34" charset="-128"/>
              </a:rPr>
              <a:t> </a:t>
            </a:r>
            <a:r>
              <a:rPr lang="el-GR" sz="2200" dirty="0"/>
              <a:t>σε δειγματοληψία σταθερού ρυθμού</a:t>
            </a:r>
            <a:endParaRPr lang="en-US" sz="2200" dirty="0"/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l-GR" sz="2000" dirty="0"/>
              <a:t>τηλέφωνο</a:t>
            </a:r>
            <a:r>
              <a:rPr lang="en-US" sz="2000" dirty="0">
                <a:ea typeface="MS PGothic" pitchFamily="34" charset="-128"/>
              </a:rPr>
              <a:t>: </a:t>
            </a:r>
            <a:r>
              <a:rPr lang="en-US" sz="2000" dirty="0" smtClean="0">
                <a:ea typeface="MS PGothic" pitchFamily="34" charset="-128"/>
              </a:rPr>
              <a:t>8.000 </a:t>
            </a:r>
            <a:r>
              <a:rPr lang="el-GR" sz="2000" dirty="0"/>
              <a:t>δείγματα</a:t>
            </a:r>
            <a:r>
              <a:rPr lang="en-US" sz="2000" dirty="0">
                <a:ea typeface="MS PGothic" pitchFamily="34" charset="-128"/>
              </a:rPr>
              <a:t>/sec</a:t>
            </a:r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n-US" sz="2000" dirty="0">
                <a:ea typeface="MS PGothic" pitchFamily="34" charset="-128"/>
              </a:rPr>
              <a:t>CD </a:t>
            </a:r>
            <a:r>
              <a:rPr lang="el-GR" sz="2000" dirty="0"/>
              <a:t>μουσικής</a:t>
            </a:r>
            <a:r>
              <a:rPr lang="en-US" sz="2000" dirty="0">
                <a:ea typeface="MS PGothic" pitchFamily="34" charset="-128"/>
              </a:rPr>
              <a:t>: </a:t>
            </a:r>
            <a:r>
              <a:rPr lang="en-US" sz="2000" dirty="0" smtClean="0">
                <a:ea typeface="MS PGothic" pitchFamily="34" charset="-128"/>
              </a:rPr>
              <a:t>44.100 </a:t>
            </a:r>
            <a:r>
              <a:rPr lang="el-GR" sz="2000" dirty="0"/>
              <a:t>δείγματα</a:t>
            </a:r>
            <a:r>
              <a:rPr lang="en-US" sz="2000" dirty="0">
                <a:ea typeface="MS PGothic" pitchFamily="34" charset="-128"/>
              </a:rPr>
              <a:t>/sec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85000"/>
              <a:buFont typeface="Wingdings" pitchFamily="2" charset="2"/>
              <a:buChar char="q"/>
            </a:pPr>
            <a:r>
              <a:rPr lang="el-GR" sz="2200" dirty="0"/>
              <a:t>Κάθε δείγμα </a:t>
            </a:r>
            <a:r>
              <a:rPr lang="el-GR" sz="2200" dirty="0" smtClean="0"/>
              <a:t>κβαντίζεται</a:t>
            </a:r>
            <a:r>
              <a:rPr lang="en-US" sz="2200" dirty="0" smtClean="0">
                <a:ea typeface="MS PGothic" pitchFamily="34" charset="-128"/>
              </a:rPr>
              <a:t>, </a:t>
            </a:r>
            <a:r>
              <a:rPr lang="el-GR" sz="2200" dirty="0"/>
              <a:t>στρογγυλοποιείται</a:t>
            </a:r>
            <a:endParaRPr lang="en-US" sz="2200" dirty="0"/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l-GR" sz="2000" dirty="0" err="1"/>
              <a:t>π.χ</a:t>
            </a:r>
            <a:r>
              <a:rPr lang="en-US" sz="2000" dirty="0">
                <a:ea typeface="MS PGothic" pitchFamily="34" charset="-128"/>
              </a:rPr>
              <a:t>., 2</a:t>
            </a:r>
            <a:r>
              <a:rPr lang="en-US" sz="2000" baseline="30000" dirty="0">
                <a:ea typeface="MS PGothic" pitchFamily="34" charset="-128"/>
              </a:rPr>
              <a:t>8</a:t>
            </a:r>
            <a:r>
              <a:rPr lang="en-US" sz="2000" dirty="0">
                <a:ea typeface="MS PGothic" pitchFamily="34" charset="-128"/>
              </a:rPr>
              <a:t>=256 </a:t>
            </a:r>
            <a:r>
              <a:rPr lang="el-GR" sz="2000" dirty="0"/>
              <a:t>πιθανές κβαντισμένες τιμές</a:t>
            </a:r>
            <a:endParaRPr lang="en-US" sz="2000" dirty="0"/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l-GR" sz="2000" dirty="0"/>
              <a:t>κάθε κβαντισμένη τιμή</a:t>
            </a:r>
            <a:r>
              <a:rPr lang="en-US" sz="2000" dirty="0">
                <a:ea typeface="MS PGothic" pitchFamily="34" charset="-128"/>
              </a:rPr>
              <a:t> </a:t>
            </a:r>
            <a:r>
              <a:rPr lang="el-GR" sz="2000" dirty="0"/>
              <a:t>αναπαρίσταται από</a:t>
            </a:r>
            <a:r>
              <a:rPr lang="en-US" sz="2000" dirty="0">
                <a:ea typeface="MS PGothic" pitchFamily="34" charset="-128"/>
              </a:rPr>
              <a:t> bits, </a:t>
            </a:r>
            <a:r>
              <a:rPr lang="el-GR" sz="2000" dirty="0" err="1"/>
              <a:t>π.χ</a:t>
            </a:r>
            <a:r>
              <a:rPr lang="en-US" sz="2000" dirty="0">
                <a:ea typeface="MS PGothic" pitchFamily="34" charset="-128"/>
              </a:rPr>
              <a:t>., 8 bits </a:t>
            </a:r>
            <a:r>
              <a:rPr lang="el-GR" sz="2000" dirty="0"/>
              <a:t>για</a:t>
            </a:r>
            <a:r>
              <a:rPr lang="en-US" sz="2000" dirty="0">
                <a:ea typeface="MS PGothic" pitchFamily="34" charset="-128"/>
              </a:rPr>
              <a:t> 256 </a:t>
            </a:r>
            <a:r>
              <a:rPr lang="el-GR" sz="2000" dirty="0"/>
              <a:t>τιμές</a:t>
            </a:r>
            <a:endParaRPr lang="en-US" sz="2000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950075" y="2070100"/>
            <a:ext cx="1644650" cy="723900"/>
            <a:chOff x="7074194" y="1793646"/>
            <a:chExt cx="1645251" cy="724141"/>
          </a:xfrm>
        </p:grpSpPr>
        <p:cxnSp>
          <p:nvCxnSpPr>
            <p:cNvPr id="15392" name="Straight Connector 33"/>
            <p:cNvCxnSpPr>
              <a:cxnSpLocks noChangeShapeType="1"/>
            </p:cNvCxnSpPr>
            <p:nvPr/>
          </p:nvCxnSpPr>
          <p:spPr bwMode="auto">
            <a:xfrm>
              <a:off x="7074194" y="2510361"/>
              <a:ext cx="185676" cy="7426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</p:spPr>
        </p:cxnSp>
        <p:sp>
          <p:nvSpPr>
            <p:cNvPr id="15393" name="TextBox 34"/>
            <p:cNvSpPr txBox="1">
              <a:spLocks noChangeArrowheads="1"/>
            </p:cNvSpPr>
            <p:nvPr/>
          </p:nvSpPr>
          <p:spPr bwMode="auto">
            <a:xfrm>
              <a:off x="7550903" y="1793646"/>
              <a:ext cx="116854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>
                  <a:solidFill>
                    <a:srgbClr val="80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quantized value of</a:t>
              </a:r>
            </a:p>
            <a:p>
              <a:r>
                <a:rPr lang="en-US" sz="1200">
                  <a:solidFill>
                    <a:srgbClr val="80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analog value</a:t>
              </a:r>
            </a:p>
          </p:txBody>
        </p:sp>
        <p:cxnSp>
          <p:nvCxnSpPr>
            <p:cNvPr id="15394" name="Straight Connector 35"/>
            <p:cNvCxnSpPr>
              <a:cxnSpLocks noChangeShapeType="1"/>
            </p:cNvCxnSpPr>
            <p:nvPr/>
          </p:nvCxnSpPr>
          <p:spPr bwMode="auto">
            <a:xfrm flipH="1">
              <a:off x="7189314" y="1942186"/>
              <a:ext cx="427051" cy="542179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</p:cxnSp>
      </p:grpSp>
      <p:sp>
        <p:nvSpPr>
          <p:cNvPr id="1539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39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8C968E53-D2B0-40EB-A5E6-2583B831226C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5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Control Protocol (RTCP)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l-GR" sz="2000" dirty="0" smtClean="0"/>
              <a:t>Χρησιμοποιείται σε συνδυασμό με το </a:t>
            </a:r>
            <a:r>
              <a:rPr lang="en-US" sz="2000" dirty="0" smtClean="0"/>
              <a:t>RTP </a:t>
            </a:r>
            <a:endParaRPr lang="el-GR" sz="2000" dirty="0" smtClean="0"/>
          </a:p>
          <a:p>
            <a:pPr>
              <a:buNone/>
            </a:pPr>
            <a:endParaRPr lang="en-US" sz="2000" dirty="0" smtClean="0"/>
          </a:p>
          <a:p>
            <a:r>
              <a:rPr lang="el-GR" sz="2000" dirty="0" smtClean="0"/>
              <a:t>Κάθε μέλος σε μια σύνοδο επικοινωνίας </a:t>
            </a:r>
            <a:r>
              <a:rPr lang="en-US" sz="2000" dirty="0" smtClean="0"/>
              <a:t>RTP </a:t>
            </a:r>
            <a:r>
              <a:rPr lang="el-GR" sz="2000" dirty="0" smtClean="0"/>
              <a:t>μεταδίδει περιοδικά </a:t>
            </a:r>
            <a:r>
              <a:rPr lang="en-US" sz="2000" dirty="0" smtClean="0"/>
              <a:t>RTCP </a:t>
            </a:r>
            <a:r>
              <a:rPr lang="el-GR" sz="2000" dirty="0" smtClean="0"/>
              <a:t>πακέτα ελέγχου σε όλα τα άλλα μέλη</a:t>
            </a:r>
          </a:p>
          <a:p>
            <a:pPr>
              <a:buNone/>
            </a:pPr>
            <a:endParaRPr lang="en-US" sz="2000" dirty="0" smtClean="0"/>
          </a:p>
          <a:p>
            <a:r>
              <a:rPr lang="el-GR" sz="2000" dirty="0" smtClean="0"/>
              <a:t>Κάθε πακέτο </a:t>
            </a:r>
            <a:r>
              <a:rPr lang="en-US" sz="2000" dirty="0" smtClean="0"/>
              <a:t>RTCP </a:t>
            </a:r>
            <a:r>
              <a:rPr lang="el-GR" sz="2000" dirty="0" smtClean="0"/>
              <a:t>περιέχει αναφορές από τον αποστολέα και/ή τον παραλήπτη</a:t>
            </a:r>
            <a:endParaRPr lang="en-US" sz="2000" dirty="0" smtClean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339850"/>
            <a:ext cx="4310063" cy="4498975"/>
          </a:xfrm>
        </p:spPr>
        <p:txBody>
          <a:bodyPr/>
          <a:lstStyle/>
          <a:p>
            <a:pPr marL="342900" lvl="1" indent="-342900">
              <a:buSzPct val="85000"/>
              <a:buFont typeface="ZapfDingbats" pitchFamily="82" charset="2"/>
              <a:buChar char="r"/>
              <a:defRPr/>
            </a:pPr>
            <a:r>
              <a:rPr lang="el-GR" sz="2000" dirty="0" smtClean="0"/>
              <a:t>Αναφέρουν στατιστικά στοιχεία που είναι χρήσιμα στην εφαρμογή</a:t>
            </a:r>
          </a:p>
          <a:p>
            <a:pPr marL="742950" lvl="2" indent="-342900"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dirty="0" smtClean="0"/>
              <a:t>πλήθος των πακέτων που εστάλησαν, πλήθος των χαμένων πακέτων, μεταβλητότητα χρόνου μεταξύ διαδοχικών αφίξεων (</a:t>
            </a:r>
            <a:r>
              <a:rPr lang="en-US" sz="1600" dirty="0" err="1" smtClean="0"/>
              <a:t>interarrival</a:t>
            </a:r>
            <a:r>
              <a:rPr lang="en-US" sz="1600" dirty="0" smtClean="0"/>
              <a:t> jitter</a:t>
            </a:r>
            <a:r>
              <a:rPr lang="el-GR" sz="1600" dirty="0" smtClean="0"/>
              <a:t>),</a:t>
            </a:r>
            <a:r>
              <a:rPr lang="en-US" sz="1600" dirty="0" smtClean="0"/>
              <a:t> </a:t>
            </a:r>
            <a:r>
              <a:rPr lang="el-GR" sz="1600" dirty="0" smtClean="0"/>
              <a:t>κτλ</a:t>
            </a:r>
            <a:r>
              <a:rPr lang="en-US" sz="1600" dirty="0" smtClean="0"/>
              <a:t>.</a:t>
            </a:r>
            <a:endParaRPr lang="el-GR" sz="1600" dirty="0" smtClean="0"/>
          </a:p>
          <a:p>
            <a:pPr marL="742950" lvl="2" indent="-342900">
              <a:buClr>
                <a:schemeClr val="accent2"/>
              </a:buClr>
              <a:buSzPct val="85000"/>
              <a:buNone/>
              <a:defRPr/>
            </a:pPr>
            <a:endParaRPr lang="en-US" sz="1600" dirty="0" smtClean="0"/>
          </a:p>
          <a:p>
            <a:pPr>
              <a:defRPr/>
            </a:pPr>
            <a:r>
              <a:rPr lang="el-GR" sz="2000" dirty="0" smtClean="0"/>
              <a:t>Η ανάδραση μπορεί να χρησιμοποιηθεί για τον έλεγχο της απόδοσης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  <a:defRPr/>
            </a:pPr>
            <a:r>
              <a:rPr lang="el-GR" sz="1600" dirty="0" smtClean="0"/>
              <a:t>Οι αποστολείς μπορούν να τροποποιήσουν τις ταχύτητες μετάδοσής τους με βάση την πληροφορία ανάδρασης</a:t>
            </a:r>
            <a:endParaRPr lang="en-US" sz="1600" dirty="0" smtClean="0"/>
          </a:p>
        </p:txBody>
      </p:sp>
      <p:sp>
        <p:nvSpPr>
          <p:cNvPr id="57349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7350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FF92DB35-8365-4D40-8E0F-2D7B9692580D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50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RTCP </a:t>
            </a:r>
            <a:r>
              <a:rPr lang="el-GR" smtClean="0"/>
              <a:t>πακέτα</a:t>
            </a:r>
            <a:endParaRPr lang="en-US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8275" y="1339850"/>
            <a:ext cx="4783138" cy="4659313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Πακέτα αναφοράς παραλήπτη:</a:t>
            </a:r>
            <a:endParaRPr lang="en-US" sz="2400" dirty="0" smtClean="0"/>
          </a:p>
          <a:p>
            <a:r>
              <a:rPr lang="el-GR" sz="2400" dirty="0" smtClean="0"/>
              <a:t>Ποσοστό </a:t>
            </a:r>
            <a:r>
              <a:rPr lang="el-GR" sz="2400" dirty="0" err="1" smtClean="0"/>
              <a:t>απωλεσθέντων</a:t>
            </a:r>
            <a:r>
              <a:rPr lang="el-GR" sz="2400" dirty="0" smtClean="0"/>
              <a:t> πακέτων,</a:t>
            </a:r>
            <a:r>
              <a:rPr lang="en-US" sz="2400" dirty="0" smtClean="0"/>
              <a:t> </a:t>
            </a:r>
            <a:r>
              <a:rPr lang="el-GR" sz="2400" dirty="0" smtClean="0"/>
              <a:t>ο τελευταίος αριθμός ακολουθίας</a:t>
            </a:r>
            <a:r>
              <a:rPr lang="en-US" sz="2400" dirty="0" smtClean="0"/>
              <a:t>, </a:t>
            </a:r>
            <a:r>
              <a:rPr lang="el-GR" sz="2400" dirty="0" smtClean="0"/>
              <a:t>μέση τιμή της μεταβλητότητας της καθυστέρησης (</a:t>
            </a:r>
            <a:r>
              <a:rPr lang="en-US" sz="2400" dirty="0" smtClean="0"/>
              <a:t>average </a:t>
            </a:r>
            <a:r>
              <a:rPr lang="en-US" sz="2400" dirty="0" err="1" smtClean="0"/>
              <a:t>interarrival</a:t>
            </a:r>
            <a:r>
              <a:rPr lang="en-US" sz="2400" dirty="0" smtClean="0"/>
              <a:t> jitter</a:t>
            </a:r>
            <a:r>
              <a:rPr lang="el-GR" sz="2400" dirty="0" smtClean="0"/>
              <a:t>)</a:t>
            </a:r>
            <a:endParaRPr lang="en-US" sz="2400" dirty="0" smtClean="0"/>
          </a:p>
          <a:p>
            <a:pPr>
              <a:buFont typeface="ZapfDingbats" pitchFamily="82" charset="2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Πακέτα αναφοράς παραλήπτη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r>
              <a:rPr lang="el-GR" sz="2400" dirty="0" smtClean="0"/>
              <a:t>Το </a:t>
            </a:r>
            <a:r>
              <a:rPr lang="en-US" sz="2400" dirty="0" smtClean="0"/>
              <a:t>SSRC </a:t>
            </a:r>
            <a:r>
              <a:rPr lang="el-GR" sz="2400" dirty="0" smtClean="0"/>
              <a:t>του ρεύματος δεδομένων </a:t>
            </a:r>
            <a:r>
              <a:rPr lang="en-US" sz="2400" dirty="0" smtClean="0"/>
              <a:t> RTP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την τρέχουσα ώρα,</a:t>
            </a:r>
            <a:r>
              <a:rPr lang="en-US" sz="2400" dirty="0" smtClean="0"/>
              <a:t> </a:t>
            </a:r>
            <a:r>
              <a:rPr lang="el-GR" sz="2400" dirty="0" smtClean="0"/>
              <a:t>αριθμός απεσταλμένων πακέτων και</a:t>
            </a:r>
            <a:r>
              <a:rPr lang="en-US" sz="2400" dirty="0" smtClean="0"/>
              <a:t> bytes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94263" y="1303338"/>
            <a:ext cx="3810000" cy="490855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Πακέτα περιγραφής πηγής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r>
              <a:rPr lang="el-GR" sz="2400" dirty="0" smtClean="0"/>
              <a:t>Διεύθυνση </a:t>
            </a:r>
            <a:r>
              <a:rPr lang="en-US" sz="2400" dirty="0" smtClean="0"/>
              <a:t>e-mail</a:t>
            </a:r>
            <a:r>
              <a:rPr lang="el-GR" sz="2400" dirty="0" smtClean="0"/>
              <a:t> του αποστολέα</a:t>
            </a:r>
            <a:r>
              <a:rPr lang="en-US" sz="2400" dirty="0" smtClean="0"/>
              <a:t>,</a:t>
            </a:r>
            <a:r>
              <a:rPr lang="el-GR" sz="2400" dirty="0" smtClean="0"/>
              <a:t> το όνομα του αποστολέα</a:t>
            </a:r>
            <a:r>
              <a:rPr lang="en-US" sz="2400" dirty="0" smtClean="0"/>
              <a:t>, </a:t>
            </a:r>
            <a:r>
              <a:rPr lang="el-GR" sz="2400" dirty="0" smtClean="0"/>
              <a:t>το προσδιοριστικό </a:t>
            </a:r>
            <a:r>
              <a:rPr lang="en-US" sz="2400" dirty="0" smtClean="0"/>
              <a:t>SSRC </a:t>
            </a:r>
            <a:r>
              <a:rPr lang="el-GR" sz="2400" dirty="0" smtClean="0"/>
              <a:t>του σχετιζόμενου </a:t>
            </a:r>
            <a:r>
              <a:rPr lang="en-US" sz="2400" dirty="0" smtClean="0"/>
              <a:t>RTP </a:t>
            </a:r>
            <a:r>
              <a:rPr lang="el-GR" sz="2400" dirty="0" smtClean="0"/>
              <a:t>ρεύματος δεδομένων</a:t>
            </a:r>
            <a:r>
              <a:rPr lang="en-US" sz="2400" dirty="0" smtClean="0"/>
              <a:t> </a:t>
            </a:r>
          </a:p>
          <a:p>
            <a:r>
              <a:rPr lang="el-GR" sz="2400" dirty="0" smtClean="0"/>
              <a:t>Επιτρέπουν την αντιστοίχιση μεταξύ του προσδιοριστικού </a:t>
            </a:r>
            <a:r>
              <a:rPr lang="en-US" sz="2400" dirty="0" smtClean="0"/>
              <a:t>SSRC </a:t>
            </a:r>
            <a:r>
              <a:rPr lang="el-GR" sz="2400" dirty="0" smtClean="0"/>
              <a:t>και του ονόματος χρήστη/συστήματος</a:t>
            </a:r>
            <a:endParaRPr lang="en-US" sz="2400" dirty="0" smtClean="0"/>
          </a:p>
        </p:txBody>
      </p:sp>
      <p:sp>
        <p:nvSpPr>
          <p:cNvPr id="58373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8374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3A362615-4DBD-4558-BE27-D90EF6C2EF4C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51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Συγχρονισμός των ροών δεδομένων</a:t>
            </a:r>
            <a:endParaRPr lang="en-US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5775" y="1116013"/>
            <a:ext cx="3810000" cy="5518150"/>
          </a:xfrm>
        </p:spPr>
        <p:txBody>
          <a:bodyPr/>
          <a:lstStyle/>
          <a:p>
            <a:r>
              <a:rPr lang="el-GR" sz="2000" dirty="0" smtClean="0"/>
              <a:t>Το </a:t>
            </a:r>
            <a:r>
              <a:rPr lang="en-US" sz="2000" dirty="0" smtClean="0"/>
              <a:t>RTCP </a:t>
            </a:r>
            <a:r>
              <a:rPr lang="el-GR" sz="2000" dirty="0" smtClean="0"/>
              <a:t>μπορεί να συγχρονίσει διαφορετικές ροές δεδομένων πολυμέσων εντός μιας συνόδου </a:t>
            </a:r>
            <a:r>
              <a:rPr lang="en-US" sz="2000" dirty="0" smtClean="0"/>
              <a:t>RTP </a:t>
            </a:r>
          </a:p>
          <a:p>
            <a:r>
              <a:rPr lang="el-GR" sz="2000" dirty="0" smtClean="0"/>
              <a:t>Π.χ. μια εφαρμογή </a:t>
            </a:r>
            <a:r>
              <a:rPr lang="el-GR" sz="2000" dirty="0" err="1" smtClean="0"/>
              <a:t>βιντεοδιασκέψεων</a:t>
            </a:r>
            <a:r>
              <a:rPr lang="el-GR" sz="2000" dirty="0" smtClean="0"/>
              <a:t> όπου κάθε αποστολέας παράγει μια ροή δεδομένων </a:t>
            </a:r>
            <a:r>
              <a:rPr lang="en-US" sz="2000" dirty="0" smtClean="0"/>
              <a:t>RTP</a:t>
            </a:r>
            <a:r>
              <a:rPr lang="el-GR" sz="2000" dirty="0" smtClean="0"/>
              <a:t> για την εικόνα/ βίντεο και μια για τον ήχο</a:t>
            </a:r>
            <a:r>
              <a:rPr lang="en-US" sz="2000" dirty="0" smtClean="0"/>
              <a:t> </a:t>
            </a:r>
          </a:p>
          <a:p>
            <a:r>
              <a:rPr lang="el-GR" sz="2000" dirty="0" smtClean="0"/>
              <a:t>Οι </a:t>
            </a:r>
            <a:r>
              <a:rPr lang="el-GR" sz="2000" dirty="0" err="1" smtClean="0"/>
              <a:t>χρονοσφραγίδες</a:t>
            </a:r>
            <a:r>
              <a:rPr lang="el-GR" sz="2000" dirty="0" smtClean="0"/>
              <a:t> στα πακέτα </a:t>
            </a:r>
            <a:r>
              <a:rPr lang="en-US" sz="2000" dirty="0" smtClean="0"/>
              <a:t>RTP </a:t>
            </a:r>
            <a:r>
              <a:rPr lang="el-GR" sz="2000" dirty="0" smtClean="0"/>
              <a:t>διασυνδέονται με την συχνότητα δειγματοληψίας ήχου και βίντεο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Όχι με τον πραγματικό χρόνο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n-US" sz="2000" dirty="0" smtClean="0"/>
              <a:t>wall-clock time</a:t>
            </a:r>
            <a:r>
              <a:rPr lang="el-GR" sz="2000" dirty="0" smtClean="0"/>
              <a:t>)</a:t>
            </a:r>
            <a:endParaRPr lang="en-US" sz="1800" dirty="0" smtClean="0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14838" y="1163638"/>
            <a:ext cx="3810000" cy="4908550"/>
          </a:xfrm>
        </p:spPr>
        <p:txBody>
          <a:bodyPr/>
          <a:lstStyle/>
          <a:p>
            <a:r>
              <a:rPr lang="el-GR" sz="2000" smtClean="0"/>
              <a:t>Κάθε πακέτο αναφοράς </a:t>
            </a:r>
            <a:r>
              <a:rPr lang="en-US" sz="2000" smtClean="0"/>
              <a:t>RTCP </a:t>
            </a:r>
            <a:r>
              <a:rPr lang="el-GR" sz="2000" smtClean="0"/>
              <a:t>του αποστολέα περιέχει </a:t>
            </a:r>
            <a:r>
              <a:rPr lang="en-US" sz="2000" smtClean="0"/>
              <a:t>(</a:t>
            </a:r>
            <a:r>
              <a:rPr lang="el-GR" sz="2000" smtClean="0"/>
              <a:t>για το πακέτο που έχει παραχθεί πιο πρόσφατα στο συγκεκριμένο ρεύμα δεδομένων </a:t>
            </a:r>
            <a:r>
              <a:rPr lang="en-US" sz="2000" smtClean="0"/>
              <a:t>RTP):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Χρονοσφραγίδα του πακέτου</a:t>
            </a:r>
            <a:r>
              <a:rPr lang="en-US" sz="1800" smtClean="0"/>
              <a:t> RTP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Τον πραγματικό χρόνο δημιουργίας του πακέτου (</a:t>
            </a:r>
            <a:r>
              <a:rPr lang="en-US" sz="1800" smtClean="0"/>
              <a:t>wall-clock time</a:t>
            </a:r>
            <a:r>
              <a:rPr lang="el-GR" sz="1800" smtClean="0"/>
              <a:t>)</a:t>
            </a:r>
            <a:r>
              <a:rPr lang="en-US" sz="1800" smtClean="0"/>
              <a:t> </a:t>
            </a:r>
          </a:p>
          <a:p>
            <a:r>
              <a:rPr lang="el-GR" sz="2000" smtClean="0"/>
              <a:t>Οι παραλήπτες μπορούν να χρησιμοποιούν αυτόν τον συσχετισμό για να συγχρονίσουν την αναπαραγωγή του ήχου και του βίντεο</a:t>
            </a:r>
            <a:r>
              <a:rPr lang="en-US" sz="2000" smtClean="0"/>
              <a:t>. </a:t>
            </a:r>
          </a:p>
        </p:txBody>
      </p:sp>
      <p:sp>
        <p:nvSpPr>
          <p:cNvPr id="59397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9398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ABC60649-B0E4-4A25-BF21-8A0465A18F45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52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SIP: Session Initiation Protocol </a:t>
            </a:r>
            <a:r>
              <a:rPr lang="en-US" sz="2000" dirty="0" smtClean="0"/>
              <a:t>[RFC 3261]</a:t>
            </a:r>
            <a:endParaRPr lang="en-US" dirty="0" smtClean="0"/>
          </a:p>
        </p:txBody>
      </p:sp>
      <p:sp>
        <p:nvSpPr>
          <p:cNvPr id="6041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33400" y="1339850"/>
            <a:ext cx="7772400" cy="3649663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dirty="0" smtClean="0">
                <a:solidFill>
                  <a:srgbClr val="FF0000"/>
                </a:solidFill>
              </a:rPr>
              <a:t>Μακροπρόθεσμο «όραμα» του </a:t>
            </a:r>
            <a:r>
              <a:rPr lang="en-US" dirty="0" smtClean="0">
                <a:solidFill>
                  <a:srgbClr val="FF0000"/>
                </a:solidFill>
              </a:rPr>
              <a:t>SIP:</a:t>
            </a:r>
            <a:endParaRPr lang="en-US" dirty="0" smtClean="0"/>
          </a:p>
          <a:p>
            <a:r>
              <a:rPr lang="el-GR" dirty="0" smtClean="0"/>
              <a:t>Όλες οι τηλεφωνικές κλήσεις και οι </a:t>
            </a:r>
            <a:r>
              <a:rPr lang="el-GR" dirty="0" err="1" smtClean="0"/>
              <a:t>βιντεοδιασκέψεις</a:t>
            </a:r>
            <a:r>
              <a:rPr lang="el-GR" dirty="0" smtClean="0"/>
              <a:t> να πραγματοποιούνται μέσω του </a:t>
            </a:r>
            <a:r>
              <a:rPr lang="en-US" dirty="0" smtClean="0"/>
              <a:t>Internet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Οι χρήστες αναγνωρίζονται από τα ονόματα τους ή από τις </a:t>
            </a:r>
            <a:r>
              <a:rPr lang="en-US" dirty="0" smtClean="0"/>
              <a:t>e-mail </a:t>
            </a:r>
            <a:r>
              <a:rPr lang="el-GR" dirty="0" smtClean="0"/>
              <a:t>διευθύνσεις τους</a:t>
            </a:r>
            <a:r>
              <a:rPr lang="en-US" dirty="0" smtClean="0"/>
              <a:t>, </a:t>
            </a:r>
            <a:r>
              <a:rPr lang="el-GR" dirty="0" smtClean="0"/>
              <a:t>παρά από τον αριθμό του τηλεφώνου</a:t>
            </a:r>
            <a:r>
              <a:rPr lang="en-US" dirty="0" smtClean="0"/>
              <a:t>.</a:t>
            </a:r>
          </a:p>
          <a:p>
            <a:r>
              <a:rPr lang="el-GR" dirty="0" smtClean="0"/>
              <a:t>Μπορείς να φτάσεις τον καλούμενο (αν το επιθυμεί), ανεξάρτητα με το που βρίσκεται, ανεξάρτητα από την </a:t>
            </a:r>
            <a:r>
              <a:rPr lang="en-US" dirty="0" smtClean="0"/>
              <a:t>IP </a:t>
            </a:r>
            <a:r>
              <a:rPr lang="el-GR" dirty="0" smtClean="0"/>
              <a:t>συσκευή που χρησιμοποιεί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6042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042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2FC712DC-E24F-46A7-BBAF-219FBADF6CD1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53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Υπηρεσίες του </a:t>
            </a:r>
            <a:r>
              <a:rPr lang="en-US" smtClean="0"/>
              <a:t>SIP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0838" y="1339850"/>
            <a:ext cx="3992562" cy="4675188"/>
          </a:xfrm>
        </p:spPr>
        <p:txBody>
          <a:bodyPr/>
          <a:lstStyle/>
          <a:p>
            <a:r>
              <a:rPr lang="el-GR" sz="2400" smtClean="0"/>
              <a:t>Εγκαθίδρυση μιας κλήσης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Παρέχει μηχανισμούς στον καλούντα να ειδοποιήσει τον καλούμενο ότι θέλει να εκκινήσει μια κλήση.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Παρέχει μηχανισμούς ώστε ο καλών και ο καλούμενος να συμφωνήσουν στο είδος του μέσου και την κωδικοποίηση που θα χρησιμοποιήσουν</a:t>
            </a:r>
            <a:r>
              <a:rPr lang="en-US" sz="2000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Παρέχει μηχανισμούς να τερματίζουν τις κλήσεις.</a:t>
            </a:r>
            <a:endParaRPr lang="en-US" sz="2000" smtClean="0"/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339850"/>
            <a:ext cx="4240213" cy="4916488"/>
          </a:xfrm>
        </p:spPr>
        <p:txBody>
          <a:bodyPr/>
          <a:lstStyle/>
          <a:p>
            <a:r>
              <a:rPr lang="el-GR" sz="2400" smtClean="0"/>
              <a:t>Προσδιορισμός τρέχουσας διεύθυνσης </a:t>
            </a:r>
            <a:r>
              <a:rPr lang="en-US" sz="2400" smtClean="0"/>
              <a:t> IP </a:t>
            </a:r>
            <a:r>
              <a:rPr lang="el-GR" sz="2400" smtClean="0"/>
              <a:t>του καλούμενου</a:t>
            </a:r>
            <a:r>
              <a:rPr lang="en-US" sz="2400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Απεικονίζει έναν μνημονικό</a:t>
            </a:r>
            <a:r>
              <a:rPr lang="en-US" sz="2000" smtClean="0"/>
              <a:t> identifier </a:t>
            </a:r>
            <a:r>
              <a:rPr lang="el-GR" sz="2000" smtClean="0"/>
              <a:t>στην τρέχουσα διεύθυνση </a:t>
            </a:r>
            <a:r>
              <a:rPr lang="en-US" sz="2000" smtClean="0"/>
              <a:t>IP</a:t>
            </a:r>
            <a:r>
              <a:rPr lang="el-GR" sz="2000" smtClean="0"/>
              <a:t>.</a:t>
            </a:r>
            <a:endParaRPr lang="en-US" sz="2000" smtClean="0"/>
          </a:p>
          <a:p>
            <a:r>
              <a:rPr lang="el-GR" sz="2400" smtClean="0"/>
              <a:t>Διαχείριση κλήσης 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Προσθήκη νέων μέσων κατά την διάρκεια της κλήσης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Αλλαγή κωδικοποίησης κατά την διάρκεια της κλήσης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Πρόσκληση άλλων</a:t>
            </a:r>
            <a:r>
              <a:rPr lang="en-US" sz="200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Μεταφορά κλήσης και κλήση σε αναμονή</a:t>
            </a:r>
            <a:endParaRPr lang="en-US" sz="1800" smtClean="0"/>
          </a:p>
        </p:txBody>
      </p:sp>
      <p:sp>
        <p:nvSpPr>
          <p:cNvPr id="61445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1446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22EADEC4-E052-4E28-BED4-BF78FFBB3209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54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/>
          <a:lstStyle/>
          <a:p>
            <a:r>
              <a:rPr lang="el-GR" smtClean="0"/>
              <a:t>Εγκαθίδρυση κλήσης σε μια γνωστή διεύθυνση ΙΡ</a:t>
            </a:r>
            <a:endParaRPr lang="en-US" smtClean="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5503863" y="822325"/>
            <a:ext cx="3640137" cy="510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 sz="2000"/>
              <a:t> </a:t>
            </a:r>
            <a:r>
              <a:rPr lang="el-GR"/>
              <a:t>Το μήνυμα </a:t>
            </a:r>
            <a:r>
              <a:rPr lang="en-US"/>
              <a:t>SIP invite </a:t>
            </a:r>
            <a:r>
              <a:rPr lang="el-GR"/>
              <a:t>της </a:t>
            </a:r>
            <a:r>
              <a:rPr lang="en-US"/>
              <a:t>Alice</a:t>
            </a:r>
            <a:r>
              <a:rPr lang="el-GR"/>
              <a:t> υποδεικνύει τον αριθμό θύρας της </a:t>
            </a:r>
            <a:r>
              <a:rPr lang="en-US"/>
              <a:t>&amp; </a:t>
            </a:r>
            <a:r>
              <a:rPr lang="el-GR"/>
              <a:t>την </a:t>
            </a:r>
            <a:r>
              <a:rPr lang="en-US"/>
              <a:t>IP</a:t>
            </a:r>
            <a:r>
              <a:rPr lang="el-GR"/>
              <a:t> διεύθυνση της</a:t>
            </a:r>
            <a:r>
              <a:rPr lang="en-US"/>
              <a:t>. </a:t>
            </a:r>
            <a:r>
              <a:rPr lang="el-GR"/>
              <a:t>Υποδεικνύει την μέθοδο κωδικοποίησης που προτιμά να λαμβάνει η </a:t>
            </a:r>
            <a:r>
              <a:rPr lang="en-US"/>
              <a:t>Alice (PCM </a:t>
            </a:r>
            <a:r>
              <a:rPr lang="el-GR"/>
              <a:t>μ-</a:t>
            </a:r>
            <a:r>
              <a:rPr lang="en-US"/>
              <a:t>law)</a:t>
            </a:r>
            <a:endParaRPr lang="el-GR"/>
          </a:p>
          <a:p>
            <a:endParaRPr lang="en-US"/>
          </a:p>
          <a:p>
            <a:pPr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/>
              <a:t> </a:t>
            </a:r>
            <a:r>
              <a:rPr lang="el-GR"/>
              <a:t>Το μήνυμα </a:t>
            </a:r>
            <a:r>
              <a:rPr lang="en-US"/>
              <a:t>200 OK</a:t>
            </a:r>
            <a:r>
              <a:rPr lang="el-GR"/>
              <a:t> του </a:t>
            </a:r>
            <a:r>
              <a:rPr lang="en-US"/>
              <a:t> Bob</a:t>
            </a:r>
            <a:r>
              <a:rPr lang="el-GR"/>
              <a:t> υποδεικνύει τον αριθμό θύρας του, την </a:t>
            </a:r>
            <a:r>
              <a:rPr lang="en-US"/>
              <a:t> IP </a:t>
            </a:r>
            <a:r>
              <a:rPr lang="el-GR"/>
              <a:t>διεύθυνσή του</a:t>
            </a:r>
            <a:r>
              <a:rPr lang="en-US"/>
              <a:t> &amp; </a:t>
            </a:r>
            <a:r>
              <a:rPr lang="el-GR"/>
              <a:t>την προτιμώμενη μέθοδο κωδικοποίησης (</a:t>
            </a:r>
            <a:r>
              <a:rPr lang="en-US"/>
              <a:t>GSM)</a:t>
            </a:r>
            <a:endParaRPr lang="el-GR"/>
          </a:p>
          <a:p>
            <a:endParaRPr lang="en-US"/>
          </a:p>
          <a:p>
            <a:pPr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/>
              <a:t> </a:t>
            </a:r>
            <a:r>
              <a:rPr lang="el-GR"/>
              <a:t>Τα μηνύματα </a:t>
            </a:r>
            <a:r>
              <a:rPr lang="en-US"/>
              <a:t>SIP</a:t>
            </a:r>
            <a:r>
              <a:rPr lang="el-GR"/>
              <a:t> μπορούν να σταλούν πάνω από</a:t>
            </a:r>
            <a:r>
              <a:rPr lang="en-US"/>
              <a:t> TCP </a:t>
            </a:r>
            <a:r>
              <a:rPr lang="el-GR"/>
              <a:t>ή</a:t>
            </a:r>
            <a:r>
              <a:rPr lang="en-US"/>
              <a:t> UDP</a:t>
            </a:r>
            <a:r>
              <a:rPr lang="el-GR"/>
              <a:t>.</a:t>
            </a:r>
            <a:r>
              <a:rPr lang="en-US"/>
              <a:t> </a:t>
            </a:r>
            <a:r>
              <a:rPr lang="el-GR"/>
              <a:t>Ενώ</a:t>
            </a:r>
            <a:r>
              <a:rPr lang="en-US"/>
              <a:t> RTP/UDP.</a:t>
            </a:r>
          </a:p>
          <a:p>
            <a:pPr>
              <a:buFontTx/>
              <a:buChar char="•"/>
            </a:pPr>
            <a:r>
              <a:rPr lang="el-GR"/>
              <a:t>Προεπιλεγμένος αριθμός θύρας</a:t>
            </a:r>
            <a:r>
              <a:rPr lang="en-US"/>
              <a:t> SIP</a:t>
            </a:r>
            <a:r>
              <a:rPr lang="el-GR"/>
              <a:t>: </a:t>
            </a:r>
            <a:r>
              <a:rPr lang="en-US"/>
              <a:t>5060.</a:t>
            </a:r>
          </a:p>
        </p:txBody>
      </p:sp>
      <p:graphicFrame>
        <p:nvGraphicFramePr>
          <p:cNvPr id="5122" name="Object 7"/>
          <p:cNvGraphicFramePr>
            <a:graphicFrameLocks noChangeAspect="1"/>
          </p:cNvGraphicFramePr>
          <p:nvPr/>
        </p:nvGraphicFramePr>
        <p:xfrm>
          <a:off x="-465138" y="876300"/>
          <a:ext cx="6767513" cy="555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VISIO" r:id="rId4" imgW="8253360" imgH="6551640" progId="">
                  <p:embed/>
                </p:oleObj>
              </mc:Choice>
              <mc:Fallback>
                <p:oleObj name="VISIO" r:id="rId4" imgW="8253360" imgH="655164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65138" y="876300"/>
                        <a:ext cx="6767513" cy="555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126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FF14E943-AF4F-49DF-A17A-71F1747E9EFE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55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Εγκαθίδρυση κλήσης </a:t>
            </a:r>
            <a:r>
              <a:rPr lang="en-US" smtClean="0"/>
              <a:t>(</a:t>
            </a:r>
            <a:r>
              <a:rPr lang="el-GR" smtClean="0"/>
              <a:t>συνέχεια</a:t>
            </a:r>
            <a:r>
              <a:rPr lang="en-US" smtClean="0"/>
              <a:t>)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095375"/>
            <a:ext cx="4041775" cy="4908550"/>
          </a:xfrm>
        </p:spPr>
        <p:txBody>
          <a:bodyPr/>
          <a:lstStyle/>
          <a:p>
            <a:r>
              <a:rPr lang="el-GR" sz="2000" smtClean="0"/>
              <a:t>Διαπραγμάτευση </a:t>
            </a:r>
            <a:r>
              <a:rPr lang="en-US" sz="2000" smtClean="0"/>
              <a:t>Codec: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Υποθέστε ότι ο </a:t>
            </a:r>
            <a:r>
              <a:rPr lang="en-US" sz="2000" smtClean="0"/>
              <a:t>Bob </a:t>
            </a:r>
            <a:r>
              <a:rPr lang="el-GR" sz="2000" smtClean="0"/>
              <a:t>δεν διαθέτει τον κωδικοποιητή </a:t>
            </a:r>
            <a:r>
              <a:rPr lang="en-US" sz="2000" smtClean="0"/>
              <a:t> PCM </a:t>
            </a:r>
            <a:r>
              <a:rPr lang="el-GR" sz="2000" smtClean="0"/>
              <a:t>μ-</a:t>
            </a:r>
            <a:r>
              <a:rPr lang="en-US" sz="2000" smtClean="0"/>
              <a:t>law.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Ο </a:t>
            </a:r>
            <a:r>
              <a:rPr lang="en-US" sz="2000" smtClean="0"/>
              <a:t>Bob </a:t>
            </a:r>
            <a:r>
              <a:rPr lang="el-GR" sz="2000" smtClean="0"/>
              <a:t>θα απαντήσει με το μήνυμα </a:t>
            </a:r>
            <a:r>
              <a:rPr lang="en-US" sz="2000" smtClean="0"/>
              <a:t>606 Not Acceptable Reply </a:t>
            </a:r>
            <a:r>
              <a:rPr lang="el-GR" sz="2000" smtClean="0"/>
              <a:t>και μια λίστα κωδικοποιητών που δύναται να χρησιμοποιήσει.</a:t>
            </a:r>
            <a:r>
              <a:rPr lang="en-US" sz="200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Η </a:t>
            </a:r>
            <a:r>
              <a:rPr lang="en-US" sz="2000" smtClean="0"/>
              <a:t>Alice </a:t>
            </a:r>
            <a:r>
              <a:rPr lang="el-GR" sz="2000" smtClean="0"/>
              <a:t>τότε μπορεί να στείλει ένα καινούργιο </a:t>
            </a:r>
            <a:r>
              <a:rPr lang="en-US" sz="2000" smtClean="0"/>
              <a:t>INVITE message, </a:t>
            </a:r>
            <a:r>
              <a:rPr lang="el-GR" sz="2000" smtClean="0"/>
              <a:t>αναγγέλλοντας έναν κατάλληλο κωδικοποιητή.</a:t>
            </a:r>
            <a:endParaRPr lang="en-US" sz="2000" smtClean="0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4550" y="1279525"/>
            <a:ext cx="3810000" cy="3116263"/>
          </a:xfrm>
        </p:spPr>
        <p:txBody>
          <a:bodyPr/>
          <a:lstStyle/>
          <a:p>
            <a:r>
              <a:rPr lang="el-GR" sz="2000" smtClean="0"/>
              <a:t>Απόρριψη κλήσης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Ο </a:t>
            </a:r>
            <a:r>
              <a:rPr lang="en-US" sz="2000" smtClean="0"/>
              <a:t>Bob </a:t>
            </a:r>
            <a:r>
              <a:rPr lang="el-GR" sz="2000" smtClean="0"/>
              <a:t>μπορεί να απορρίψει μια κλήση απαντώντας ότι είναι </a:t>
            </a:r>
            <a:r>
              <a:rPr lang="en-US" sz="2000" smtClean="0"/>
              <a:t>“busy,” “gone,” “payment required,” “forbidden”.</a:t>
            </a:r>
          </a:p>
          <a:p>
            <a:r>
              <a:rPr lang="el-GR" sz="2000" smtClean="0"/>
              <a:t>Τα μέσα μπορούν να μεταδοθούν μέσω του </a:t>
            </a:r>
            <a:r>
              <a:rPr lang="en-US" sz="2000" smtClean="0"/>
              <a:t>RTP </a:t>
            </a:r>
            <a:r>
              <a:rPr lang="el-GR" sz="2000" smtClean="0"/>
              <a:t>ή άλλου πρωτοκόλλου</a:t>
            </a:r>
            <a:r>
              <a:rPr lang="en-US" sz="2000" smtClean="0"/>
              <a:t>.</a:t>
            </a:r>
          </a:p>
        </p:txBody>
      </p:sp>
      <p:sp>
        <p:nvSpPr>
          <p:cNvPr id="62469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2470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CDBB6E9B-3D80-4143-935A-F265F5D46C23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56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76250" y="1235075"/>
            <a:ext cx="5278438" cy="36433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990600"/>
          </a:xfrm>
        </p:spPr>
        <p:txBody>
          <a:bodyPr/>
          <a:lstStyle/>
          <a:p>
            <a:r>
              <a:rPr lang="el-GR" smtClean="0"/>
              <a:t>Παράδειγμα μηνύματος </a:t>
            </a:r>
            <a:r>
              <a:rPr lang="en-US" smtClean="0"/>
              <a:t>SIP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5403850" cy="48006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INVITE sip:bob@domain.com SIP/2.0</a:t>
            </a: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Via: SIP/2.0/UDP 167.180.112.24</a:t>
            </a: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From: sip:alice@hereway.com</a:t>
            </a: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To: sip:bob@domain.com </a:t>
            </a: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Call-ID: a2e3a@pigeon.hereway.com</a:t>
            </a: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Content-Type: application/sdp</a:t>
            </a: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Content-Length: 885</a:t>
            </a:r>
          </a:p>
          <a:p>
            <a:pPr>
              <a:buFont typeface="ZapfDingbats" pitchFamily="82" charset="2"/>
              <a:buNone/>
            </a:pPr>
            <a:endParaRPr lang="en-US" sz="2000" smtClean="0">
              <a:latin typeface="Courier New" pitchFamily="49" charset="0"/>
            </a:endParaRP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c=IN IP4 167.180.112.24</a:t>
            </a: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m=audio 38060 RTP/AVP 0</a:t>
            </a:r>
            <a:endParaRPr lang="en-US" sz="1600" smtClean="0">
              <a:latin typeface="Courier New" pitchFamily="49" charset="0"/>
            </a:endParaRPr>
          </a:p>
          <a:p>
            <a:pPr>
              <a:buFont typeface="ZapfDingbats" pitchFamily="82" charset="2"/>
              <a:buNone/>
            </a:pPr>
            <a:r>
              <a:rPr lang="el-GR" sz="2000" smtClean="0"/>
              <a:t>Σημειώσεις</a:t>
            </a:r>
            <a:r>
              <a:rPr lang="en-US" sz="2000" smtClean="0"/>
              <a:t>:</a:t>
            </a:r>
          </a:p>
          <a:p>
            <a:r>
              <a:rPr lang="el-GR" sz="2000" smtClean="0"/>
              <a:t>Σύνταξη όπως τα </a:t>
            </a:r>
            <a:r>
              <a:rPr lang="en-US" sz="2000" smtClean="0"/>
              <a:t>HTTP </a:t>
            </a:r>
            <a:r>
              <a:rPr lang="el-GR" sz="2000" smtClean="0"/>
              <a:t>μηνύματα.</a:t>
            </a:r>
            <a:endParaRPr lang="en-US" sz="2000" smtClean="0"/>
          </a:p>
          <a:p>
            <a:r>
              <a:rPr lang="en-US" sz="2000" smtClean="0"/>
              <a:t>sdp = session description protocol</a:t>
            </a:r>
          </a:p>
          <a:p>
            <a:r>
              <a:rPr lang="en-US" sz="2000" smtClean="0"/>
              <a:t>Call-ID</a:t>
            </a:r>
            <a:r>
              <a:rPr lang="el-GR" sz="2000" smtClean="0"/>
              <a:t>:</a:t>
            </a:r>
            <a:r>
              <a:rPr lang="en-US" sz="2000" smtClean="0"/>
              <a:t> </a:t>
            </a:r>
            <a:r>
              <a:rPr lang="el-GR" sz="2000" smtClean="0"/>
              <a:t>μοναδικό για κάθε κλήση</a:t>
            </a:r>
            <a:r>
              <a:rPr lang="en-US" sz="2000" smtClean="0"/>
              <a:t>.</a:t>
            </a: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6215063" y="1255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6048375" y="1333500"/>
            <a:ext cx="30956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/>
              <a:t> </a:t>
            </a:r>
            <a:r>
              <a:rPr lang="el-GR"/>
              <a:t>εδώ δεν γνωρίζουμε την </a:t>
            </a:r>
          </a:p>
          <a:p>
            <a:r>
              <a:rPr lang="en-US" sz="2000"/>
              <a:t>IP</a:t>
            </a:r>
            <a:r>
              <a:rPr lang="el-GR" sz="2000"/>
              <a:t> διεύθυνση του </a:t>
            </a:r>
            <a:r>
              <a:rPr lang="en-US" sz="2000"/>
              <a:t>Bob. </a:t>
            </a:r>
          </a:p>
          <a:p>
            <a:r>
              <a:rPr lang="el-GR" sz="2000"/>
              <a:t>θα χρειαστούν ενδιάμεσοι</a:t>
            </a:r>
          </a:p>
          <a:p>
            <a:r>
              <a:rPr lang="en-US" sz="2000"/>
              <a:t>SIP</a:t>
            </a:r>
            <a:r>
              <a:rPr lang="el-GR" sz="2000"/>
              <a:t> </a:t>
            </a:r>
            <a:r>
              <a:rPr lang="en-US" sz="2000"/>
              <a:t>servers</a:t>
            </a:r>
            <a:r>
              <a:rPr lang="el-GR" sz="2000"/>
              <a:t>.</a:t>
            </a:r>
            <a:r>
              <a:rPr lang="en-US"/>
              <a:t> </a:t>
            </a: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5959475" y="2924175"/>
            <a:ext cx="3286125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/>
              <a:t> </a:t>
            </a:r>
            <a:r>
              <a:rPr lang="el-GR"/>
              <a:t>η </a:t>
            </a:r>
            <a:r>
              <a:rPr lang="en-US" sz="2000"/>
              <a:t>Alice </a:t>
            </a:r>
            <a:r>
              <a:rPr lang="el-GR" sz="2000"/>
              <a:t>στέλνει και </a:t>
            </a:r>
          </a:p>
          <a:p>
            <a:r>
              <a:rPr lang="el-GR" sz="2000"/>
              <a:t>λαμβάνει μηνύματα </a:t>
            </a:r>
            <a:r>
              <a:rPr lang="en-US" sz="2000"/>
              <a:t>SIP </a:t>
            </a:r>
            <a:br>
              <a:rPr lang="en-US" sz="2000"/>
            </a:br>
            <a:r>
              <a:rPr lang="el-GR" sz="2000"/>
              <a:t>χρησιμοποιώντας την </a:t>
            </a:r>
          </a:p>
          <a:p>
            <a:r>
              <a:rPr lang="el-GR" sz="2000"/>
              <a:t>προεπιλεγμένη θύρα </a:t>
            </a:r>
            <a:r>
              <a:rPr lang="en-US" sz="2000"/>
              <a:t>506. </a:t>
            </a:r>
            <a:br>
              <a:rPr lang="en-US" sz="2000"/>
            </a:br>
            <a:endParaRPr lang="en-US" sz="2000"/>
          </a:p>
          <a:p>
            <a:pPr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 sz="2000"/>
              <a:t> </a:t>
            </a:r>
            <a:r>
              <a:rPr lang="el-GR" sz="2000"/>
              <a:t>η </a:t>
            </a:r>
            <a:r>
              <a:rPr lang="en-US" sz="2000"/>
              <a:t>Alice </a:t>
            </a:r>
            <a:r>
              <a:rPr lang="el-GR" sz="2000"/>
              <a:t>προσδιορίζει στην</a:t>
            </a:r>
          </a:p>
          <a:p>
            <a:r>
              <a:rPr lang="el-GR" sz="2000"/>
              <a:t>επικεφαλίδα</a:t>
            </a:r>
            <a:r>
              <a:rPr lang="en-US" sz="2000"/>
              <a:t> Via</a:t>
            </a:r>
            <a:r>
              <a:rPr lang="el-GR" sz="2000"/>
              <a:t> ότι</a:t>
            </a:r>
            <a:r>
              <a:rPr lang="en-US" sz="2000"/>
              <a:t>:</a:t>
            </a:r>
            <a:r>
              <a:rPr lang="el-GR" sz="2000"/>
              <a:t> ο</a:t>
            </a:r>
            <a:r>
              <a:rPr lang="en-US" sz="2000"/>
              <a:t/>
            </a:r>
            <a:br>
              <a:rPr lang="en-US" sz="2000"/>
            </a:br>
            <a:r>
              <a:rPr lang="el-GR" sz="2000"/>
              <a:t>πελάτης </a:t>
            </a:r>
            <a:r>
              <a:rPr lang="en-US" sz="2000"/>
              <a:t>SIP </a:t>
            </a:r>
            <a:r>
              <a:rPr lang="el-GR" sz="2000"/>
              <a:t>στέλνει και</a:t>
            </a:r>
          </a:p>
          <a:p>
            <a:r>
              <a:rPr lang="el-GR" sz="2000"/>
              <a:t>λαμβάνει </a:t>
            </a:r>
            <a:r>
              <a:rPr lang="en-US" sz="2000"/>
              <a:t>SIP </a:t>
            </a:r>
            <a:r>
              <a:rPr lang="el-GR" sz="2000"/>
              <a:t>μηνύματα</a:t>
            </a:r>
          </a:p>
          <a:p>
            <a:r>
              <a:rPr lang="el-GR" sz="2000"/>
              <a:t>μέσω </a:t>
            </a:r>
            <a:r>
              <a:rPr lang="en-US" sz="2000"/>
              <a:t>UDP</a:t>
            </a:r>
            <a:r>
              <a:rPr lang="el-GR" sz="2000"/>
              <a:t>.</a:t>
            </a:r>
            <a:endParaRPr lang="en-US"/>
          </a:p>
        </p:txBody>
      </p:sp>
      <p:sp>
        <p:nvSpPr>
          <p:cNvPr id="63496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3497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2251B3AE-5600-42AE-90FC-413EE7CED1E6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57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Μετάφραση ονομάτων και Θέση χρήστη</a:t>
            </a:r>
            <a:endParaRPr lang="en-US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39850"/>
            <a:ext cx="3810000" cy="5243513"/>
          </a:xfrm>
        </p:spPr>
        <p:txBody>
          <a:bodyPr/>
          <a:lstStyle/>
          <a:p>
            <a:r>
              <a:rPr lang="el-GR" sz="2400" smtClean="0"/>
              <a:t>Ο καλών επιθυμεί να καλέσει τον καλούμενο, όμως διαθέτει μόνο το όνομα του καλούμενου ή την </a:t>
            </a:r>
            <a:r>
              <a:rPr lang="en-US" sz="2400" smtClean="0"/>
              <a:t>e-mail </a:t>
            </a:r>
            <a:r>
              <a:rPr lang="el-GR" sz="2400" smtClean="0"/>
              <a:t>διεύθυνσή του.</a:t>
            </a:r>
            <a:endParaRPr lang="en-US" sz="2400" smtClean="0"/>
          </a:p>
          <a:p>
            <a:r>
              <a:rPr lang="el-GR" sz="2400" smtClean="0"/>
              <a:t>Χρειάζεται να πάρει την διεύθυνση </a:t>
            </a:r>
            <a:r>
              <a:rPr lang="en-US" sz="2400" smtClean="0"/>
              <a:t>IP </a:t>
            </a:r>
            <a:r>
              <a:rPr lang="el-GR" sz="2400" smtClean="0"/>
              <a:t>του </a:t>
            </a:r>
            <a:r>
              <a:rPr lang="en-US" sz="2400" smtClean="0"/>
              <a:t>host</a:t>
            </a:r>
            <a:r>
              <a:rPr lang="el-GR" sz="2400" smtClean="0"/>
              <a:t> του καλούμενου</a:t>
            </a:r>
            <a:r>
              <a:rPr lang="en-US" sz="2400" smtClean="0"/>
              <a:t>: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Ο χρήστης μετακινείται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Πρωτόκολλο </a:t>
            </a:r>
            <a:r>
              <a:rPr lang="en-US" sz="2000" smtClean="0"/>
              <a:t>DHCP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Ο χρήστης έχει διάφορες </a:t>
            </a:r>
            <a:r>
              <a:rPr lang="en-US" sz="2000" smtClean="0"/>
              <a:t>IP</a:t>
            </a:r>
            <a:r>
              <a:rPr lang="el-GR" sz="2000" smtClean="0"/>
              <a:t> συσκευές</a:t>
            </a:r>
            <a:r>
              <a:rPr lang="en-US" sz="2000" smtClean="0"/>
              <a:t>(PC, PDA, </a:t>
            </a:r>
            <a:r>
              <a:rPr lang="el-GR" sz="2000" smtClean="0"/>
              <a:t>συσκευή αυτοκινήτου</a:t>
            </a:r>
            <a:r>
              <a:rPr lang="en-US" sz="2000" smtClean="0"/>
              <a:t>)</a:t>
            </a:r>
          </a:p>
          <a:p>
            <a:endParaRPr lang="en-US" sz="2400" smtClean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41800" y="1339850"/>
            <a:ext cx="4902200" cy="3889375"/>
          </a:xfrm>
        </p:spPr>
        <p:txBody>
          <a:bodyPr/>
          <a:lstStyle/>
          <a:p>
            <a:r>
              <a:rPr lang="el-GR" sz="2400" smtClean="0"/>
              <a:t>Τα αποτελέσματα μπορεί να εξαρτώνται από</a:t>
            </a:r>
            <a:r>
              <a:rPr lang="en-US" sz="2400" smtClean="0"/>
              <a:t>: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Την ώρα της ημέρας</a:t>
            </a:r>
            <a:r>
              <a:rPr lang="en-US" sz="2000" smtClean="0"/>
              <a:t> (</a:t>
            </a:r>
            <a:r>
              <a:rPr lang="el-GR" sz="2000" smtClean="0"/>
              <a:t>δουλειά</a:t>
            </a:r>
            <a:r>
              <a:rPr lang="en-US" sz="2000" smtClean="0"/>
              <a:t>, </a:t>
            </a:r>
            <a:r>
              <a:rPr lang="el-GR" sz="2000" smtClean="0"/>
              <a:t>σπίτι</a:t>
            </a:r>
            <a:r>
              <a:rPr lang="en-US" sz="200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Τον καλούντα</a:t>
            </a:r>
            <a:r>
              <a:rPr lang="en-US" sz="2000" smtClean="0"/>
              <a:t> (</a:t>
            </a:r>
            <a:r>
              <a:rPr lang="el-GR" sz="2000" smtClean="0"/>
              <a:t>δεν θέλεις ο εργοδότης σου να σου τηλεφωνεί στο σπίτι σου)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Την κατάσταση του καλούμενου </a:t>
            </a:r>
            <a:r>
              <a:rPr lang="en-US" sz="2000" smtClean="0"/>
              <a:t>(</a:t>
            </a:r>
            <a:r>
              <a:rPr lang="el-GR" sz="2000" smtClean="0"/>
              <a:t>κλήσεις στέλνονται στο φωνητικό ταχυδρομείο ενώ ο καλούμενος συνομιλεί με κάποιον άλλο.</a:t>
            </a:r>
            <a:endParaRPr lang="en-US" sz="2000" smtClean="0"/>
          </a:p>
        </p:txBody>
      </p:sp>
      <p:sp>
        <p:nvSpPr>
          <p:cNvPr id="64517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4518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0EDC0464-1D2E-4BC8-A205-A068FDEB7689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58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SIP Registrar</a:t>
            </a:r>
          </a:p>
        </p:txBody>
      </p:sp>
      <p:sp>
        <p:nvSpPr>
          <p:cNvPr id="6553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17525" y="3311525"/>
            <a:ext cx="7032625" cy="1893888"/>
          </a:xfrm>
          <a:noFill/>
          <a:ln cap="flat">
            <a:solidFill>
              <a:schemeClr val="tx1"/>
            </a:solidFill>
          </a:ln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REGISTER sip:domain.com SIP/2.0</a:t>
            </a: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Via: SIP/2.0/UDP 193.64.210.89 </a:t>
            </a: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From: sip:bob@domain.com</a:t>
            </a: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To: sip:bob@domain.com</a:t>
            </a:r>
          </a:p>
          <a:p>
            <a:pPr>
              <a:buFont typeface="ZapfDingbats" pitchFamily="82" charset="2"/>
              <a:buNone/>
            </a:pPr>
            <a:r>
              <a:rPr lang="en-US" sz="2000" smtClean="0">
                <a:latin typeface="Courier New" pitchFamily="49" charset="0"/>
              </a:rPr>
              <a:t>Expires: 3600</a:t>
            </a:r>
          </a:p>
        </p:txBody>
      </p:sp>
      <p:sp>
        <p:nvSpPr>
          <p:cNvPr id="65540" name="Rectangle 5"/>
          <p:cNvSpPr>
            <a:spLocks noChangeArrowheads="1"/>
          </p:cNvSpPr>
          <p:nvPr/>
        </p:nvSpPr>
        <p:spPr bwMode="auto">
          <a:xfrm>
            <a:off x="454025" y="1192213"/>
            <a:ext cx="8339138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sz="2400"/>
              <a:t>Μία λειτουργία του </a:t>
            </a:r>
            <a:r>
              <a:rPr lang="en-US" sz="2400"/>
              <a:t>SIP server: </a:t>
            </a:r>
            <a:r>
              <a:rPr lang="en-US" sz="2400">
                <a:solidFill>
                  <a:srgbClr val="FF0000"/>
                </a:solidFill>
              </a:rPr>
              <a:t>registrar</a:t>
            </a:r>
            <a:endParaRPr lang="el-GR" sz="2400">
              <a:solidFill>
                <a:srgbClr val="FF00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sz="2400"/>
              <a:t>Όταν ο </a:t>
            </a:r>
            <a:r>
              <a:rPr lang="en-US" sz="2400"/>
              <a:t>Bob </a:t>
            </a:r>
            <a:r>
              <a:rPr lang="el-GR" sz="2400"/>
              <a:t>ξεκινά τον</a:t>
            </a:r>
            <a:r>
              <a:rPr lang="en-US" sz="2400"/>
              <a:t> </a:t>
            </a:r>
            <a:r>
              <a:rPr lang="el-GR" sz="2400"/>
              <a:t>πελάτη </a:t>
            </a:r>
            <a:r>
              <a:rPr lang="en-US" sz="2400"/>
              <a:t>SIP, </a:t>
            </a:r>
            <a:r>
              <a:rPr lang="el-GR" sz="2400"/>
              <a:t>ο πελάτης στέλνει μήνυμα </a:t>
            </a:r>
            <a:r>
              <a:rPr lang="en-US" sz="2400"/>
              <a:t>SIP REGISTER </a:t>
            </a:r>
            <a:r>
              <a:rPr lang="el-GR" sz="2400"/>
              <a:t>στον </a:t>
            </a:r>
            <a:r>
              <a:rPr lang="en-US" sz="2400"/>
              <a:t>registrar server</a:t>
            </a:r>
            <a:r>
              <a:rPr lang="el-GR" sz="2400"/>
              <a:t> του </a:t>
            </a:r>
            <a:r>
              <a:rPr lang="en-US" sz="2400"/>
              <a:t>Bob.</a:t>
            </a:r>
          </a:p>
        </p:txBody>
      </p:sp>
      <p:sp>
        <p:nvSpPr>
          <p:cNvPr id="65541" name="Text Box 6"/>
          <p:cNvSpPr txBox="1">
            <a:spLocks noChangeArrowheads="1"/>
          </p:cNvSpPr>
          <p:nvPr/>
        </p:nvSpPr>
        <p:spPr bwMode="auto">
          <a:xfrm>
            <a:off x="468313" y="2692400"/>
            <a:ext cx="26558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>
                <a:solidFill>
                  <a:srgbClr val="FF0000"/>
                </a:solidFill>
              </a:rPr>
              <a:t>Μήνυμα </a:t>
            </a:r>
            <a:r>
              <a:rPr lang="en-US" sz="2400">
                <a:solidFill>
                  <a:srgbClr val="FF0000"/>
                </a:solidFill>
              </a:rPr>
              <a:t>Register:</a:t>
            </a:r>
            <a:endParaRPr lang="en-US"/>
          </a:p>
        </p:txBody>
      </p:sp>
      <p:sp>
        <p:nvSpPr>
          <p:cNvPr id="65542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5543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C95771E2-187F-4285-A4A4-4B96ECBB89C4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59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Πολυμέσα: Ήχος</a:t>
            </a:r>
          </a:p>
        </p:txBody>
      </p:sp>
      <p:sp>
        <p:nvSpPr>
          <p:cNvPr id="16387" name="Rectangle 4"/>
          <p:cNvSpPr txBox="1">
            <a:spLocks noChangeArrowheads="1"/>
          </p:cNvSpPr>
          <p:nvPr/>
        </p:nvSpPr>
        <p:spPr bwMode="auto">
          <a:xfrm>
            <a:off x="188913" y="1133475"/>
            <a:ext cx="4149725" cy="508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85000"/>
              <a:buFont typeface="Wingdings" pitchFamily="2" charset="2"/>
              <a:buChar char="q"/>
            </a:pPr>
            <a:r>
              <a:rPr lang="el-GR" sz="2400" dirty="0"/>
              <a:t>παράδειγμα</a:t>
            </a:r>
            <a:r>
              <a:rPr lang="en-US" sz="2400" dirty="0">
                <a:ea typeface="MS PGothic" pitchFamily="34" charset="-128"/>
              </a:rPr>
              <a:t>: </a:t>
            </a:r>
            <a:r>
              <a:rPr lang="en-US" sz="2400" dirty="0" smtClean="0">
                <a:ea typeface="MS PGothic" pitchFamily="34" charset="-128"/>
              </a:rPr>
              <a:t>8.000 </a:t>
            </a:r>
            <a:r>
              <a:rPr lang="el-GR" sz="2400" dirty="0"/>
              <a:t>δείγματα</a:t>
            </a:r>
            <a:r>
              <a:rPr lang="en-US" sz="2400" dirty="0">
                <a:ea typeface="MS PGothic" pitchFamily="34" charset="-128"/>
              </a:rPr>
              <a:t>/sec, 256 </a:t>
            </a:r>
            <a:r>
              <a:rPr lang="el-GR" sz="2400" dirty="0"/>
              <a:t>κβαντισμένες τιμές</a:t>
            </a:r>
            <a:r>
              <a:rPr lang="en-US" sz="2400" dirty="0">
                <a:ea typeface="MS PGothic" pitchFamily="34" charset="-128"/>
              </a:rPr>
              <a:t>:  </a:t>
            </a:r>
            <a:r>
              <a:rPr lang="en-US" sz="2400" dirty="0" smtClean="0">
                <a:ea typeface="MS PGothic" pitchFamily="34" charset="-128"/>
              </a:rPr>
              <a:t>64.000 </a:t>
            </a:r>
            <a:r>
              <a:rPr lang="en-US" sz="2400" dirty="0">
                <a:ea typeface="MS PGothic" pitchFamily="34" charset="-128"/>
              </a:rPr>
              <a:t>bps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85000"/>
              <a:buFont typeface="Wingdings" pitchFamily="2" charset="2"/>
              <a:buChar char="q"/>
            </a:pPr>
            <a:r>
              <a:rPr lang="el-GR" sz="2400" dirty="0"/>
              <a:t>ο δέκτης μετατρέπει τα</a:t>
            </a:r>
            <a:r>
              <a:rPr lang="en-US" sz="2400" dirty="0">
                <a:ea typeface="MS PGothic" pitchFamily="34" charset="-128"/>
              </a:rPr>
              <a:t> bits </a:t>
            </a:r>
            <a:r>
              <a:rPr lang="el-GR" sz="2400" dirty="0"/>
              <a:t>σε αναλογικό σήμα</a:t>
            </a:r>
            <a:r>
              <a:rPr lang="en-US" sz="2400" dirty="0">
                <a:ea typeface="MS PGothic" pitchFamily="34" charset="-128"/>
              </a:rPr>
              <a:t>:</a:t>
            </a:r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l-GR" sz="2400" dirty="0"/>
              <a:t>μικρή μείωση ποιότητας</a:t>
            </a:r>
            <a:endParaRPr lang="en-US" sz="2400" dirty="0"/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None/>
            </a:pPr>
            <a:endParaRPr lang="en-US" sz="2400" i="1" u="sng" dirty="0">
              <a:solidFill>
                <a:srgbClr val="FF0000"/>
              </a:solidFill>
              <a:ea typeface="MS PGothic" pitchFamily="34" charset="-128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None/>
            </a:pPr>
            <a:r>
              <a:rPr lang="el-GR" sz="2800" u="sng" dirty="0">
                <a:solidFill>
                  <a:srgbClr val="FF0000"/>
                </a:solidFill>
              </a:rPr>
              <a:t>παραδείγματα ρυθμών</a:t>
            </a:r>
            <a:endParaRPr lang="en-US" sz="28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85000"/>
              <a:buFont typeface="Wingdings" pitchFamily="2" charset="2"/>
              <a:buChar char="q"/>
            </a:pPr>
            <a:r>
              <a:rPr lang="en-US" sz="2400" dirty="0">
                <a:ea typeface="MS PGothic" pitchFamily="34" charset="-128"/>
              </a:rPr>
              <a:t>CD: 1.411 Mbps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85000"/>
              <a:buFont typeface="Wingdings" pitchFamily="2" charset="2"/>
              <a:buChar char="q"/>
            </a:pPr>
            <a:r>
              <a:rPr lang="en-US" sz="2400" dirty="0">
                <a:ea typeface="MS PGothic" pitchFamily="34" charset="-128"/>
              </a:rPr>
              <a:t>MP3: 96, 128, 160 kbps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85000"/>
              <a:buFont typeface="Wingdings" pitchFamily="2" charset="2"/>
              <a:buChar char="q"/>
            </a:pPr>
            <a:r>
              <a:rPr lang="en-US" sz="2400" dirty="0">
                <a:ea typeface="MS PGothic" pitchFamily="34" charset="-128"/>
              </a:rPr>
              <a:t>Internet</a:t>
            </a:r>
            <a:r>
              <a:rPr lang="el-GR" sz="2400" dirty="0"/>
              <a:t>-τηλεφωνία</a:t>
            </a:r>
            <a:r>
              <a:rPr lang="en-US" sz="2400" dirty="0">
                <a:ea typeface="MS PGothic" pitchFamily="34" charset="-128"/>
              </a:rPr>
              <a:t>: 5.3 kbps </a:t>
            </a:r>
            <a:r>
              <a:rPr lang="el-GR" sz="2400" dirty="0"/>
              <a:t>και πάνω</a:t>
            </a:r>
            <a:endParaRPr lang="en-US" sz="2400" dirty="0"/>
          </a:p>
        </p:txBody>
      </p:sp>
      <p:grpSp>
        <p:nvGrpSpPr>
          <p:cNvPr id="16388" name="Group 1"/>
          <p:cNvGrpSpPr>
            <a:grpSpLocks/>
          </p:cNvGrpSpPr>
          <p:nvPr/>
        </p:nvGrpSpPr>
        <p:grpSpPr bwMode="auto">
          <a:xfrm>
            <a:off x="4727575" y="2008188"/>
            <a:ext cx="3867150" cy="3241675"/>
            <a:chOff x="4728279" y="2008293"/>
            <a:chExt cx="3866921" cy="3242105"/>
          </a:xfrm>
        </p:grpSpPr>
        <p:cxnSp>
          <p:nvCxnSpPr>
            <p:cNvPr id="16391" name="Straight Connector 7"/>
            <p:cNvCxnSpPr>
              <a:cxnSpLocks noChangeShapeType="1"/>
            </p:cNvCxnSpPr>
            <p:nvPr/>
          </p:nvCxnSpPr>
          <p:spPr bwMode="auto">
            <a:xfrm>
              <a:off x="5070318" y="2202424"/>
              <a:ext cx="0" cy="22116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1" name="Rectangle 10"/>
            <p:cNvSpPr/>
            <p:nvPr/>
          </p:nvSpPr>
          <p:spPr>
            <a:xfrm>
              <a:off x="5067984" y="3343557"/>
              <a:ext cx="157154" cy="1054240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226724" y="3224479"/>
              <a:ext cx="155566" cy="1174906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382290" y="3064120"/>
              <a:ext cx="155566" cy="1330501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39444" y="2929165"/>
              <a:ext cx="157153" cy="1467045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699771" y="2913288"/>
              <a:ext cx="155566" cy="1492448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856925" y="3064120"/>
              <a:ext cx="157153" cy="1343203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014078" y="3197488"/>
              <a:ext cx="155566" cy="1205073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171232" y="3268935"/>
              <a:ext cx="157153" cy="1135213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329972" y="3284812"/>
              <a:ext cx="155566" cy="1109809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487125" y="3165734"/>
              <a:ext cx="155566" cy="1230476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642691" y="2945042"/>
              <a:ext cx="157154" cy="1451167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801431" y="2681482"/>
              <a:ext cx="155566" cy="1711552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960172" y="2794209"/>
              <a:ext cx="157154" cy="1602000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118912" y="3064120"/>
              <a:ext cx="155566" cy="1333677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274478" y="3327680"/>
              <a:ext cx="155566" cy="1065354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433219" y="3467399"/>
              <a:ext cx="155566" cy="927223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i="1"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16408" name="Straight Connector 26"/>
            <p:cNvCxnSpPr>
              <a:cxnSpLocks noChangeShapeType="1"/>
            </p:cNvCxnSpPr>
            <p:nvPr/>
          </p:nvCxnSpPr>
          <p:spPr bwMode="auto">
            <a:xfrm>
              <a:off x="5070318" y="4399838"/>
              <a:ext cx="32822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6409" name="TextBox 27"/>
            <p:cNvSpPr txBox="1">
              <a:spLocks noChangeArrowheads="1"/>
            </p:cNvSpPr>
            <p:nvPr/>
          </p:nvSpPr>
          <p:spPr bwMode="auto">
            <a:xfrm>
              <a:off x="7893739" y="4398320"/>
              <a:ext cx="47538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charset="0"/>
                  <a:ea typeface="MS PGothic" pitchFamily="34" charset="-128"/>
                  <a:cs typeface="Arial" charset="0"/>
                </a:rPr>
                <a:t>time</a:t>
              </a:r>
            </a:p>
          </p:txBody>
        </p:sp>
        <p:sp>
          <p:nvSpPr>
            <p:cNvPr id="16410" name="TextBox 28"/>
            <p:cNvSpPr txBox="1">
              <a:spLocks noChangeArrowheads="1"/>
            </p:cNvSpPr>
            <p:nvPr/>
          </p:nvSpPr>
          <p:spPr bwMode="auto">
            <a:xfrm rot="-5400000">
              <a:off x="4008761" y="3199973"/>
              <a:ext cx="171603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Arial" charset="0"/>
                  <a:ea typeface="MS PGothic" pitchFamily="34" charset="-128"/>
                  <a:cs typeface="Arial" charset="0"/>
                </a:rPr>
                <a:t>audio signal amplitude</a:t>
              </a:r>
            </a:p>
          </p:txBody>
        </p:sp>
        <p:sp>
          <p:nvSpPr>
            <p:cNvPr id="16411" name="TextBox 29"/>
            <p:cNvSpPr txBox="1">
              <a:spLocks noChangeArrowheads="1"/>
            </p:cNvSpPr>
            <p:nvPr/>
          </p:nvSpPr>
          <p:spPr bwMode="auto">
            <a:xfrm>
              <a:off x="7760723" y="2909794"/>
              <a:ext cx="64678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solidFill>
                    <a:srgbClr val="0000FF"/>
                  </a:solidFill>
                  <a:latin typeface="Arial" charset="0"/>
                  <a:ea typeface="MS PGothic" pitchFamily="34" charset="-128"/>
                  <a:cs typeface="Arial" charset="0"/>
                </a:rPr>
                <a:t>analog</a:t>
              </a:r>
            </a:p>
            <a:p>
              <a:r>
                <a:rPr lang="en-US" sz="1200">
                  <a:solidFill>
                    <a:srgbClr val="0000FF"/>
                  </a:solidFill>
                  <a:latin typeface="Arial" charset="0"/>
                  <a:ea typeface="MS PGothic" pitchFamily="34" charset="-128"/>
                  <a:cs typeface="Arial" charset="0"/>
                </a:rPr>
                <a:t>signal</a:t>
              </a:r>
            </a:p>
          </p:txBody>
        </p:sp>
        <p:sp>
          <p:nvSpPr>
            <p:cNvPr id="16412" name="Freeform 30"/>
            <p:cNvSpPr>
              <a:spLocks/>
            </p:cNvSpPr>
            <p:nvPr/>
          </p:nvSpPr>
          <p:spPr bwMode="auto">
            <a:xfrm>
              <a:off x="5071366" y="2589612"/>
              <a:ext cx="3230339" cy="1173968"/>
            </a:xfrm>
            <a:custGeom>
              <a:avLst/>
              <a:gdLst>
                <a:gd name="T0" fmla="*/ 0 w 3230339"/>
                <a:gd name="T1" fmla="*/ 745990 h 1173968"/>
                <a:gd name="T2" fmla="*/ 635024 w 3230339"/>
                <a:gd name="T3" fmla="*/ 248983 h 1173968"/>
                <a:gd name="T4" fmla="*/ 1283859 w 3230339"/>
                <a:gd name="T5" fmla="*/ 676961 h 1173968"/>
                <a:gd name="T6" fmla="*/ 1877469 w 3230339"/>
                <a:gd name="T7" fmla="*/ 480 h 1173968"/>
                <a:gd name="T8" fmla="*/ 2415853 w 3230339"/>
                <a:gd name="T9" fmla="*/ 801213 h 1173968"/>
                <a:gd name="T10" fmla="*/ 3230339 w 3230339"/>
                <a:gd name="T11" fmla="*/ 1173968 h 11739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30339"/>
                <a:gd name="T19" fmla="*/ 0 h 1173968"/>
                <a:gd name="T20" fmla="*/ 3230339 w 3230339"/>
                <a:gd name="T21" fmla="*/ 1173968 h 117396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30339" h="1173968">
                  <a:moveTo>
                    <a:pt x="0" y="745990"/>
                  </a:moveTo>
                  <a:cubicBezTo>
                    <a:pt x="39114" y="794310"/>
                    <a:pt x="421049" y="260488"/>
                    <a:pt x="635024" y="248983"/>
                  </a:cubicBezTo>
                  <a:cubicBezTo>
                    <a:pt x="848999" y="237478"/>
                    <a:pt x="1076779" y="718378"/>
                    <a:pt x="1283852" y="676961"/>
                  </a:cubicBezTo>
                  <a:cubicBezTo>
                    <a:pt x="1490925" y="635544"/>
                    <a:pt x="1688795" y="-20229"/>
                    <a:pt x="1877462" y="480"/>
                  </a:cubicBezTo>
                  <a:cubicBezTo>
                    <a:pt x="2066129" y="21189"/>
                    <a:pt x="2190373" y="605632"/>
                    <a:pt x="2415852" y="801213"/>
                  </a:cubicBezTo>
                  <a:cubicBezTo>
                    <a:pt x="2641331" y="996794"/>
                    <a:pt x="2948489" y="1077328"/>
                    <a:pt x="3230339" y="1173968"/>
                  </a:cubicBezTo>
                </a:path>
              </a:pathLst>
            </a:custGeom>
            <a:noFill/>
            <a:ln w="22225">
              <a:solidFill>
                <a:srgbClr val="0000FF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cxnSp>
          <p:nvCxnSpPr>
            <p:cNvPr id="16413" name="Straight Connector 31"/>
            <p:cNvCxnSpPr>
              <a:cxnSpLocks noChangeShapeType="1"/>
            </p:cNvCxnSpPr>
            <p:nvPr/>
          </p:nvCxnSpPr>
          <p:spPr bwMode="auto">
            <a:xfrm flipH="1">
              <a:off x="7948878" y="3297188"/>
              <a:ext cx="176086" cy="29513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</p:cxnSp>
        <p:grpSp>
          <p:nvGrpSpPr>
            <p:cNvPr id="16414" name="Group 32"/>
            <p:cNvGrpSpPr>
              <a:grpSpLocks/>
            </p:cNvGrpSpPr>
            <p:nvPr/>
          </p:nvGrpSpPr>
          <p:grpSpPr bwMode="auto">
            <a:xfrm>
              <a:off x="6949949" y="2069766"/>
              <a:ext cx="1645251" cy="724141"/>
              <a:chOff x="7074194" y="1793646"/>
              <a:chExt cx="1645251" cy="724141"/>
            </a:xfrm>
          </p:grpSpPr>
          <p:cxnSp>
            <p:nvCxnSpPr>
              <p:cNvPr id="16423" name="Straight Connector 33"/>
              <p:cNvCxnSpPr>
                <a:cxnSpLocks noChangeShapeType="1"/>
              </p:cNvCxnSpPr>
              <p:nvPr/>
            </p:nvCxnSpPr>
            <p:spPr bwMode="auto">
              <a:xfrm>
                <a:off x="7074194" y="2510361"/>
                <a:ext cx="185676" cy="7426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/>
              </a:ln>
            </p:spPr>
          </p:cxnSp>
          <p:sp>
            <p:nvSpPr>
              <p:cNvPr id="16424" name="TextBox 34"/>
              <p:cNvSpPr txBox="1">
                <a:spLocks noChangeArrowheads="1"/>
              </p:cNvSpPr>
              <p:nvPr/>
            </p:nvSpPr>
            <p:spPr bwMode="auto">
              <a:xfrm>
                <a:off x="7550903" y="1793646"/>
                <a:ext cx="1168542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200">
                    <a:solidFill>
                      <a:srgbClr val="800000"/>
                    </a:solidFill>
                    <a:latin typeface="Arial" charset="0"/>
                    <a:ea typeface="MS PGothic" pitchFamily="34" charset="-128"/>
                    <a:cs typeface="Arial" charset="0"/>
                  </a:rPr>
                  <a:t>quantized value of</a:t>
                </a:r>
              </a:p>
              <a:p>
                <a:r>
                  <a:rPr lang="en-US" sz="1200">
                    <a:solidFill>
                      <a:srgbClr val="800000"/>
                    </a:solidFill>
                    <a:latin typeface="Arial" charset="0"/>
                    <a:ea typeface="MS PGothic" pitchFamily="34" charset="-128"/>
                    <a:cs typeface="Arial" charset="0"/>
                  </a:rPr>
                  <a:t>analog value</a:t>
                </a:r>
              </a:p>
            </p:txBody>
          </p:sp>
          <p:cxnSp>
            <p:nvCxnSpPr>
              <p:cNvPr id="16425" name="Straight Connector 35"/>
              <p:cNvCxnSpPr>
                <a:cxnSpLocks noChangeShapeType="1"/>
              </p:cNvCxnSpPr>
              <p:nvPr/>
            </p:nvCxnSpPr>
            <p:spPr bwMode="auto">
              <a:xfrm flipH="1">
                <a:off x="7189314" y="1942186"/>
                <a:ext cx="427051" cy="542179"/>
              </a:xfrm>
              <a:prstGeom prst="line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/>
              </a:ln>
            </p:spPr>
          </p:cxnSp>
        </p:grpSp>
        <p:grpSp>
          <p:nvGrpSpPr>
            <p:cNvPr id="16415" name="Group 36"/>
            <p:cNvGrpSpPr>
              <a:grpSpLocks/>
            </p:cNvGrpSpPr>
            <p:nvPr/>
          </p:nvGrpSpPr>
          <p:grpSpPr bwMode="auto">
            <a:xfrm>
              <a:off x="5549260" y="2008293"/>
              <a:ext cx="1442931" cy="785213"/>
              <a:chOff x="5673505" y="1732173"/>
              <a:chExt cx="1442931" cy="785213"/>
            </a:xfrm>
          </p:grpSpPr>
          <p:sp>
            <p:nvSpPr>
              <p:cNvPr id="16420" name="TextBox 37"/>
              <p:cNvSpPr txBox="1">
                <a:spLocks noChangeArrowheads="1"/>
              </p:cNvSpPr>
              <p:nvPr/>
            </p:nvSpPr>
            <p:spPr bwMode="auto">
              <a:xfrm>
                <a:off x="5673505" y="1732173"/>
                <a:ext cx="110511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1200">
                    <a:solidFill>
                      <a:srgbClr val="FF0000"/>
                    </a:solidFill>
                    <a:latin typeface="Arial" charset="0"/>
                    <a:ea typeface="MS PGothic" pitchFamily="34" charset="-128"/>
                    <a:cs typeface="Arial" charset="0"/>
                  </a:rPr>
                  <a:t>quantization error</a:t>
                </a:r>
              </a:p>
            </p:txBody>
          </p:sp>
          <p:cxnSp>
            <p:nvCxnSpPr>
              <p:cNvPr id="16421" name="Straight Connector 38"/>
              <p:cNvCxnSpPr>
                <a:cxnSpLocks noChangeShapeType="1"/>
              </p:cNvCxnSpPr>
              <p:nvPr/>
            </p:nvCxnSpPr>
            <p:spPr bwMode="auto">
              <a:xfrm>
                <a:off x="7112679" y="2314493"/>
                <a:ext cx="3757" cy="202893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med"/>
                <a:tailEnd type="none" w="sm" len="sm"/>
              </a:ln>
            </p:spPr>
          </p:cxnSp>
          <p:cxnSp>
            <p:nvCxnSpPr>
              <p:cNvPr id="16422" name="Straight Connector 39"/>
              <p:cNvCxnSpPr>
                <a:cxnSpLocks noChangeShapeType="1"/>
                <a:stCxn id="16420" idx="3"/>
              </p:cNvCxnSpPr>
              <p:nvPr/>
            </p:nvCxnSpPr>
            <p:spPr bwMode="auto">
              <a:xfrm>
                <a:off x="6778619" y="1963006"/>
                <a:ext cx="292728" cy="39281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</p:cxnSp>
        </p:grpSp>
        <p:grpSp>
          <p:nvGrpSpPr>
            <p:cNvPr id="16416" name="Group 40"/>
            <p:cNvGrpSpPr>
              <a:grpSpLocks/>
            </p:cNvGrpSpPr>
            <p:nvPr/>
          </p:nvGrpSpPr>
          <p:grpSpPr bwMode="auto">
            <a:xfrm>
              <a:off x="5056047" y="4114460"/>
              <a:ext cx="2583010" cy="1135938"/>
              <a:chOff x="5180292" y="3838340"/>
              <a:chExt cx="2583010" cy="1135938"/>
            </a:xfrm>
          </p:grpSpPr>
          <p:cxnSp>
            <p:nvCxnSpPr>
              <p:cNvPr id="16417" name="Straight Arrow Connector 41"/>
              <p:cNvCxnSpPr>
                <a:cxnSpLocks noChangeShapeType="1"/>
              </p:cNvCxnSpPr>
              <p:nvPr/>
            </p:nvCxnSpPr>
            <p:spPr bwMode="auto">
              <a:xfrm flipV="1">
                <a:off x="5180292" y="3838340"/>
                <a:ext cx="2583010" cy="14269"/>
              </a:xfrm>
              <a:prstGeom prst="straightConnector1">
                <a:avLst/>
              </a:prstGeom>
              <a:noFill/>
              <a:ln w="9525">
                <a:solidFill>
                  <a:srgbClr val="008000"/>
                </a:solidFill>
                <a:round/>
                <a:headEnd type="arrow" w="med" len="med"/>
                <a:tailEnd type="arrow" w="med" len="med"/>
              </a:ln>
            </p:spPr>
          </p:cxnSp>
          <p:sp>
            <p:nvSpPr>
              <p:cNvPr id="16418" name="TextBox 42"/>
              <p:cNvSpPr txBox="1">
                <a:spLocks noChangeArrowheads="1"/>
              </p:cNvSpPr>
              <p:nvPr/>
            </p:nvSpPr>
            <p:spPr bwMode="auto">
              <a:xfrm>
                <a:off x="5639878" y="4512613"/>
                <a:ext cx="170957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200">
                    <a:solidFill>
                      <a:srgbClr val="006633"/>
                    </a:solidFill>
                    <a:latin typeface="Arial" charset="0"/>
                    <a:ea typeface="MS PGothic" pitchFamily="34" charset="-128"/>
                    <a:cs typeface="Arial" charset="0"/>
                  </a:rPr>
                  <a:t>sampling rate</a:t>
                </a:r>
              </a:p>
              <a:p>
                <a:r>
                  <a:rPr lang="en-US" sz="1200">
                    <a:solidFill>
                      <a:srgbClr val="006633"/>
                    </a:solidFill>
                    <a:latin typeface="Arial" charset="0"/>
                    <a:ea typeface="MS PGothic" pitchFamily="34" charset="-128"/>
                    <a:cs typeface="Arial" charset="0"/>
                  </a:rPr>
                  <a:t>(</a:t>
                </a:r>
                <a:r>
                  <a:rPr lang="en-US" sz="1200" i="1">
                    <a:solidFill>
                      <a:srgbClr val="006633"/>
                    </a:solidFill>
                    <a:latin typeface="Arial" charset="0"/>
                    <a:ea typeface="MS PGothic" pitchFamily="34" charset="-128"/>
                    <a:cs typeface="Arial" charset="0"/>
                  </a:rPr>
                  <a:t>N </a:t>
                </a:r>
                <a:r>
                  <a:rPr lang="en-US" sz="1200">
                    <a:solidFill>
                      <a:srgbClr val="006633"/>
                    </a:solidFill>
                    <a:latin typeface="Arial" charset="0"/>
                    <a:ea typeface="MS PGothic" pitchFamily="34" charset="-128"/>
                    <a:cs typeface="Arial" charset="0"/>
                  </a:rPr>
                  <a:t>sample/sec)</a:t>
                </a:r>
              </a:p>
            </p:txBody>
          </p:sp>
          <p:cxnSp>
            <p:nvCxnSpPr>
              <p:cNvPr id="16419" name="Straight Connector 43"/>
              <p:cNvCxnSpPr>
                <a:cxnSpLocks noChangeShapeType="1"/>
              </p:cNvCxnSpPr>
              <p:nvPr/>
            </p:nvCxnSpPr>
            <p:spPr bwMode="auto">
              <a:xfrm flipV="1">
                <a:off x="6650182" y="3881146"/>
                <a:ext cx="214061" cy="713447"/>
              </a:xfrm>
              <a:prstGeom prst="line">
                <a:avLst/>
              </a:prstGeom>
              <a:noFill/>
              <a:ln w="9525">
                <a:solidFill>
                  <a:srgbClr val="006633"/>
                </a:solidFill>
                <a:round/>
                <a:headEnd/>
                <a:tailEnd/>
              </a:ln>
            </p:spPr>
          </p:cxnSp>
        </p:grpSp>
      </p:grpSp>
      <p:sp>
        <p:nvSpPr>
          <p:cNvPr id="16389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390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BA1E05DB-8DD3-48F0-A6FD-E55F4922F7FF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6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SIP Proxy</a:t>
            </a:r>
          </a:p>
        </p:txBody>
      </p:sp>
      <p:sp>
        <p:nvSpPr>
          <p:cNvPr id="665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7991475" cy="5314950"/>
          </a:xfrm>
        </p:spPr>
        <p:txBody>
          <a:bodyPr/>
          <a:lstStyle/>
          <a:p>
            <a:r>
              <a:rPr lang="el-GR" dirty="0" smtClean="0"/>
              <a:t>Άλλη μία λειτουργία του </a:t>
            </a:r>
            <a:r>
              <a:rPr lang="en-US" dirty="0" smtClean="0"/>
              <a:t>SIP server: </a:t>
            </a:r>
            <a:r>
              <a:rPr lang="en-US" dirty="0" smtClean="0">
                <a:solidFill>
                  <a:srgbClr val="FF0000"/>
                </a:solidFill>
              </a:rPr>
              <a:t>proxy</a:t>
            </a:r>
          </a:p>
          <a:p>
            <a:r>
              <a:rPr lang="el-GR" dirty="0" smtClean="0"/>
              <a:t>Η </a:t>
            </a:r>
            <a:r>
              <a:rPr lang="en-US" dirty="0" smtClean="0"/>
              <a:t>Alice </a:t>
            </a:r>
            <a:r>
              <a:rPr lang="el-GR" dirty="0" smtClean="0"/>
              <a:t>στέλνει μήνυμα </a:t>
            </a:r>
            <a:r>
              <a:rPr lang="en-US" dirty="0" smtClean="0"/>
              <a:t>invite </a:t>
            </a:r>
            <a:r>
              <a:rPr lang="el-GR" dirty="0" smtClean="0"/>
              <a:t>στον δικό της </a:t>
            </a:r>
            <a:r>
              <a:rPr lang="en-US" dirty="0" smtClean="0"/>
              <a:t>proxy server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Περιλαμβάνει την διεύθυνση</a:t>
            </a:r>
            <a:r>
              <a:rPr lang="en-US" dirty="0" smtClean="0"/>
              <a:t> </a:t>
            </a:r>
            <a:r>
              <a:rPr lang="en-US" dirty="0" err="1" smtClean="0"/>
              <a:t>sip:bob@domain.com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Ο </a:t>
            </a:r>
            <a:r>
              <a:rPr lang="en-US" dirty="0" smtClean="0"/>
              <a:t>Proxy</a:t>
            </a:r>
            <a:r>
              <a:rPr lang="el-GR" dirty="0" smtClean="0"/>
              <a:t> </a:t>
            </a:r>
            <a:r>
              <a:rPr lang="en-US" dirty="0" smtClean="0"/>
              <a:t>server </a:t>
            </a:r>
            <a:r>
              <a:rPr lang="el-GR" dirty="0" smtClean="0"/>
              <a:t>είναι υπεύθυνος για την δρομολόγηση των μηνυμάτων </a:t>
            </a:r>
            <a:r>
              <a:rPr lang="en-US" dirty="0" smtClean="0"/>
              <a:t>SIP </a:t>
            </a:r>
            <a:r>
              <a:rPr lang="el-GR" dirty="0" smtClean="0"/>
              <a:t>στον καλούμενο</a:t>
            </a:r>
            <a:r>
              <a:rPr lang="en-US" dirty="0" smtClean="0"/>
              <a:t>, </a:t>
            </a:r>
            <a:r>
              <a:rPr lang="el-GR" dirty="0" smtClean="0"/>
              <a:t>πιθανώς μέσω πολλών</a:t>
            </a:r>
            <a:r>
              <a:rPr lang="en-US" dirty="0" smtClean="0"/>
              <a:t> proxies</a:t>
            </a:r>
          </a:p>
          <a:p>
            <a:r>
              <a:rPr lang="el-GR" dirty="0" smtClean="0"/>
              <a:t>Ο καλούμενος </a:t>
            </a:r>
            <a:r>
              <a:rPr lang="en-US" dirty="0" smtClean="0"/>
              <a:t>(Bob)</a:t>
            </a:r>
            <a:r>
              <a:rPr lang="el-GR" dirty="0" smtClean="0"/>
              <a:t> στέλνει απάντηση (</a:t>
            </a:r>
            <a:r>
              <a:rPr lang="en-US" dirty="0" smtClean="0"/>
              <a:t>response</a:t>
            </a:r>
            <a:r>
              <a:rPr lang="el-GR" dirty="0" smtClean="0"/>
              <a:t>) μέσω των ίδιων </a:t>
            </a:r>
            <a:r>
              <a:rPr lang="en-US" dirty="0" smtClean="0"/>
              <a:t> proxy servers.</a:t>
            </a:r>
          </a:p>
          <a:p>
            <a:r>
              <a:rPr lang="el-GR" dirty="0" smtClean="0"/>
              <a:t>Ο </a:t>
            </a:r>
            <a:r>
              <a:rPr lang="en-US" dirty="0" smtClean="0"/>
              <a:t>proxy </a:t>
            </a:r>
            <a:r>
              <a:rPr lang="el-GR" dirty="0" smtClean="0"/>
              <a:t>επιστρέφει το απαντητικό μήνυμα </a:t>
            </a:r>
            <a:r>
              <a:rPr lang="en-US" dirty="0" smtClean="0"/>
              <a:t>SIP </a:t>
            </a:r>
            <a:r>
              <a:rPr lang="el-GR" dirty="0" smtClean="0"/>
              <a:t>στην </a:t>
            </a:r>
            <a:r>
              <a:rPr lang="en-US" dirty="0" smtClean="0"/>
              <a:t>Alice 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Περιλαμβάνει την </a:t>
            </a:r>
            <a:r>
              <a:rPr lang="en-US" dirty="0" smtClean="0"/>
              <a:t>IP </a:t>
            </a:r>
            <a:r>
              <a:rPr lang="el-GR" dirty="0" smtClean="0"/>
              <a:t>διεύθυνση του </a:t>
            </a:r>
            <a:r>
              <a:rPr lang="en-US" dirty="0" smtClean="0"/>
              <a:t>Bob.</a:t>
            </a:r>
          </a:p>
          <a:p>
            <a:r>
              <a:rPr lang="el-GR" dirty="0" smtClean="0"/>
              <a:t>Ο </a:t>
            </a:r>
            <a:r>
              <a:rPr lang="en-US" dirty="0" smtClean="0"/>
              <a:t>proxy server </a:t>
            </a:r>
            <a:r>
              <a:rPr lang="el-GR" dirty="0" smtClean="0"/>
              <a:t>είναι ανάλογος του τοπικού </a:t>
            </a:r>
            <a:r>
              <a:rPr lang="en-US" dirty="0" smtClean="0"/>
              <a:t>DNS server </a:t>
            </a:r>
            <a:r>
              <a:rPr lang="el-GR" dirty="0" smtClean="0"/>
              <a:t>συν το </a:t>
            </a:r>
            <a:r>
              <a:rPr lang="en-US" dirty="0" smtClean="0"/>
              <a:t>TCP setup</a:t>
            </a:r>
          </a:p>
        </p:txBody>
      </p:sp>
      <p:sp>
        <p:nvSpPr>
          <p:cNvPr id="66564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6565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C75370AC-CE83-4106-B810-9788970D8775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60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82600" y="0"/>
            <a:ext cx="7772400" cy="871538"/>
          </a:xfrm>
        </p:spPr>
        <p:txBody>
          <a:bodyPr/>
          <a:lstStyle/>
          <a:p>
            <a:r>
              <a:rPr lang="el-GR" smtClean="0"/>
              <a:t>Παράδειγμα </a:t>
            </a:r>
            <a:endParaRPr lang="en-US" smtClean="0"/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306388" y="792163"/>
            <a:ext cx="8596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000">
                <a:solidFill>
                  <a:srgbClr val="FF0000"/>
                </a:solidFill>
              </a:rPr>
              <a:t>Ο </a:t>
            </a:r>
            <a:r>
              <a:rPr lang="en-US" sz="2000">
                <a:solidFill>
                  <a:srgbClr val="FF0000"/>
                </a:solidFill>
              </a:rPr>
              <a:t>jim@umass.edu </a:t>
            </a:r>
            <a:r>
              <a:rPr lang="el-GR" sz="2000">
                <a:solidFill>
                  <a:srgbClr val="FF0000"/>
                </a:solidFill>
              </a:rPr>
              <a:t>κάνει κλήση στον </a:t>
            </a:r>
            <a:r>
              <a:rPr lang="en-US" sz="2000">
                <a:solidFill>
                  <a:srgbClr val="FF0000"/>
                </a:solidFill>
              </a:rPr>
              <a:t>keith@upenn.edu</a:t>
            </a:r>
            <a:r>
              <a:rPr lang="en-US" sz="2000"/>
              <a:t> </a:t>
            </a:r>
          </a:p>
        </p:txBody>
      </p:sp>
      <p:sp>
        <p:nvSpPr>
          <p:cNvPr id="67588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67589" name="Group 542"/>
          <p:cNvGrpSpPr>
            <a:grpSpLocks/>
          </p:cNvGrpSpPr>
          <p:nvPr/>
        </p:nvGrpSpPr>
        <p:grpSpPr bwMode="auto">
          <a:xfrm>
            <a:off x="1754188" y="5011738"/>
            <a:ext cx="963612" cy="835025"/>
            <a:chOff x="-44" y="1473"/>
            <a:chExt cx="981" cy="1105"/>
          </a:xfrm>
        </p:grpSpPr>
        <p:pic>
          <p:nvPicPr>
            <p:cNvPr id="67747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748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7590" name="Group 249"/>
          <p:cNvGrpSpPr>
            <a:grpSpLocks/>
          </p:cNvGrpSpPr>
          <p:nvPr/>
        </p:nvGrpSpPr>
        <p:grpSpPr bwMode="auto">
          <a:xfrm>
            <a:off x="4181475" y="1247775"/>
            <a:ext cx="363538" cy="687388"/>
            <a:chOff x="4140" y="429"/>
            <a:chExt cx="1425" cy="2396"/>
          </a:xfrm>
        </p:grpSpPr>
        <p:sp>
          <p:nvSpPr>
            <p:cNvPr id="67715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716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717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718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719" name="Rectangle 254"/>
            <p:cNvSpPr>
              <a:spLocks noChangeArrowheads="1"/>
            </p:cNvSpPr>
            <p:nvPr/>
          </p:nvSpPr>
          <p:spPr bwMode="auto">
            <a:xfrm>
              <a:off x="4215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7720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7745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746" name="AutoShape 257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721" name="Rectangle 258"/>
            <p:cNvSpPr>
              <a:spLocks noChangeArrowheads="1"/>
            </p:cNvSpPr>
            <p:nvPr/>
          </p:nvSpPr>
          <p:spPr bwMode="auto">
            <a:xfrm>
              <a:off x="4227" y="1021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7722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7743" name="AutoShape 260"/>
              <p:cNvSpPr>
                <a:spLocks noChangeArrowheads="1"/>
              </p:cNvSpPr>
              <p:nvPr/>
            </p:nvSpPr>
            <p:spPr bwMode="auto">
              <a:xfrm>
                <a:off x="618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744" name="AutoShape 261"/>
              <p:cNvSpPr>
                <a:spLocks noChangeArrowheads="1"/>
              </p:cNvSpPr>
              <p:nvPr/>
            </p:nvSpPr>
            <p:spPr bwMode="auto">
              <a:xfrm>
                <a:off x="633" y="2585"/>
                <a:ext cx="691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723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724" name="Rectangle 263"/>
            <p:cNvSpPr>
              <a:spLocks noChangeArrowheads="1"/>
            </p:cNvSpPr>
            <p:nvPr/>
          </p:nvSpPr>
          <p:spPr bwMode="auto">
            <a:xfrm>
              <a:off x="4227" y="1657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7725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7741" name="AutoShape 265"/>
              <p:cNvSpPr>
                <a:spLocks noChangeArrowheads="1"/>
              </p:cNvSpPr>
              <p:nvPr/>
            </p:nvSpPr>
            <p:spPr bwMode="auto">
              <a:xfrm>
                <a:off x="617" y="2571"/>
                <a:ext cx="713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742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726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7727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7739" name="AutoShape 269"/>
              <p:cNvSpPr>
                <a:spLocks noChangeArrowheads="1"/>
              </p:cNvSpPr>
              <p:nvPr/>
            </p:nvSpPr>
            <p:spPr bwMode="auto">
              <a:xfrm>
                <a:off x="612" y="2566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740" name="AutoShape 270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8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728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729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730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731" name="Oval 274"/>
            <p:cNvSpPr>
              <a:spLocks noChangeArrowheads="1"/>
            </p:cNvSpPr>
            <p:nvPr/>
          </p:nvSpPr>
          <p:spPr bwMode="auto">
            <a:xfrm>
              <a:off x="5515" y="2615"/>
              <a:ext cx="50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732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733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734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735" name="Oval 278"/>
            <p:cNvSpPr>
              <a:spLocks noChangeArrowheads="1"/>
            </p:cNvSpPr>
            <p:nvPr/>
          </p:nvSpPr>
          <p:spPr bwMode="auto">
            <a:xfrm>
              <a:off x="4308" y="2382"/>
              <a:ext cx="162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736" name="Oval 279"/>
            <p:cNvSpPr>
              <a:spLocks noChangeArrowheads="1"/>
            </p:cNvSpPr>
            <p:nvPr/>
          </p:nvSpPr>
          <p:spPr bwMode="auto">
            <a:xfrm>
              <a:off x="4488" y="2382"/>
              <a:ext cx="156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737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738" name="Rectangle 281"/>
            <p:cNvSpPr>
              <a:spLocks noChangeArrowheads="1"/>
            </p:cNvSpPr>
            <p:nvPr/>
          </p:nvSpPr>
          <p:spPr bwMode="auto">
            <a:xfrm>
              <a:off x="5061" y="1835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8" name="Group 61455"/>
          <p:cNvGrpSpPr>
            <a:grpSpLocks/>
          </p:cNvGrpSpPr>
          <p:nvPr/>
        </p:nvGrpSpPr>
        <p:grpSpPr bwMode="auto">
          <a:xfrm>
            <a:off x="349250" y="3860800"/>
            <a:ext cx="2168525" cy="1147763"/>
            <a:chOff x="349470" y="3860316"/>
            <a:chExt cx="2167676" cy="1148076"/>
          </a:xfrm>
        </p:grpSpPr>
        <p:cxnSp>
          <p:nvCxnSpPr>
            <p:cNvPr id="67710" name="Straight Arrow Connector 44"/>
            <p:cNvCxnSpPr>
              <a:cxnSpLocks noChangeShapeType="1"/>
            </p:cNvCxnSpPr>
            <p:nvPr/>
          </p:nvCxnSpPr>
          <p:spPr bwMode="auto">
            <a:xfrm flipH="1" flipV="1">
              <a:off x="2368949" y="3938223"/>
              <a:ext cx="14270" cy="107016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grpSp>
          <p:nvGrpSpPr>
            <p:cNvPr id="67711" name="Group 61441"/>
            <p:cNvGrpSpPr>
              <a:grpSpLocks/>
            </p:cNvGrpSpPr>
            <p:nvPr/>
          </p:nvGrpSpPr>
          <p:grpSpPr bwMode="auto">
            <a:xfrm>
              <a:off x="2199635" y="4437382"/>
              <a:ext cx="317511" cy="369332"/>
              <a:chOff x="7454630" y="3313376"/>
              <a:chExt cx="317511" cy="369332"/>
            </a:xfrm>
          </p:grpSpPr>
          <p:sp>
            <p:nvSpPr>
              <p:cNvPr id="67713" name="Oval 61440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714" name="TextBox 61439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cs typeface="Arial" charset="0"/>
                  </a:rPr>
                  <a:t>1</a:t>
                </a:r>
              </a:p>
            </p:txBody>
          </p:sp>
        </p:grpSp>
        <p:sp>
          <p:nvSpPr>
            <p:cNvPr id="67712" name="TextBox 61442"/>
            <p:cNvSpPr txBox="1">
              <a:spLocks noChangeArrowheads="1"/>
            </p:cNvSpPr>
            <p:nvPr/>
          </p:nvSpPr>
          <p:spPr bwMode="auto">
            <a:xfrm>
              <a:off x="349470" y="3860316"/>
              <a:ext cx="2133644" cy="923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</a:rPr>
                <a:t>1. </a:t>
              </a:r>
              <a:r>
                <a:rPr lang="el-GR">
                  <a:latin typeface="Arial Narrow" pitchFamily="34" charset="0"/>
                </a:rPr>
                <a:t>Ο </a:t>
              </a:r>
              <a:r>
                <a:rPr lang="en-US">
                  <a:latin typeface="Arial Narrow" pitchFamily="34" charset="0"/>
                </a:rPr>
                <a:t>Jim </a:t>
              </a:r>
              <a:r>
                <a:rPr lang="el-GR">
                  <a:latin typeface="Arial Narrow" pitchFamily="34" charset="0"/>
                </a:rPr>
                <a:t>στέλνει</a:t>
              </a:r>
              <a:r>
                <a:rPr lang="en-US">
                  <a:latin typeface="Arial Narrow" pitchFamily="34" charset="0"/>
                </a:rPr>
                <a:t> INVITE </a:t>
              </a:r>
              <a:r>
                <a:rPr lang="el-GR">
                  <a:latin typeface="Arial Narrow" pitchFamily="34" charset="0"/>
                </a:rPr>
                <a:t>μήνυμα στο</a:t>
              </a:r>
              <a:r>
                <a:rPr lang="en-US">
                  <a:latin typeface="Arial Narrow" pitchFamily="34" charset="0"/>
                </a:rPr>
                <a:t> UMass SIP proxy. </a:t>
              </a:r>
            </a:p>
          </p:txBody>
        </p:sp>
      </p:grpSp>
      <p:grpSp>
        <p:nvGrpSpPr>
          <p:cNvPr id="67592" name="Group 249"/>
          <p:cNvGrpSpPr>
            <a:grpSpLocks/>
          </p:cNvGrpSpPr>
          <p:nvPr/>
        </p:nvGrpSpPr>
        <p:grpSpPr bwMode="auto">
          <a:xfrm>
            <a:off x="2349500" y="3163888"/>
            <a:ext cx="363538" cy="687387"/>
            <a:chOff x="4140" y="429"/>
            <a:chExt cx="1425" cy="2396"/>
          </a:xfrm>
        </p:grpSpPr>
        <p:sp>
          <p:nvSpPr>
            <p:cNvPr id="67678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79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80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81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82" name="Rectangle 254"/>
            <p:cNvSpPr>
              <a:spLocks noChangeArrowheads="1"/>
            </p:cNvSpPr>
            <p:nvPr/>
          </p:nvSpPr>
          <p:spPr bwMode="auto">
            <a:xfrm>
              <a:off x="4215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7683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7708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709" name="AutoShape 257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684" name="Rectangle 258"/>
            <p:cNvSpPr>
              <a:spLocks noChangeArrowheads="1"/>
            </p:cNvSpPr>
            <p:nvPr/>
          </p:nvSpPr>
          <p:spPr bwMode="auto">
            <a:xfrm>
              <a:off x="4227" y="1021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7685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7706" name="AutoShape 260"/>
              <p:cNvSpPr>
                <a:spLocks noChangeArrowheads="1"/>
              </p:cNvSpPr>
              <p:nvPr/>
            </p:nvSpPr>
            <p:spPr bwMode="auto">
              <a:xfrm>
                <a:off x="618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707" name="AutoShape 261"/>
              <p:cNvSpPr>
                <a:spLocks noChangeArrowheads="1"/>
              </p:cNvSpPr>
              <p:nvPr/>
            </p:nvSpPr>
            <p:spPr bwMode="auto">
              <a:xfrm>
                <a:off x="633" y="2585"/>
                <a:ext cx="691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686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87" name="Rectangle 263"/>
            <p:cNvSpPr>
              <a:spLocks noChangeArrowheads="1"/>
            </p:cNvSpPr>
            <p:nvPr/>
          </p:nvSpPr>
          <p:spPr bwMode="auto">
            <a:xfrm>
              <a:off x="4227" y="1657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7688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7704" name="AutoShape 265"/>
              <p:cNvSpPr>
                <a:spLocks noChangeArrowheads="1"/>
              </p:cNvSpPr>
              <p:nvPr/>
            </p:nvSpPr>
            <p:spPr bwMode="auto">
              <a:xfrm>
                <a:off x="617" y="2571"/>
                <a:ext cx="713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705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689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7690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7702" name="AutoShape 269"/>
              <p:cNvSpPr>
                <a:spLocks noChangeArrowheads="1"/>
              </p:cNvSpPr>
              <p:nvPr/>
            </p:nvSpPr>
            <p:spPr bwMode="auto">
              <a:xfrm>
                <a:off x="612" y="2566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703" name="AutoShape 270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8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691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92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93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94" name="Oval 274"/>
            <p:cNvSpPr>
              <a:spLocks noChangeArrowheads="1"/>
            </p:cNvSpPr>
            <p:nvPr/>
          </p:nvSpPr>
          <p:spPr bwMode="auto">
            <a:xfrm>
              <a:off x="5515" y="2615"/>
              <a:ext cx="50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95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96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97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98" name="Oval 278"/>
            <p:cNvSpPr>
              <a:spLocks noChangeArrowheads="1"/>
            </p:cNvSpPr>
            <p:nvPr/>
          </p:nvSpPr>
          <p:spPr bwMode="auto">
            <a:xfrm>
              <a:off x="4308" y="2382"/>
              <a:ext cx="162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99" name="Oval 279"/>
            <p:cNvSpPr>
              <a:spLocks noChangeArrowheads="1"/>
            </p:cNvSpPr>
            <p:nvPr/>
          </p:nvSpPr>
          <p:spPr bwMode="auto">
            <a:xfrm>
              <a:off x="4488" y="2382"/>
              <a:ext cx="156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700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701" name="Rectangle 281"/>
            <p:cNvSpPr>
              <a:spLocks noChangeArrowheads="1"/>
            </p:cNvSpPr>
            <p:nvPr/>
          </p:nvSpPr>
          <p:spPr bwMode="auto">
            <a:xfrm>
              <a:off x="5061" y="1835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67593" name="Group 249"/>
          <p:cNvGrpSpPr>
            <a:grpSpLocks/>
          </p:cNvGrpSpPr>
          <p:nvPr/>
        </p:nvGrpSpPr>
        <p:grpSpPr bwMode="auto">
          <a:xfrm>
            <a:off x="6740525" y="3116263"/>
            <a:ext cx="363538" cy="687387"/>
            <a:chOff x="4140" y="429"/>
            <a:chExt cx="1425" cy="2396"/>
          </a:xfrm>
        </p:grpSpPr>
        <p:sp>
          <p:nvSpPr>
            <p:cNvPr id="67646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47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48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49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50" name="Rectangle 254"/>
            <p:cNvSpPr>
              <a:spLocks noChangeArrowheads="1"/>
            </p:cNvSpPr>
            <p:nvPr/>
          </p:nvSpPr>
          <p:spPr bwMode="auto">
            <a:xfrm>
              <a:off x="4215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2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7676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677" name="AutoShape 257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652" name="Rectangle 258"/>
            <p:cNvSpPr>
              <a:spLocks noChangeArrowheads="1"/>
            </p:cNvSpPr>
            <p:nvPr/>
          </p:nvSpPr>
          <p:spPr bwMode="auto">
            <a:xfrm>
              <a:off x="4227" y="1021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7653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7674" name="AutoShape 260"/>
              <p:cNvSpPr>
                <a:spLocks noChangeArrowheads="1"/>
              </p:cNvSpPr>
              <p:nvPr/>
            </p:nvSpPr>
            <p:spPr bwMode="auto">
              <a:xfrm>
                <a:off x="618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675" name="AutoShape 261"/>
              <p:cNvSpPr>
                <a:spLocks noChangeArrowheads="1"/>
              </p:cNvSpPr>
              <p:nvPr/>
            </p:nvSpPr>
            <p:spPr bwMode="auto">
              <a:xfrm>
                <a:off x="633" y="2585"/>
                <a:ext cx="691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654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55" name="Rectangle 263"/>
            <p:cNvSpPr>
              <a:spLocks noChangeArrowheads="1"/>
            </p:cNvSpPr>
            <p:nvPr/>
          </p:nvSpPr>
          <p:spPr bwMode="auto">
            <a:xfrm>
              <a:off x="4227" y="1657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7656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7672" name="AutoShape 265"/>
              <p:cNvSpPr>
                <a:spLocks noChangeArrowheads="1"/>
              </p:cNvSpPr>
              <p:nvPr/>
            </p:nvSpPr>
            <p:spPr bwMode="auto">
              <a:xfrm>
                <a:off x="617" y="2571"/>
                <a:ext cx="713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673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657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7658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7670" name="AutoShape 269"/>
              <p:cNvSpPr>
                <a:spLocks noChangeArrowheads="1"/>
              </p:cNvSpPr>
              <p:nvPr/>
            </p:nvSpPr>
            <p:spPr bwMode="auto">
              <a:xfrm>
                <a:off x="612" y="2566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7671" name="AutoShape 270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8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7659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60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61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62" name="Oval 274"/>
            <p:cNvSpPr>
              <a:spLocks noChangeArrowheads="1"/>
            </p:cNvSpPr>
            <p:nvPr/>
          </p:nvSpPr>
          <p:spPr bwMode="auto">
            <a:xfrm>
              <a:off x="5515" y="2615"/>
              <a:ext cx="50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63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64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65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66" name="Oval 278"/>
            <p:cNvSpPr>
              <a:spLocks noChangeArrowheads="1"/>
            </p:cNvSpPr>
            <p:nvPr/>
          </p:nvSpPr>
          <p:spPr bwMode="auto">
            <a:xfrm>
              <a:off x="4308" y="2382"/>
              <a:ext cx="162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67" name="Oval 279"/>
            <p:cNvSpPr>
              <a:spLocks noChangeArrowheads="1"/>
            </p:cNvSpPr>
            <p:nvPr/>
          </p:nvSpPr>
          <p:spPr bwMode="auto">
            <a:xfrm>
              <a:off x="4488" y="2382"/>
              <a:ext cx="156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68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7669" name="Rectangle 281"/>
            <p:cNvSpPr>
              <a:spLocks noChangeArrowheads="1"/>
            </p:cNvSpPr>
            <p:nvPr/>
          </p:nvSpPr>
          <p:spPr bwMode="auto">
            <a:xfrm>
              <a:off x="5061" y="1835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20" name="Group 61457"/>
          <p:cNvGrpSpPr>
            <a:grpSpLocks/>
          </p:cNvGrpSpPr>
          <p:nvPr/>
        </p:nvGrpSpPr>
        <p:grpSpPr bwMode="auto">
          <a:xfrm>
            <a:off x="760413" y="1625600"/>
            <a:ext cx="3235325" cy="1257300"/>
            <a:chOff x="760953" y="1625206"/>
            <a:chExt cx="3234864" cy="1257120"/>
          </a:xfrm>
        </p:grpSpPr>
        <p:sp>
          <p:nvSpPr>
            <p:cNvPr id="67641" name="TextBox 200"/>
            <p:cNvSpPr txBox="1">
              <a:spLocks noChangeArrowheads="1"/>
            </p:cNvSpPr>
            <p:nvPr/>
          </p:nvSpPr>
          <p:spPr bwMode="auto">
            <a:xfrm>
              <a:off x="760953" y="1625206"/>
              <a:ext cx="310642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</a:rPr>
                <a:t>2. UMass proxy </a:t>
              </a:r>
              <a:r>
                <a:rPr lang="el-GR">
                  <a:latin typeface="Arial Narrow" pitchFamily="34" charset="0"/>
                </a:rPr>
                <a:t>προωθεί αίτηση</a:t>
              </a:r>
              <a:endParaRPr lang="en-US">
                <a:latin typeface="Arial Narrow" pitchFamily="34" charset="0"/>
              </a:endParaRPr>
            </a:p>
            <a:p>
              <a:r>
                <a:rPr lang="en-US">
                  <a:latin typeface="Arial Narrow" pitchFamily="34" charset="0"/>
                </a:rPr>
                <a:t> </a:t>
              </a:r>
              <a:r>
                <a:rPr lang="el-GR">
                  <a:latin typeface="Arial Narrow" pitchFamily="34" charset="0"/>
                </a:rPr>
                <a:t>στον </a:t>
              </a:r>
              <a:r>
                <a:rPr lang="en-US">
                  <a:latin typeface="Arial Narrow" pitchFamily="34" charset="0"/>
                </a:rPr>
                <a:t>Poly registrar server</a:t>
              </a:r>
            </a:p>
          </p:txBody>
        </p:sp>
        <p:cxnSp>
          <p:nvCxnSpPr>
            <p:cNvPr id="67642" name="Straight Arrow Connector 293"/>
            <p:cNvCxnSpPr>
              <a:cxnSpLocks noChangeShapeType="1"/>
            </p:cNvCxnSpPr>
            <p:nvPr/>
          </p:nvCxnSpPr>
          <p:spPr bwMode="auto">
            <a:xfrm flipV="1">
              <a:off x="2483115" y="1840692"/>
              <a:ext cx="1512702" cy="104163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grpSp>
          <p:nvGrpSpPr>
            <p:cNvPr id="67643" name="Group 194"/>
            <p:cNvGrpSpPr>
              <a:grpSpLocks/>
            </p:cNvGrpSpPr>
            <p:nvPr/>
          </p:nvGrpSpPr>
          <p:grpSpPr bwMode="auto">
            <a:xfrm>
              <a:off x="2986415" y="2195385"/>
              <a:ext cx="322117" cy="369332"/>
              <a:chOff x="7408615" y="3244352"/>
              <a:chExt cx="322117" cy="369332"/>
            </a:xfrm>
          </p:grpSpPr>
          <p:sp>
            <p:nvSpPr>
              <p:cNvPr id="67644" name="Oval 195"/>
              <p:cNvSpPr>
                <a:spLocks noChangeArrowheads="1"/>
              </p:cNvSpPr>
              <p:nvPr/>
            </p:nvSpPr>
            <p:spPr bwMode="auto">
              <a:xfrm>
                <a:off x="7427025" y="3299570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45" name="TextBox 196"/>
              <p:cNvSpPr txBox="1">
                <a:spLocks noChangeArrowheads="1"/>
              </p:cNvSpPr>
              <p:nvPr/>
            </p:nvSpPr>
            <p:spPr bwMode="auto">
              <a:xfrm>
                <a:off x="7408615" y="3244352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cs typeface="Arial" charset="0"/>
                  </a:rPr>
                  <a:t>2</a:t>
                </a:r>
              </a:p>
            </p:txBody>
          </p:sp>
        </p:grpSp>
      </p:grpSp>
      <p:grpSp>
        <p:nvGrpSpPr>
          <p:cNvPr id="22" name="Group 61458"/>
          <p:cNvGrpSpPr>
            <a:grpSpLocks/>
          </p:cNvGrpSpPr>
          <p:nvPr/>
        </p:nvGrpSpPr>
        <p:grpSpPr bwMode="auto">
          <a:xfrm>
            <a:off x="2797175" y="1962150"/>
            <a:ext cx="5834063" cy="1035050"/>
            <a:chOff x="2797072" y="1962699"/>
            <a:chExt cx="5833664" cy="1033776"/>
          </a:xfrm>
        </p:grpSpPr>
        <p:sp>
          <p:nvSpPr>
            <p:cNvPr id="67636" name="TextBox 209"/>
            <p:cNvSpPr txBox="1">
              <a:spLocks noChangeArrowheads="1"/>
            </p:cNvSpPr>
            <p:nvPr/>
          </p:nvSpPr>
          <p:spPr bwMode="auto">
            <a:xfrm>
              <a:off x="4156982" y="1962699"/>
              <a:ext cx="4473754" cy="92212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</a:rPr>
                <a:t>3.</a:t>
              </a:r>
              <a:r>
                <a:rPr lang="el-GR">
                  <a:latin typeface="Arial Narrow" pitchFamily="34" charset="0"/>
                </a:rPr>
                <a:t> Ο</a:t>
              </a:r>
              <a:r>
                <a:rPr lang="en-US">
                  <a:latin typeface="Arial Narrow" pitchFamily="34" charset="0"/>
                </a:rPr>
                <a:t> Poly server </a:t>
              </a:r>
              <a:r>
                <a:rPr lang="el-GR">
                  <a:latin typeface="Arial Narrow" pitchFamily="34" charset="0"/>
                </a:rPr>
                <a:t>επιστρέφει την απόκριση ανακατεύθυνσης, υποδεικνύοντας να προσπαθήσει το</a:t>
              </a:r>
              <a:r>
                <a:rPr lang="en-US">
                  <a:latin typeface="Arial Narrow" pitchFamily="34" charset="0"/>
                </a:rPr>
                <a:t>keith@eurecom.fr</a:t>
              </a:r>
            </a:p>
          </p:txBody>
        </p:sp>
        <p:cxnSp>
          <p:nvCxnSpPr>
            <p:cNvPr id="67637" name="Straight Arrow Connector 294"/>
            <p:cNvCxnSpPr>
              <a:cxnSpLocks noChangeShapeType="1"/>
            </p:cNvCxnSpPr>
            <p:nvPr/>
          </p:nvCxnSpPr>
          <p:spPr bwMode="auto">
            <a:xfrm flipV="1">
              <a:off x="2797072" y="2068996"/>
              <a:ext cx="1369995" cy="92747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/>
            </a:ln>
          </p:spPr>
        </p:cxnSp>
        <p:grpSp>
          <p:nvGrpSpPr>
            <p:cNvPr id="67638" name="Group 204"/>
            <p:cNvGrpSpPr>
              <a:grpSpLocks/>
            </p:cNvGrpSpPr>
            <p:nvPr/>
          </p:nvGrpSpPr>
          <p:grpSpPr bwMode="auto">
            <a:xfrm>
              <a:off x="3479423" y="2235406"/>
              <a:ext cx="317511" cy="369332"/>
              <a:chOff x="7454630" y="3313376"/>
              <a:chExt cx="317511" cy="369332"/>
            </a:xfrm>
          </p:grpSpPr>
          <p:sp>
            <p:nvSpPr>
              <p:cNvPr id="67639" name="Oval 205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40" name="TextBox 206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cs typeface="Arial" charset="0"/>
                  </a:rPr>
                  <a:t>3</a:t>
                </a:r>
              </a:p>
            </p:txBody>
          </p:sp>
        </p:grpSp>
      </p:grpSp>
      <p:grpSp>
        <p:nvGrpSpPr>
          <p:cNvPr id="24" name="Group 61460"/>
          <p:cNvGrpSpPr>
            <a:grpSpLocks/>
          </p:cNvGrpSpPr>
          <p:nvPr/>
        </p:nvGrpSpPr>
        <p:grpSpPr bwMode="auto">
          <a:xfrm>
            <a:off x="6894513" y="3832225"/>
            <a:ext cx="1935162" cy="2308225"/>
            <a:chOff x="6823899" y="3818107"/>
            <a:chExt cx="1934788" cy="2308507"/>
          </a:xfrm>
        </p:grpSpPr>
        <p:sp>
          <p:nvSpPr>
            <p:cNvPr id="67631" name="TextBox 218"/>
            <p:cNvSpPr txBox="1">
              <a:spLocks noChangeArrowheads="1"/>
            </p:cNvSpPr>
            <p:nvPr/>
          </p:nvSpPr>
          <p:spPr bwMode="auto">
            <a:xfrm>
              <a:off x="7131820" y="3818107"/>
              <a:ext cx="1626867" cy="2308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</a:rPr>
                <a:t>5. eurecom registrar </a:t>
              </a:r>
              <a:r>
                <a:rPr lang="el-GR">
                  <a:latin typeface="Arial Narrow" pitchFamily="34" charset="0"/>
                </a:rPr>
                <a:t>προωθεί </a:t>
              </a:r>
              <a:r>
                <a:rPr lang="en-US">
                  <a:latin typeface="Arial Narrow" pitchFamily="34" charset="0"/>
                </a:rPr>
                <a:t>INVITE </a:t>
              </a:r>
              <a:r>
                <a:rPr lang="el-GR">
                  <a:latin typeface="Arial Narrow" pitchFamily="34" charset="0"/>
                </a:rPr>
                <a:t>στο </a:t>
              </a:r>
              <a:r>
                <a:rPr lang="en-US">
                  <a:latin typeface="Arial Narrow" pitchFamily="34" charset="0"/>
                </a:rPr>
                <a:t>197.87.54.21, </a:t>
              </a:r>
              <a:r>
                <a:rPr lang="el-GR">
                  <a:latin typeface="Arial Narrow" pitchFamily="34" charset="0"/>
                </a:rPr>
                <a:t>που τρέχει τον</a:t>
              </a:r>
              <a:r>
                <a:rPr lang="en-US" altLang="ja-JP">
                  <a:latin typeface="Arial Narrow" pitchFamily="34" charset="0"/>
                  <a:ea typeface="MS PGothic" pitchFamily="34" charset="-128"/>
                </a:rPr>
                <a:t> SIP </a:t>
              </a:r>
              <a:r>
                <a:rPr lang="el-GR" altLang="ja-JP">
                  <a:latin typeface="Arial Narrow" pitchFamily="34" charset="0"/>
                </a:rPr>
                <a:t>πελάτη του </a:t>
              </a:r>
              <a:r>
                <a:rPr lang="en-US" altLang="ja-JP">
                  <a:latin typeface="Arial Narrow" pitchFamily="34" charset="0"/>
                  <a:ea typeface="MS PGothic" pitchFamily="34" charset="-128"/>
                </a:rPr>
                <a:t>keith</a:t>
              </a:r>
              <a:endParaRPr lang="en-US">
                <a:latin typeface="Arial Narrow" pitchFamily="34" charset="0"/>
              </a:endParaRPr>
            </a:p>
          </p:txBody>
        </p:sp>
        <p:cxnSp>
          <p:nvCxnSpPr>
            <p:cNvPr id="67632" name="Straight Arrow Connector 302"/>
            <p:cNvCxnSpPr>
              <a:cxnSpLocks noChangeShapeType="1"/>
            </p:cNvCxnSpPr>
            <p:nvPr/>
          </p:nvCxnSpPr>
          <p:spPr bwMode="auto">
            <a:xfrm flipH="1">
              <a:off x="6964138" y="3948400"/>
              <a:ext cx="5092" cy="137391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grpSp>
          <p:nvGrpSpPr>
            <p:cNvPr id="67633" name="Group 303"/>
            <p:cNvGrpSpPr>
              <a:grpSpLocks/>
            </p:cNvGrpSpPr>
            <p:nvPr/>
          </p:nvGrpSpPr>
          <p:grpSpPr bwMode="auto">
            <a:xfrm>
              <a:off x="6823899" y="4038444"/>
              <a:ext cx="317511" cy="369332"/>
              <a:chOff x="7454630" y="3313376"/>
              <a:chExt cx="317511" cy="369332"/>
            </a:xfrm>
          </p:grpSpPr>
          <p:sp>
            <p:nvSpPr>
              <p:cNvPr id="67634" name="Oval 304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35" name="TextBox 305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cs typeface="Arial" charset="0"/>
                  </a:rPr>
                  <a:t>5</a:t>
                </a:r>
              </a:p>
            </p:txBody>
          </p:sp>
        </p:grpSp>
      </p:grpSp>
      <p:grpSp>
        <p:nvGrpSpPr>
          <p:cNvPr id="26" name="Group 61459"/>
          <p:cNvGrpSpPr>
            <a:grpSpLocks/>
          </p:cNvGrpSpPr>
          <p:nvPr/>
        </p:nvGrpSpPr>
        <p:grpSpPr bwMode="auto">
          <a:xfrm>
            <a:off x="2924175" y="2849563"/>
            <a:ext cx="3681413" cy="863600"/>
            <a:chOff x="2923738" y="2849582"/>
            <a:chExt cx="3681573" cy="863575"/>
          </a:xfrm>
        </p:grpSpPr>
        <p:cxnSp>
          <p:nvCxnSpPr>
            <p:cNvPr id="67626" name="Straight Arrow Connector 208"/>
            <p:cNvCxnSpPr>
              <a:cxnSpLocks noChangeShapeType="1"/>
            </p:cNvCxnSpPr>
            <p:nvPr/>
          </p:nvCxnSpPr>
          <p:spPr bwMode="auto">
            <a:xfrm flipH="1" flipV="1">
              <a:off x="2923738" y="3595774"/>
              <a:ext cx="3681573" cy="3133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/>
            </a:ln>
          </p:spPr>
        </p:cxnSp>
        <p:grpSp>
          <p:nvGrpSpPr>
            <p:cNvPr id="67627" name="Group 212"/>
            <p:cNvGrpSpPr>
              <a:grpSpLocks/>
            </p:cNvGrpSpPr>
            <p:nvPr/>
          </p:nvGrpSpPr>
          <p:grpSpPr bwMode="auto">
            <a:xfrm>
              <a:off x="5615461" y="3343825"/>
              <a:ext cx="317511" cy="369332"/>
              <a:chOff x="7454630" y="3299107"/>
              <a:chExt cx="317511" cy="369332"/>
            </a:xfrm>
          </p:grpSpPr>
          <p:sp>
            <p:nvSpPr>
              <p:cNvPr id="67629" name="Oval 213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30" name="TextBox 214"/>
              <p:cNvSpPr txBox="1">
                <a:spLocks noChangeArrowheads="1"/>
              </p:cNvSpPr>
              <p:nvPr/>
            </p:nvSpPr>
            <p:spPr bwMode="auto">
              <a:xfrm>
                <a:off x="7454630" y="3299107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cs typeface="Arial" charset="0"/>
                  </a:rPr>
                  <a:t>4</a:t>
                </a:r>
              </a:p>
            </p:txBody>
          </p:sp>
        </p:grpSp>
        <p:sp>
          <p:nvSpPr>
            <p:cNvPr id="67628" name="TextBox 310"/>
            <p:cNvSpPr txBox="1">
              <a:spLocks noChangeArrowheads="1"/>
            </p:cNvSpPr>
            <p:nvPr/>
          </p:nvSpPr>
          <p:spPr bwMode="auto">
            <a:xfrm>
              <a:off x="3116277" y="2849582"/>
              <a:ext cx="3412746" cy="646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</a:rPr>
                <a:t>4. Umass proxy </a:t>
              </a:r>
              <a:r>
                <a:rPr lang="el-GR">
                  <a:latin typeface="Arial Narrow" pitchFamily="34" charset="0"/>
                </a:rPr>
                <a:t>προωθεί την αίτηση</a:t>
              </a:r>
              <a:r>
                <a:rPr lang="en-US">
                  <a:latin typeface="Arial Narrow" pitchFamily="34" charset="0"/>
                </a:rPr>
                <a:t> </a:t>
              </a:r>
              <a:r>
                <a:rPr lang="el-GR">
                  <a:latin typeface="Arial Narrow" pitchFamily="34" charset="0"/>
                </a:rPr>
                <a:t>στον</a:t>
              </a:r>
              <a:r>
                <a:rPr lang="en-US">
                  <a:latin typeface="Arial Narrow" pitchFamily="34" charset="0"/>
                </a:rPr>
                <a:t>Eurecom registrar server</a:t>
              </a:r>
            </a:p>
          </p:txBody>
        </p:sp>
      </p:grpSp>
      <p:grpSp>
        <p:nvGrpSpPr>
          <p:cNvPr id="28" name="Group 61464"/>
          <p:cNvGrpSpPr>
            <a:grpSpLocks/>
          </p:cNvGrpSpPr>
          <p:nvPr/>
        </p:nvGrpSpPr>
        <p:grpSpPr bwMode="auto">
          <a:xfrm>
            <a:off x="2495550" y="3624263"/>
            <a:ext cx="4425950" cy="1784350"/>
            <a:chOff x="2495276" y="3624645"/>
            <a:chExt cx="4426962" cy="1783278"/>
          </a:xfrm>
        </p:grpSpPr>
        <p:cxnSp>
          <p:nvCxnSpPr>
            <p:cNvPr id="67613" name="Straight Arrow Connector 193"/>
            <p:cNvCxnSpPr>
              <a:cxnSpLocks noChangeShapeType="1"/>
            </p:cNvCxnSpPr>
            <p:nvPr/>
          </p:nvCxnSpPr>
          <p:spPr bwMode="auto">
            <a:xfrm>
              <a:off x="2621222" y="3995764"/>
              <a:ext cx="18873" cy="98409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grpSp>
          <p:nvGrpSpPr>
            <p:cNvPr id="67614" name="Group 307"/>
            <p:cNvGrpSpPr>
              <a:grpSpLocks/>
            </p:cNvGrpSpPr>
            <p:nvPr/>
          </p:nvGrpSpPr>
          <p:grpSpPr bwMode="auto">
            <a:xfrm>
              <a:off x="2495276" y="4119498"/>
              <a:ext cx="317511" cy="369332"/>
              <a:chOff x="7454630" y="3313376"/>
              <a:chExt cx="317511" cy="369332"/>
            </a:xfrm>
          </p:grpSpPr>
          <p:sp>
            <p:nvSpPr>
              <p:cNvPr id="67624" name="Oval 308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25" name="TextBox 309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cs typeface="Arial" charset="0"/>
                  </a:rPr>
                  <a:t>8</a:t>
                </a:r>
              </a:p>
            </p:txBody>
          </p:sp>
        </p:grpSp>
        <p:cxnSp>
          <p:nvCxnSpPr>
            <p:cNvPr id="67615" name="Straight Arrow Connector 298"/>
            <p:cNvCxnSpPr>
              <a:cxnSpLocks noChangeShapeType="1"/>
            </p:cNvCxnSpPr>
            <p:nvPr/>
          </p:nvCxnSpPr>
          <p:spPr bwMode="auto">
            <a:xfrm flipH="1" flipV="1">
              <a:off x="6774041" y="3890860"/>
              <a:ext cx="4578" cy="1517063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grpSp>
          <p:nvGrpSpPr>
            <p:cNvPr id="67616" name="Group 299"/>
            <p:cNvGrpSpPr>
              <a:grpSpLocks/>
            </p:cNvGrpSpPr>
            <p:nvPr/>
          </p:nvGrpSpPr>
          <p:grpSpPr bwMode="auto">
            <a:xfrm>
              <a:off x="6604727" y="4290135"/>
              <a:ext cx="317511" cy="369332"/>
              <a:chOff x="7454630" y="3313376"/>
              <a:chExt cx="317511" cy="369332"/>
            </a:xfrm>
          </p:grpSpPr>
          <p:sp>
            <p:nvSpPr>
              <p:cNvPr id="67622" name="Oval 300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23" name="TextBox 301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cs typeface="Arial" charset="0"/>
                  </a:rPr>
                  <a:t>6</a:t>
                </a:r>
              </a:p>
            </p:txBody>
          </p:sp>
        </p:grpSp>
        <p:cxnSp>
          <p:nvCxnSpPr>
            <p:cNvPr id="67617" name="Straight Arrow Connector 306"/>
            <p:cNvCxnSpPr>
              <a:cxnSpLocks noChangeShapeType="1"/>
            </p:cNvCxnSpPr>
            <p:nvPr/>
          </p:nvCxnSpPr>
          <p:spPr bwMode="auto">
            <a:xfrm flipH="1" flipV="1">
              <a:off x="2920928" y="3805248"/>
              <a:ext cx="3681573" cy="3133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grpSp>
          <p:nvGrpSpPr>
            <p:cNvPr id="67618" name="Group 222"/>
            <p:cNvGrpSpPr>
              <a:grpSpLocks/>
            </p:cNvGrpSpPr>
            <p:nvPr/>
          </p:nvGrpSpPr>
          <p:grpSpPr bwMode="auto">
            <a:xfrm>
              <a:off x="4569120" y="3624645"/>
              <a:ext cx="317511" cy="369332"/>
              <a:chOff x="7454630" y="3313376"/>
              <a:chExt cx="317511" cy="369332"/>
            </a:xfrm>
          </p:grpSpPr>
          <p:sp>
            <p:nvSpPr>
              <p:cNvPr id="67620" name="Oval 223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21" name="TextBox 224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cs typeface="Arial" charset="0"/>
                  </a:rPr>
                  <a:t>7</a:t>
                </a:r>
              </a:p>
            </p:txBody>
          </p:sp>
        </p:grpSp>
        <p:sp>
          <p:nvSpPr>
            <p:cNvPr id="67619" name="TextBox 313"/>
            <p:cNvSpPr txBox="1">
              <a:spLocks noChangeArrowheads="1"/>
            </p:cNvSpPr>
            <p:nvPr/>
          </p:nvSpPr>
          <p:spPr bwMode="auto">
            <a:xfrm>
              <a:off x="3234913" y="3927656"/>
              <a:ext cx="3068194" cy="645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</a:rPr>
                <a:t>6-8.</a:t>
              </a:r>
              <a:r>
                <a:rPr lang="el-GR">
                  <a:latin typeface="Arial Narrow" pitchFamily="34" charset="0"/>
                </a:rPr>
                <a:t> Απόκριση</a:t>
              </a:r>
              <a:r>
                <a:rPr lang="en-US">
                  <a:latin typeface="Arial Narrow" pitchFamily="34" charset="0"/>
                </a:rPr>
                <a:t> SIP </a:t>
              </a:r>
              <a:r>
                <a:rPr lang="el-GR">
                  <a:latin typeface="Arial Narrow" pitchFamily="34" charset="0"/>
                </a:rPr>
                <a:t>επιστρέφει στον</a:t>
              </a:r>
              <a:r>
                <a:rPr lang="en-US">
                  <a:latin typeface="Arial Narrow" pitchFamily="34" charset="0"/>
                </a:rPr>
                <a:t> Jim</a:t>
              </a:r>
            </a:p>
          </p:txBody>
        </p:sp>
      </p:grpSp>
      <p:grpSp>
        <p:nvGrpSpPr>
          <p:cNvPr id="67651" name="Group 61462"/>
          <p:cNvGrpSpPr>
            <a:grpSpLocks/>
          </p:cNvGrpSpPr>
          <p:nvPr/>
        </p:nvGrpSpPr>
        <p:grpSpPr bwMode="auto">
          <a:xfrm>
            <a:off x="2840038" y="5427663"/>
            <a:ext cx="3516312" cy="982662"/>
            <a:chOff x="2839885" y="5427680"/>
            <a:chExt cx="3515727" cy="982982"/>
          </a:xfrm>
        </p:grpSpPr>
        <p:sp>
          <p:nvSpPr>
            <p:cNvPr id="67608" name="Left-Right Arrow 61454"/>
            <p:cNvSpPr>
              <a:spLocks noChangeArrowheads="1"/>
            </p:cNvSpPr>
            <p:nvPr/>
          </p:nvSpPr>
          <p:spPr bwMode="auto">
            <a:xfrm>
              <a:off x="2839885" y="5450729"/>
              <a:ext cx="3382174" cy="342454"/>
            </a:xfrm>
            <a:prstGeom prst="leftRightArrow">
              <a:avLst>
                <a:gd name="adj1" fmla="val 50000"/>
                <a:gd name="adj2" fmla="val 50022"/>
              </a:avLst>
            </a:prstGeom>
            <a:solidFill>
              <a:srgbClr val="000099"/>
            </a:solidFill>
            <a:ln w="1587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67609" name="Group 317"/>
            <p:cNvGrpSpPr>
              <a:grpSpLocks/>
            </p:cNvGrpSpPr>
            <p:nvPr/>
          </p:nvGrpSpPr>
          <p:grpSpPr bwMode="auto">
            <a:xfrm>
              <a:off x="4417250" y="5427680"/>
              <a:ext cx="317511" cy="369332"/>
              <a:chOff x="7454630" y="3313376"/>
              <a:chExt cx="317511" cy="369332"/>
            </a:xfrm>
          </p:grpSpPr>
          <p:sp>
            <p:nvSpPr>
              <p:cNvPr id="67611" name="Oval 318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12" name="TextBox 319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Arial" charset="0"/>
                    <a:cs typeface="Arial" charset="0"/>
                  </a:rPr>
                  <a:t>9</a:t>
                </a:r>
              </a:p>
            </p:txBody>
          </p:sp>
        </p:grpSp>
        <p:sp>
          <p:nvSpPr>
            <p:cNvPr id="67610" name="TextBox 320"/>
            <p:cNvSpPr txBox="1">
              <a:spLocks noChangeArrowheads="1"/>
            </p:cNvSpPr>
            <p:nvPr/>
          </p:nvSpPr>
          <p:spPr bwMode="auto">
            <a:xfrm>
              <a:off x="3287418" y="5763789"/>
              <a:ext cx="3068194" cy="6468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Arial Narrow" pitchFamily="34" charset="0"/>
                </a:rPr>
                <a:t>9. </a:t>
              </a:r>
              <a:r>
                <a:rPr lang="el-GR">
                  <a:latin typeface="Arial Narrow" pitchFamily="34" charset="0"/>
                </a:rPr>
                <a:t>Δεδομένα ρέουν μεταξύ πελατών</a:t>
              </a:r>
              <a:endParaRPr lang="en-US">
                <a:latin typeface="Arial Narrow" pitchFamily="34" charset="0"/>
              </a:endParaRPr>
            </a:p>
          </p:txBody>
        </p:sp>
      </p:grpSp>
      <p:sp>
        <p:nvSpPr>
          <p:cNvPr id="67600" name="TextBox 61465"/>
          <p:cNvSpPr txBox="1">
            <a:spLocks noChangeArrowheads="1"/>
          </p:cNvSpPr>
          <p:nvPr/>
        </p:nvSpPr>
        <p:spPr bwMode="auto">
          <a:xfrm>
            <a:off x="1112838" y="2997200"/>
            <a:ext cx="12557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000099"/>
                </a:solidFill>
                <a:latin typeface="Arial" charset="0"/>
                <a:cs typeface="Arial" charset="0"/>
              </a:rPr>
              <a:t>UMass SIP proxy</a:t>
            </a:r>
          </a:p>
        </p:txBody>
      </p:sp>
      <p:sp>
        <p:nvSpPr>
          <p:cNvPr id="67601" name="TextBox 331"/>
          <p:cNvSpPr txBox="1">
            <a:spLocks noChangeArrowheads="1"/>
          </p:cNvSpPr>
          <p:nvPr/>
        </p:nvSpPr>
        <p:spPr bwMode="auto">
          <a:xfrm>
            <a:off x="4562475" y="1393825"/>
            <a:ext cx="12557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99"/>
                </a:solidFill>
                <a:latin typeface="Arial" charset="0"/>
                <a:cs typeface="Arial" charset="0"/>
              </a:rPr>
              <a:t>Poly SIP</a:t>
            </a:r>
          </a:p>
          <a:p>
            <a:r>
              <a:rPr lang="en-US">
                <a:solidFill>
                  <a:srgbClr val="000099"/>
                </a:solidFill>
                <a:latin typeface="Arial" charset="0"/>
                <a:cs typeface="Arial" charset="0"/>
              </a:rPr>
              <a:t>registrar</a:t>
            </a:r>
          </a:p>
        </p:txBody>
      </p:sp>
      <p:sp>
        <p:nvSpPr>
          <p:cNvPr id="67602" name="TextBox 332"/>
          <p:cNvSpPr txBox="1">
            <a:spLocks noChangeArrowheads="1"/>
          </p:cNvSpPr>
          <p:nvPr/>
        </p:nvSpPr>
        <p:spPr bwMode="auto">
          <a:xfrm>
            <a:off x="7126288" y="3059113"/>
            <a:ext cx="1778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99"/>
                </a:solidFill>
                <a:latin typeface="Arial" charset="0"/>
                <a:cs typeface="Arial" charset="0"/>
              </a:rPr>
              <a:t>Eurecom  SIP</a:t>
            </a:r>
          </a:p>
          <a:p>
            <a:r>
              <a:rPr lang="en-US">
                <a:solidFill>
                  <a:srgbClr val="000099"/>
                </a:solidFill>
                <a:latin typeface="Arial" charset="0"/>
                <a:cs typeface="Arial" charset="0"/>
              </a:rPr>
              <a:t>registrar</a:t>
            </a:r>
          </a:p>
        </p:txBody>
      </p:sp>
      <p:sp>
        <p:nvSpPr>
          <p:cNvPr id="67603" name="TextBox 334"/>
          <p:cNvSpPr txBox="1">
            <a:spLocks noChangeArrowheads="1"/>
          </p:cNvSpPr>
          <p:nvPr/>
        </p:nvSpPr>
        <p:spPr bwMode="auto">
          <a:xfrm>
            <a:off x="809625" y="5632450"/>
            <a:ext cx="1778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99"/>
                </a:solidFill>
                <a:latin typeface="Arial Narrow" pitchFamily="34" charset="0"/>
              </a:rPr>
              <a:t>128.119.40.186</a:t>
            </a:r>
            <a:endParaRPr lang="en-US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grpSp>
        <p:nvGrpSpPr>
          <p:cNvPr id="67604" name="Group 542"/>
          <p:cNvGrpSpPr>
            <a:grpSpLocks/>
          </p:cNvGrpSpPr>
          <p:nvPr/>
        </p:nvGrpSpPr>
        <p:grpSpPr bwMode="auto">
          <a:xfrm flipH="1">
            <a:off x="6529388" y="5435600"/>
            <a:ext cx="963612" cy="833438"/>
            <a:chOff x="-44" y="1473"/>
            <a:chExt cx="981" cy="1105"/>
          </a:xfrm>
        </p:grpSpPr>
        <p:pic>
          <p:nvPicPr>
            <p:cNvPr id="67606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607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67605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5405046E-D2C4-4834-973A-0B9BACC9970E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61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Σύγκριση με το </a:t>
            </a:r>
            <a:r>
              <a:rPr lang="en-US" smtClean="0"/>
              <a:t>H.323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39850"/>
            <a:ext cx="3983038" cy="4908550"/>
          </a:xfrm>
        </p:spPr>
        <p:txBody>
          <a:bodyPr/>
          <a:lstStyle/>
          <a:p>
            <a:r>
              <a:rPr lang="el-GR" sz="2000" smtClean="0"/>
              <a:t>Το </a:t>
            </a:r>
            <a:r>
              <a:rPr lang="en-US" sz="2000" smtClean="0"/>
              <a:t>H.323 </a:t>
            </a:r>
            <a:r>
              <a:rPr lang="el-GR" sz="2000" smtClean="0"/>
              <a:t>είναι επίσης ένα πρωτόκολλο σηματοδοσίας σε πραγματικό χρόνο, διαδραστικό</a:t>
            </a:r>
          </a:p>
          <a:p>
            <a:r>
              <a:rPr lang="el-GR" sz="2000" smtClean="0"/>
              <a:t>Το </a:t>
            </a:r>
            <a:r>
              <a:rPr lang="en-US" sz="2000" smtClean="0"/>
              <a:t>H.323 </a:t>
            </a:r>
            <a:r>
              <a:rPr lang="el-GR" sz="2000" smtClean="0"/>
              <a:t>είναι ένα πλήρες, κάθετα ενοποιημένο σύνολο (</a:t>
            </a:r>
            <a:r>
              <a:rPr lang="en-US" sz="2000" smtClean="0"/>
              <a:t>suite</a:t>
            </a:r>
            <a:r>
              <a:rPr lang="el-GR" sz="2000" smtClean="0"/>
              <a:t>) πρωτοκόλλων για διασκέψεις πολυμέσων</a:t>
            </a:r>
            <a:r>
              <a:rPr lang="en-US" sz="2000" smtClean="0"/>
              <a:t>: </a:t>
            </a:r>
            <a:r>
              <a:rPr lang="el-GR" sz="2000" smtClean="0"/>
              <a:t>σηματοδοσία</a:t>
            </a:r>
            <a:r>
              <a:rPr lang="en-US" sz="2000" smtClean="0"/>
              <a:t>, </a:t>
            </a:r>
            <a:r>
              <a:rPr lang="el-GR" sz="2000" smtClean="0"/>
              <a:t>δήλωση</a:t>
            </a:r>
            <a:r>
              <a:rPr lang="en-US" sz="2000" smtClean="0"/>
              <a:t>, </a:t>
            </a:r>
            <a:r>
              <a:rPr lang="el-GR" sz="2000" smtClean="0"/>
              <a:t>έλεγχος παραλαβής</a:t>
            </a:r>
            <a:r>
              <a:rPr lang="en-US" sz="2000" smtClean="0"/>
              <a:t>,</a:t>
            </a:r>
            <a:r>
              <a:rPr lang="el-GR" sz="2000" smtClean="0"/>
              <a:t> μετάδοση και</a:t>
            </a:r>
            <a:r>
              <a:rPr lang="en-US" sz="2000" smtClean="0"/>
              <a:t> codecs.</a:t>
            </a:r>
          </a:p>
          <a:p>
            <a:r>
              <a:rPr lang="el-GR" sz="2000" smtClean="0"/>
              <a:t>Το </a:t>
            </a:r>
            <a:r>
              <a:rPr lang="en-US" sz="2000" smtClean="0"/>
              <a:t>SIP </a:t>
            </a:r>
            <a:r>
              <a:rPr lang="el-GR" sz="2000" smtClean="0"/>
              <a:t>είναι ένα μεμονωμένο συστατικό</a:t>
            </a:r>
            <a:r>
              <a:rPr lang="en-US" sz="2000" smtClean="0"/>
              <a:t>.</a:t>
            </a:r>
            <a:r>
              <a:rPr lang="el-GR" sz="2000" smtClean="0"/>
              <a:t> Συνεργάζεται με το</a:t>
            </a:r>
            <a:r>
              <a:rPr lang="en-US" sz="2000" smtClean="0"/>
              <a:t> RTP, </a:t>
            </a:r>
            <a:r>
              <a:rPr lang="el-GR" sz="2000" smtClean="0"/>
              <a:t>αλλά δεν απαιτεί την χρήση του.</a:t>
            </a:r>
            <a:r>
              <a:rPr lang="en-US" sz="2000" smtClean="0"/>
              <a:t> </a:t>
            </a:r>
            <a:r>
              <a:rPr lang="el-GR" sz="2000" smtClean="0"/>
              <a:t>Μπορεί να συνδυαστεί με άλλα πρωτόκολλα και υπηρεσίες.</a:t>
            </a:r>
            <a:endParaRPr lang="en-US" sz="2000" smtClean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sz="2000" dirty="0" smtClean="0"/>
              <a:t>Το </a:t>
            </a:r>
            <a:r>
              <a:rPr lang="en-US" sz="2000" dirty="0" smtClean="0"/>
              <a:t>H.323 </a:t>
            </a:r>
            <a:r>
              <a:rPr lang="el-GR" sz="2000" dirty="0" smtClean="0"/>
              <a:t>αναπτύχθηκε από την</a:t>
            </a:r>
            <a:r>
              <a:rPr lang="en-US" sz="2000" dirty="0" smtClean="0"/>
              <a:t> ITU (</a:t>
            </a:r>
            <a:r>
              <a:rPr lang="el-GR" sz="2000" dirty="0" smtClean="0"/>
              <a:t>τηλεφωνία</a:t>
            </a:r>
            <a:r>
              <a:rPr lang="en-US" sz="2000" dirty="0" smtClean="0"/>
              <a:t>).</a:t>
            </a:r>
          </a:p>
          <a:p>
            <a:r>
              <a:rPr lang="el-GR" sz="2000" dirty="0" smtClean="0"/>
              <a:t>Το </a:t>
            </a:r>
            <a:r>
              <a:rPr lang="en-US" sz="2000" dirty="0" smtClean="0"/>
              <a:t>SIP </a:t>
            </a:r>
            <a:r>
              <a:rPr lang="el-GR" sz="2000" dirty="0" smtClean="0"/>
              <a:t>αναπτύχθηκε από το </a:t>
            </a:r>
            <a:r>
              <a:rPr lang="en-US" sz="2000" dirty="0" smtClean="0"/>
              <a:t>IETF: </a:t>
            </a:r>
            <a:r>
              <a:rPr lang="el-GR" sz="2000" dirty="0" smtClean="0"/>
              <a:t>δανείζεται πολλά στοιχεία από το</a:t>
            </a:r>
            <a:r>
              <a:rPr lang="en-US" sz="2000" dirty="0" smtClean="0"/>
              <a:t> HTTP. </a:t>
            </a:r>
            <a:r>
              <a:rPr lang="el-GR" sz="2000" dirty="0" smtClean="0"/>
              <a:t>Το </a:t>
            </a:r>
            <a:r>
              <a:rPr lang="en-US" sz="2000" dirty="0" smtClean="0"/>
              <a:t>SIP </a:t>
            </a:r>
            <a:r>
              <a:rPr lang="el-GR" sz="2000" dirty="0" smtClean="0"/>
              <a:t>έχει μια γεύση </a:t>
            </a:r>
            <a:r>
              <a:rPr lang="en-US" sz="2000" dirty="0" smtClean="0"/>
              <a:t>Web, </a:t>
            </a:r>
            <a:r>
              <a:rPr lang="el-GR" sz="2000" dirty="0" smtClean="0"/>
              <a:t>ενώ το </a:t>
            </a:r>
            <a:r>
              <a:rPr lang="en-US" sz="2000" dirty="0" smtClean="0"/>
              <a:t>H.323 </a:t>
            </a:r>
            <a:r>
              <a:rPr lang="el-GR" sz="2000" dirty="0" smtClean="0"/>
              <a:t>έχει μια γεύση τηλεφωνίας</a:t>
            </a:r>
            <a:r>
              <a:rPr lang="en-US" sz="2000" dirty="0" smtClean="0"/>
              <a:t>. </a:t>
            </a:r>
          </a:p>
          <a:p>
            <a:r>
              <a:rPr lang="el-GR" sz="2000" dirty="0" smtClean="0"/>
              <a:t>Το </a:t>
            </a:r>
            <a:r>
              <a:rPr lang="en-US" sz="2000" dirty="0" smtClean="0"/>
              <a:t>SIP </a:t>
            </a:r>
            <a:r>
              <a:rPr lang="el-GR" sz="2000" dirty="0" smtClean="0"/>
              <a:t>χρησιμοποιεί την αρχή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KISS</a:t>
            </a:r>
            <a:r>
              <a:rPr lang="en-US" sz="2000" dirty="0" smtClean="0"/>
              <a:t> : </a:t>
            </a:r>
            <a:r>
              <a:rPr lang="en-US" sz="2000" i="1" dirty="0" smtClean="0">
                <a:solidFill>
                  <a:srgbClr val="FF0000"/>
                </a:solidFill>
              </a:rPr>
              <a:t>Keep it simple stupid</a:t>
            </a:r>
            <a:r>
              <a:rPr lang="el-GR" sz="2000" i="1" dirty="0" smtClean="0">
                <a:solidFill>
                  <a:srgbClr val="FF0000"/>
                </a:solidFill>
              </a:rPr>
              <a:t> !</a:t>
            </a:r>
            <a:endParaRPr lang="en-US" sz="2000" i="1" dirty="0" smtClean="0">
              <a:solidFill>
                <a:srgbClr val="FF0000"/>
              </a:solidFill>
            </a:endParaRPr>
          </a:p>
        </p:txBody>
      </p:sp>
      <p:sp>
        <p:nvSpPr>
          <p:cNvPr id="68613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8614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3AF297B5-1191-478E-B879-F4C7FCDF270B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62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533400" y="322263"/>
            <a:ext cx="7772400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3200" u="sng">
                <a:solidFill>
                  <a:schemeClr val="accent2"/>
                </a:solidFill>
              </a:rPr>
              <a:t>Δικτύωση Πολυμέσων: Διάρθρωση</a:t>
            </a:r>
          </a:p>
        </p:txBody>
      </p:sp>
      <p:sp>
        <p:nvSpPr>
          <p:cNvPr id="69636" name="Text Box 5"/>
          <p:cNvSpPr txBox="1">
            <a:spLocks noChangeArrowheads="1"/>
          </p:cNvSpPr>
          <p:nvPr/>
        </p:nvSpPr>
        <p:spPr bwMode="auto">
          <a:xfrm>
            <a:off x="300038" y="1749425"/>
            <a:ext cx="8543925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7.1</a:t>
            </a:r>
            <a:r>
              <a:rPr lang="el-GR" dirty="0"/>
              <a:t> </a:t>
            </a:r>
            <a:r>
              <a:rPr lang="en-US" dirty="0" smtClean="0"/>
              <a:t> </a:t>
            </a:r>
            <a:r>
              <a:rPr lang="el-GR" dirty="0" smtClean="0"/>
              <a:t>Εφαρμογές </a:t>
            </a:r>
            <a:r>
              <a:rPr lang="el-GR" dirty="0"/>
              <a:t>δικτύωσης πολυμέσων</a:t>
            </a: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7.2</a:t>
            </a:r>
            <a:r>
              <a:rPr lang="el-GR" dirty="0"/>
              <a:t> </a:t>
            </a:r>
            <a:r>
              <a:rPr lang="en-US" dirty="0" smtClean="0"/>
              <a:t> </a:t>
            </a:r>
            <a:r>
              <a:rPr lang="el-GR" dirty="0" smtClean="0"/>
              <a:t>Ροή </a:t>
            </a:r>
            <a:r>
              <a:rPr lang="el-GR" dirty="0"/>
              <a:t>αποθηκευμένου βίντεο</a:t>
            </a: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chemeClr val="accent2"/>
                </a:solidFill>
              </a:rPr>
              <a:t>7.3</a:t>
            </a:r>
            <a:r>
              <a:rPr lang="el-GR" dirty="0"/>
              <a:t> </a:t>
            </a:r>
            <a:r>
              <a:rPr lang="en-US" dirty="0" smtClean="0"/>
              <a:t> Voice-over-IP</a:t>
            </a:r>
            <a:endParaRPr lang="en-US" dirty="0"/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2"/>
                </a:solidFill>
              </a:rPr>
              <a:t>7.4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l-GR" dirty="0" smtClean="0"/>
              <a:t>Πρωτόκολλα </a:t>
            </a:r>
            <a:r>
              <a:rPr lang="el-GR" dirty="0"/>
              <a:t>εφαρμογών συνομιλίας πραγματικού χρόνου: </a:t>
            </a:r>
            <a:r>
              <a:rPr lang="en-US" dirty="0"/>
              <a:t>RTP, SIP</a:t>
            </a:r>
            <a:endParaRPr lang="el-GR" dirty="0"/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rgbClr val="FF0000"/>
                </a:solidFill>
              </a:rPr>
              <a:t>7.5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Υποστήριξη </a:t>
            </a:r>
            <a:r>
              <a:rPr lang="el-GR" dirty="0">
                <a:solidFill>
                  <a:srgbClr val="FF0000"/>
                </a:solidFill>
              </a:rPr>
              <a:t>δικτύου για πολυμέσα </a:t>
            </a:r>
          </a:p>
        </p:txBody>
      </p:sp>
      <p:sp>
        <p:nvSpPr>
          <p:cNvPr id="69637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65CCB263-A665-4705-B779-2A8692F6BDD8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63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Υποστήριξη δικτύων για πολυμέσα</a:t>
            </a:r>
          </a:p>
        </p:txBody>
      </p:sp>
      <p:sp>
        <p:nvSpPr>
          <p:cNvPr id="70659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70660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" y="1871663"/>
            <a:ext cx="8561388" cy="341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3EFE9536-776A-47AB-9812-8A6356EAAF4B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64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Διαστασιολόγηση δικτύων βέλτιστης προσπάθειας</a:t>
            </a:r>
          </a:p>
        </p:txBody>
      </p:sp>
      <p:sp>
        <p:nvSpPr>
          <p:cNvPr id="71683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1684" name="3 - TextBox"/>
          <p:cNvSpPr txBox="1">
            <a:spLocks noChangeArrowheads="1"/>
          </p:cNvSpPr>
          <p:nvPr/>
        </p:nvSpPr>
        <p:spPr bwMode="auto">
          <a:xfrm>
            <a:off x="273050" y="1652588"/>
            <a:ext cx="864711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/>
              <a:t> </a:t>
            </a:r>
            <a:r>
              <a:rPr lang="el-GR" sz="2400">
                <a:solidFill>
                  <a:srgbClr val="FF0000"/>
                </a:solidFill>
              </a:rPr>
              <a:t>προσέγγιση:</a:t>
            </a:r>
            <a:r>
              <a:rPr lang="el-GR" sz="2400"/>
              <a:t> δώσε αρκετή χωρητικότητα στη ζεύξη ώστε να μην υπάρξει συμφόρηση, τα δεδομένα πολυμέσων ρέουν χωρίς απώλειες ή καθυστερήσεις</a:t>
            </a:r>
          </a:p>
          <a:p>
            <a:pPr lvl="1"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l-GR" sz="2000"/>
              <a:t> χαμηλή πολυπλοκότητα για δικτυακούς μηχανισμούς (χρήση παρόντος δικτύου </a:t>
            </a:r>
            <a:r>
              <a:rPr lang="en-US" sz="2000"/>
              <a:t>“</a:t>
            </a:r>
            <a:r>
              <a:rPr lang="el-GR" sz="2000"/>
              <a:t>βέλτιστης προσπάθειας</a:t>
            </a:r>
            <a:r>
              <a:rPr lang="en-US" sz="2000"/>
              <a:t>”</a:t>
            </a:r>
            <a:r>
              <a:rPr lang="el-GR" sz="2000"/>
              <a:t>)</a:t>
            </a:r>
          </a:p>
          <a:p>
            <a:pPr lvl="1"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l-GR" sz="2000"/>
              <a:t> υψηλό κόστος εύρους ζώνης</a:t>
            </a:r>
          </a:p>
          <a:p>
            <a:pPr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/>
              <a:t> προκλήσεις:</a:t>
            </a:r>
          </a:p>
          <a:p>
            <a:pPr lvl="1"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l-GR" sz="2000"/>
              <a:t> </a:t>
            </a:r>
            <a:r>
              <a:rPr lang="el-GR" sz="2000">
                <a:solidFill>
                  <a:schemeClr val="accent2"/>
                </a:solidFill>
              </a:rPr>
              <a:t>διαστασιολόγηση δικτύου: </a:t>
            </a:r>
            <a:r>
              <a:rPr lang="el-GR" sz="2000"/>
              <a:t>πόσο εύρος ζώνης είναι </a:t>
            </a:r>
            <a:r>
              <a:rPr lang="en-US" sz="2000"/>
              <a:t>“</a:t>
            </a:r>
            <a:r>
              <a:rPr lang="el-GR" sz="2000"/>
              <a:t>αρκετό;</a:t>
            </a:r>
            <a:r>
              <a:rPr lang="en-US" sz="2000"/>
              <a:t>”</a:t>
            </a:r>
            <a:endParaRPr lang="el-GR" sz="2000"/>
          </a:p>
          <a:p>
            <a:pPr lvl="1"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l-GR" sz="2000"/>
              <a:t> </a:t>
            </a:r>
            <a:r>
              <a:rPr lang="el-GR" sz="2000">
                <a:solidFill>
                  <a:schemeClr val="accent2"/>
                </a:solidFill>
              </a:rPr>
              <a:t>υπολογισμός ζήτησης δικτυακής κίνησης:</a:t>
            </a:r>
            <a:r>
              <a:rPr lang="el-GR" sz="2000"/>
              <a:t> χρειάζεται για να καθορισθεί πόσο εύρος ζώνης είναι </a:t>
            </a:r>
            <a:r>
              <a:rPr lang="en-US" sz="2000"/>
              <a:t>“</a:t>
            </a:r>
            <a:r>
              <a:rPr lang="el-GR" sz="2000"/>
              <a:t>αρκετό</a:t>
            </a:r>
            <a:r>
              <a:rPr lang="en-US" sz="2000"/>
              <a:t>”</a:t>
            </a:r>
            <a:r>
              <a:rPr lang="el-GR" sz="2000"/>
              <a:t> (για τόση κίνηση)</a:t>
            </a:r>
          </a:p>
        </p:txBody>
      </p:sp>
      <p:sp>
        <p:nvSpPr>
          <p:cNvPr id="71685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0E04B494-2A65-4C64-8383-7FDE9130D563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65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mtClean="0"/>
              <a:t>Παροχή πολλαπλών κλάσεων υπηρεσίας</a:t>
            </a:r>
            <a:endParaRPr lang="en-US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5275" y="1198563"/>
            <a:ext cx="8656638" cy="348615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mtClean="0"/>
              <a:t>Έως τώρα</a:t>
            </a:r>
            <a:r>
              <a:rPr lang="en-US" smtClean="0"/>
              <a:t>: “</a:t>
            </a:r>
            <a:r>
              <a:rPr lang="el-GR" smtClean="0"/>
              <a:t>κάνουμε την βέλτιστη προσπάθεια</a:t>
            </a:r>
            <a:r>
              <a:rPr lang="en-US" smtClean="0"/>
              <a:t>”</a:t>
            </a:r>
            <a:endParaRPr lang="el-GR" smtClean="0"/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ένα «μέγεθος» για όλα τα μοντέλα υπηρεσιών</a:t>
            </a:r>
          </a:p>
          <a:p>
            <a:pPr>
              <a:buFont typeface="Wingdings" pitchFamily="2" charset="2"/>
              <a:buChar char="q"/>
            </a:pPr>
            <a:r>
              <a:rPr lang="el-GR" smtClean="0"/>
              <a:t> Εναλλακτική: πολλαπλές κλάσεις υπηρεσίας</a:t>
            </a:r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 διαμέριση κίνησης σε κλάσεις</a:t>
            </a:r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 το δίκτυο αντιμετωπίζει διαφορετικές κλάσεις κίνησης διαφορετικά (αναλογία: </a:t>
            </a:r>
            <a:r>
              <a:rPr lang="en-US" smtClean="0"/>
              <a:t>VIP </a:t>
            </a:r>
            <a:r>
              <a:rPr lang="el-GR" smtClean="0"/>
              <a:t>έναντι κανονικής εξυπηρέτησης)</a:t>
            </a:r>
          </a:p>
          <a:p>
            <a:pPr>
              <a:buFont typeface="Wingdings" pitchFamily="2" charset="2"/>
              <a:buChar char="q"/>
            </a:pPr>
            <a:r>
              <a:rPr lang="el-GR" smtClean="0"/>
              <a:t> Διακριτότητα: διαφοροποιημένη υπηρεσία μεταξύ πολλαπλών </a:t>
            </a:r>
            <a:r>
              <a:rPr lang="el-GR" smtClean="0">
                <a:solidFill>
                  <a:srgbClr val="FF0000"/>
                </a:solidFill>
              </a:rPr>
              <a:t>κλάσεων</a:t>
            </a:r>
            <a:r>
              <a:rPr lang="el-GR" smtClean="0"/>
              <a:t>, όχι πολλαπλών συνδέσεων</a:t>
            </a:r>
          </a:p>
          <a:p>
            <a:pPr>
              <a:buFont typeface="Wingdings" pitchFamily="2" charset="2"/>
              <a:buChar char="q"/>
            </a:pPr>
            <a:r>
              <a:rPr lang="el-GR" smtClean="0"/>
              <a:t>Ιστορία: </a:t>
            </a:r>
            <a:endParaRPr lang="en-US" smtClean="0"/>
          </a:p>
          <a:p>
            <a:pPr>
              <a:buFont typeface="ZapfDingbats" pitchFamily="82" charset="2"/>
              <a:buNone/>
            </a:pPr>
            <a:r>
              <a:rPr lang="en-US" smtClean="0"/>
              <a:t>ToS</a:t>
            </a:r>
            <a:r>
              <a:rPr lang="el-GR" smtClean="0"/>
              <a:t> </a:t>
            </a:r>
            <a:r>
              <a:rPr lang="en-US" smtClean="0"/>
              <a:t>(Type of Service)bits</a:t>
            </a:r>
            <a:endParaRPr lang="el-GR" smtClean="0"/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4797425"/>
            <a:ext cx="8731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9" name="Freeform 6"/>
          <p:cNvSpPr>
            <a:spLocks/>
          </p:cNvSpPr>
          <p:nvPr/>
        </p:nvSpPr>
        <p:spPr bwMode="auto">
          <a:xfrm>
            <a:off x="5943600" y="4132263"/>
            <a:ext cx="2847975" cy="1481137"/>
          </a:xfrm>
          <a:custGeom>
            <a:avLst/>
            <a:gdLst>
              <a:gd name="T0" fmla="*/ 2147483647 w 1794"/>
              <a:gd name="T1" fmla="*/ 2147483647 h 933"/>
              <a:gd name="T2" fmla="*/ 2147483647 w 1794"/>
              <a:gd name="T3" fmla="*/ 2147483647 h 933"/>
              <a:gd name="T4" fmla="*/ 2147483647 w 1794"/>
              <a:gd name="T5" fmla="*/ 2147483647 h 933"/>
              <a:gd name="T6" fmla="*/ 2147483647 w 1794"/>
              <a:gd name="T7" fmla="*/ 2147483647 h 933"/>
              <a:gd name="T8" fmla="*/ 2147483647 w 1794"/>
              <a:gd name="T9" fmla="*/ 2147483647 h 933"/>
              <a:gd name="T10" fmla="*/ 2147483647 w 1794"/>
              <a:gd name="T11" fmla="*/ 2147483647 h 933"/>
              <a:gd name="T12" fmla="*/ 2147483647 w 1794"/>
              <a:gd name="T13" fmla="*/ 2147483647 h 933"/>
              <a:gd name="T14" fmla="*/ 2147483647 w 1794"/>
              <a:gd name="T15" fmla="*/ 2147483647 h 933"/>
              <a:gd name="T16" fmla="*/ 2147483647 w 1794"/>
              <a:gd name="T17" fmla="*/ 2147483647 h 933"/>
              <a:gd name="T18" fmla="*/ 2147483647 w 1794"/>
              <a:gd name="T19" fmla="*/ 2147483647 h 933"/>
              <a:gd name="T20" fmla="*/ 2147483647 w 1794"/>
              <a:gd name="T21" fmla="*/ 2147483647 h 9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94"/>
              <a:gd name="T34" fmla="*/ 0 h 933"/>
              <a:gd name="T35" fmla="*/ 1794 w 1794"/>
              <a:gd name="T36" fmla="*/ 933 h 93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94" h="933">
                <a:moveTo>
                  <a:pt x="6" y="483"/>
                </a:moveTo>
                <a:cubicBezTo>
                  <a:pt x="0" y="365"/>
                  <a:pt x="16" y="189"/>
                  <a:pt x="108" y="125"/>
                </a:cubicBezTo>
                <a:cubicBezTo>
                  <a:pt x="200" y="61"/>
                  <a:pt x="389" y="116"/>
                  <a:pt x="559" y="100"/>
                </a:cubicBezTo>
                <a:cubicBezTo>
                  <a:pt x="729" y="84"/>
                  <a:pt x="935" y="0"/>
                  <a:pt x="1128" y="29"/>
                </a:cubicBezTo>
                <a:cubicBezTo>
                  <a:pt x="1321" y="58"/>
                  <a:pt x="1638" y="142"/>
                  <a:pt x="1716" y="275"/>
                </a:cubicBezTo>
                <a:cubicBezTo>
                  <a:pt x="1794" y="408"/>
                  <a:pt x="1652" y="721"/>
                  <a:pt x="1596" y="827"/>
                </a:cubicBezTo>
                <a:cubicBezTo>
                  <a:pt x="1540" y="933"/>
                  <a:pt x="1506" y="894"/>
                  <a:pt x="1380" y="911"/>
                </a:cubicBezTo>
                <a:cubicBezTo>
                  <a:pt x="1254" y="928"/>
                  <a:pt x="1001" y="929"/>
                  <a:pt x="840" y="929"/>
                </a:cubicBezTo>
                <a:cubicBezTo>
                  <a:pt x="679" y="929"/>
                  <a:pt x="530" y="927"/>
                  <a:pt x="414" y="911"/>
                </a:cubicBezTo>
                <a:cubicBezTo>
                  <a:pt x="298" y="895"/>
                  <a:pt x="211" y="903"/>
                  <a:pt x="143" y="832"/>
                </a:cubicBezTo>
                <a:cubicBezTo>
                  <a:pt x="75" y="761"/>
                  <a:pt x="4" y="624"/>
                  <a:pt x="6" y="483"/>
                </a:cubicBezTo>
                <a:close/>
              </a:path>
            </a:pathLst>
          </a:cu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2710" name="Freeform 10"/>
          <p:cNvSpPr>
            <a:spLocks/>
          </p:cNvSpPr>
          <p:nvPr/>
        </p:nvSpPr>
        <p:spPr bwMode="auto">
          <a:xfrm>
            <a:off x="6572250" y="4495800"/>
            <a:ext cx="542925" cy="295275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2711" name="Freeform 95"/>
          <p:cNvSpPr>
            <a:spLocks/>
          </p:cNvSpPr>
          <p:nvPr/>
        </p:nvSpPr>
        <p:spPr bwMode="auto">
          <a:xfrm>
            <a:off x="7613650" y="4489450"/>
            <a:ext cx="504825" cy="307975"/>
          </a:xfrm>
          <a:custGeom>
            <a:avLst/>
            <a:gdLst>
              <a:gd name="T0" fmla="*/ 0 w 318"/>
              <a:gd name="T1" fmla="*/ 0 h 194"/>
              <a:gd name="T2" fmla="*/ 2147483647 w 318"/>
              <a:gd name="T3" fmla="*/ 2147483647 h 194"/>
              <a:gd name="T4" fmla="*/ 0 60000 65536"/>
              <a:gd name="T5" fmla="*/ 0 60000 65536"/>
              <a:gd name="T6" fmla="*/ 0 w 318"/>
              <a:gd name="T7" fmla="*/ 0 h 194"/>
              <a:gd name="T8" fmla="*/ 318 w 318"/>
              <a:gd name="T9" fmla="*/ 194 h 1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8" h="194">
                <a:moveTo>
                  <a:pt x="0" y="0"/>
                </a:moveTo>
                <a:lnTo>
                  <a:pt x="318" y="194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2712" name="Freeform 96"/>
          <p:cNvSpPr>
            <a:spLocks/>
          </p:cNvSpPr>
          <p:nvPr/>
        </p:nvSpPr>
        <p:spPr bwMode="auto">
          <a:xfrm>
            <a:off x="6548438" y="4881563"/>
            <a:ext cx="481012" cy="238125"/>
          </a:xfrm>
          <a:custGeom>
            <a:avLst/>
            <a:gdLst>
              <a:gd name="T0" fmla="*/ 0 w 294"/>
              <a:gd name="T1" fmla="*/ 0 h 174"/>
              <a:gd name="T2" fmla="*/ 2147483647 w 294"/>
              <a:gd name="T3" fmla="*/ 2147483647 h 174"/>
              <a:gd name="T4" fmla="*/ 0 60000 65536"/>
              <a:gd name="T5" fmla="*/ 0 60000 65536"/>
              <a:gd name="T6" fmla="*/ 0 w 294"/>
              <a:gd name="T7" fmla="*/ 0 h 174"/>
              <a:gd name="T8" fmla="*/ 294 w 294"/>
              <a:gd name="T9" fmla="*/ 174 h 1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94" h="174">
                <a:moveTo>
                  <a:pt x="0" y="0"/>
                </a:moveTo>
                <a:lnTo>
                  <a:pt x="294" y="174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2713" name="Freeform 97"/>
          <p:cNvSpPr>
            <a:spLocks/>
          </p:cNvSpPr>
          <p:nvPr/>
        </p:nvSpPr>
        <p:spPr bwMode="auto">
          <a:xfrm>
            <a:off x="7496175" y="4857750"/>
            <a:ext cx="628650" cy="247650"/>
          </a:xfrm>
          <a:custGeom>
            <a:avLst/>
            <a:gdLst>
              <a:gd name="T0" fmla="*/ 0 w 378"/>
              <a:gd name="T1" fmla="*/ 2147483647 h 174"/>
              <a:gd name="T2" fmla="*/ 2147483647 w 378"/>
              <a:gd name="T3" fmla="*/ 0 h 174"/>
              <a:gd name="T4" fmla="*/ 0 60000 65536"/>
              <a:gd name="T5" fmla="*/ 0 60000 65536"/>
              <a:gd name="T6" fmla="*/ 0 w 378"/>
              <a:gd name="T7" fmla="*/ 0 h 174"/>
              <a:gd name="T8" fmla="*/ 378 w 378"/>
              <a:gd name="T9" fmla="*/ 174 h 1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8" h="174">
                <a:moveTo>
                  <a:pt x="0" y="174"/>
                </a:moveTo>
                <a:lnTo>
                  <a:pt x="37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2714" name="Freeform 98"/>
          <p:cNvSpPr>
            <a:spLocks/>
          </p:cNvSpPr>
          <p:nvPr/>
        </p:nvSpPr>
        <p:spPr bwMode="auto">
          <a:xfrm>
            <a:off x="8162925" y="4911725"/>
            <a:ext cx="206375" cy="508000"/>
          </a:xfrm>
          <a:custGeom>
            <a:avLst/>
            <a:gdLst>
              <a:gd name="T0" fmla="*/ 0 w 118"/>
              <a:gd name="T1" fmla="*/ 2147483647 h 500"/>
              <a:gd name="T2" fmla="*/ 2147483647 w 118"/>
              <a:gd name="T3" fmla="*/ 0 h 500"/>
              <a:gd name="T4" fmla="*/ 0 60000 65536"/>
              <a:gd name="T5" fmla="*/ 0 60000 65536"/>
              <a:gd name="T6" fmla="*/ 0 w 118"/>
              <a:gd name="T7" fmla="*/ 0 h 500"/>
              <a:gd name="T8" fmla="*/ 118 w 118"/>
              <a:gd name="T9" fmla="*/ 500 h 5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8" h="500">
                <a:moveTo>
                  <a:pt x="0" y="500"/>
                </a:moveTo>
                <a:lnTo>
                  <a:pt x="11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2715" name="Freeform 99"/>
          <p:cNvSpPr>
            <a:spLocks/>
          </p:cNvSpPr>
          <p:nvPr/>
        </p:nvSpPr>
        <p:spPr bwMode="auto">
          <a:xfrm>
            <a:off x="6927850" y="5445125"/>
            <a:ext cx="736600" cy="74613"/>
          </a:xfrm>
          <a:custGeom>
            <a:avLst/>
            <a:gdLst>
              <a:gd name="T0" fmla="*/ 2147483647 w 370"/>
              <a:gd name="T1" fmla="*/ 2147483647 h 32"/>
              <a:gd name="T2" fmla="*/ 0 w 370"/>
              <a:gd name="T3" fmla="*/ 0 h 32"/>
              <a:gd name="T4" fmla="*/ 0 60000 65536"/>
              <a:gd name="T5" fmla="*/ 0 60000 65536"/>
              <a:gd name="T6" fmla="*/ 0 w 370"/>
              <a:gd name="T7" fmla="*/ 0 h 32"/>
              <a:gd name="T8" fmla="*/ 370 w 370"/>
              <a:gd name="T9" fmla="*/ 32 h 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0" h="32">
                <a:moveTo>
                  <a:pt x="370" y="32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2716" name="Freeform 100"/>
          <p:cNvSpPr>
            <a:spLocks/>
          </p:cNvSpPr>
          <p:nvPr/>
        </p:nvSpPr>
        <p:spPr bwMode="auto">
          <a:xfrm>
            <a:off x="6391275" y="4905375"/>
            <a:ext cx="193675" cy="425450"/>
          </a:xfrm>
          <a:custGeom>
            <a:avLst/>
            <a:gdLst>
              <a:gd name="T0" fmla="*/ 2147483647 w 176"/>
              <a:gd name="T1" fmla="*/ 2147483647 h 412"/>
              <a:gd name="T2" fmla="*/ 2147483647 w 176"/>
              <a:gd name="T3" fmla="*/ 2147483647 h 412"/>
              <a:gd name="T4" fmla="*/ 0 w 176"/>
              <a:gd name="T5" fmla="*/ 0 h 412"/>
              <a:gd name="T6" fmla="*/ 0 60000 65536"/>
              <a:gd name="T7" fmla="*/ 0 60000 65536"/>
              <a:gd name="T8" fmla="*/ 0 60000 65536"/>
              <a:gd name="T9" fmla="*/ 0 w 176"/>
              <a:gd name="T10" fmla="*/ 0 h 412"/>
              <a:gd name="T11" fmla="*/ 176 w 176"/>
              <a:gd name="T12" fmla="*/ 412 h 4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" h="412">
                <a:moveTo>
                  <a:pt x="162" y="408"/>
                </a:moveTo>
                <a:lnTo>
                  <a:pt x="176" y="412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2717" name="Rectangle 101"/>
          <p:cNvSpPr>
            <a:spLocks noChangeArrowheads="1"/>
          </p:cNvSpPr>
          <p:nvPr/>
        </p:nvSpPr>
        <p:spPr bwMode="auto">
          <a:xfrm>
            <a:off x="4500563" y="4519613"/>
            <a:ext cx="1155700" cy="2381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ea typeface="MS PGothic" pitchFamily="34" charset="-128"/>
            </a:endParaRPr>
          </a:p>
        </p:txBody>
      </p:sp>
      <p:sp>
        <p:nvSpPr>
          <p:cNvPr id="72718" name="Rectangle 102"/>
          <p:cNvSpPr>
            <a:spLocks noChangeArrowheads="1"/>
          </p:cNvSpPr>
          <p:nvPr/>
        </p:nvSpPr>
        <p:spPr bwMode="auto">
          <a:xfrm>
            <a:off x="4476750" y="4543425"/>
            <a:ext cx="1147763" cy="2381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ea typeface="MS PGothic" pitchFamily="34" charset="-128"/>
            </a:endParaRPr>
          </a:p>
        </p:txBody>
      </p:sp>
      <p:sp>
        <p:nvSpPr>
          <p:cNvPr id="72719" name="Line 103"/>
          <p:cNvSpPr>
            <a:spLocks noChangeShapeType="1"/>
          </p:cNvSpPr>
          <p:nvPr/>
        </p:nvSpPr>
        <p:spPr bwMode="auto">
          <a:xfrm>
            <a:off x="5502275" y="4675188"/>
            <a:ext cx="42227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2720" name="Rectangle 107"/>
          <p:cNvSpPr>
            <a:spLocks noChangeArrowheads="1"/>
          </p:cNvSpPr>
          <p:nvPr/>
        </p:nvSpPr>
        <p:spPr bwMode="auto">
          <a:xfrm>
            <a:off x="5105400" y="4546600"/>
            <a:ext cx="427038" cy="2397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ea typeface="MS PGothic" pitchFamily="34" charset="-128"/>
            </a:endParaRPr>
          </a:p>
        </p:txBody>
      </p:sp>
      <p:sp>
        <p:nvSpPr>
          <p:cNvPr id="72721" name="Text Box 108"/>
          <p:cNvSpPr txBox="1">
            <a:spLocks noChangeArrowheads="1"/>
          </p:cNvSpPr>
          <p:nvPr/>
        </p:nvSpPr>
        <p:spPr bwMode="auto">
          <a:xfrm>
            <a:off x="5057775" y="4519613"/>
            <a:ext cx="520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200">
                <a:latin typeface="Arial" charset="0"/>
                <a:ea typeface="MS PGothic" pitchFamily="34" charset="-128"/>
              </a:rPr>
              <a:t>0111</a:t>
            </a:r>
          </a:p>
        </p:txBody>
      </p:sp>
      <p:sp>
        <p:nvSpPr>
          <p:cNvPr id="72722" name="Line 110"/>
          <p:cNvSpPr>
            <a:spLocks noChangeShapeType="1"/>
          </p:cNvSpPr>
          <p:nvPr/>
        </p:nvSpPr>
        <p:spPr bwMode="auto">
          <a:xfrm flipH="1">
            <a:off x="4724400" y="4805363"/>
            <a:ext cx="1349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72723" name="Group 332"/>
          <p:cNvGrpSpPr>
            <a:grpSpLocks/>
          </p:cNvGrpSpPr>
          <p:nvPr/>
        </p:nvGrpSpPr>
        <p:grpSpPr bwMode="auto">
          <a:xfrm>
            <a:off x="6992938" y="4394200"/>
            <a:ext cx="636587" cy="230188"/>
            <a:chOff x="2356" y="1300"/>
            <a:chExt cx="555" cy="194"/>
          </a:xfrm>
        </p:grpSpPr>
        <p:sp>
          <p:nvSpPr>
            <p:cNvPr id="72796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72797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72798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>
                <a:latin typeface="Times New Roman" pitchFamily="18" charset="0"/>
              </a:endParaRPr>
            </a:p>
          </p:txBody>
        </p:sp>
        <p:grpSp>
          <p:nvGrpSpPr>
            <p:cNvPr id="72799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72802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2803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72800" name="Line 330"/>
            <p:cNvSpPr>
              <a:spLocks noChangeShapeType="1"/>
            </p:cNvSpPr>
            <p:nvPr/>
          </p:nvSpPr>
          <p:spPr bwMode="auto">
            <a:xfrm>
              <a:off x="2357" y="1362"/>
              <a:ext cx="0" cy="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2801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2724" name="Group 11"/>
          <p:cNvGrpSpPr>
            <a:grpSpLocks/>
          </p:cNvGrpSpPr>
          <p:nvPr/>
        </p:nvGrpSpPr>
        <p:grpSpPr bwMode="auto">
          <a:xfrm>
            <a:off x="6078538" y="4670425"/>
            <a:ext cx="501650" cy="233363"/>
            <a:chOff x="3600" y="219"/>
            <a:chExt cx="360" cy="175"/>
          </a:xfrm>
        </p:grpSpPr>
        <p:sp>
          <p:nvSpPr>
            <p:cNvPr id="72783" name="Oval 12"/>
            <p:cNvSpPr>
              <a:spLocks noChangeArrowheads="1"/>
            </p:cNvSpPr>
            <p:nvPr/>
          </p:nvSpPr>
          <p:spPr bwMode="auto">
            <a:xfrm>
              <a:off x="3603" y="298"/>
              <a:ext cx="357" cy="9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72784" name="Line 1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785" name="Line 1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786" name="Rectangle 15"/>
            <p:cNvSpPr>
              <a:spLocks noChangeArrowheads="1"/>
            </p:cNvSpPr>
            <p:nvPr/>
          </p:nvSpPr>
          <p:spPr bwMode="auto">
            <a:xfrm>
              <a:off x="3603" y="289"/>
              <a:ext cx="352" cy="5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72787" name="Oval 1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72788" name="Group 1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72793" name="Line 1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94" name="Line 19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95" name="Line 2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2789" name="Group 2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72790" name="Line 22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91" name="Line 2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92" name="Line 24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72725" name="Group 25"/>
          <p:cNvGrpSpPr>
            <a:grpSpLocks/>
          </p:cNvGrpSpPr>
          <p:nvPr/>
        </p:nvGrpSpPr>
        <p:grpSpPr bwMode="auto">
          <a:xfrm>
            <a:off x="6430963" y="5308600"/>
            <a:ext cx="501650" cy="233363"/>
            <a:chOff x="3600" y="219"/>
            <a:chExt cx="360" cy="175"/>
          </a:xfrm>
        </p:grpSpPr>
        <p:sp>
          <p:nvSpPr>
            <p:cNvPr id="72770" name="Oval 26"/>
            <p:cNvSpPr>
              <a:spLocks noChangeArrowheads="1"/>
            </p:cNvSpPr>
            <p:nvPr/>
          </p:nvSpPr>
          <p:spPr bwMode="auto">
            <a:xfrm>
              <a:off x="3603" y="298"/>
              <a:ext cx="357" cy="9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72771" name="Line 2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772" name="Line 2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773" name="Rectangle 29"/>
            <p:cNvSpPr>
              <a:spLocks noChangeArrowheads="1"/>
            </p:cNvSpPr>
            <p:nvPr/>
          </p:nvSpPr>
          <p:spPr bwMode="auto">
            <a:xfrm>
              <a:off x="3603" y="289"/>
              <a:ext cx="352" cy="5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72774" name="Oval 3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72775" name="Group 3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72780" name="Line 3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81" name="Line 33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82" name="Line 3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2776" name="Group 3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72777" name="Line 36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78" name="Line 3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79" name="Line 38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72726" name="Group 53"/>
          <p:cNvGrpSpPr>
            <a:grpSpLocks/>
          </p:cNvGrpSpPr>
          <p:nvPr/>
        </p:nvGrpSpPr>
        <p:grpSpPr bwMode="auto">
          <a:xfrm>
            <a:off x="7027863" y="5030788"/>
            <a:ext cx="500062" cy="233362"/>
            <a:chOff x="3600" y="219"/>
            <a:chExt cx="360" cy="175"/>
          </a:xfrm>
        </p:grpSpPr>
        <p:sp>
          <p:nvSpPr>
            <p:cNvPr id="72757" name="Oval 54"/>
            <p:cNvSpPr>
              <a:spLocks noChangeArrowheads="1"/>
            </p:cNvSpPr>
            <p:nvPr/>
          </p:nvSpPr>
          <p:spPr bwMode="auto">
            <a:xfrm>
              <a:off x="3603" y="298"/>
              <a:ext cx="357" cy="9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72758" name="Line 55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759" name="Line 56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760" name="Rectangle 57"/>
            <p:cNvSpPr>
              <a:spLocks noChangeArrowheads="1"/>
            </p:cNvSpPr>
            <p:nvPr/>
          </p:nvSpPr>
          <p:spPr bwMode="auto">
            <a:xfrm>
              <a:off x="3603" y="289"/>
              <a:ext cx="353" cy="5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72761" name="Oval 58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72762" name="Group 59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72767" name="Line 6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68" name="Line 61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69" name="Line 6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2763" name="Group 63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72764" name="Line 64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65" name="Line 6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66" name="Line 66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72727" name="Group 67"/>
          <p:cNvGrpSpPr>
            <a:grpSpLocks/>
          </p:cNvGrpSpPr>
          <p:nvPr/>
        </p:nvGrpSpPr>
        <p:grpSpPr bwMode="auto">
          <a:xfrm>
            <a:off x="7662863" y="5327650"/>
            <a:ext cx="501650" cy="233363"/>
            <a:chOff x="3600" y="219"/>
            <a:chExt cx="360" cy="175"/>
          </a:xfrm>
        </p:grpSpPr>
        <p:sp>
          <p:nvSpPr>
            <p:cNvPr id="72744" name="Oval 68"/>
            <p:cNvSpPr>
              <a:spLocks noChangeArrowheads="1"/>
            </p:cNvSpPr>
            <p:nvPr/>
          </p:nvSpPr>
          <p:spPr bwMode="auto">
            <a:xfrm>
              <a:off x="3603" y="298"/>
              <a:ext cx="357" cy="9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72745" name="Line 6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746" name="Line 7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747" name="Rectangle 71"/>
            <p:cNvSpPr>
              <a:spLocks noChangeArrowheads="1"/>
            </p:cNvSpPr>
            <p:nvPr/>
          </p:nvSpPr>
          <p:spPr bwMode="auto">
            <a:xfrm>
              <a:off x="3603" y="289"/>
              <a:ext cx="352" cy="5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72748" name="Oval 7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72749" name="Group 7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72754" name="Line 7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55" name="Line 75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56" name="Line 7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2750" name="Group 7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72751" name="Line 78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52" name="Line 7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53" name="Line 80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72728" name="Group 81"/>
          <p:cNvGrpSpPr>
            <a:grpSpLocks/>
          </p:cNvGrpSpPr>
          <p:nvPr/>
        </p:nvGrpSpPr>
        <p:grpSpPr bwMode="auto">
          <a:xfrm>
            <a:off x="8107363" y="4672013"/>
            <a:ext cx="501650" cy="233362"/>
            <a:chOff x="3600" y="219"/>
            <a:chExt cx="360" cy="175"/>
          </a:xfrm>
        </p:grpSpPr>
        <p:sp>
          <p:nvSpPr>
            <p:cNvPr id="72731" name="Oval 82"/>
            <p:cNvSpPr>
              <a:spLocks noChangeArrowheads="1"/>
            </p:cNvSpPr>
            <p:nvPr/>
          </p:nvSpPr>
          <p:spPr bwMode="auto">
            <a:xfrm>
              <a:off x="3603" y="298"/>
              <a:ext cx="357" cy="9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72732" name="Line 8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733" name="Line 8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734" name="Rectangle 85"/>
            <p:cNvSpPr>
              <a:spLocks noChangeArrowheads="1"/>
            </p:cNvSpPr>
            <p:nvPr/>
          </p:nvSpPr>
          <p:spPr bwMode="auto">
            <a:xfrm>
              <a:off x="3603" y="289"/>
              <a:ext cx="352" cy="5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72735" name="Oval 8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72736" name="Group 8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72741" name="Line 8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42" name="Line 89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43" name="Line 9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2737" name="Group 9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72738" name="Line 92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39" name="Line 9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740" name="Line 94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72729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2730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20B79835-0F0D-4F9E-830E-925FB37AEB9F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66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Πολλαπλές κλάσεις υπηρεσίας: σενάριο</a:t>
            </a:r>
          </a:p>
        </p:txBody>
      </p:sp>
      <p:sp>
        <p:nvSpPr>
          <p:cNvPr id="73731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3732" name="Line 226"/>
          <p:cNvSpPr>
            <a:spLocks noChangeShapeType="1"/>
          </p:cNvSpPr>
          <p:nvPr/>
        </p:nvSpPr>
        <p:spPr bwMode="auto">
          <a:xfrm>
            <a:off x="2109788" y="3122613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73733" name="Group 221"/>
          <p:cNvGrpSpPr>
            <a:grpSpLocks/>
          </p:cNvGrpSpPr>
          <p:nvPr/>
        </p:nvGrpSpPr>
        <p:grpSpPr bwMode="auto">
          <a:xfrm>
            <a:off x="2547938" y="2643188"/>
            <a:ext cx="1319212" cy="795337"/>
            <a:chOff x="1605" y="1665"/>
            <a:chExt cx="556" cy="501"/>
          </a:xfrm>
        </p:grpSpPr>
        <p:sp>
          <p:nvSpPr>
            <p:cNvPr id="73783" name="Freeform 213"/>
            <p:cNvSpPr>
              <a:spLocks/>
            </p:cNvSpPr>
            <p:nvPr/>
          </p:nvSpPr>
          <p:spPr bwMode="auto">
            <a:xfrm>
              <a:off x="1605" y="1739"/>
              <a:ext cx="556" cy="241"/>
            </a:xfrm>
            <a:custGeom>
              <a:avLst/>
              <a:gdLst>
                <a:gd name="T0" fmla="*/ 5 w 556"/>
                <a:gd name="T1" fmla="*/ 11 h 252"/>
                <a:gd name="T2" fmla="*/ 47 w 556"/>
                <a:gd name="T3" fmla="*/ 36 h 252"/>
                <a:gd name="T4" fmla="*/ 119 w 556"/>
                <a:gd name="T5" fmla="*/ 53 h 252"/>
                <a:gd name="T6" fmla="*/ 180 w 556"/>
                <a:gd name="T7" fmla="*/ 55 h 252"/>
                <a:gd name="T8" fmla="*/ 257 w 556"/>
                <a:gd name="T9" fmla="*/ 61 h 252"/>
                <a:gd name="T10" fmla="*/ 315 w 556"/>
                <a:gd name="T11" fmla="*/ 61 h 252"/>
                <a:gd name="T12" fmla="*/ 387 w 556"/>
                <a:gd name="T13" fmla="*/ 56 h 252"/>
                <a:gd name="T14" fmla="*/ 452 w 556"/>
                <a:gd name="T15" fmla="*/ 49 h 252"/>
                <a:gd name="T16" fmla="*/ 531 w 556"/>
                <a:gd name="T17" fmla="*/ 27 h 252"/>
                <a:gd name="T18" fmla="*/ 552 w 556"/>
                <a:gd name="T19" fmla="*/ 19 h 252"/>
                <a:gd name="T20" fmla="*/ 550 w 556"/>
                <a:gd name="T21" fmla="*/ 112 h 252"/>
                <a:gd name="T22" fmla="*/ 518 w 556"/>
                <a:gd name="T23" fmla="*/ 137 h 252"/>
                <a:gd name="T24" fmla="*/ 489 w 556"/>
                <a:gd name="T25" fmla="*/ 151 h 252"/>
                <a:gd name="T26" fmla="*/ 450 w 556"/>
                <a:gd name="T27" fmla="*/ 162 h 252"/>
                <a:gd name="T28" fmla="*/ 393 w 556"/>
                <a:gd name="T29" fmla="*/ 170 h 252"/>
                <a:gd name="T30" fmla="*/ 323 w 556"/>
                <a:gd name="T31" fmla="*/ 176 h 252"/>
                <a:gd name="T32" fmla="*/ 261 w 556"/>
                <a:gd name="T33" fmla="*/ 176 h 252"/>
                <a:gd name="T34" fmla="*/ 205 w 556"/>
                <a:gd name="T35" fmla="*/ 174 h 252"/>
                <a:gd name="T36" fmla="*/ 155 w 556"/>
                <a:gd name="T37" fmla="*/ 168 h 252"/>
                <a:gd name="T38" fmla="*/ 88 w 556"/>
                <a:gd name="T39" fmla="*/ 157 h 252"/>
                <a:gd name="T40" fmla="*/ 51 w 556"/>
                <a:gd name="T41" fmla="*/ 146 h 252"/>
                <a:gd name="T42" fmla="*/ 25 w 556"/>
                <a:gd name="T43" fmla="*/ 126 h 252"/>
                <a:gd name="T44" fmla="*/ 5 w 556"/>
                <a:gd name="T45" fmla="*/ 110 h 252"/>
                <a:gd name="T46" fmla="*/ 5 w 556"/>
                <a:gd name="T47" fmla="*/ 11 h 25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56"/>
                <a:gd name="T73" fmla="*/ 0 h 252"/>
                <a:gd name="T74" fmla="*/ 556 w 556"/>
                <a:gd name="T75" fmla="*/ 252 h 25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56" h="252">
                  <a:moveTo>
                    <a:pt x="5" y="18"/>
                  </a:moveTo>
                  <a:cubicBezTo>
                    <a:pt x="12" y="0"/>
                    <a:pt x="28" y="43"/>
                    <a:pt x="47" y="52"/>
                  </a:cubicBezTo>
                  <a:cubicBezTo>
                    <a:pt x="66" y="61"/>
                    <a:pt x="97" y="71"/>
                    <a:pt x="119" y="75"/>
                  </a:cubicBezTo>
                  <a:cubicBezTo>
                    <a:pt x="141" y="79"/>
                    <a:pt x="157" y="77"/>
                    <a:pt x="180" y="79"/>
                  </a:cubicBezTo>
                  <a:cubicBezTo>
                    <a:pt x="203" y="81"/>
                    <a:pt x="235" y="86"/>
                    <a:pt x="257" y="87"/>
                  </a:cubicBezTo>
                  <a:cubicBezTo>
                    <a:pt x="279" y="88"/>
                    <a:pt x="293" y="88"/>
                    <a:pt x="315" y="87"/>
                  </a:cubicBezTo>
                  <a:cubicBezTo>
                    <a:pt x="337" y="86"/>
                    <a:pt x="364" y="84"/>
                    <a:pt x="387" y="81"/>
                  </a:cubicBezTo>
                  <a:cubicBezTo>
                    <a:pt x="410" y="78"/>
                    <a:pt x="428" y="77"/>
                    <a:pt x="452" y="70"/>
                  </a:cubicBezTo>
                  <a:cubicBezTo>
                    <a:pt x="476" y="63"/>
                    <a:pt x="514" y="44"/>
                    <a:pt x="531" y="37"/>
                  </a:cubicBezTo>
                  <a:cubicBezTo>
                    <a:pt x="548" y="30"/>
                    <a:pt x="549" y="7"/>
                    <a:pt x="552" y="27"/>
                  </a:cubicBezTo>
                  <a:cubicBezTo>
                    <a:pt x="555" y="47"/>
                    <a:pt x="556" y="132"/>
                    <a:pt x="550" y="160"/>
                  </a:cubicBezTo>
                  <a:cubicBezTo>
                    <a:pt x="544" y="188"/>
                    <a:pt x="527" y="187"/>
                    <a:pt x="518" y="196"/>
                  </a:cubicBezTo>
                  <a:cubicBezTo>
                    <a:pt x="508" y="206"/>
                    <a:pt x="500" y="210"/>
                    <a:pt x="489" y="216"/>
                  </a:cubicBezTo>
                  <a:cubicBezTo>
                    <a:pt x="478" y="221"/>
                    <a:pt x="465" y="227"/>
                    <a:pt x="450" y="231"/>
                  </a:cubicBezTo>
                  <a:cubicBezTo>
                    <a:pt x="434" y="235"/>
                    <a:pt x="414" y="241"/>
                    <a:pt x="393" y="244"/>
                  </a:cubicBezTo>
                  <a:cubicBezTo>
                    <a:pt x="371" y="246"/>
                    <a:pt x="344" y="249"/>
                    <a:pt x="323" y="251"/>
                  </a:cubicBezTo>
                  <a:cubicBezTo>
                    <a:pt x="301" y="252"/>
                    <a:pt x="280" y="252"/>
                    <a:pt x="261" y="252"/>
                  </a:cubicBezTo>
                  <a:cubicBezTo>
                    <a:pt x="241" y="252"/>
                    <a:pt x="222" y="249"/>
                    <a:pt x="205" y="248"/>
                  </a:cubicBezTo>
                  <a:cubicBezTo>
                    <a:pt x="187" y="246"/>
                    <a:pt x="174" y="245"/>
                    <a:pt x="155" y="241"/>
                  </a:cubicBezTo>
                  <a:cubicBezTo>
                    <a:pt x="135" y="237"/>
                    <a:pt x="104" y="230"/>
                    <a:pt x="88" y="224"/>
                  </a:cubicBezTo>
                  <a:cubicBezTo>
                    <a:pt x="71" y="219"/>
                    <a:pt x="62" y="216"/>
                    <a:pt x="51" y="209"/>
                  </a:cubicBezTo>
                  <a:cubicBezTo>
                    <a:pt x="40" y="202"/>
                    <a:pt x="32" y="189"/>
                    <a:pt x="25" y="181"/>
                  </a:cubicBezTo>
                  <a:cubicBezTo>
                    <a:pt x="17" y="173"/>
                    <a:pt x="8" y="184"/>
                    <a:pt x="5" y="157"/>
                  </a:cubicBezTo>
                  <a:cubicBezTo>
                    <a:pt x="2" y="131"/>
                    <a:pt x="0" y="34"/>
                    <a:pt x="5" y="1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3784" name="Oval 83"/>
            <p:cNvSpPr>
              <a:spLocks noChangeArrowheads="1"/>
            </p:cNvSpPr>
            <p:nvPr/>
          </p:nvSpPr>
          <p:spPr bwMode="auto">
            <a:xfrm>
              <a:off x="1610" y="1784"/>
              <a:ext cx="549" cy="137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3785" name="Line 84"/>
            <p:cNvSpPr>
              <a:spLocks noChangeShapeType="1"/>
            </p:cNvSpPr>
            <p:nvPr/>
          </p:nvSpPr>
          <p:spPr bwMode="auto">
            <a:xfrm>
              <a:off x="1612" y="1763"/>
              <a:ext cx="0" cy="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3786" name="Line 85"/>
            <p:cNvSpPr>
              <a:spLocks noChangeShapeType="1"/>
            </p:cNvSpPr>
            <p:nvPr/>
          </p:nvSpPr>
          <p:spPr bwMode="auto">
            <a:xfrm>
              <a:off x="2160" y="1739"/>
              <a:ext cx="0" cy="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3787" name="Oval 87"/>
            <p:cNvSpPr>
              <a:spLocks noChangeArrowheads="1"/>
            </p:cNvSpPr>
            <p:nvPr/>
          </p:nvSpPr>
          <p:spPr bwMode="auto">
            <a:xfrm>
              <a:off x="1607" y="1665"/>
              <a:ext cx="550" cy="15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73788" name="Group 88"/>
            <p:cNvGrpSpPr>
              <a:grpSpLocks/>
            </p:cNvGrpSpPr>
            <p:nvPr/>
          </p:nvGrpSpPr>
          <p:grpSpPr bwMode="auto">
            <a:xfrm>
              <a:off x="1740" y="1700"/>
              <a:ext cx="272" cy="92"/>
              <a:chOff x="2848" y="848"/>
              <a:chExt cx="140" cy="98"/>
            </a:xfrm>
          </p:grpSpPr>
          <p:sp>
            <p:nvSpPr>
              <p:cNvPr id="73794" name="Line 8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3795" name="Line 9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3796" name="Line 9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3789" name="Group 92"/>
            <p:cNvGrpSpPr>
              <a:grpSpLocks/>
            </p:cNvGrpSpPr>
            <p:nvPr/>
          </p:nvGrpSpPr>
          <p:grpSpPr bwMode="auto">
            <a:xfrm flipV="1">
              <a:off x="1740" y="1699"/>
              <a:ext cx="272" cy="92"/>
              <a:chOff x="2848" y="848"/>
              <a:chExt cx="140" cy="98"/>
            </a:xfrm>
          </p:grpSpPr>
          <p:sp>
            <p:nvSpPr>
              <p:cNvPr id="73791" name="Line 9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3792" name="Line 9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3793" name="Line 9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73790" name="Oval 214"/>
            <p:cNvSpPr>
              <a:spLocks noChangeArrowheads="1"/>
            </p:cNvSpPr>
            <p:nvPr/>
          </p:nvSpPr>
          <p:spPr bwMode="auto">
            <a:xfrm>
              <a:off x="1609" y="2008"/>
              <a:ext cx="550" cy="15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lin ang="5400000" scaled="1"/>
            </a:gra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73734" name="Group 220"/>
          <p:cNvGrpSpPr>
            <a:grpSpLocks/>
          </p:cNvGrpSpPr>
          <p:nvPr/>
        </p:nvGrpSpPr>
        <p:grpSpPr bwMode="auto">
          <a:xfrm>
            <a:off x="2860675" y="3040063"/>
            <a:ext cx="965200" cy="196850"/>
            <a:chOff x="3150" y="1799"/>
            <a:chExt cx="643" cy="204"/>
          </a:xfrm>
        </p:grpSpPr>
        <p:sp>
          <p:nvSpPr>
            <p:cNvPr id="73779" name="Rectangle 216"/>
            <p:cNvSpPr>
              <a:spLocks noChangeArrowheads="1"/>
            </p:cNvSpPr>
            <p:nvPr/>
          </p:nvSpPr>
          <p:spPr bwMode="auto">
            <a:xfrm>
              <a:off x="3633" y="1799"/>
              <a:ext cx="160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3780" name="Rectangle 217"/>
            <p:cNvSpPr>
              <a:spLocks noChangeArrowheads="1"/>
            </p:cNvSpPr>
            <p:nvPr/>
          </p:nvSpPr>
          <p:spPr bwMode="auto">
            <a:xfrm>
              <a:off x="3472" y="1799"/>
              <a:ext cx="162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3781" name="Rectangle 218"/>
            <p:cNvSpPr>
              <a:spLocks noChangeArrowheads="1"/>
            </p:cNvSpPr>
            <p:nvPr/>
          </p:nvSpPr>
          <p:spPr bwMode="auto">
            <a:xfrm>
              <a:off x="3311" y="1799"/>
              <a:ext cx="161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3782" name="Rectangle 219"/>
            <p:cNvSpPr>
              <a:spLocks noChangeArrowheads="1"/>
            </p:cNvSpPr>
            <p:nvPr/>
          </p:nvSpPr>
          <p:spPr bwMode="auto">
            <a:xfrm>
              <a:off x="3150" y="1799"/>
              <a:ext cx="160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73735" name="Line 223"/>
          <p:cNvSpPr>
            <a:spLocks noChangeShapeType="1"/>
          </p:cNvSpPr>
          <p:nvPr/>
        </p:nvSpPr>
        <p:spPr bwMode="auto">
          <a:xfrm flipH="1">
            <a:off x="1814513" y="2320925"/>
            <a:ext cx="604837" cy="1576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3736" name="Line 225"/>
          <p:cNvSpPr>
            <a:spLocks noChangeShapeType="1"/>
          </p:cNvSpPr>
          <p:nvPr/>
        </p:nvSpPr>
        <p:spPr bwMode="auto">
          <a:xfrm flipH="1">
            <a:off x="1970088" y="2306638"/>
            <a:ext cx="463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3737" name="Line 227"/>
          <p:cNvSpPr>
            <a:spLocks noChangeShapeType="1"/>
          </p:cNvSpPr>
          <p:nvPr/>
        </p:nvSpPr>
        <p:spPr bwMode="auto">
          <a:xfrm flipH="1">
            <a:off x="6469063" y="2235200"/>
            <a:ext cx="604837" cy="1576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3738" name="Line 228"/>
          <p:cNvSpPr>
            <a:spLocks noChangeShapeType="1"/>
          </p:cNvSpPr>
          <p:nvPr/>
        </p:nvSpPr>
        <p:spPr bwMode="auto">
          <a:xfrm flipH="1">
            <a:off x="6484938" y="3808413"/>
            <a:ext cx="463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3739" name="Line 229"/>
          <p:cNvSpPr>
            <a:spLocks noChangeShapeType="1"/>
          </p:cNvSpPr>
          <p:nvPr/>
        </p:nvSpPr>
        <p:spPr bwMode="auto">
          <a:xfrm flipH="1" flipV="1">
            <a:off x="7073900" y="2235200"/>
            <a:ext cx="323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73740" name="Group 232"/>
          <p:cNvGrpSpPr>
            <a:grpSpLocks/>
          </p:cNvGrpSpPr>
          <p:nvPr/>
        </p:nvGrpSpPr>
        <p:grpSpPr bwMode="auto">
          <a:xfrm>
            <a:off x="4992688" y="2865438"/>
            <a:ext cx="1247775" cy="417512"/>
            <a:chOff x="3600" y="219"/>
            <a:chExt cx="360" cy="175"/>
          </a:xfrm>
        </p:grpSpPr>
        <p:sp>
          <p:nvSpPr>
            <p:cNvPr id="73766" name="Oval 233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3767" name="Line 234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3768" name="Line 235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3769" name="Rectangle 236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3770" name="Oval 237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73771" name="Group 238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73776" name="Line 23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3777" name="Line 24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3778" name="Line 24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3772" name="Group 242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73773" name="Line 24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3774" name="Line 24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3775" name="Line 24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73741" name="Text Box 246"/>
          <p:cNvSpPr txBox="1">
            <a:spLocks noChangeArrowheads="1"/>
          </p:cNvSpPr>
          <p:nvPr/>
        </p:nvSpPr>
        <p:spPr bwMode="auto">
          <a:xfrm>
            <a:off x="2932113" y="2174875"/>
            <a:ext cx="5127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R1</a:t>
            </a:r>
          </a:p>
        </p:txBody>
      </p:sp>
      <p:sp>
        <p:nvSpPr>
          <p:cNvPr id="73742" name="Text Box 247"/>
          <p:cNvSpPr txBox="1">
            <a:spLocks noChangeArrowheads="1"/>
          </p:cNvSpPr>
          <p:nvPr/>
        </p:nvSpPr>
        <p:spPr bwMode="auto">
          <a:xfrm>
            <a:off x="5419725" y="2298700"/>
            <a:ext cx="51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R2</a:t>
            </a:r>
          </a:p>
        </p:txBody>
      </p:sp>
      <p:sp>
        <p:nvSpPr>
          <p:cNvPr id="73743" name="Text Box 251"/>
          <p:cNvSpPr txBox="1">
            <a:spLocks noChangeArrowheads="1"/>
          </p:cNvSpPr>
          <p:nvPr/>
        </p:nvSpPr>
        <p:spPr bwMode="auto">
          <a:xfrm>
            <a:off x="7553325" y="3475038"/>
            <a:ext cx="51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H4</a:t>
            </a:r>
          </a:p>
        </p:txBody>
      </p:sp>
      <p:sp>
        <p:nvSpPr>
          <p:cNvPr id="73744" name="Text Box 252"/>
          <p:cNvSpPr txBox="1">
            <a:spLocks noChangeArrowheads="1"/>
          </p:cNvSpPr>
          <p:nvPr/>
        </p:nvSpPr>
        <p:spPr bwMode="auto">
          <a:xfrm>
            <a:off x="3986213" y="3690938"/>
            <a:ext cx="1758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1.5 Mbps link</a:t>
            </a:r>
          </a:p>
        </p:txBody>
      </p:sp>
      <p:sp>
        <p:nvSpPr>
          <p:cNvPr id="73745" name="Line 253"/>
          <p:cNvSpPr>
            <a:spLocks noChangeShapeType="1"/>
          </p:cNvSpPr>
          <p:nvPr/>
        </p:nvSpPr>
        <p:spPr bwMode="auto">
          <a:xfrm>
            <a:off x="4094163" y="3263900"/>
            <a:ext cx="309562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3746" name="Line 254"/>
          <p:cNvSpPr>
            <a:spLocks noChangeShapeType="1"/>
          </p:cNvSpPr>
          <p:nvPr/>
        </p:nvSpPr>
        <p:spPr bwMode="auto">
          <a:xfrm flipH="1">
            <a:off x="3305175" y="3190875"/>
            <a:ext cx="393700" cy="506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3747" name="Text Box 255"/>
          <p:cNvSpPr txBox="1">
            <a:spLocks noChangeArrowheads="1"/>
          </p:cNvSpPr>
          <p:nvPr/>
        </p:nvSpPr>
        <p:spPr bwMode="auto">
          <a:xfrm>
            <a:off x="2465388" y="3700463"/>
            <a:ext cx="12969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R1 output </a:t>
            </a:r>
          </a:p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interface </a:t>
            </a:r>
          </a:p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queue</a:t>
            </a:r>
          </a:p>
        </p:txBody>
      </p:sp>
      <p:sp>
        <p:nvSpPr>
          <p:cNvPr id="51" name="Freeform 256"/>
          <p:cNvSpPr>
            <a:spLocks/>
          </p:cNvSpPr>
          <p:nvPr/>
        </p:nvSpPr>
        <p:spPr bwMode="auto">
          <a:xfrm>
            <a:off x="2039938" y="2068513"/>
            <a:ext cx="5275262" cy="928687"/>
          </a:xfrm>
          <a:custGeom>
            <a:avLst/>
            <a:gdLst>
              <a:gd name="T0" fmla="*/ 0 w 3323"/>
              <a:gd name="T1" fmla="*/ 2147483647 h 585"/>
              <a:gd name="T2" fmla="*/ 2147483647 w 3323"/>
              <a:gd name="T3" fmla="*/ 2147483647 h 585"/>
              <a:gd name="T4" fmla="*/ 2147483647 w 3323"/>
              <a:gd name="T5" fmla="*/ 2147483647 h 585"/>
              <a:gd name="T6" fmla="*/ 2147483647 w 3323"/>
              <a:gd name="T7" fmla="*/ 2147483647 h 585"/>
              <a:gd name="T8" fmla="*/ 2147483647 w 3323"/>
              <a:gd name="T9" fmla="*/ 0 h 585"/>
              <a:gd name="T10" fmla="*/ 2147483647 w 3323"/>
              <a:gd name="T11" fmla="*/ 0 h 58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23"/>
              <a:gd name="T19" fmla="*/ 0 h 585"/>
              <a:gd name="T20" fmla="*/ 3323 w 3323"/>
              <a:gd name="T21" fmla="*/ 585 h 58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23" h="585">
                <a:moveTo>
                  <a:pt x="0" y="71"/>
                </a:moveTo>
                <a:lnTo>
                  <a:pt x="346" y="71"/>
                </a:lnTo>
                <a:lnTo>
                  <a:pt x="133" y="567"/>
                </a:lnTo>
                <a:lnTo>
                  <a:pt x="2844" y="585"/>
                </a:lnTo>
                <a:lnTo>
                  <a:pt x="3101" y="0"/>
                </a:lnTo>
                <a:lnTo>
                  <a:pt x="3323" y="0"/>
                </a:lnTo>
              </a:path>
            </a:pathLst>
          </a:custGeom>
          <a:noFill/>
          <a:ln w="571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2" name="Freeform 257"/>
          <p:cNvSpPr>
            <a:spLocks/>
          </p:cNvSpPr>
          <p:nvPr/>
        </p:nvSpPr>
        <p:spPr bwMode="auto">
          <a:xfrm>
            <a:off x="1730375" y="3179763"/>
            <a:ext cx="5078413" cy="801687"/>
          </a:xfrm>
          <a:custGeom>
            <a:avLst/>
            <a:gdLst>
              <a:gd name="T0" fmla="*/ 0 w 3199"/>
              <a:gd name="T1" fmla="*/ 2147483647 h 505"/>
              <a:gd name="T2" fmla="*/ 2147483647 w 3199"/>
              <a:gd name="T3" fmla="*/ 2147483647 h 505"/>
              <a:gd name="T4" fmla="*/ 2147483647 w 3199"/>
              <a:gd name="T5" fmla="*/ 0 h 505"/>
              <a:gd name="T6" fmla="*/ 2147483647 w 3199"/>
              <a:gd name="T7" fmla="*/ 0 h 505"/>
              <a:gd name="T8" fmla="*/ 2147483647 w 3199"/>
              <a:gd name="T9" fmla="*/ 2147483647 h 505"/>
              <a:gd name="T10" fmla="*/ 2147483647 w 3199"/>
              <a:gd name="T11" fmla="*/ 2147483647 h 50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99"/>
              <a:gd name="T19" fmla="*/ 0 h 505"/>
              <a:gd name="T20" fmla="*/ 3199 w 3199"/>
              <a:gd name="T21" fmla="*/ 505 h 50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99" h="505">
                <a:moveTo>
                  <a:pt x="0" y="505"/>
                </a:moveTo>
                <a:lnTo>
                  <a:pt x="97" y="496"/>
                </a:lnTo>
                <a:lnTo>
                  <a:pt x="284" y="0"/>
                </a:lnTo>
                <a:lnTo>
                  <a:pt x="3048" y="0"/>
                </a:lnTo>
                <a:lnTo>
                  <a:pt x="2862" y="461"/>
                </a:lnTo>
                <a:lnTo>
                  <a:pt x="3199" y="461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73750" name="Group 542"/>
          <p:cNvGrpSpPr>
            <a:grpSpLocks/>
          </p:cNvGrpSpPr>
          <p:nvPr/>
        </p:nvGrpSpPr>
        <p:grpSpPr bwMode="auto">
          <a:xfrm>
            <a:off x="812800" y="3467100"/>
            <a:ext cx="944563" cy="968375"/>
            <a:chOff x="-44" y="1473"/>
            <a:chExt cx="981" cy="1105"/>
          </a:xfrm>
        </p:grpSpPr>
        <p:pic>
          <p:nvPicPr>
            <p:cNvPr id="73764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765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73751" name="Group 542"/>
          <p:cNvGrpSpPr>
            <a:grpSpLocks/>
          </p:cNvGrpSpPr>
          <p:nvPr/>
        </p:nvGrpSpPr>
        <p:grpSpPr bwMode="auto">
          <a:xfrm>
            <a:off x="1150938" y="1879600"/>
            <a:ext cx="944562" cy="966788"/>
            <a:chOff x="-44" y="1473"/>
            <a:chExt cx="981" cy="1105"/>
          </a:xfrm>
        </p:grpSpPr>
        <p:pic>
          <p:nvPicPr>
            <p:cNvPr id="73762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763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73752" name="Group 542"/>
          <p:cNvGrpSpPr>
            <a:grpSpLocks/>
          </p:cNvGrpSpPr>
          <p:nvPr/>
        </p:nvGrpSpPr>
        <p:grpSpPr bwMode="auto">
          <a:xfrm flipH="1">
            <a:off x="7231063" y="1736725"/>
            <a:ext cx="942975" cy="966788"/>
            <a:chOff x="-44" y="1473"/>
            <a:chExt cx="981" cy="1105"/>
          </a:xfrm>
        </p:grpSpPr>
        <p:pic>
          <p:nvPicPr>
            <p:cNvPr id="73760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761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73753" name="Group 542"/>
          <p:cNvGrpSpPr>
            <a:grpSpLocks/>
          </p:cNvGrpSpPr>
          <p:nvPr/>
        </p:nvGrpSpPr>
        <p:grpSpPr bwMode="auto">
          <a:xfrm flipH="1">
            <a:off x="6783388" y="3386138"/>
            <a:ext cx="944562" cy="968375"/>
            <a:chOff x="-44" y="1473"/>
            <a:chExt cx="981" cy="1105"/>
          </a:xfrm>
        </p:grpSpPr>
        <p:pic>
          <p:nvPicPr>
            <p:cNvPr id="73758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759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73754" name="Text Box 248"/>
          <p:cNvSpPr txBox="1">
            <a:spLocks noChangeArrowheads="1"/>
          </p:cNvSpPr>
          <p:nvPr/>
        </p:nvSpPr>
        <p:spPr bwMode="auto">
          <a:xfrm>
            <a:off x="876300" y="2046288"/>
            <a:ext cx="51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H1</a:t>
            </a:r>
          </a:p>
        </p:txBody>
      </p:sp>
      <p:sp>
        <p:nvSpPr>
          <p:cNvPr id="73755" name="Text Box 249"/>
          <p:cNvSpPr txBox="1">
            <a:spLocks noChangeArrowheads="1"/>
          </p:cNvSpPr>
          <p:nvPr/>
        </p:nvSpPr>
        <p:spPr bwMode="auto">
          <a:xfrm>
            <a:off x="493713" y="3746500"/>
            <a:ext cx="5127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H2</a:t>
            </a:r>
          </a:p>
        </p:txBody>
      </p:sp>
      <p:sp>
        <p:nvSpPr>
          <p:cNvPr id="73756" name="Text Box 250"/>
          <p:cNvSpPr txBox="1">
            <a:spLocks noChangeArrowheads="1"/>
          </p:cNvSpPr>
          <p:nvPr/>
        </p:nvSpPr>
        <p:spPr bwMode="auto">
          <a:xfrm>
            <a:off x="8061325" y="1916113"/>
            <a:ext cx="51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H3</a:t>
            </a:r>
          </a:p>
        </p:txBody>
      </p:sp>
      <p:sp>
        <p:nvSpPr>
          <p:cNvPr id="73757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95BAE3A6-C6AF-437E-BF70-6C2F5304C131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67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mtClean="0"/>
              <a:t>Σενάριο 1: μίξη </a:t>
            </a:r>
            <a:r>
              <a:rPr lang="en-US" smtClean="0"/>
              <a:t>HTTP </a:t>
            </a:r>
            <a:r>
              <a:rPr lang="el-GR" smtClean="0"/>
              <a:t>και </a:t>
            </a:r>
            <a:r>
              <a:rPr lang="en-US" smtClean="0"/>
              <a:t>VoIP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825" y="1085850"/>
            <a:ext cx="8366125" cy="1963738"/>
          </a:xfrm>
        </p:spPr>
        <p:txBody>
          <a:bodyPr/>
          <a:lstStyle/>
          <a:p>
            <a:r>
              <a:rPr lang="el-GR" smtClean="0"/>
              <a:t>Παράδειγμα</a:t>
            </a:r>
            <a:r>
              <a:rPr lang="en-US" smtClean="0"/>
              <a:t>:  1Mbps</a:t>
            </a:r>
            <a:r>
              <a:rPr lang="el-GR" smtClean="0"/>
              <a:t> </a:t>
            </a:r>
            <a:r>
              <a:rPr lang="en-US" smtClean="0"/>
              <a:t>VoIP, HTTP </a:t>
            </a:r>
            <a:r>
              <a:rPr lang="el-GR" smtClean="0"/>
              <a:t>διαμοιράζονται γραμμή</a:t>
            </a:r>
            <a:r>
              <a:rPr lang="en-US" smtClean="0"/>
              <a:t> 1.5 Mbps. </a:t>
            </a:r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Ριπές από πακέτα</a:t>
            </a:r>
            <a:r>
              <a:rPr lang="en-US" smtClean="0"/>
              <a:t> HTTP </a:t>
            </a:r>
            <a:r>
              <a:rPr lang="el-GR" smtClean="0"/>
              <a:t>μπορεί να προκαλέσουν συμφόρηση στον δρομολογητή</a:t>
            </a:r>
            <a:r>
              <a:rPr lang="en-US" smtClean="0"/>
              <a:t>, </a:t>
            </a:r>
            <a:r>
              <a:rPr lang="el-GR" smtClean="0"/>
              <a:t>να προκαλέσουν απώλεια πακέτων ήχου</a:t>
            </a:r>
            <a:endParaRPr lang="en-US" smtClean="0"/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Θέλουμε να δώσουμε προτεραιότητα στην φωνή έναντι του </a:t>
            </a:r>
            <a:r>
              <a:rPr lang="en-US" smtClean="0"/>
              <a:t> HTTP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074738" y="4873625"/>
            <a:ext cx="76676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400">
                <a:solidFill>
                  <a:schemeClr val="accent2"/>
                </a:solidFill>
              </a:rPr>
              <a:t>Χρειάζεται </a:t>
            </a:r>
            <a:r>
              <a:rPr lang="el-GR" sz="2400">
                <a:solidFill>
                  <a:srgbClr val="FF0000"/>
                </a:solidFill>
              </a:rPr>
              <a:t>κατηγοριοποίηση των πακέτων </a:t>
            </a:r>
            <a:r>
              <a:rPr lang="el-GR" sz="2400">
                <a:solidFill>
                  <a:schemeClr val="accent2"/>
                </a:solidFill>
              </a:rPr>
              <a:t>για να μπορεί ο δρομολογητής να ξεχωρίζει τα πακέτα διαφορετικών κατηγοριών κίνησης</a:t>
            </a:r>
            <a:r>
              <a:rPr lang="en-US" sz="2400">
                <a:solidFill>
                  <a:schemeClr val="accent2"/>
                </a:solidFill>
              </a:rPr>
              <a:t>; </a:t>
            </a:r>
            <a:endParaRPr lang="el-GR" sz="2400">
              <a:solidFill>
                <a:schemeClr val="accent2"/>
              </a:solidFill>
            </a:endParaRPr>
          </a:p>
          <a:p>
            <a:r>
              <a:rPr lang="el-GR" sz="2400">
                <a:solidFill>
                  <a:schemeClr val="accent2"/>
                </a:solidFill>
              </a:rPr>
              <a:t>Κατάλληλη πολιτική ώστε να τα αντιμετωπίζει ανάλογα</a:t>
            </a:r>
            <a:endParaRPr lang="en-US" sz="24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1035050" y="4751388"/>
            <a:ext cx="7577138" cy="16478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1220788" y="4511675"/>
            <a:ext cx="11430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/>
              <a:t>Αρχή</a:t>
            </a:r>
            <a:r>
              <a:rPr lang="en-US" sz="2400"/>
              <a:t> 1</a:t>
            </a:r>
          </a:p>
        </p:txBody>
      </p:sp>
      <p:sp>
        <p:nvSpPr>
          <p:cNvPr id="6153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154" name="Line 9"/>
          <p:cNvSpPr>
            <a:spLocks noChangeShapeType="1"/>
          </p:cNvSpPr>
          <p:nvPr/>
        </p:nvSpPr>
        <p:spPr bwMode="auto">
          <a:xfrm>
            <a:off x="2870200" y="3798888"/>
            <a:ext cx="3716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6155" name="Group 12"/>
          <p:cNvGrpSpPr>
            <a:grpSpLocks/>
          </p:cNvGrpSpPr>
          <p:nvPr/>
        </p:nvGrpSpPr>
        <p:grpSpPr bwMode="auto">
          <a:xfrm>
            <a:off x="3222625" y="3465513"/>
            <a:ext cx="1058863" cy="552450"/>
            <a:chOff x="1605" y="1665"/>
            <a:chExt cx="556" cy="501"/>
          </a:xfrm>
        </p:grpSpPr>
        <p:sp>
          <p:nvSpPr>
            <p:cNvPr id="6222" name="Freeform 13"/>
            <p:cNvSpPr>
              <a:spLocks/>
            </p:cNvSpPr>
            <p:nvPr/>
          </p:nvSpPr>
          <p:spPr bwMode="auto">
            <a:xfrm>
              <a:off x="1605" y="1738"/>
              <a:ext cx="556" cy="242"/>
            </a:xfrm>
            <a:custGeom>
              <a:avLst/>
              <a:gdLst>
                <a:gd name="T0" fmla="*/ 5 w 556"/>
                <a:gd name="T1" fmla="*/ 12 h 252"/>
                <a:gd name="T2" fmla="*/ 47 w 556"/>
                <a:gd name="T3" fmla="*/ 36 h 252"/>
                <a:gd name="T4" fmla="*/ 119 w 556"/>
                <a:gd name="T5" fmla="*/ 55 h 252"/>
                <a:gd name="T6" fmla="*/ 180 w 556"/>
                <a:gd name="T7" fmla="*/ 57 h 252"/>
                <a:gd name="T8" fmla="*/ 257 w 556"/>
                <a:gd name="T9" fmla="*/ 63 h 252"/>
                <a:gd name="T10" fmla="*/ 315 w 556"/>
                <a:gd name="T11" fmla="*/ 63 h 252"/>
                <a:gd name="T12" fmla="*/ 387 w 556"/>
                <a:gd name="T13" fmla="*/ 59 h 252"/>
                <a:gd name="T14" fmla="*/ 452 w 556"/>
                <a:gd name="T15" fmla="*/ 51 h 252"/>
                <a:gd name="T16" fmla="*/ 531 w 556"/>
                <a:gd name="T17" fmla="*/ 29 h 252"/>
                <a:gd name="T18" fmla="*/ 552 w 556"/>
                <a:gd name="T19" fmla="*/ 19 h 252"/>
                <a:gd name="T20" fmla="*/ 550 w 556"/>
                <a:gd name="T21" fmla="*/ 116 h 252"/>
                <a:gd name="T22" fmla="*/ 518 w 556"/>
                <a:gd name="T23" fmla="*/ 142 h 252"/>
                <a:gd name="T24" fmla="*/ 489 w 556"/>
                <a:gd name="T25" fmla="*/ 156 h 252"/>
                <a:gd name="T26" fmla="*/ 450 w 556"/>
                <a:gd name="T27" fmla="*/ 168 h 252"/>
                <a:gd name="T28" fmla="*/ 393 w 556"/>
                <a:gd name="T29" fmla="*/ 176 h 252"/>
                <a:gd name="T30" fmla="*/ 323 w 556"/>
                <a:gd name="T31" fmla="*/ 182 h 252"/>
                <a:gd name="T32" fmla="*/ 261 w 556"/>
                <a:gd name="T33" fmla="*/ 182 h 252"/>
                <a:gd name="T34" fmla="*/ 205 w 556"/>
                <a:gd name="T35" fmla="*/ 180 h 252"/>
                <a:gd name="T36" fmla="*/ 155 w 556"/>
                <a:gd name="T37" fmla="*/ 175 h 252"/>
                <a:gd name="T38" fmla="*/ 88 w 556"/>
                <a:gd name="T39" fmla="*/ 161 h 252"/>
                <a:gd name="T40" fmla="*/ 51 w 556"/>
                <a:gd name="T41" fmla="*/ 151 h 252"/>
                <a:gd name="T42" fmla="*/ 25 w 556"/>
                <a:gd name="T43" fmla="*/ 131 h 252"/>
                <a:gd name="T44" fmla="*/ 5 w 556"/>
                <a:gd name="T45" fmla="*/ 113 h 252"/>
                <a:gd name="T46" fmla="*/ 5 w 556"/>
                <a:gd name="T47" fmla="*/ 12 h 25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56"/>
                <a:gd name="T73" fmla="*/ 0 h 252"/>
                <a:gd name="T74" fmla="*/ 556 w 556"/>
                <a:gd name="T75" fmla="*/ 252 h 25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56" h="252">
                  <a:moveTo>
                    <a:pt x="5" y="18"/>
                  </a:moveTo>
                  <a:cubicBezTo>
                    <a:pt x="12" y="0"/>
                    <a:pt x="28" y="43"/>
                    <a:pt x="47" y="52"/>
                  </a:cubicBezTo>
                  <a:cubicBezTo>
                    <a:pt x="66" y="61"/>
                    <a:pt x="97" y="71"/>
                    <a:pt x="119" y="75"/>
                  </a:cubicBezTo>
                  <a:cubicBezTo>
                    <a:pt x="141" y="79"/>
                    <a:pt x="157" y="77"/>
                    <a:pt x="180" y="79"/>
                  </a:cubicBezTo>
                  <a:cubicBezTo>
                    <a:pt x="203" y="81"/>
                    <a:pt x="235" y="86"/>
                    <a:pt x="257" y="87"/>
                  </a:cubicBezTo>
                  <a:cubicBezTo>
                    <a:pt x="279" y="88"/>
                    <a:pt x="293" y="88"/>
                    <a:pt x="315" y="87"/>
                  </a:cubicBezTo>
                  <a:cubicBezTo>
                    <a:pt x="337" y="86"/>
                    <a:pt x="364" y="84"/>
                    <a:pt x="387" y="81"/>
                  </a:cubicBezTo>
                  <a:cubicBezTo>
                    <a:pt x="410" y="78"/>
                    <a:pt x="428" y="77"/>
                    <a:pt x="452" y="70"/>
                  </a:cubicBezTo>
                  <a:cubicBezTo>
                    <a:pt x="476" y="63"/>
                    <a:pt x="514" y="44"/>
                    <a:pt x="531" y="37"/>
                  </a:cubicBezTo>
                  <a:cubicBezTo>
                    <a:pt x="548" y="30"/>
                    <a:pt x="549" y="7"/>
                    <a:pt x="552" y="27"/>
                  </a:cubicBezTo>
                  <a:cubicBezTo>
                    <a:pt x="555" y="47"/>
                    <a:pt x="556" y="132"/>
                    <a:pt x="550" y="160"/>
                  </a:cubicBezTo>
                  <a:cubicBezTo>
                    <a:pt x="544" y="188"/>
                    <a:pt x="527" y="187"/>
                    <a:pt x="518" y="196"/>
                  </a:cubicBezTo>
                  <a:cubicBezTo>
                    <a:pt x="508" y="206"/>
                    <a:pt x="500" y="210"/>
                    <a:pt x="489" y="216"/>
                  </a:cubicBezTo>
                  <a:cubicBezTo>
                    <a:pt x="478" y="221"/>
                    <a:pt x="465" y="227"/>
                    <a:pt x="450" y="231"/>
                  </a:cubicBezTo>
                  <a:cubicBezTo>
                    <a:pt x="434" y="235"/>
                    <a:pt x="414" y="241"/>
                    <a:pt x="393" y="244"/>
                  </a:cubicBezTo>
                  <a:cubicBezTo>
                    <a:pt x="371" y="246"/>
                    <a:pt x="344" y="249"/>
                    <a:pt x="323" y="251"/>
                  </a:cubicBezTo>
                  <a:cubicBezTo>
                    <a:pt x="301" y="252"/>
                    <a:pt x="280" y="252"/>
                    <a:pt x="261" y="252"/>
                  </a:cubicBezTo>
                  <a:cubicBezTo>
                    <a:pt x="241" y="252"/>
                    <a:pt x="222" y="249"/>
                    <a:pt x="205" y="248"/>
                  </a:cubicBezTo>
                  <a:cubicBezTo>
                    <a:pt x="187" y="246"/>
                    <a:pt x="174" y="245"/>
                    <a:pt x="155" y="241"/>
                  </a:cubicBezTo>
                  <a:cubicBezTo>
                    <a:pt x="135" y="237"/>
                    <a:pt x="104" y="230"/>
                    <a:pt x="88" y="224"/>
                  </a:cubicBezTo>
                  <a:cubicBezTo>
                    <a:pt x="71" y="219"/>
                    <a:pt x="62" y="216"/>
                    <a:pt x="51" y="209"/>
                  </a:cubicBezTo>
                  <a:cubicBezTo>
                    <a:pt x="40" y="202"/>
                    <a:pt x="32" y="189"/>
                    <a:pt x="25" y="181"/>
                  </a:cubicBezTo>
                  <a:cubicBezTo>
                    <a:pt x="17" y="173"/>
                    <a:pt x="8" y="184"/>
                    <a:pt x="5" y="157"/>
                  </a:cubicBezTo>
                  <a:cubicBezTo>
                    <a:pt x="2" y="131"/>
                    <a:pt x="0" y="34"/>
                    <a:pt x="5" y="1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223" name="Oval 14"/>
            <p:cNvSpPr>
              <a:spLocks noChangeArrowheads="1"/>
            </p:cNvSpPr>
            <p:nvPr/>
          </p:nvSpPr>
          <p:spPr bwMode="auto">
            <a:xfrm>
              <a:off x="1610" y="1784"/>
              <a:ext cx="548" cy="137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224" name="Line 15"/>
            <p:cNvSpPr>
              <a:spLocks noChangeShapeType="1"/>
            </p:cNvSpPr>
            <p:nvPr/>
          </p:nvSpPr>
          <p:spPr bwMode="auto">
            <a:xfrm>
              <a:off x="1612" y="1763"/>
              <a:ext cx="0" cy="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225" name="Line 16"/>
            <p:cNvSpPr>
              <a:spLocks noChangeShapeType="1"/>
            </p:cNvSpPr>
            <p:nvPr/>
          </p:nvSpPr>
          <p:spPr bwMode="auto">
            <a:xfrm>
              <a:off x="2160" y="1738"/>
              <a:ext cx="0" cy="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226" name="Oval 17"/>
            <p:cNvSpPr>
              <a:spLocks noChangeArrowheads="1"/>
            </p:cNvSpPr>
            <p:nvPr/>
          </p:nvSpPr>
          <p:spPr bwMode="auto">
            <a:xfrm>
              <a:off x="1607" y="1665"/>
              <a:ext cx="550" cy="15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227" name="Group 18"/>
            <p:cNvGrpSpPr>
              <a:grpSpLocks/>
            </p:cNvGrpSpPr>
            <p:nvPr/>
          </p:nvGrpSpPr>
          <p:grpSpPr bwMode="auto">
            <a:xfrm>
              <a:off x="1740" y="1700"/>
              <a:ext cx="272" cy="92"/>
              <a:chOff x="2848" y="848"/>
              <a:chExt cx="140" cy="98"/>
            </a:xfrm>
          </p:grpSpPr>
          <p:sp>
            <p:nvSpPr>
              <p:cNvPr id="6233" name="Line 1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234" name="Line 2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235" name="Line 21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228" name="Group 22"/>
            <p:cNvGrpSpPr>
              <a:grpSpLocks/>
            </p:cNvGrpSpPr>
            <p:nvPr/>
          </p:nvGrpSpPr>
          <p:grpSpPr bwMode="auto">
            <a:xfrm flipV="1">
              <a:off x="1740" y="1699"/>
              <a:ext cx="272" cy="92"/>
              <a:chOff x="2848" y="848"/>
              <a:chExt cx="140" cy="98"/>
            </a:xfrm>
          </p:grpSpPr>
          <p:sp>
            <p:nvSpPr>
              <p:cNvPr id="6230" name="Line 23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231" name="Line 24"/>
              <p:cNvSpPr>
                <a:spLocks noChangeShapeType="1"/>
              </p:cNvSpPr>
              <p:nvPr/>
            </p:nvSpPr>
            <p:spPr bwMode="auto">
              <a:xfrm>
                <a:off x="2944" y="944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232" name="Line 25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6229" name="Oval 26"/>
            <p:cNvSpPr>
              <a:spLocks noChangeArrowheads="1"/>
            </p:cNvSpPr>
            <p:nvPr/>
          </p:nvSpPr>
          <p:spPr bwMode="auto">
            <a:xfrm>
              <a:off x="1609" y="2008"/>
              <a:ext cx="550" cy="15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lin ang="5400000" scaled="1"/>
            </a:gra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6156" name="Group 27"/>
          <p:cNvGrpSpPr>
            <a:grpSpLocks/>
          </p:cNvGrpSpPr>
          <p:nvPr/>
        </p:nvGrpSpPr>
        <p:grpSpPr bwMode="auto">
          <a:xfrm>
            <a:off x="3473450" y="3741738"/>
            <a:ext cx="774700" cy="136525"/>
            <a:chOff x="3150" y="1799"/>
            <a:chExt cx="643" cy="204"/>
          </a:xfrm>
        </p:grpSpPr>
        <p:sp>
          <p:nvSpPr>
            <p:cNvPr id="6218" name="Rectangle 28"/>
            <p:cNvSpPr>
              <a:spLocks noChangeArrowheads="1"/>
            </p:cNvSpPr>
            <p:nvPr/>
          </p:nvSpPr>
          <p:spPr bwMode="auto">
            <a:xfrm>
              <a:off x="3634" y="1799"/>
              <a:ext cx="159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219" name="Rectangle 29"/>
            <p:cNvSpPr>
              <a:spLocks noChangeArrowheads="1"/>
            </p:cNvSpPr>
            <p:nvPr/>
          </p:nvSpPr>
          <p:spPr bwMode="auto">
            <a:xfrm>
              <a:off x="3472" y="1799"/>
              <a:ext cx="162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220" name="Rectangle 30"/>
            <p:cNvSpPr>
              <a:spLocks noChangeArrowheads="1"/>
            </p:cNvSpPr>
            <p:nvPr/>
          </p:nvSpPr>
          <p:spPr bwMode="auto">
            <a:xfrm>
              <a:off x="3311" y="1799"/>
              <a:ext cx="161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221" name="Rectangle 31"/>
            <p:cNvSpPr>
              <a:spLocks noChangeArrowheads="1"/>
            </p:cNvSpPr>
            <p:nvPr/>
          </p:nvSpPr>
          <p:spPr bwMode="auto">
            <a:xfrm>
              <a:off x="3150" y="1799"/>
              <a:ext cx="159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6157" name="Line 32"/>
          <p:cNvSpPr>
            <a:spLocks noChangeShapeType="1"/>
          </p:cNvSpPr>
          <p:nvPr/>
        </p:nvSpPr>
        <p:spPr bwMode="auto">
          <a:xfrm flipH="1">
            <a:off x="2633663" y="3240088"/>
            <a:ext cx="485775" cy="1096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58" name="Line 33"/>
          <p:cNvSpPr>
            <a:spLocks noChangeShapeType="1"/>
          </p:cNvSpPr>
          <p:nvPr/>
        </p:nvSpPr>
        <p:spPr bwMode="auto">
          <a:xfrm flipH="1" flipV="1">
            <a:off x="2397125" y="4327525"/>
            <a:ext cx="24765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59" name="Line 34"/>
          <p:cNvSpPr>
            <a:spLocks noChangeShapeType="1"/>
          </p:cNvSpPr>
          <p:nvPr/>
        </p:nvSpPr>
        <p:spPr bwMode="auto">
          <a:xfrm flipH="1">
            <a:off x="2759075" y="3230563"/>
            <a:ext cx="371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0" name="Line 35"/>
          <p:cNvSpPr>
            <a:spLocks noChangeShapeType="1"/>
          </p:cNvSpPr>
          <p:nvPr/>
        </p:nvSpPr>
        <p:spPr bwMode="auto">
          <a:xfrm flipH="1">
            <a:off x="6370638" y="3181350"/>
            <a:ext cx="485775" cy="1096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1" name="Line 36"/>
          <p:cNvSpPr>
            <a:spLocks noChangeShapeType="1"/>
          </p:cNvSpPr>
          <p:nvPr/>
        </p:nvSpPr>
        <p:spPr bwMode="auto">
          <a:xfrm flipH="1">
            <a:off x="6383338" y="4275138"/>
            <a:ext cx="373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2" name="Line 37"/>
          <p:cNvSpPr>
            <a:spLocks noChangeShapeType="1"/>
          </p:cNvSpPr>
          <p:nvPr/>
        </p:nvSpPr>
        <p:spPr bwMode="auto">
          <a:xfrm flipH="1" flipV="1">
            <a:off x="6856413" y="3181350"/>
            <a:ext cx="260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6163" name="Group 40"/>
          <p:cNvGrpSpPr>
            <a:grpSpLocks/>
          </p:cNvGrpSpPr>
          <p:nvPr/>
        </p:nvGrpSpPr>
        <p:grpSpPr bwMode="auto">
          <a:xfrm>
            <a:off x="5186363" y="3619500"/>
            <a:ext cx="1001712" cy="290513"/>
            <a:chOff x="3600" y="219"/>
            <a:chExt cx="360" cy="175"/>
          </a:xfrm>
        </p:grpSpPr>
        <p:sp>
          <p:nvSpPr>
            <p:cNvPr id="6205" name="Oval 4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206" name="Line 4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207" name="Line 4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208" name="Rectangle 4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209" name="Oval 4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210" name="Group 4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215" name="Line 4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216" name="Line 4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217" name="Line 49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211" name="Group 5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212" name="Line 5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213" name="Line 5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214" name="Line 5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6164" name="Text Box 54"/>
          <p:cNvSpPr txBox="1">
            <a:spLocks noChangeArrowheads="1"/>
          </p:cNvSpPr>
          <p:nvPr/>
        </p:nvSpPr>
        <p:spPr bwMode="auto">
          <a:xfrm>
            <a:off x="3530600" y="3081338"/>
            <a:ext cx="51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R1</a:t>
            </a:r>
          </a:p>
        </p:txBody>
      </p:sp>
      <p:sp>
        <p:nvSpPr>
          <p:cNvPr id="6165" name="Text Box 55"/>
          <p:cNvSpPr txBox="1">
            <a:spLocks noChangeArrowheads="1"/>
          </p:cNvSpPr>
          <p:nvPr/>
        </p:nvSpPr>
        <p:spPr bwMode="auto">
          <a:xfrm>
            <a:off x="5527675" y="3225800"/>
            <a:ext cx="51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R2</a:t>
            </a:r>
          </a:p>
        </p:txBody>
      </p:sp>
      <p:sp>
        <p:nvSpPr>
          <p:cNvPr id="6166" name="Freeform 64"/>
          <p:cNvSpPr>
            <a:spLocks/>
          </p:cNvSpPr>
          <p:nvPr/>
        </p:nvSpPr>
        <p:spPr bwMode="auto">
          <a:xfrm>
            <a:off x="2814638" y="3065463"/>
            <a:ext cx="4235450" cy="646112"/>
          </a:xfrm>
          <a:custGeom>
            <a:avLst/>
            <a:gdLst>
              <a:gd name="T0" fmla="*/ 0 w 3323"/>
              <a:gd name="T1" fmla="*/ 2147483647 h 585"/>
              <a:gd name="T2" fmla="*/ 2147483647 w 3323"/>
              <a:gd name="T3" fmla="*/ 2147483647 h 585"/>
              <a:gd name="T4" fmla="*/ 2147483647 w 3323"/>
              <a:gd name="T5" fmla="*/ 2147483647 h 585"/>
              <a:gd name="T6" fmla="*/ 2147483647 w 3323"/>
              <a:gd name="T7" fmla="*/ 2147483647 h 585"/>
              <a:gd name="T8" fmla="*/ 2147483647 w 3323"/>
              <a:gd name="T9" fmla="*/ 0 h 585"/>
              <a:gd name="T10" fmla="*/ 2147483647 w 3323"/>
              <a:gd name="T11" fmla="*/ 0 h 58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23"/>
              <a:gd name="T19" fmla="*/ 0 h 585"/>
              <a:gd name="T20" fmla="*/ 3323 w 3323"/>
              <a:gd name="T21" fmla="*/ 585 h 58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23" h="585">
                <a:moveTo>
                  <a:pt x="0" y="71"/>
                </a:moveTo>
                <a:lnTo>
                  <a:pt x="346" y="71"/>
                </a:lnTo>
                <a:lnTo>
                  <a:pt x="133" y="567"/>
                </a:lnTo>
                <a:lnTo>
                  <a:pt x="2844" y="585"/>
                </a:lnTo>
                <a:lnTo>
                  <a:pt x="3101" y="0"/>
                </a:lnTo>
                <a:lnTo>
                  <a:pt x="3323" y="0"/>
                </a:lnTo>
              </a:path>
            </a:pathLst>
          </a:custGeom>
          <a:noFill/>
          <a:ln w="571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7" name="Freeform 65"/>
          <p:cNvSpPr>
            <a:spLocks/>
          </p:cNvSpPr>
          <p:nvPr/>
        </p:nvSpPr>
        <p:spPr bwMode="auto">
          <a:xfrm>
            <a:off x="2565400" y="3838575"/>
            <a:ext cx="4078288" cy="557213"/>
          </a:xfrm>
          <a:custGeom>
            <a:avLst/>
            <a:gdLst>
              <a:gd name="T0" fmla="*/ 0 w 3199"/>
              <a:gd name="T1" fmla="*/ 2147483647 h 505"/>
              <a:gd name="T2" fmla="*/ 2147483647 w 3199"/>
              <a:gd name="T3" fmla="*/ 2147483647 h 505"/>
              <a:gd name="T4" fmla="*/ 2147483647 w 3199"/>
              <a:gd name="T5" fmla="*/ 0 h 505"/>
              <a:gd name="T6" fmla="*/ 2147483647 w 3199"/>
              <a:gd name="T7" fmla="*/ 0 h 505"/>
              <a:gd name="T8" fmla="*/ 2147483647 w 3199"/>
              <a:gd name="T9" fmla="*/ 2147483647 h 505"/>
              <a:gd name="T10" fmla="*/ 2147483647 w 3199"/>
              <a:gd name="T11" fmla="*/ 2147483647 h 50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99"/>
              <a:gd name="T19" fmla="*/ 0 h 505"/>
              <a:gd name="T20" fmla="*/ 3199 w 3199"/>
              <a:gd name="T21" fmla="*/ 505 h 50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99" h="505">
                <a:moveTo>
                  <a:pt x="0" y="505"/>
                </a:moveTo>
                <a:lnTo>
                  <a:pt x="97" y="496"/>
                </a:lnTo>
                <a:lnTo>
                  <a:pt x="284" y="0"/>
                </a:lnTo>
                <a:lnTo>
                  <a:pt x="3048" y="0"/>
                </a:lnTo>
                <a:lnTo>
                  <a:pt x="2862" y="461"/>
                </a:lnTo>
                <a:lnTo>
                  <a:pt x="3199" y="461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aphicFrame>
        <p:nvGraphicFramePr>
          <p:cNvPr id="6146" name="Object 67"/>
          <p:cNvGraphicFramePr>
            <a:graphicFrameLocks noChangeAspect="1"/>
          </p:cNvGraphicFramePr>
          <p:nvPr/>
        </p:nvGraphicFramePr>
        <p:xfrm>
          <a:off x="2168525" y="2924175"/>
          <a:ext cx="68103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Clip" r:id="rId4" imgW="682368" imgH="480541" progId="">
                  <p:embed/>
                </p:oleObj>
              </mc:Choice>
              <mc:Fallback>
                <p:oleObj name="Clip" r:id="rId4" imgW="682368" imgH="480541" progId="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8525" y="2924175"/>
                        <a:ext cx="681038" cy="4492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68"/>
          <p:cNvGraphicFramePr>
            <a:graphicFrameLocks noChangeAspect="1"/>
          </p:cNvGraphicFramePr>
          <p:nvPr/>
        </p:nvGraphicFramePr>
        <p:xfrm>
          <a:off x="7018338" y="2894013"/>
          <a:ext cx="681037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Clip" r:id="rId6" imgW="682368" imgH="480541" progId="">
                  <p:embed/>
                </p:oleObj>
              </mc:Choice>
              <mc:Fallback>
                <p:oleObj name="Clip" r:id="rId6" imgW="682368" imgH="480541" progId="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8338" y="2894013"/>
                        <a:ext cx="681037" cy="4492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68" name="Group 542"/>
          <p:cNvGrpSpPr>
            <a:grpSpLocks/>
          </p:cNvGrpSpPr>
          <p:nvPr/>
        </p:nvGrpSpPr>
        <p:grpSpPr bwMode="auto">
          <a:xfrm>
            <a:off x="1624013" y="3789363"/>
            <a:ext cx="942975" cy="968375"/>
            <a:chOff x="-44" y="1473"/>
            <a:chExt cx="981" cy="1105"/>
          </a:xfrm>
        </p:grpSpPr>
        <p:pic>
          <p:nvPicPr>
            <p:cNvPr id="6203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04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6169" name="Group 249"/>
          <p:cNvGrpSpPr>
            <a:grpSpLocks/>
          </p:cNvGrpSpPr>
          <p:nvPr/>
        </p:nvGrpSpPr>
        <p:grpSpPr bwMode="auto">
          <a:xfrm>
            <a:off x="6699250" y="3956050"/>
            <a:ext cx="363538" cy="688975"/>
            <a:chOff x="4140" y="429"/>
            <a:chExt cx="1425" cy="2396"/>
          </a:xfrm>
        </p:grpSpPr>
        <p:sp>
          <p:nvSpPr>
            <p:cNvPr id="6171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172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173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174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175" name="Rectangle 254"/>
            <p:cNvSpPr>
              <a:spLocks noChangeArrowheads="1"/>
            </p:cNvSpPr>
            <p:nvPr/>
          </p:nvSpPr>
          <p:spPr bwMode="auto">
            <a:xfrm>
              <a:off x="4215" y="694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176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201" name="AutoShape 256"/>
              <p:cNvSpPr>
                <a:spLocks noChangeArrowheads="1"/>
              </p:cNvSpPr>
              <p:nvPr/>
            </p:nvSpPr>
            <p:spPr bwMode="auto">
              <a:xfrm>
                <a:off x="615" y="2566"/>
                <a:ext cx="722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202" name="AutoShape 257"/>
              <p:cNvSpPr>
                <a:spLocks noChangeArrowheads="1"/>
              </p:cNvSpPr>
              <p:nvPr/>
            </p:nvSpPr>
            <p:spPr bwMode="auto">
              <a:xfrm>
                <a:off x="631" y="2582"/>
                <a:ext cx="691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177" name="Rectangle 258"/>
            <p:cNvSpPr>
              <a:spLocks noChangeArrowheads="1"/>
            </p:cNvSpPr>
            <p:nvPr/>
          </p:nvSpPr>
          <p:spPr bwMode="auto">
            <a:xfrm>
              <a:off x="4227" y="1020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178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199" name="AutoShape 260"/>
              <p:cNvSpPr>
                <a:spLocks noChangeArrowheads="1"/>
              </p:cNvSpPr>
              <p:nvPr/>
            </p:nvSpPr>
            <p:spPr bwMode="auto">
              <a:xfrm>
                <a:off x="618" y="2566"/>
                <a:ext cx="722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200" name="AutoShape 261"/>
              <p:cNvSpPr>
                <a:spLocks noChangeArrowheads="1"/>
              </p:cNvSpPr>
              <p:nvPr/>
            </p:nvSpPr>
            <p:spPr bwMode="auto">
              <a:xfrm>
                <a:off x="633" y="2583"/>
                <a:ext cx="691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179" name="Rectangle 262"/>
            <p:cNvSpPr>
              <a:spLocks noChangeArrowheads="1"/>
            </p:cNvSpPr>
            <p:nvPr/>
          </p:nvSpPr>
          <p:spPr bwMode="auto">
            <a:xfrm>
              <a:off x="4215" y="1356"/>
              <a:ext cx="597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180" name="Rectangle 263"/>
            <p:cNvSpPr>
              <a:spLocks noChangeArrowheads="1"/>
            </p:cNvSpPr>
            <p:nvPr/>
          </p:nvSpPr>
          <p:spPr bwMode="auto">
            <a:xfrm>
              <a:off x="4227" y="1655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6181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197" name="AutoShape 265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3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198" name="AutoShape 266"/>
              <p:cNvSpPr>
                <a:spLocks noChangeArrowheads="1"/>
              </p:cNvSpPr>
              <p:nvPr/>
            </p:nvSpPr>
            <p:spPr bwMode="auto">
              <a:xfrm>
                <a:off x="632" y="2583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182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183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195" name="AutoShape 269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6196" name="AutoShape 270"/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698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6184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185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186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187" name="Oval 274"/>
            <p:cNvSpPr>
              <a:spLocks noChangeArrowheads="1"/>
            </p:cNvSpPr>
            <p:nvPr/>
          </p:nvSpPr>
          <p:spPr bwMode="auto">
            <a:xfrm>
              <a:off x="5515" y="2610"/>
              <a:ext cx="50" cy="99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188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189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190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191" name="Oval 278"/>
            <p:cNvSpPr>
              <a:spLocks noChangeArrowheads="1"/>
            </p:cNvSpPr>
            <p:nvPr/>
          </p:nvSpPr>
          <p:spPr bwMode="auto">
            <a:xfrm>
              <a:off x="4308" y="2383"/>
              <a:ext cx="162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192" name="Oval 279"/>
            <p:cNvSpPr>
              <a:spLocks noChangeArrowheads="1"/>
            </p:cNvSpPr>
            <p:nvPr/>
          </p:nvSpPr>
          <p:spPr bwMode="auto">
            <a:xfrm>
              <a:off x="4488" y="2383"/>
              <a:ext cx="156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193" name="Oval 280"/>
            <p:cNvSpPr>
              <a:spLocks noChangeArrowheads="1"/>
            </p:cNvSpPr>
            <p:nvPr/>
          </p:nvSpPr>
          <p:spPr bwMode="auto">
            <a:xfrm>
              <a:off x="4663" y="2378"/>
              <a:ext cx="156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6194" name="Rectangle 281"/>
            <p:cNvSpPr>
              <a:spLocks noChangeArrowheads="1"/>
            </p:cNvSpPr>
            <p:nvPr/>
          </p:nvSpPr>
          <p:spPr bwMode="auto">
            <a:xfrm>
              <a:off x="5061" y="1837"/>
              <a:ext cx="87" cy="762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6170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87660B8F-C53E-4D35-B7B8-E08B0B119D4D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68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01038" cy="871538"/>
          </a:xfrm>
        </p:spPr>
        <p:txBody>
          <a:bodyPr/>
          <a:lstStyle/>
          <a:p>
            <a:pPr algn="l"/>
            <a:r>
              <a:rPr lang="el-GR" smtClean="0"/>
              <a:t>Αρχές παροχής εγγυήσεων </a:t>
            </a:r>
            <a:r>
              <a:rPr lang="en-US" smtClean="0"/>
              <a:t>QOS</a:t>
            </a:r>
            <a:r>
              <a:rPr lang="el-GR" smtClean="0"/>
              <a:t> </a:t>
            </a:r>
            <a:r>
              <a:rPr lang="el-GR" sz="2000" smtClean="0"/>
              <a:t>(συνέχεια)</a:t>
            </a:r>
            <a:endParaRPr lang="en-US" sz="2000" smtClean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0388" y="982663"/>
            <a:ext cx="8401050" cy="2065337"/>
          </a:xfrm>
        </p:spPr>
        <p:txBody>
          <a:bodyPr/>
          <a:lstStyle/>
          <a:p>
            <a:r>
              <a:rPr lang="el-GR" sz="2200" smtClean="0"/>
              <a:t>Τι γίνεται στην περίπτωση που οι εφαρμογές παρεκκλίνουν </a:t>
            </a:r>
            <a:r>
              <a:rPr lang="en-US" sz="2200" smtClean="0"/>
              <a:t>(</a:t>
            </a:r>
            <a:r>
              <a:rPr lang="el-GR" sz="2200" smtClean="0"/>
              <a:t>το </a:t>
            </a:r>
            <a:r>
              <a:rPr lang="en-US" sz="2200" smtClean="0"/>
              <a:t>VoIP </a:t>
            </a:r>
            <a:r>
              <a:rPr lang="el-GR" sz="2200" smtClean="0"/>
              <a:t>στέλνει με μεγαλύτερη ταχύτητα από αυτή που έχει δηλώσει</a:t>
            </a:r>
            <a:r>
              <a:rPr lang="en-US" sz="2200" smtClean="0"/>
              <a:t>)</a:t>
            </a:r>
            <a:r>
              <a:rPr lang="el-GR" sz="2200" smtClean="0"/>
              <a:t>;</a:t>
            </a:r>
            <a:endParaRPr lang="en-US" sz="2200" smtClean="0"/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αστυνόμευση</a:t>
            </a:r>
            <a:r>
              <a:rPr lang="en-US" sz="1800" smtClean="0"/>
              <a:t>: </a:t>
            </a:r>
            <a:r>
              <a:rPr lang="el-GR" sz="1800" smtClean="0"/>
              <a:t>αναγκάζει την πηγή να συμμορφωθεί με την ταχύτητα που είχε δηλώσει</a:t>
            </a:r>
            <a:endParaRPr lang="en-US" sz="1800" smtClean="0"/>
          </a:p>
          <a:p>
            <a:r>
              <a:rPr lang="en-US" sz="2200" smtClean="0">
                <a:solidFill>
                  <a:srgbClr val="FF0000"/>
                </a:solidFill>
              </a:rPr>
              <a:t>“</a:t>
            </a:r>
            <a:r>
              <a:rPr lang="el-GR" sz="2200" smtClean="0">
                <a:solidFill>
                  <a:srgbClr val="FF0000"/>
                </a:solidFill>
              </a:rPr>
              <a:t>μαρκάρισμα</a:t>
            </a:r>
            <a:r>
              <a:rPr lang="en-US" sz="2200" smtClean="0">
                <a:solidFill>
                  <a:srgbClr val="FF0000"/>
                </a:solidFill>
              </a:rPr>
              <a:t>” </a:t>
            </a:r>
            <a:r>
              <a:rPr lang="el-GR" sz="2200" smtClean="0">
                <a:solidFill>
                  <a:srgbClr val="FF0000"/>
                </a:solidFill>
              </a:rPr>
              <a:t>και </a:t>
            </a:r>
            <a:r>
              <a:rPr lang="en-US" sz="2200" smtClean="0">
                <a:solidFill>
                  <a:srgbClr val="FF0000"/>
                </a:solidFill>
              </a:rPr>
              <a:t>“</a:t>
            </a:r>
            <a:r>
              <a:rPr lang="el-GR" sz="2200" smtClean="0">
                <a:solidFill>
                  <a:srgbClr val="FF0000"/>
                </a:solidFill>
              </a:rPr>
              <a:t>αστυνόμευση</a:t>
            </a:r>
            <a:r>
              <a:rPr lang="en-US" sz="2200" smtClean="0">
                <a:solidFill>
                  <a:srgbClr val="FF0000"/>
                </a:solidFill>
              </a:rPr>
              <a:t>”</a:t>
            </a:r>
            <a:r>
              <a:rPr lang="el-GR" sz="2200" smtClean="0">
                <a:solidFill>
                  <a:srgbClr val="FF0000"/>
                </a:solidFill>
              </a:rPr>
              <a:t> στα άκρα του δικτύου</a:t>
            </a:r>
            <a:r>
              <a:rPr lang="en-US" sz="2200" smtClean="0"/>
              <a:t>: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584200" y="5476875"/>
            <a:ext cx="8559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400">
                <a:solidFill>
                  <a:schemeClr val="accent2"/>
                </a:solidFill>
              </a:rPr>
              <a:t>Παροχή προστασίας</a:t>
            </a:r>
            <a:r>
              <a:rPr lang="en-US" sz="2400">
                <a:solidFill>
                  <a:schemeClr val="accent2"/>
                </a:solidFill>
              </a:rPr>
              <a:t> (</a:t>
            </a:r>
            <a:r>
              <a:rPr lang="el-GR" sz="2400" i="1">
                <a:solidFill>
                  <a:schemeClr val="accent2"/>
                </a:solidFill>
              </a:rPr>
              <a:t>απομόνωση</a:t>
            </a:r>
            <a:r>
              <a:rPr lang="en-US" sz="2400">
                <a:solidFill>
                  <a:schemeClr val="accent2"/>
                </a:solidFill>
              </a:rPr>
              <a:t>) </a:t>
            </a:r>
            <a:r>
              <a:rPr lang="el-GR" sz="2400">
                <a:solidFill>
                  <a:schemeClr val="accent2"/>
                </a:solidFill>
              </a:rPr>
              <a:t>σε κάθε κατηγορία από τις υπόλοιπες.</a:t>
            </a:r>
            <a:endParaRPr lang="en-US" sz="2000" b="1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498475" y="5345113"/>
            <a:ext cx="8645525" cy="89376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644525" y="5019675"/>
            <a:ext cx="1192213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>
                <a:solidFill>
                  <a:srgbClr val="FF0000"/>
                </a:solidFill>
              </a:rPr>
              <a:t>Αρχή</a:t>
            </a:r>
            <a:r>
              <a:rPr lang="en-US" sz="2400">
                <a:solidFill>
                  <a:srgbClr val="FF0000"/>
                </a:solidFill>
              </a:rPr>
              <a:t> 2</a:t>
            </a:r>
          </a:p>
        </p:txBody>
      </p:sp>
      <p:sp>
        <p:nvSpPr>
          <p:cNvPr id="7177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178" name="Line 9"/>
          <p:cNvSpPr>
            <a:spLocks noChangeShapeType="1"/>
          </p:cNvSpPr>
          <p:nvPr/>
        </p:nvSpPr>
        <p:spPr bwMode="auto">
          <a:xfrm>
            <a:off x="2951163" y="4078288"/>
            <a:ext cx="3716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7179" name="Group 11"/>
          <p:cNvGrpSpPr>
            <a:grpSpLocks/>
          </p:cNvGrpSpPr>
          <p:nvPr/>
        </p:nvGrpSpPr>
        <p:grpSpPr bwMode="auto">
          <a:xfrm>
            <a:off x="3303588" y="3744913"/>
            <a:ext cx="1058862" cy="552450"/>
            <a:chOff x="1605" y="1665"/>
            <a:chExt cx="556" cy="501"/>
          </a:xfrm>
        </p:grpSpPr>
        <p:sp>
          <p:nvSpPr>
            <p:cNvPr id="7253" name="Freeform 12"/>
            <p:cNvSpPr>
              <a:spLocks/>
            </p:cNvSpPr>
            <p:nvPr/>
          </p:nvSpPr>
          <p:spPr bwMode="auto">
            <a:xfrm>
              <a:off x="1605" y="1738"/>
              <a:ext cx="556" cy="242"/>
            </a:xfrm>
            <a:custGeom>
              <a:avLst/>
              <a:gdLst>
                <a:gd name="T0" fmla="*/ 5 w 556"/>
                <a:gd name="T1" fmla="*/ 12 h 252"/>
                <a:gd name="T2" fmla="*/ 47 w 556"/>
                <a:gd name="T3" fmla="*/ 36 h 252"/>
                <a:gd name="T4" fmla="*/ 119 w 556"/>
                <a:gd name="T5" fmla="*/ 55 h 252"/>
                <a:gd name="T6" fmla="*/ 180 w 556"/>
                <a:gd name="T7" fmla="*/ 57 h 252"/>
                <a:gd name="T8" fmla="*/ 257 w 556"/>
                <a:gd name="T9" fmla="*/ 63 h 252"/>
                <a:gd name="T10" fmla="*/ 315 w 556"/>
                <a:gd name="T11" fmla="*/ 63 h 252"/>
                <a:gd name="T12" fmla="*/ 387 w 556"/>
                <a:gd name="T13" fmla="*/ 59 h 252"/>
                <a:gd name="T14" fmla="*/ 452 w 556"/>
                <a:gd name="T15" fmla="*/ 51 h 252"/>
                <a:gd name="T16" fmla="*/ 531 w 556"/>
                <a:gd name="T17" fmla="*/ 29 h 252"/>
                <a:gd name="T18" fmla="*/ 552 w 556"/>
                <a:gd name="T19" fmla="*/ 19 h 252"/>
                <a:gd name="T20" fmla="*/ 550 w 556"/>
                <a:gd name="T21" fmla="*/ 116 h 252"/>
                <a:gd name="T22" fmla="*/ 518 w 556"/>
                <a:gd name="T23" fmla="*/ 142 h 252"/>
                <a:gd name="T24" fmla="*/ 489 w 556"/>
                <a:gd name="T25" fmla="*/ 156 h 252"/>
                <a:gd name="T26" fmla="*/ 450 w 556"/>
                <a:gd name="T27" fmla="*/ 168 h 252"/>
                <a:gd name="T28" fmla="*/ 393 w 556"/>
                <a:gd name="T29" fmla="*/ 176 h 252"/>
                <a:gd name="T30" fmla="*/ 323 w 556"/>
                <a:gd name="T31" fmla="*/ 182 h 252"/>
                <a:gd name="T32" fmla="*/ 261 w 556"/>
                <a:gd name="T33" fmla="*/ 182 h 252"/>
                <a:gd name="T34" fmla="*/ 205 w 556"/>
                <a:gd name="T35" fmla="*/ 180 h 252"/>
                <a:gd name="T36" fmla="*/ 155 w 556"/>
                <a:gd name="T37" fmla="*/ 175 h 252"/>
                <a:gd name="T38" fmla="*/ 88 w 556"/>
                <a:gd name="T39" fmla="*/ 161 h 252"/>
                <a:gd name="T40" fmla="*/ 51 w 556"/>
                <a:gd name="T41" fmla="*/ 151 h 252"/>
                <a:gd name="T42" fmla="*/ 25 w 556"/>
                <a:gd name="T43" fmla="*/ 131 h 252"/>
                <a:gd name="T44" fmla="*/ 5 w 556"/>
                <a:gd name="T45" fmla="*/ 113 h 252"/>
                <a:gd name="T46" fmla="*/ 5 w 556"/>
                <a:gd name="T47" fmla="*/ 12 h 25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56"/>
                <a:gd name="T73" fmla="*/ 0 h 252"/>
                <a:gd name="T74" fmla="*/ 556 w 556"/>
                <a:gd name="T75" fmla="*/ 252 h 25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56" h="252">
                  <a:moveTo>
                    <a:pt x="5" y="18"/>
                  </a:moveTo>
                  <a:cubicBezTo>
                    <a:pt x="12" y="0"/>
                    <a:pt x="28" y="43"/>
                    <a:pt x="47" y="52"/>
                  </a:cubicBezTo>
                  <a:cubicBezTo>
                    <a:pt x="66" y="61"/>
                    <a:pt x="97" y="71"/>
                    <a:pt x="119" y="75"/>
                  </a:cubicBezTo>
                  <a:cubicBezTo>
                    <a:pt x="141" y="79"/>
                    <a:pt x="157" y="77"/>
                    <a:pt x="180" y="79"/>
                  </a:cubicBezTo>
                  <a:cubicBezTo>
                    <a:pt x="203" y="81"/>
                    <a:pt x="235" y="86"/>
                    <a:pt x="257" y="87"/>
                  </a:cubicBezTo>
                  <a:cubicBezTo>
                    <a:pt x="279" y="88"/>
                    <a:pt x="293" y="88"/>
                    <a:pt x="315" y="87"/>
                  </a:cubicBezTo>
                  <a:cubicBezTo>
                    <a:pt x="337" y="86"/>
                    <a:pt x="364" y="84"/>
                    <a:pt x="387" y="81"/>
                  </a:cubicBezTo>
                  <a:cubicBezTo>
                    <a:pt x="410" y="78"/>
                    <a:pt x="428" y="77"/>
                    <a:pt x="452" y="70"/>
                  </a:cubicBezTo>
                  <a:cubicBezTo>
                    <a:pt x="476" y="63"/>
                    <a:pt x="514" y="44"/>
                    <a:pt x="531" y="37"/>
                  </a:cubicBezTo>
                  <a:cubicBezTo>
                    <a:pt x="548" y="30"/>
                    <a:pt x="549" y="7"/>
                    <a:pt x="552" y="27"/>
                  </a:cubicBezTo>
                  <a:cubicBezTo>
                    <a:pt x="555" y="47"/>
                    <a:pt x="556" y="132"/>
                    <a:pt x="550" y="160"/>
                  </a:cubicBezTo>
                  <a:cubicBezTo>
                    <a:pt x="544" y="188"/>
                    <a:pt x="527" y="187"/>
                    <a:pt x="518" y="196"/>
                  </a:cubicBezTo>
                  <a:cubicBezTo>
                    <a:pt x="508" y="206"/>
                    <a:pt x="500" y="210"/>
                    <a:pt x="489" y="216"/>
                  </a:cubicBezTo>
                  <a:cubicBezTo>
                    <a:pt x="478" y="221"/>
                    <a:pt x="465" y="227"/>
                    <a:pt x="450" y="231"/>
                  </a:cubicBezTo>
                  <a:cubicBezTo>
                    <a:pt x="434" y="235"/>
                    <a:pt x="414" y="241"/>
                    <a:pt x="393" y="244"/>
                  </a:cubicBezTo>
                  <a:cubicBezTo>
                    <a:pt x="371" y="246"/>
                    <a:pt x="344" y="249"/>
                    <a:pt x="323" y="251"/>
                  </a:cubicBezTo>
                  <a:cubicBezTo>
                    <a:pt x="301" y="252"/>
                    <a:pt x="280" y="252"/>
                    <a:pt x="261" y="252"/>
                  </a:cubicBezTo>
                  <a:cubicBezTo>
                    <a:pt x="241" y="252"/>
                    <a:pt x="222" y="249"/>
                    <a:pt x="205" y="248"/>
                  </a:cubicBezTo>
                  <a:cubicBezTo>
                    <a:pt x="187" y="246"/>
                    <a:pt x="174" y="245"/>
                    <a:pt x="155" y="241"/>
                  </a:cubicBezTo>
                  <a:cubicBezTo>
                    <a:pt x="135" y="237"/>
                    <a:pt x="104" y="230"/>
                    <a:pt x="88" y="224"/>
                  </a:cubicBezTo>
                  <a:cubicBezTo>
                    <a:pt x="71" y="219"/>
                    <a:pt x="62" y="216"/>
                    <a:pt x="51" y="209"/>
                  </a:cubicBezTo>
                  <a:cubicBezTo>
                    <a:pt x="40" y="202"/>
                    <a:pt x="32" y="189"/>
                    <a:pt x="25" y="181"/>
                  </a:cubicBezTo>
                  <a:cubicBezTo>
                    <a:pt x="17" y="173"/>
                    <a:pt x="8" y="184"/>
                    <a:pt x="5" y="157"/>
                  </a:cubicBezTo>
                  <a:cubicBezTo>
                    <a:pt x="2" y="131"/>
                    <a:pt x="0" y="34"/>
                    <a:pt x="5" y="1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54" name="Oval 13"/>
            <p:cNvSpPr>
              <a:spLocks noChangeArrowheads="1"/>
            </p:cNvSpPr>
            <p:nvPr/>
          </p:nvSpPr>
          <p:spPr bwMode="auto">
            <a:xfrm>
              <a:off x="1610" y="1784"/>
              <a:ext cx="548" cy="137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55" name="Line 14"/>
            <p:cNvSpPr>
              <a:spLocks noChangeShapeType="1"/>
            </p:cNvSpPr>
            <p:nvPr/>
          </p:nvSpPr>
          <p:spPr bwMode="auto">
            <a:xfrm>
              <a:off x="1612" y="1763"/>
              <a:ext cx="0" cy="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56" name="Line 15"/>
            <p:cNvSpPr>
              <a:spLocks noChangeShapeType="1"/>
            </p:cNvSpPr>
            <p:nvPr/>
          </p:nvSpPr>
          <p:spPr bwMode="auto">
            <a:xfrm>
              <a:off x="2160" y="1738"/>
              <a:ext cx="0" cy="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57" name="Oval 16"/>
            <p:cNvSpPr>
              <a:spLocks noChangeArrowheads="1"/>
            </p:cNvSpPr>
            <p:nvPr/>
          </p:nvSpPr>
          <p:spPr bwMode="auto">
            <a:xfrm>
              <a:off x="1607" y="1665"/>
              <a:ext cx="550" cy="15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7258" name="Group 17"/>
            <p:cNvGrpSpPr>
              <a:grpSpLocks/>
            </p:cNvGrpSpPr>
            <p:nvPr/>
          </p:nvGrpSpPr>
          <p:grpSpPr bwMode="auto">
            <a:xfrm>
              <a:off x="1740" y="1700"/>
              <a:ext cx="272" cy="92"/>
              <a:chOff x="2848" y="848"/>
              <a:chExt cx="140" cy="98"/>
            </a:xfrm>
          </p:grpSpPr>
          <p:sp>
            <p:nvSpPr>
              <p:cNvPr id="7264" name="Line 1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65" name="Line 1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66" name="Line 20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259" name="Group 21"/>
            <p:cNvGrpSpPr>
              <a:grpSpLocks/>
            </p:cNvGrpSpPr>
            <p:nvPr/>
          </p:nvGrpSpPr>
          <p:grpSpPr bwMode="auto">
            <a:xfrm flipV="1">
              <a:off x="1740" y="1699"/>
              <a:ext cx="272" cy="92"/>
              <a:chOff x="2848" y="848"/>
              <a:chExt cx="140" cy="98"/>
            </a:xfrm>
          </p:grpSpPr>
          <p:sp>
            <p:nvSpPr>
              <p:cNvPr id="7261" name="Line 22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62" name="Line 23"/>
              <p:cNvSpPr>
                <a:spLocks noChangeShapeType="1"/>
              </p:cNvSpPr>
              <p:nvPr/>
            </p:nvSpPr>
            <p:spPr bwMode="auto">
              <a:xfrm>
                <a:off x="2944" y="944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63" name="Line 24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7260" name="Oval 25"/>
            <p:cNvSpPr>
              <a:spLocks noChangeArrowheads="1"/>
            </p:cNvSpPr>
            <p:nvPr/>
          </p:nvSpPr>
          <p:spPr bwMode="auto">
            <a:xfrm>
              <a:off x="1609" y="2008"/>
              <a:ext cx="550" cy="15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lin ang="5400000" scaled="1"/>
            </a:gra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7180" name="Group 26"/>
          <p:cNvGrpSpPr>
            <a:grpSpLocks/>
          </p:cNvGrpSpPr>
          <p:nvPr/>
        </p:nvGrpSpPr>
        <p:grpSpPr bwMode="auto">
          <a:xfrm>
            <a:off x="3554413" y="4021138"/>
            <a:ext cx="774700" cy="136525"/>
            <a:chOff x="3150" y="1799"/>
            <a:chExt cx="643" cy="204"/>
          </a:xfrm>
        </p:grpSpPr>
        <p:sp>
          <p:nvSpPr>
            <p:cNvPr id="7249" name="Rectangle 27"/>
            <p:cNvSpPr>
              <a:spLocks noChangeArrowheads="1"/>
            </p:cNvSpPr>
            <p:nvPr/>
          </p:nvSpPr>
          <p:spPr bwMode="auto">
            <a:xfrm>
              <a:off x="3634" y="1799"/>
              <a:ext cx="159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50" name="Rectangle 28"/>
            <p:cNvSpPr>
              <a:spLocks noChangeArrowheads="1"/>
            </p:cNvSpPr>
            <p:nvPr/>
          </p:nvSpPr>
          <p:spPr bwMode="auto">
            <a:xfrm>
              <a:off x="3472" y="1799"/>
              <a:ext cx="162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51" name="Rectangle 29"/>
            <p:cNvSpPr>
              <a:spLocks noChangeArrowheads="1"/>
            </p:cNvSpPr>
            <p:nvPr/>
          </p:nvSpPr>
          <p:spPr bwMode="auto">
            <a:xfrm>
              <a:off x="3311" y="1799"/>
              <a:ext cx="161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52" name="Rectangle 30"/>
            <p:cNvSpPr>
              <a:spLocks noChangeArrowheads="1"/>
            </p:cNvSpPr>
            <p:nvPr/>
          </p:nvSpPr>
          <p:spPr bwMode="auto">
            <a:xfrm>
              <a:off x="3150" y="1799"/>
              <a:ext cx="159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7181" name="Line 31"/>
          <p:cNvSpPr>
            <a:spLocks noChangeShapeType="1"/>
          </p:cNvSpPr>
          <p:nvPr/>
        </p:nvSpPr>
        <p:spPr bwMode="auto">
          <a:xfrm flipH="1">
            <a:off x="2714625" y="3519488"/>
            <a:ext cx="485775" cy="1096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182" name="Line 32"/>
          <p:cNvSpPr>
            <a:spLocks noChangeShapeType="1"/>
          </p:cNvSpPr>
          <p:nvPr/>
        </p:nvSpPr>
        <p:spPr bwMode="auto">
          <a:xfrm flipH="1" flipV="1">
            <a:off x="2478088" y="4606925"/>
            <a:ext cx="24765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183" name="Line 33"/>
          <p:cNvSpPr>
            <a:spLocks noChangeShapeType="1"/>
          </p:cNvSpPr>
          <p:nvPr/>
        </p:nvSpPr>
        <p:spPr bwMode="auto">
          <a:xfrm flipH="1">
            <a:off x="2840038" y="3509963"/>
            <a:ext cx="371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184" name="Line 34"/>
          <p:cNvSpPr>
            <a:spLocks noChangeShapeType="1"/>
          </p:cNvSpPr>
          <p:nvPr/>
        </p:nvSpPr>
        <p:spPr bwMode="auto">
          <a:xfrm flipH="1">
            <a:off x="6451600" y="3460750"/>
            <a:ext cx="485775" cy="1096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185" name="Line 35"/>
          <p:cNvSpPr>
            <a:spLocks noChangeShapeType="1"/>
          </p:cNvSpPr>
          <p:nvPr/>
        </p:nvSpPr>
        <p:spPr bwMode="auto">
          <a:xfrm flipH="1">
            <a:off x="6464300" y="4554538"/>
            <a:ext cx="373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186" name="Line 36"/>
          <p:cNvSpPr>
            <a:spLocks noChangeShapeType="1"/>
          </p:cNvSpPr>
          <p:nvPr/>
        </p:nvSpPr>
        <p:spPr bwMode="auto">
          <a:xfrm flipH="1" flipV="1">
            <a:off x="6937375" y="3460750"/>
            <a:ext cx="260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7187" name="Group 37"/>
          <p:cNvGrpSpPr>
            <a:grpSpLocks/>
          </p:cNvGrpSpPr>
          <p:nvPr/>
        </p:nvGrpSpPr>
        <p:grpSpPr bwMode="auto">
          <a:xfrm>
            <a:off x="5267325" y="3898900"/>
            <a:ext cx="1001713" cy="290513"/>
            <a:chOff x="3600" y="219"/>
            <a:chExt cx="360" cy="175"/>
          </a:xfrm>
        </p:grpSpPr>
        <p:sp>
          <p:nvSpPr>
            <p:cNvPr id="7236" name="Oval 3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37" name="Line 3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38" name="Line 4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239" name="Rectangle 4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40" name="Oval 4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7241" name="Group 4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7246" name="Line 4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47" name="Line 4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48" name="Line 46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7242" name="Group 4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7243" name="Line 4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44" name="Line 4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45" name="Line 5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7188" name="Text Box 51"/>
          <p:cNvSpPr txBox="1">
            <a:spLocks noChangeArrowheads="1"/>
          </p:cNvSpPr>
          <p:nvPr/>
        </p:nvSpPr>
        <p:spPr bwMode="auto">
          <a:xfrm>
            <a:off x="3611563" y="3417888"/>
            <a:ext cx="5127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R1</a:t>
            </a:r>
          </a:p>
        </p:txBody>
      </p:sp>
      <p:sp>
        <p:nvSpPr>
          <p:cNvPr id="7189" name="Text Box 52"/>
          <p:cNvSpPr txBox="1">
            <a:spLocks noChangeArrowheads="1"/>
          </p:cNvSpPr>
          <p:nvPr/>
        </p:nvSpPr>
        <p:spPr bwMode="auto">
          <a:xfrm>
            <a:off x="5608638" y="3505200"/>
            <a:ext cx="5127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R2</a:t>
            </a:r>
          </a:p>
        </p:txBody>
      </p:sp>
      <p:sp>
        <p:nvSpPr>
          <p:cNvPr id="7190" name="Freeform 53"/>
          <p:cNvSpPr>
            <a:spLocks/>
          </p:cNvSpPr>
          <p:nvPr/>
        </p:nvSpPr>
        <p:spPr bwMode="auto">
          <a:xfrm>
            <a:off x="2895600" y="3344863"/>
            <a:ext cx="4235450" cy="646112"/>
          </a:xfrm>
          <a:custGeom>
            <a:avLst/>
            <a:gdLst>
              <a:gd name="T0" fmla="*/ 0 w 3323"/>
              <a:gd name="T1" fmla="*/ 2147483647 h 585"/>
              <a:gd name="T2" fmla="*/ 2147483647 w 3323"/>
              <a:gd name="T3" fmla="*/ 2147483647 h 585"/>
              <a:gd name="T4" fmla="*/ 2147483647 w 3323"/>
              <a:gd name="T5" fmla="*/ 2147483647 h 585"/>
              <a:gd name="T6" fmla="*/ 2147483647 w 3323"/>
              <a:gd name="T7" fmla="*/ 2147483647 h 585"/>
              <a:gd name="T8" fmla="*/ 2147483647 w 3323"/>
              <a:gd name="T9" fmla="*/ 0 h 585"/>
              <a:gd name="T10" fmla="*/ 2147483647 w 3323"/>
              <a:gd name="T11" fmla="*/ 0 h 58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23"/>
              <a:gd name="T19" fmla="*/ 0 h 585"/>
              <a:gd name="T20" fmla="*/ 3323 w 3323"/>
              <a:gd name="T21" fmla="*/ 585 h 58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23" h="585">
                <a:moveTo>
                  <a:pt x="0" y="71"/>
                </a:moveTo>
                <a:lnTo>
                  <a:pt x="346" y="71"/>
                </a:lnTo>
                <a:lnTo>
                  <a:pt x="133" y="567"/>
                </a:lnTo>
                <a:lnTo>
                  <a:pt x="2844" y="585"/>
                </a:lnTo>
                <a:lnTo>
                  <a:pt x="3101" y="0"/>
                </a:lnTo>
                <a:lnTo>
                  <a:pt x="3323" y="0"/>
                </a:lnTo>
              </a:path>
            </a:pathLst>
          </a:custGeom>
          <a:noFill/>
          <a:ln w="571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191" name="Freeform 54"/>
          <p:cNvSpPr>
            <a:spLocks/>
          </p:cNvSpPr>
          <p:nvPr/>
        </p:nvSpPr>
        <p:spPr bwMode="auto">
          <a:xfrm>
            <a:off x="2646363" y="4117975"/>
            <a:ext cx="4078287" cy="557213"/>
          </a:xfrm>
          <a:custGeom>
            <a:avLst/>
            <a:gdLst>
              <a:gd name="T0" fmla="*/ 0 w 3199"/>
              <a:gd name="T1" fmla="*/ 2147483647 h 505"/>
              <a:gd name="T2" fmla="*/ 2147483647 w 3199"/>
              <a:gd name="T3" fmla="*/ 2147483647 h 505"/>
              <a:gd name="T4" fmla="*/ 2147483647 w 3199"/>
              <a:gd name="T5" fmla="*/ 0 h 505"/>
              <a:gd name="T6" fmla="*/ 2147483647 w 3199"/>
              <a:gd name="T7" fmla="*/ 0 h 505"/>
              <a:gd name="T8" fmla="*/ 2147483647 w 3199"/>
              <a:gd name="T9" fmla="*/ 2147483647 h 505"/>
              <a:gd name="T10" fmla="*/ 2147483647 w 3199"/>
              <a:gd name="T11" fmla="*/ 2147483647 h 50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99"/>
              <a:gd name="T19" fmla="*/ 0 h 505"/>
              <a:gd name="T20" fmla="*/ 3199 w 3199"/>
              <a:gd name="T21" fmla="*/ 505 h 50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99" h="505">
                <a:moveTo>
                  <a:pt x="0" y="505"/>
                </a:moveTo>
                <a:lnTo>
                  <a:pt x="97" y="496"/>
                </a:lnTo>
                <a:lnTo>
                  <a:pt x="284" y="0"/>
                </a:lnTo>
                <a:lnTo>
                  <a:pt x="3048" y="0"/>
                </a:lnTo>
                <a:lnTo>
                  <a:pt x="2862" y="461"/>
                </a:lnTo>
                <a:lnTo>
                  <a:pt x="3199" y="461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aphicFrame>
        <p:nvGraphicFramePr>
          <p:cNvPr id="7170" name="Object 56"/>
          <p:cNvGraphicFramePr>
            <a:graphicFrameLocks noChangeAspect="1"/>
          </p:cNvGraphicFramePr>
          <p:nvPr/>
        </p:nvGraphicFramePr>
        <p:xfrm>
          <a:off x="2249488" y="3203575"/>
          <a:ext cx="681037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Clip" r:id="rId4" imgW="682368" imgH="480541" progId="">
                  <p:embed/>
                </p:oleObj>
              </mc:Choice>
              <mc:Fallback>
                <p:oleObj name="Clip" r:id="rId4" imgW="682368" imgH="480541" progId="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9488" y="3203575"/>
                        <a:ext cx="681037" cy="4492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57"/>
          <p:cNvGraphicFramePr>
            <a:graphicFrameLocks noChangeAspect="1"/>
          </p:cNvGraphicFramePr>
          <p:nvPr/>
        </p:nvGraphicFramePr>
        <p:xfrm>
          <a:off x="7099300" y="3173413"/>
          <a:ext cx="681038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Clip" r:id="rId6" imgW="682368" imgH="480541" progId="">
                  <p:embed/>
                </p:oleObj>
              </mc:Choice>
              <mc:Fallback>
                <p:oleObj name="Clip" r:id="rId6" imgW="682368" imgH="480541" progId="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9300" y="3173413"/>
                        <a:ext cx="681038" cy="4492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2" name="Oval 58"/>
          <p:cNvSpPr>
            <a:spLocks noChangeArrowheads="1"/>
          </p:cNvSpPr>
          <p:nvPr/>
        </p:nvSpPr>
        <p:spPr bwMode="auto">
          <a:xfrm>
            <a:off x="2990850" y="3432175"/>
            <a:ext cx="436563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7193" name="Oval 59"/>
          <p:cNvSpPr>
            <a:spLocks noChangeArrowheads="1"/>
          </p:cNvSpPr>
          <p:nvPr/>
        </p:nvSpPr>
        <p:spPr bwMode="auto">
          <a:xfrm>
            <a:off x="2678113" y="4160838"/>
            <a:ext cx="436562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7194" name="Text Box 60"/>
          <p:cNvSpPr txBox="1">
            <a:spLocks noChangeArrowheads="1"/>
          </p:cNvSpPr>
          <p:nvPr/>
        </p:nvSpPr>
        <p:spPr bwMode="auto">
          <a:xfrm>
            <a:off x="4010025" y="4222750"/>
            <a:ext cx="1600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MS PGothic" pitchFamily="34" charset="-128"/>
                <a:cs typeface="Arial" charset="0"/>
              </a:rPr>
              <a:t>1.5 Mbps link</a:t>
            </a:r>
          </a:p>
        </p:txBody>
      </p:sp>
      <p:sp>
        <p:nvSpPr>
          <p:cNvPr id="7195" name="Text Box 61"/>
          <p:cNvSpPr txBox="1">
            <a:spLocks noChangeArrowheads="1"/>
          </p:cNvSpPr>
          <p:nvPr/>
        </p:nvSpPr>
        <p:spPr bwMode="auto">
          <a:xfrm>
            <a:off x="1362075" y="3052763"/>
            <a:ext cx="942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MS PGothic" pitchFamily="34" charset="-128"/>
                <a:cs typeface="Arial" charset="0"/>
              </a:rPr>
              <a:t>1 Mbps </a:t>
            </a:r>
          </a:p>
          <a:p>
            <a:r>
              <a:rPr lang="en-US">
                <a:latin typeface="Arial" charset="0"/>
                <a:ea typeface="MS PGothic" pitchFamily="34" charset="-128"/>
                <a:cs typeface="Arial" charset="0"/>
              </a:rPr>
              <a:t>phone</a:t>
            </a:r>
          </a:p>
        </p:txBody>
      </p:sp>
      <p:sp>
        <p:nvSpPr>
          <p:cNvPr id="7196" name="Text Box 62"/>
          <p:cNvSpPr txBox="1">
            <a:spLocks noChangeArrowheads="1"/>
          </p:cNvSpPr>
          <p:nvPr/>
        </p:nvSpPr>
        <p:spPr bwMode="auto">
          <a:xfrm>
            <a:off x="2514600" y="4876800"/>
            <a:ext cx="3365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packet marking and policing</a:t>
            </a:r>
          </a:p>
        </p:txBody>
      </p:sp>
      <p:sp>
        <p:nvSpPr>
          <p:cNvPr id="7197" name="Line 63"/>
          <p:cNvSpPr>
            <a:spLocks noChangeShapeType="1"/>
          </p:cNvSpPr>
          <p:nvPr/>
        </p:nvSpPr>
        <p:spPr bwMode="auto">
          <a:xfrm>
            <a:off x="3216275" y="3614738"/>
            <a:ext cx="422275" cy="1349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7198" name="Line 64"/>
          <p:cNvSpPr>
            <a:spLocks noChangeShapeType="1"/>
          </p:cNvSpPr>
          <p:nvPr/>
        </p:nvSpPr>
        <p:spPr bwMode="auto">
          <a:xfrm flipH="1" flipV="1">
            <a:off x="2879725" y="4344988"/>
            <a:ext cx="758825" cy="633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7199" name="Group 542"/>
          <p:cNvGrpSpPr>
            <a:grpSpLocks/>
          </p:cNvGrpSpPr>
          <p:nvPr/>
        </p:nvGrpSpPr>
        <p:grpSpPr bwMode="auto">
          <a:xfrm>
            <a:off x="1641475" y="4181475"/>
            <a:ext cx="985838" cy="895350"/>
            <a:chOff x="-44" y="1473"/>
            <a:chExt cx="981" cy="1105"/>
          </a:xfrm>
        </p:grpSpPr>
        <p:pic>
          <p:nvPicPr>
            <p:cNvPr id="7234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35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7200" name="Group 249"/>
          <p:cNvGrpSpPr>
            <a:grpSpLocks/>
          </p:cNvGrpSpPr>
          <p:nvPr/>
        </p:nvGrpSpPr>
        <p:grpSpPr bwMode="auto">
          <a:xfrm>
            <a:off x="6759575" y="4276725"/>
            <a:ext cx="363538" cy="687388"/>
            <a:chOff x="4140" y="429"/>
            <a:chExt cx="1425" cy="2396"/>
          </a:xfrm>
        </p:grpSpPr>
        <p:sp>
          <p:nvSpPr>
            <p:cNvPr id="7202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203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04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205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206" name="Rectangle 254"/>
            <p:cNvSpPr>
              <a:spLocks noChangeArrowheads="1"/>
            </p:cNvSpPr>
            <p:nvPr/>
          </p:nvSpPr>
          <p:spPr bwMode="auto">
            <a:xfrm>
              <a:off x="4215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7207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7232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7233" name="AutoShape 257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7208" name="Rectangle 258"/>
            <p:cNvSpPr>
              <a:spLocks noChangeArrowheads="1"/>
            </p:cNvSpPr>
            <p:nvPr/>
          </p:nvSpPr>
          <p:spPr bwMode="auto">
            <a:xfrm>
              <a:off x="4227" y="1021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7209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7230" name="AutoShape 260"/>
              <p:cNvSpPr>
                <a:spLocks noChangeArrowheads="1"/>
              </p:cNvSpPr>
              <p:nvPr/>
            </p:nvSpPr>
            <p:spPr bwMode="auto">
              <a:xfrm>
                <a:off x="618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7231" name="AutoShape 261"/>
              <p:cNvSpPr>
                <a:spLocks noChangeArrowheads="1"/>
              </p:cNvSpPr>
              <p:nvPr/>
            </p:nvSpPr>
            <p:spPr bwMode="auto">
              <a:xfrm>
                <a:off x="633" y="2585"/>
                <a:ext cx="691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7210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11" name="Rectangle 263"/>
            <p:cNvSpPr>
              <a:spLocks noChangeArrowheads="1"/>
            </p:cNvSpPr>
            <p:nvPr/>
          </p:nvSpPr>
          <p:spPr bwMode="auto">
            <a:xfrm>
              <a:off x="4227" y="1657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7212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7228" name="AutoShape 265"/>
              <p:cNvSpPr>
                <a:spLocks noChangeArrowheads="1"/>
              </p:cNvSpPr>
              <p:nvPr/>
            </p:nvSpPr>
            <p:spPr bwMode="auto">
              <a:xfrm>
                <a:off x="617" y="2571"/>
                <a:ext cx="713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7229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7213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7214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226" name="AutoShape 269"/>
              <p:cNvSpPr>
                <a:spLocks noChangeArrowheads="1"/>
              </p:cNvSpPr>
              <p:nvPr/>
            </p:nvSpPr>
            <p:spPr bwMode="auto">
              <a:xfrm>
                <a:off x="612" y="2566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7227" name="AutoShape 270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8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7215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16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217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218" name="Oval 274"/>
            <p:cNvSpPr>
              <a:spLocks noChangeArrowheads="1"/>
            </p:cNvSpPr>
            <p:nvPr/>
          </p:nvSpPr>
          <p:spPr bwMode="auto">
            <a:xfrm>
              <a:off x="5515" y="2615"/>
              <a:ext cx="50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19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220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21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22" name="Oval 278"/>
            <p:cNvSpPr>
              <a:spLocks noChangeArrowheads="1"/>
            </p:cNvSpPr>
            <p:nvPr/>
          </p:nvSpPr>
          <p:spPr bwMode="auto">
            <a:xfrm>
              <a:off x="4308" y="2382"/>
              <a:ext cx="162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23" name="Oval 279"/>
            <p:cNvSpPr>
              <a:spLocks noChangeArrowheads="1"/>
            </p:cNvSpPr>
            <p:nvPr/>
          </p:nvSpPr>
          <p:spPr bwMode="auto">
            <a:xfrm>
              <a:off x="4488" y="2382"/>
              <a:ext cx="156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24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7225" name="Rectangle 281"/>
            <p:cNvSpPr>
              <a:spLocks noChangeArrowheads="1"/>
            </p:cNvSpPr>
            <p:nvPr/>
          </p:nvSpPr>
          <p:spPr bwMode="auto">
            <a:xfrm>
              <a:off x="5061" y="1835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720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65C4511C-197D-49F8-BF22-A42DF3B03CBF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69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312738" y="212725"/>
            <a:ext cx="7772400" cy="871538"/>
          </a:xfrm>
        </p:spPr>
        <p:txBody>
          <a:bodyPr/>
          <a:lstStyle/>
          <a:p>
            <a:r>
              <a:rPr lang="el-GR" smtClean="0"/>
              <a:t>Πολυμέσα: Βίντεο</a:t>
            </a:r>
          </a:p>
        </p:txBody>
      </p:sp>
      <p:pic>
        <p:nvPicPr>
          <p:cNvPr id="17411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7975" y="1749425"/>
            <a:ext cx="19177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565775" y="342900"/>
            <a:ext cx="3275013" cy="1727200"/>
            <a:chOff x="5345311" y="524250"/>
            <a:chExt cx="3274238" cy="1727067"/>
          </a:xfrm>
        </p:grpSpPr>
        <p:sp>
          <p:nvSpPr>
            <p:cNvPr id="17421" name="TextBox 5"/>
            <p:cNvSpPr txBox="1">
              <a:spLocks noChangeArrowheads="1"/>
            </p:cNvSpPr>
            <p:nvPr/>
          </p:nvSpPr>
          <p:spPr bwMode="auto">
            <a:xfrm>
              <a:off x="5345311" y="1789390"/>
              <a:ext cx="2026758" cy="366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0000"/>
                  </a:solidFill>
                  <a:latin typeface="Arial Narrow" pitchFamily="34" charset="0"/>
                  <a:ea typeface="MS PGothic" pitchFamily="34" charset="-128"/>
                </a:rPr>
                <a:t>……………………...…</a:t>
              </a:r>
            </a:p>
          </p:txBody>
        </p:sp>
        <p:sp>
          <p:nvSpPr>
            <p:cNvPr id="17422" name="TextBox 8"/>
            <p:cNvSpPr txBox="1">
              <a:spLocks noChangeArrowheads="1"/>
            </p:cNvSpPr>
            <p:nvPr/>
          </p:nvSpPr>
          <p:spPr bwMode="auto">
            <a:xfrm>
              <a:off x="5808751" y="524250"/>
              <a:ext cx="2810798" cy="1368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l-GR" sz="14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παράδειγμα χωρικής κωδικοποίησης</a:t>
              </a:r>
              <a:r>
                <a:rPr lang="en-US" sz="1400" i="1">
                  <a:solidFill>
                    <a:srgbClr val="FF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:</a:t>
              </a:r>
              <a:r>
                <a:rPr lang="en-US" sz="1400" i="1">
                  <a:solidFill>
                    <a:srgbClr val="CC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 </a:t>
              </a:r>
              <a:r>
                <a:rPr lang="el-GR" sz="1400">
                  <a:latin typeface="Arial" charset="0"/>
                  <a:cs typeface="Arial" charset="0"/>
                </a:rPr>
                <a:t>αντί να στείλει</a:t>
              </a:r>
              <a:r>
                <a:rPr lang="en-US" sz="1400" i="1">
                  <a:latin typeface="Arial" charset="0"/>
                  <a:ea typeface="MS PGothic" pitchFamily="34" charset="-128"/>
                </a:rPr>
                <a:t> N </a:t>
              </a:r>
              <a:r>
                <a:rPr lang="el-GR" sz="1400">
                  <a:latin typeface="Arial" charset="0"/>
                  <a:cs typeface="Arial" charset="0"/>
                </a:rPr>
                <a:t>τιμές ίδιου χρώματος</a:t>
              </a:r>
              <a:r>
                <a:rPr lang="en-US" sz="1400">
                  <a:latin typeface="Arial" charset="0"/>
                  <a:ea typeface="MS PGothic" pitchFamily="34" charset="-128"/>
                </a:rPr>
                <a:t> (</a:t>
              </a:r>
              <a:r>
                <a:rPr lang="el-GR" sz="1400">
                  <a:latin typeface="Arial" charset="0"/>
                  <a:cs typeface="Arial" charset="0"/>
                </a:rPr>
                <a:t>όλα μωβ</a:t>
              </a:r>
              <a:r>
                <a:rPr lang="en-US" sz="1400">
                  <a:latin typeface="Arial" charset="0"/>
                  <a:ea typeface="MS PGothic" pitchFamily="34" charset="-128"/>
                </a:rPr>
                <a:t>), </a:t>
              </a:r>
              <a:r>
                <a:rPr lang="el-GR" sz="1400">
                  <a:latin typeface="Arial" charset="0"/>
                  <a:cs typeface="Arial" charset="0"/>
                </a:rPr>
                <a:t>στέλνει μόνο 2 τιμές</a:t>
              </a:r>
              <a:r>
                <a:rPr lang="en-US" sz="1400">
                  <a:latin typeface="Arial" charset="0"/>
                  <a:ea typeface="MS PGothic" pitchFamily="34" charset="-128"/>
                </a:rPr>
                <a:t>: </a:t>
              </a:r>
              <a:r>
                <a:rPr lang="el-GR" sz="1400">
                  <a:latin typeface="Arial" charset="0"/>
                  <a:cs typeface="Arial" charset="0"/>
                </a:rPr>
                <a:t>τιμή χρώματος</a:t>
              </a:r>
              <a:r>
                <a:rPr lang="en-US" sz="1400">
                  <a:latin typeface="Arial" charset="0"/>
                  <a:ea typeface="MS PGothic" pitchFamily="34" charset="-128"/>
                </a:rPr>
                <a:t> (</a:t>
              </a:r>
              <a:r>
                <a:rPr lang="el-GR" sz="1400" i="1">
                  <a:latin typeface="Arial" charset="0"/>
                  <a:cs typeface="Arial" charset="0"/>
                </a:rPr>
                <a:t>μωβ</a:t>
              </a:r>
              <a:r>
                <a:rPr lang="en-US" sz="1400" i="1">
                  <a:latin typeface="Arial" charset="0"/>
                  <a:ea typeface="MS PGothic" pitchFamily="34" charset="-128"/>
                </a:rPr>
                <a:t>)  </a:t>
              </a:r>
              <a:r>
                <a:rPr lang="el-GR" sz="1400" i="1">
                  <a:latin typeface="Arial" charset="0"/>
                  <a:cs typeface="Arial" charset="0"/>
                </a:rPr>
                <a:t>και αριθμό επαναλαμβανόμενων τιμών</a:t>
              </a:r>
              <a:r>
                <a:rPr lang="en-US" sz="1400" i="1">
                  <a:latin typeface="Arial" charset="0"/>
                  <a:ea typeface="MS PGothic" pitchFamily="34" charset="-128"/>
                </a:rPr>
                <a:t> (</a:t>
              </a:r>
              <a:r>
                <a:rPr lang="en-US" sz="1400">
                  <a:latin typeface="Arial" charset="0"/>
                  <a:ea typeface="MS PGothic" pitchFamily="34" charset="-128"/>
                </a:rPr>
                <a:t>N)</a:t>
              </a:r>
            </a:p>
          </p:txBody>
        </p:sp>
        <p:sp>
          <p:nvSpPr>
            <p:cNvPr id="17423" name="TextBox 13"/>
            <p:cNvSpPr txBox="1">
              <a:spLocks noChangeArrowheads="1"/>
            </p:cNvSpPr>
            <p:nvPr/>
          </p:nvSpPr>
          <p:spPr bwMode="auto">
            <a:xfrm>
              <a:off x="5354834" y="1884633"/>
              <a:ext cx="2026758" cy="366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0000"/>
                  </a:solidFill>
                  <a:latin typeface="Arial Narrow" pitchFamily="34" charset="0"/>
                  <a:ea typeface="MS PGothic" pitchFamily="34" charset="-128"/>
                </a:rPr>
                <a:t>……………………...…</a:t>
              </a:r>
            </a:p>
          </p:txBody>
        </p:sp>
        <p:cxnSp>
          <p:nvCxnSpPr>
            <p:cNvPr id="17424" name="Straight Connector 10"/>
            <p:cNvCxnSpPr>
              <a:cxnSpLocks noChangeShapeType="1"/>
            </p:cNvCxnSpPr>
            <p:nvPr/>
          </p:nvCxnSpPr>
          <p:spPr bwMode="auto">
            <a:xfrm flipH="1">
              <a:off x="5565603" y="756253"/>
              <a:ext cx="313958" cy="115578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</p:cxn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1788" y="4100513"/>
            <a:ext cx="19177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308600" y="3881438"/>
            <a:ext cx="1071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solidFill>
                  <a:srgbClr val="FF0000"/>
                </a:solidFill>
                <a:latin typeface="Arial" charset="0"/>
                <a:cs typeface="Arial" charset="0"/>
              </a:rPr>
              <a:t>πλαίσιο</a:t>
            </a:r>
            <a:r>
              <a:rPr lang="en-US" i="1">
                <a:solidFill>
                  <a:srgbClr val="FF0000"/>
                </a:solidFill>
                <a:latin typeface="Arial" charset="0"/>
                <a:ea typeface="MS PGothic" pitchFamily="34" charset="-128"/>
                <a:cs typeface="Arial" charset="0"/>
              </a:rPr>
              <a:t> i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673850" y="6230938"/>
            <a:ext cx="1331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solidFill>
                  <a:srgbClr val="FF0000"/>
                </a:solidFill>
                <a:latin typeface="Arial" charset="0"/>
                <a:cs typeface="Arial" charset="0"/>
              </a:rPr>
              <a:t>πλαίσιο</a:t>
            </a:r>
            <a:r>
              <a:rPr lang="en-US" i="1">
                <a:solidFill>
                  <a:srgbClr val="FF0000"/>
                </a:solidFill>
                <a:latin typeface="Arial" charset="0"/>
                <a:ea typeface="MS PGothic" pitchFamily="34" charset="-128"/>
                <a:cs typeface="Arial" charset="0"/>
              </a:rPr>
              <a:t> i+1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291013" y="4794250"/>
            <a:ext cx="22780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i="1">
                <a:solidFill>
                  <a:srgbClr val="FF0000"/>
                </a:solidFill>
                <a:latin typeface="Arial" charset="0"/>
                <a:cs typeface="Arial" charset="0"/>
              </a:rPr>
              <a:t>παράδειγμα χρονικής κωδικοποίησης:</a:t>
            </a:r>
            <a:r>
              <a:rPr lang="en-US" sz="1400" i="1">
                <a:solidFill>
                  <a:srgbClr val="CC0000"/>
                </a:solidFill>
                <a:latin typeface="Arial" charset="0"/>
                <a:ea typeface="MS PGothic" pitchFamily="34" charset="-128"/>
                <a:cs typeface="Arial" charset="0"/>
              </a:rPr>
              <a:t> </a:t>
            </a:r>
            <a:r>
              <a:rPr lang="el-GR" sz="1400">
                <a:latin typeface="Arial" charset="0"/>
                <a:cs typeface="Arial" charset="0"/>
              </a:rPr>
              <a:t>αντί να στείλει ολόκληρο το πλαίσιο στο</a:t>
            </a:r>
            <a:r>
              <a:rPr lang="en-US" sz="1400">
                <a:latin typeface="Arial" charset="0"/>
                <a:ea typeface="MS PGothic" pitchFamily="34" charset="-128"/>
              </a:rPr>
              <a:t> i+1, </a:t>
            </a:r>
            <a:r>
              <a:rPr lang="el-GR" sz="1400">
                <a:latin typeface="Arial" charset="0"/>
                <a:cs typeface="Arial" charset="0"/>
              </a:rPr>
              <a:t>στέλνει μόνο τις διαφορές από το πλαίσιο</a:t>
            </a:r>
            <a:r>
              <a:rPr lang="en-US" sz="1400">
                <a:latin typeface="Arial" charset="0"/>
                <a:ea typeface="MS PGothic" pitchFamily="34" charset="-128"/>
              </a:rPr>
              <a:t> i</a:t>
            </a:r>
          </a:p>
        </p:txBody>
      </p:sp>
      <p:sp>
        <p:nvSpPr>
          <p:cNvPr id="17417" name="Rectangle 3"/>
          <p:cNvSpPr>
            <a:spLocks noChangeArrowheads="1"/>
          </p:cNvSpPr>
          <p:nvPr/>
        </p:nvSpPr>
        <p:spPr bwMode="auto">
          <a:xfrm>
            <a:off x="307975" y="1055688"/>
            <a:ext cx="3957638" cy="534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n-US" sz="2000"/>
              <a:t>video: </a:t>
            </a:r>
            <a:r>
              <a:rPr lang="el-GR" sz="2000"/>
              <a:t>ακολουθία εικόνων</a:t>
            </a:r>
            <a:r>
              <a:rPr lang="en-US" sz="2000"/>
              <a:t> </a:t>
            </a:r>
            <a:r>
              <a:rPr lang="el-GR" sz="2000"/>
              <a:t>που εμφανίζονται με σταθερό ρυθμό</a:t>
            </a:r>
            <a:endParaRPr lang="en-US" sz="2000"/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/>
              <a:t>π.χ</a:t>
            </a:r>
            <a:r>
              <a:rPr lang="en-US" sz="2000"/>
              <a:t>. 24 </a:t>
            </a:r>
            <a:r>
              <a:rPr lang="el-GR" sz="2000"/>
              <a:t>εικόνες</a:t>
            </a:r>
            <a:r>
              <a:rPr lang="en-US" sz="2000"/>
              <a:t>/sec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sz="2000"/>
              <a:t>ψηφιακή εικόνα</a:t>
            </a:r>
            <a:r>
              <a:rPr lang="en-US" sz="2000"/>
              <a:t>: </a:t>
            </a:r>
            <a:r>
              <a:rPr lang="el-GR" sz="2000"/>
              <a:t>πίνακας</a:t>
            </a:r>
            <a:r>
              <a:rPr lang="en-US" sz="2000"/>
              <a:t> pixels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/>
              <a:t>κάθε</a:t>
            </a:r>
            <a:r>
              <a:rPr lang="en-US" sz="2000"/>
              <a:t> pixel </a:t>
            </a:r>
            <a:r>
              <a:rPr lang="el-GR" sz="2000"/>
              <a:t>αναπαρίσταται από</a:t>
            </a:r>
            <a:r>
              <a:rPr lang="en-US" sz="2000"/>
              <a:t> bits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 sz="2000"/>
              <a:t>κωδικοποίηση</a:t>
            </a:r>
            <a:r>
              <a:rPr lang="en-US" sz="2000"/>
              <a:t>: </a:t>
            </a:r>
            <a:r>
              <a:rPr lang="el-GR" sz="2000"/>
              <a:t>χρησιμοποίησε πλεονασμό</a:t>
            </a:r>
            <a:r>
              <a:rPr lang="en-US" sz="2000"/>
              <a:t> </a:t>
            </a:r>
            <a:r>
              <a:rPr lang="el-GR" sz="2000" i="1">
                <a:solidFill>
                  <a:srgbClr val="FF0000"/>
                </a:solidFill>
              </a:rPr>
              <a:t>εντός</a:t>
            </a:r>
            <a:r>
              <a:rPr lang="en-US" sz="2000"/>
              <a:t> </a:t>
            </a:r>
            <a:r>
              <a:rPr lang="el-GR" sz="2000"/>
              <a:t>και</a:t>
            </a:r>
            <a:r>
              <a:rPr lang="en-US" sz="2000"/>
              <a:t> </a:t>
            </a:r>
            <a:r>
              <a:rPr lang="el-GR" sz="2000" i="1">
                <a:solidFill>
                  <a:srgbClr val="FF0000"/>
                </a:solidFill>
              </a:rPr>
              <a:t>μεταξύ</a:t>
            </a:r>
            <a:r>
              <a:rPr lang="en-US" sz="2000">
                <a:solidFill>
                  <a:srgbClr val="CC0000"/>
                </a:solidFill>
              </a:rPr>
              <a:t> </a:t>
            </a:r>
            <a:r>
              <a:rPr lang="el-GR" sz="2000"/>
              <a:t>των εικόνων για να μειωθεί ο</a:t>
            </a:r>
            <a:r>
              <a:rPr lang="en-US" sz="2000"/>
              <a:t> # bits </a:t>
            </a:r>
            <a:r>
              <a:rPr lang="el-GR" sz="2000"/>
              <a:t>που χρησιμοποιούνται για κωδικοποίηση της εικόνας</a:t>
            </a:r>
            <a:endParaRPr lang="en-US" sz="2000"/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/>
              <a:t>χωρικό</a:t>
            </a:r>
            <a:r>
              <a:rPr lang="en-US" sz="2000"/>
              <a:t> (</a:t>
            </a:r>
            <a:r>
              <a:rPr lang="el-GR" sz="2000"/>
              <a:t>εντός της εικόνας</a:t>
            </a:r>
            <a:r>
              <a:rPr lang="en-US" sz="2000"/>
              <a:t>)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sz="2000"/>
              <a:t>χρονικό</a:t>
            </a:r>
            <a:r>
              <a:rPr lang="en-US" sz="2000"/>
              <a:t> (</a:t>
            </a:r>
            <a:r>
              <a:rPr lang="el-GR" sz="2000"/>
              <a:t>από μια εικόνα στην άλλη</a:t>
            </a:r>
            <a:r>
              <a:rPr lang="en-US" sz="2000"/>
              <a:t>)</a:t>
            </a:r>
          </a:p>
        </p:txBody>
      </p:sp>
      <p:cxnSp>
        <p:nvCxnSpPr>
          <p:cNvPr id="17418" name="Straight Connector 28"/>
          <p:cNvCxnSpPr>
            <a:cxnSpLocks noChangeShapeType="1"/>
          </p:cNvCxnSpPr>
          <p:nvPr/>
        </p:nvCxnSpPr>
        <p:spPr bwMode="auto">
          <a:xfrm>
            <a:off x="6165850" y="4243388"/>
            <a:ext cx="706438" cy="18859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</p:cxnSp>
      <p:sp>
        <p:nvSpPr>
          <p:cNvPr id="17419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420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20CC7F55-6817-4368-B6E8-8A9268300444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7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7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43900" cy="871538"/>
          </a:xfrm>
        </p:spPr>
        <p:txBody>
          <a:bodyPr/>
          <a:lstStyle/>
          <a:p>
            <a:r>
              <a:rPr lang="el-GR" smtClean="0"/>
              <a:t>Αρχές παροχής εγγυήσεων </a:t>
            </a:r>
            <a:r>
              <a:rPr lang="en-US" smtClean="0"/>
              <a:t>QOS</a:t>
            </a:r>
            <a:r>
              <a:rPr lang="el-GR" smtClean="0"/>
              <a:t> (συνέχεια)</a:t>
            </a:r>
            <a:endParaRPr lang="en-US" smtClean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9113" y="1114425"/>
            <a:ext cx="7772400" cy="1214438"/>
          </a:xfrm>
        </p:spPr>
        <p:txBody>
          <a:bodyPr/>
          <a:lstStyle/>
          <a:p>
            <a:r>
              <a:rPr lang="el-GR" smtClean="0"/>
              <a:t>Εκχώρηση </a:t>
            </a:r>
            <a:r>
              <a:rPr lang="el-GR" i="1" smtClean="0"/>
              <a:t>σταθερής</a:t>
            </a:r>
            <a:r>
              <a:rPr lang="en-US" i="1" smtClean="0"/>
              <a:t> </a:t>
            </a:r>
            <a:r>
              <a:rPr lang="en-US" smtClean="0"/>
              <a:t>(</a:t>
            </a:r>
            <a:r>
              <a:rPr lang="el-GR" smtClean="0"/>
              <a:t>αποκλειστικής</a:t>
            </a:r>
            <a:r>
              <a:rPr lang="en-US" smtClean="0"/>
              <a:t>) </a:t>
            </a:r>
            <a:r>
              <a:rPr lang="el-GR" smtClean="0"/>
              <a:t>χωρητικότητας στις ροές</a:t>
            </a:r>
            <a:r>
              <a:rPr lang="en-US" smtClean="0"/>
              <a:t>: </a:t>
            </a:r>
            <a:r>
              <a:rPr lang="el-GR" i="1" smtClean="0"/>
              <a:t>μη αποδοτική </a:t>
            </a:r>
            <a:r>
              <a:rPr lang="en-US" smtClean="0"/>
              <a:t> </a:t>
            </a:r>
            <a:r>
              <a:rPr lang="el-GR" smtClean="0"/>
              <a:t>η χρήση των πόρων του δικτύου όταν οι ροές δεν απαιτούν σταθερή χωρητικότητα όλο τον χρόνο.</a:t>
            </a:r>
            <a:endParaRPr lang="en-US" b="1" smtClean="0"/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282700" y="5165725"/>
            <a:ext cx="6867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>
                <a:solidFill>
                  <a:schemeClr val="accent2"/>
                </a:solidFill>
              </a:rPr>
              <a:t>Παράλληλα με την απομόνωση</a:t>
            </a:r>
            <a:r>
              <a:rPr lang="en-US" sz="2400">
                <a:solidFill>
                  <a:schemeClr val="accent2"/>
                </a:solidFill>
              </a:rPr>
              <a:t>, </a:t>
            </a:r>
            <a:r>
              <a:rPr lang="el-GR" sz="2400">
                <a:solidFill>
                  <a:schemeClr val="accent2"/>
                </a:solidFill>
              </a:rPr>
              <a:t>είναι επιθυμητό</a:t>
            </a:r>
          </a:p>
          <a:p>
            <a:r>
              <a:rPr lang="el-GR" sz="2400">
                <a:solidFill>
                  <a:schemeClr val="accent2"/>
                </a:solidFill>
              </a:rPr>
              <a:t>να χρησιμοποιούνται οι πόροι όσο πιο αποδοτικά </a:t>
            </a:r>
          </a:p>
          <a:p>
            <a:r>
              <a:rPr lang="el-GR" sz="2400">
                <a:solidFill>
                  <a:schemeClr val="accent2"/>
                </a:solidFill>
              </a:rPr>
              <a:t>γίνεται.</a:t>
            </a:r>
            <a:endParaRPr lang="en-US" sz="2400" b="1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1133475" y="4995863"/>
            <a:ext cx="6959600" cy="139065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1249363" y="4757738"/>
            <a:ext cx="1193800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>
                <a:solidFill>
                  <a:srgbClr val="FF0000"/>
                </a:solidFill>
              </a:rPr>
              <a:t>Αρχή</a:t>
            </a:r>
            <a:r>
              <a:rPr lang="en-US" sz="2400">
                <a:solidFill>
                  <a:srgbClr val="FF0000"/>
                </a:solidFill>
              </a:rPr>
              <a:t> 3</a:t>
            </a:r>
            <a:endParaRPr lang="en-U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3016250" y="3817938"/>
            <a:ext cx="3716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8202" name="Freeform 12"/>
          <p:cNvSpPr>
            <a:spLocks/>
          </p:cNvSpPr>
          <p:nvPr/>
        </p:nvSpPr>
        <p:spPr bwMode="auto">
          <a:xfrm>
            <a:off x="3368675" y="3451225"/>
            <a:ext cx="1058863" cy="266700"/>
          </a:xfrm>
          <a:custGeom>
            <a:avLst/>
            <a:gdLst>
              <a:gd name="T0" fmla="*/ 2147483647 w 556"/>
              <a:gd name="T1" fmla="*/ 2147483647 h 252"/>
              <a:gd name="T2" fmla="*/ 2147483647 w 556"/>
              <a:gd name="T3" fmla="*/ 2147483647 h 252"/>
              <a:gd name="T4" fmla="*/ 2147483647 w 556"/>
              <a:gd name="T5" fmla="*/ 2147483647 h 252"/>
              <a:gd name="T6" fmla="*/ 2147483647 w 556"/>
              <a:gd name="T7" fmla="*/ 2147483647 h 252"/>
              <a:gd name="T8" fmla="*/ 2147483647 w 556"/>
              <a:gd name="T9" fmla="*/ 2147483647 h 252"/>
              <a:gd name="T10" fmla="*/ 2147483647 w 556"/>
              <a:gd name="T11" fmla="*/ 2147483647 h 252"/>
              <a:gd name="T12" fmla="*/ 2147483647 w 556"/>
              <a:gd name="T13" fmla="*/ 2147483647 h 252"/>
              <a:gd name="T14" fmla="*/ 2147483647 w 556"/>
              <a:gd name="T15" fmla="*/ 2147483647 h 252"/>
              <a:gd name="T16" fmla="*/ 2147483647 w 556"/>
              <a:gd name="T17" fmla="*/ 2147483647 h 252"/>
              <a:gd name="T18" fmla="*/ 2147483647 w 556"/>
              <a:gd name="T19" fmla="*/ 2147483647 h 252"/>
              <a:gd name="T20" fmla="*/ 2147483647 w 556"/>
              <a:gd name="T21" fmla="*/ 2147483647 h 252"/>
              <a:gd name="T22" fmla="*/ 2147483647 w 556"/>
              <a:gd name="T23" fmla="*/ 2147483647 h 252"/>
              <a:gd name="T24" fmla="*/ 2147483647 w 556"/>
              <a:gd name="T25" fmla="*/ 2147483647 h 252"/>
              <a:gd name="T26" fmla="*/ 2147483647 w 556"/>
              <a:gd name="T27" fmla="*/ 2147483647 h 252"/>
              <a:gd name="T28" fmla="*/ 2147483647 w 556"/>
              <a:gd name="T29" fmla="*/ 2147483647 h 252"/>
              <a:gd name="T30" fmla="*/ 2147483647 w 556"/>
              <a:gd name="T31" fmla="*/ 2147483647 h 252"/>
              <a:gd name="T32" fmla="*/ 2147483647 w 556"/>
              <a:gd name="T33" fmla="*/ 2147483647 h 252"/>
              <a:gd name="T34" fmla="*/ 2147483647 w 556"/>
              <a:gd name="T35" fmla="*/ 2147483647 h 252"/>
              <a:gd name="T36" fmla="*/ 2147483647 w 556"/>
              <a:gd name="T37" fmla="*/ 2147483647 h 252"/>
              <a:gd name="T38" fmla="*/ 2147483647 w 556"/>
              <a:gd name="T39" fmla="*/ 2147483647 h 252"/>
              <a:gd name="T40" fmla="*/ 2147483647 w 556"/>
              <a:gd name="T41" fmla="*/ 2147483647 h 252"/>
              <a:gd name="T42" fmla="*/ 2147483647 w 556"/>
              <a:gd name="T43" fmla="*/ 2147483647 h 252"/>
              <a:gd name="T44" fmla="*/ 2147483647 w 556"/>
              <a:gd name="T45" fmla="*/ 2147483647 h 252"/>
              <a:gd name="T46" fmla="*/ 2147483647 w 556"/>
              <a:gd name="T47" fmla="*/ 2147483647 h 25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56"/>
              <a:gd name="T73" fmla="*/ 0 h 252"/>
              <a:gd name="T74" fmla="*/ 556 w 556"/>
              <a:gd name="T75" fmla="*/ 252 h 25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56" h="252">
                <a:moveTo>
                  <a:pt x="5" y="18"/>
                </a:moveTo>
                <a:cubicBezTo>
                  <a:pt x="12" y="0"/>
                  <a:pt x="28" y="43"/>
                  <a:pt x="47" y="52"/>
                </a:cubicBezTo>
                <a:cubicBezTo>
                  <a:pt x="66" y="61"/>
                  <a:pt x="97" y="71"/>
                  <a:pt x="119" y="75"/>
                </a:cubicBezTo>
                <a:cubicBezTo>
                  <a:pt x="141" y="79"/>
                  <a:pt x="157" y="77"/>
                  <a:pt x="180" y="79"/>
                </a:cubicBezTo>
                <a:cubicBezTo>
                  <a:pt x="203" y="81"/>
                  <a:pt x="235" y="86"/>
                  <a:pt x="257" y="87"/>
                </a:cubicBezTo>
                <a:cubicBezTo>
                  <a:pt x="279" y="88"/>
                  <a:pt x="293" y="88"/>
                  <a:pt x="315" y="87"/>
                </a:cubicBezTo>
                <a:cubicBezTo>
                  <a:pt x="337" y="86"/>
                  <a:pt x="364" y="84"/>
                  <a:pt x="387" y="81"/>
                </a:cubicBezTo>
                <a:cubicBezTo>
                  <a:pt x="410" y="78"/>
                  <a:pt x="428" y="77"/>
                  <a:pt x="452" y="70"/>
                </a:cubicBezTo>
                <a:cubicBezTo>
                  <a:pt x="476" y="63"/>
                  <a:pt x="514" y="44"/>
                  <a:pt x="531" y="37"/>
                </a:cubicBezTo>
                <a:cubicBezTo>
                  <a:pt x="548" y="30"/>
                  <a:pt x="549" y="7"/>
                  <a:pt x="552" y="27"/>
                </a:cubicBezTo>
                <a:cubicBezTo>
                  <a:pt x="555" y="47"/>
                  <a:pt x="556" y="132"/>
                  <a:pt x="550" y="160"/>
                </a:cubicBezTo>
                <a:cubicBezTo>
                  <a:pt x="544" y="188"/>
                  <a:pt x="527" y="187"/>
                  <a:pt x="518" y="196"/>
                </a:cubicBezTo>
                <a:cubicBezTo>
                  <a:pt x="508" y="206"/>
                  <a:pt x="500" y="210"/>
                  <a:pt x="489" y="216"/>
                </a:cubicBezTo>
                <a:cubicBezTo>
                  <a:pt x="478" y="221"/>
                  <a:pt x="465" y="227"/>
                  <a:pt x="450" y="231"/>
                </a:cubicBezTo>
                <a:cubicBezTo>
                  <a:pt x="434" y="235"/>
                  <a:pt x="414" y="241"/>
                  <a:pt x="393" y="244"/>
                </a:cubicBezTo>
                <a:cubicBezTo>
                  <a:pt x="371" y="246"/>
                  <a:pt x="344" y="249"/>
                  <a:pt x="323" y="251"/>
                </a:cubicBezTo>
                <a:cubicBezTo>
                  <a:pt x="301" y="252"/>
                  <a:pt x="280" y="252"/>
                  <a:pt x="261" y="252"/>
                </a:cubicBezTo>
                <a:cubicBezTo>
                  <a:pt x="241" y="252"/>
                  <a:pt x="222" y="249"/>
                  <a:pt x="205" y="248"/>
                </a:cubicBezTo>
                <a:cubicBezTo>
                  <a:pt x="187" y="246"/>
                  <a:pt x="174" y="245"/>
                  <a:pt x="155" y="241"/>
                </a:cubicBezTo>
                <a:cubicBezTo>
                  <a:pt x="135" y="237"/>
                  <a:pt x="104" y="230"/>
                  <a:pt x="88" y="224"/>
                </a:cubicBezTo>
                <a:cubicBezTo>
                  <a:pt x="71" y="219"/>
                  <a:pt x="62" y="216"/>
                  <a:pt x="51" y="209"/>
                </a:cubicBezTo>
                <a:cubicBezTo>
                  <a:pt x="40" y="202"/>
                  <a:pt x="32" y="189"/>
                  <a:pt x="25" y="181"/>
                </a:cubicBezTo>
                <a:cubicBezTo>
                  <a:pt x="17" y="173"/>
                  <a:pt x="8" y="184"/>
                  <a:pt x="5" y="157"/>
                </a:cubicBezTo>
                <a:cubicBezTo>
                  <a:pt x="2" y="131"/>
                  <a:pt x="0" y="34"/>
                  <a:pt x="5" y="18"/>
                </a:cubicBez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8203" name="Oval 13"/>
          <p:cNvSpPr>
            <a:spLocks noChangeArrowheads="1"/>
          </p:cNvSpPr>
          <p:nvPr/>
        </p:nvSpPr>
        <p:spPr bwMode="auto">
          <a:xfrm>
            <a:off x="3378200" y="3502025"/>
            <a:ext cx="1042988" cy="150813"/>
          </a:xfrm>
          <a:prstGeom prst="ellips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8204" name="Line 14"/>
          <p:cNvSpPr>
            <a:spLocks noChangeShapeType="1"/>
          </p:cNvSpPr>
          <p:nvPr/>
        </p:nvSpPr>
        <p:spPr bwMode="auto">
          <a:xfrm>
            <a:off x="3381375" y="3478213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05" name="Line 15"/>
          <p:cNvSpPr>
            <a:spLocks noChangeShapeType="1"/>
          </p:cNvSpPr>
          <p:nvPr/>
        </p:nvSpPr>
        <p:spPr bwMode="auto">
          <a:xfrm>
            <a:off x="4425950" y="3451225"/>
            <a:ext cx="0" cy="936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06" name="Oval 16"/>
          <p:cNvSpPr>
            <a:spLocks noChangeArrowheads="1"/>
          </p:cNvSpPr>
          <p:nvPr/>
        </p:nvSpPr>
        <p:spPr bwMode="auto">
          <a:xfrm>
            <a:off x="3359150" y="3370263"/>
            <a:ext cx="1047750" cy="174625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grpSp>
        <p:nvGrpSpPr>
          <p:cNvPr id="8207" name="Group 17"/>
          <p:cNvGrpSpPr>
            <a:grpSpLocks/>
          </p:cNvGrpSpPr>
          <p:nvPr/>
        </p:nvGrpSpPr>
        <p:grpSpPr bwMode="auto">
          <a:xfrm>
            <a:off x="3625850" y="3408363"/>
            <a:ext cx="517525" cy="101600"/>
            <a:chOff x="2848" y="848"/>
            <a:chExt cx="140" cy="98"/>
          </a:xfrm>
        </p:grpSpPr>
        <p:sp>
          <p:nvSpPr>
            <p:cNvPr id="8287" name="Line 1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288" name="Line 1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289" name="Line 2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08" name="Group 21"/>
          <p:cNvGrpSpPr>
            <a:grpSpLocks/>
          </p:cNvGrpSpPr>
          <p:nvPr/>
        </p:nvGrpSpPr>
        <p:grpSpPr bwMode="auto">
          <a:xfrm flipV="1">
            <a:off x="3625850" y="3408363"/>
            <a:ext cx="517525" cy="101600"/>
            <a:chOff x="2848" y="848"/>
            <a:chExt cx="140" cy="98"/>
          </a:xfrm>
        </p:grpSpPr>
        <p:sp>
          <p:nvSpPr>
            <p:cNvPr id="8284" name="Line 2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285" name="Line 2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286" name="Line 2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8209" name="Oval 25"/>
          <p:cNvSpPr>
            <a:spLocks noChangeArrowheads="1"/>
          </p:cNvSpPr>
          <p:nvPr/>
        </p:nvSpPr>
        <p:spPr bwMode="auto">
          <a:xfrm>
            <a:off x="3376613" y="3843338"/>
            <a:ext cx="1047750" cy="17462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hlink"/>
              </a:gs>
            </a:gsLst>
            <a:lin ang="5400000" scaled="1"/>
          </a:gra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8210" name="Line 31"/>
          <p:cNvSpPr>
            <a:spLocks noChangeShapeType="1"/>
          </p:cNvSpPr>
          <p:nvPr/>
        </p:nvSpPr>
        <p:spPr bwMode="auto">
          <a:xfrm flipH="1">
            <a:off x="2779713" y="3259138"/>
            <a:ext cx="485775" cy="1096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8211" name="Line 32"/>
          <p:cNvSpPr>
            <a:spLocks noChangeShapeType="1"/>
          </p:cNvSpPr>
          <p:nvPr/>
        </p:nvSpPr>
        <p:spPr bwMode="auto">
          <a:xfrm flipH="1" flipV="1">
            <a:off x="2543175" y="4346575"/>
            <a:ext cx="24765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8212" name="Line 33"/>
          <p:cNvSpPr>
            <a:spLocks noChangeShapeType="1"/>
          </p:cNvSpPr>
          <p:nvPr/>
        </p:nvSpPr>
        <p:spPr bwMode="auto">
          <a:xfrm flipH="1">
            <a:off x="2905125" y="3249613"/>
            <a:ext cx="371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8213" name="Line 34"/>
          <p:cNvSpPr>
            <a:spLocks noChangeShapeType="1"/>
          </p:cNvSpPr>
          <p:nvPr/>
        </p:nvSpPr>
        <p:spPr bwMode="auto">
          <a:xfrm flipH="1">
            <a:off x="6516688" y="3200400"/>
            <a:ext cx="485775" cy="1096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8214" name="Line 35"/>
          <p:cNvSpPr>
            <a:spLocks noChangeShapeType="1"/>
          </p:cNvSpPr>
          <p:nvPr/>
        </p:nvSpPr>
        <p:spPr bwMode="auto">
          <a:xfrm flipH="1">
            <a:off x="6529388" y="4294188"/>
            <a:ext cx="373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8215" name="Line 36"/>
          <p:cNvSpPr>
            <a:spLocks noChangeShapeType="1"/>
          </p:cNvSpPr>
          <p:nvPr/>
        </p:nvSpPr>
        <p:spPr bwMode="auto">
          <a:xfrm flipH="1" flipV="1">
            <a:off x="7002463" y="3200400"/>
            <a:ext cx="260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8216" name="Group 37"/>
          <p:cNvGrpSpPr>
            <a:grpSpLocks/>
          </p:cNvGrpSpPr>
          <p:nvPr/>
        </p:nvGrpSpPr>
        <p:grpSpPr bwMode="auto">
          <a:xfrm>
            <a:off x="5332413" y="3638550"/>
            <a:ext cx="1001712" cy="290513"/>
            <a:chOff x="3600" y="219"/>
            <a:chExt cx="360" cy="175"/>
          </a:xfrm>
        </p:grpSpPr>
        <p:sp>
          <p:nvSpPr>
            <p:cNvPr id="8271" name="Oval 3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272" name="Line 3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273" name="Line 4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274" name="Rectangle 4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275" name="Oval 4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276" name="Group 4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281" name="Line 4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282" name="Line 4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283" name="Line 46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277" name="Group 4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278" name="Line 4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279" name="Line 4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280" name="Line 5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8217" name="Text Box 51"/>
          <p:cNvSpPr txBox="1">
            <a:spLocks noChangeArrowheads="1"/>
          </p:cNvSpPr>
          <p:nvPr/>
        </p:nvSpPr>
        <p:spPr bwMode="auto">
          <a:xfrm>
            <a:off x="3676650" y="3043238"/>
            <a:ext cx="51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R1</a:t>
            </a:r>
          </a:p>
        </p:txBody>
      </p:sp>
      <p:sp>
        <p:nvSpPr>
          <p:cNvPr id="8218" name="Text Box 52"/>
          <p:cNvSpPr txBox="1">
            <a:spLocks noChangeArrowheads="1"/>
          </p:cNvSpPr>
          <p:nvPr/>
        </p:nvSpPr>
        <p:spPr bwMode="auto">
          <a:xfrm>
            <a:off x="5673725" y="3244850"/>
            <a:ext cx="51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R2</a:t>
            </a:r>
          </a:p>
        </p:txBody>
      </p:sp>
      <p:sp>
        <p:nvSpPr>
          <p:cNvPr id="8219" name="Freeform 53"/>
          <p:cNvSpPr>
            <a:spLocks/>
          </p:cNvSpPr>
          <p:nvPr/>
        </p:nvSpPr>
        <p:spPr bwMode="auto">
          <a:xfrm>
            <a:off x="2960688" y="3084513"/>
            <a:ext cx="4235450" cy="646112"/>
          </a:xfrm>
          <a:custGeom>
            <a:avLst/>
            <a:gdLst>
              <a:gd name="T0" fmla="*/ 0 w 3323"/>
              <a:gd name="T1" fmla="*/ 2147483647 h 585"/>
              <a:gd name="T2" fmla="*/ 2147483647 w 3323"/>
              <a:gd name="T3" fmla="*/ 2147483647 h 585"/>
              <a:gd name="T4" fmla="*/ 2147483647 w 3323"/>
              <a:gd name="T5" fmla="*/ 2147483647 h 585"/>
              <a:gd name="T6" fmla="*/ 2147483647 w 3323"/>
              <a:gd name="T7" fmla="*/ 2147483647 h 585"/>
              <a:gd name="T8" fmla="*/ 2147483647 w 3323"/>
              <a:gd name="T9" fmla="*/ 0 h 585"/>
              <a:gd name="T10" fmla="*/ 2147483647 w 3323"/>
              <a:gd name="T11" fmla="*/ 0 h 58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23"/>
              <a:gd name="T19" fmla="*/ 0 h 585"/>
              <a:gd name="T20" fmla="*/ 3323 w 3323"/>
              <a:gd name="T21" fmla="*/ 585 h 58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23" h="585">
                <a:moveTo>
                  <a:pt x="0" y="71"/>
                </a:moveTo>
                <a:lnTo>
                  <a:pt x="346" y="71"/>
                </a:lnTo>
                <a:lnTo>
                  <a:pt x="133" y="567"/>
                </a:lnTo>
                <a:lnTo>
                  <a:pt x="2844" y="585"/>
                </a:lnTo>
                <a:lnTo>
                  <a:pt x="3101" y="0"/>
                </a:lnTo>
                <a:lnTo>
                  <a:pt x="3323" y="0"/>
                </a:lnTo>
              </a:path>
            </a:pathLst>
          </a:custGeom>
          <a:noFill/>
          <a:ln w="571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8220" name="Freeform 54"/>
          <p:cNvSpPr>
            <a:spLocks/>
          </p:cNvSpPr>
          <p:nvPr/>
        </p:nvSpPr>
        <p:spPr bwMode="auto">
          <a:xfrm>
            <a:off x="2711450" y="3857625"/>
            <a:ext cx="4078288" cy="557213"/>
          </a:xfrm>
          <a:custGeom>
            <a:avLst/>
            <a:gdLst>
              <a:gd name="T0" fmla="*/ 0 w 3199"/>
              <a:gd name="T1" fmla="*/ 2147483647 h 505"/>
              <a:gd name="T2" fmla="*/ 2147483647 w 3199"/>
              <a:gd name="T3" fmla="*/ 2147483647 h 505"/>
              <a:gd name="T4" fmla="*/ 2147483647 w 3199"/>
              <a:gd name="T5" fmla="*/ 0 h 505"/>
              <a:gd name="T6" fmla="*/ 2147483647 w 3199"/>
              <a:gd name="T7" fmla="*/ 0 h 505"/>
              <a:gd name="T8" fmla="*/ 2147483647 w 3199"/>
              <a:gd name="T9" fmla="*/ 2147483647 h 505"/>
              <a:gd name="T10" fmla="*/ 2147483647 w 3199"/>
              <a:gd name="T11" fmla="*/ 2147483647 h 50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99"/>
              <a:gd name="T19" fmla="*/ 0 h 505"/>
              <a:gd name="T20" fmla="*/ 3199 w 3199"/>
              <a:gd name="T21" fmla="*/ 505 h 50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99" h="505">
                <a:moveTo>
                  <a:pt x="0" y="505"/>
                </a:moveTo>
                <a:lnTo>
                  <a:pt x="97" y="496"/>
                </a:lnTo>
                <a:lnTo>
                  <a:pt x="284" y="0"/>
                </a:lnTo>
                <a:lnTo>
                  <a:pt x="3048" y="0"/>
                </a:lnTo>
                <a:lnTo>
                  <a:pt x="2862" y="461"/>
                </a:lnTo>
                <a:lnTo>
                  <a:pt x="3199" y="461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aphicFrame>
        <p:nvGraphicFramePr>
          <p:cNvPr id="8194" name="Object 56"/>
          <p:cNvGraphicFramePr>
            <a:graphicFrameLocks noChangeAspect="1"/>
          </p:cNvGraphicFramePr>
          <p:nvPr/>
        </p:nvGraphicFramePr>
        <p:xfrm>
          <a:off x="2314575" y="2943225"/>
          <a:ext cx="68103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Clip" r:id="rId4" imgW="682368" imgH="480541" progId="">
                  <p:embed/>
                </p:oleObj>
              </mc:Choice>
              <mc:Fallback>
                <p:oleObj name="Clip" r:id="rId4" imgW="682368" imgH="480541" progId="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4575" y="2943225"/>
                        <a:ext cx="681038" cy="4492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57"/>
          <p:cNvGraphicFramePr>
            <a:graphicFrameLocks noChangeAspect="1"/>
          </p:cNvGraphicFramePr>
          <p:nvPr/>
        </p:nvGraphicFramePr>
        <p:xfrm>
          <a:off x="7164388" y="2913063"/>
          <a:ext cx="681037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Clip" r:id="rId6" imgW="682368" imgH="480541" progId="">
                  <p:embed/>
                </p:oleObj>
              </mc:Choice>
              <mc:Fallback>
                <p:oleObj name="Clip" r:id="rId6" imgW="682368" imgH="480541" progId="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2913063"/>
                        <a:ext cx="681037" cy="4492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1" name="Oval 58"/>
          <p:cNvSpPr>
            <a:spLocks noChangeArrowheads="1"/>
          </p:cNvSpPr>
          <p:nvPr/>
        </p:nvSpPr>
        <p:spPr bwMode="auto">
          <a:xfrm>
            <a:off x="3055938" y="3171825"/>
            <a:ext cx="436562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8222" name="Oval 59"/>
          <p:cNvSpPr>
            <a:spLocks noChangeArrowheads="1"/>
          </p:cNvSpPr>
          <p:nvPr/>
        </p:nvSpPr>
        <p:spPr bwMode="auto">
          <a:xfrm>
            <a:off x="2743200" y="3900488"/>
            <a:ext cx="436563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8223" name="Text Box 60"/>
          <p:cNvSpPr txBox="1">
            <a:spLocks noChangeArrowheads="1"/>
          </p:cNvSpPr>
          <p:nvPr/>
        </p:nvSpPr>
        <p:spPr bwMode="auto">
          <a:xfrm>
            <a:off x="4075113" y="3962400"/>
            <a:ext cx="157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MS PGothic" pitchFamily="34" charset="-128"/>
                <a:cs typeface="Arial" charset="0"/>
              </a:rPr>
              <a:t>1.5 Mbps link</a:t>
            </a:r>
          </a:p>
        </p:txBody>
      </p:sp>
      <p:sp>
        <p:nvSpPr>
          <p:cNvPr id="8224" name="Text Box 61"/>
          <p:cNvSpPr txBox="1">
            <a:spLocks noChangeArrowheads="1"/>
          </p:cNvSpPr>
          <p:nvPr/>
        </p:nvSpPr>
        <p:spPr bwMode="auto">
          <a:xfrm>
            <a:off x="1427163" y="2792413"/>
            <a:ext cx="9334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MS PGothic" pitchFamily="34" charset="-128"/>
                <a:cs typeface="Arial" charset="0"/>
              </a:rPr>
              <a:t>1 Mbps </a:t>
            </a:r>
          </a:p>
          <a:p>
            <a:r>
              <a:rPr lang="en-US">
                <a:latin typeface="Arial" charset="0"/>
                <a:ea typeface="MS PGothic" pitchFamily="34" charset="-128"/>
                <a:cs typeface="Arial" charset="0"/>
              </a:rPr>
              <a:t>phone</a:t>
            </a:r>
          </a:p>
        </p:txBody>
      </p:sp>
      <p:sp>
        <p:nvSpPr>
          <p:cNvPr id="8225" name="Rectangle 28"/>
          <p:cNvSpPr>
            <a:spLocks noChangeArrowheads="1"/>
          </p:cNvSpPr>
          <p:nvPr/>
        </p:nvSpPr>
        <p:spPr bwMode="auto">
          <a:xfrm>
            <a:off x="4006850" y="3789363"/>
            <a:ext cx="193675" cy="1365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8226" name="Rectangle 29"/>
          <p:cNvSpPr>
            <a:spLocks noChangeArrowheads="1"/>
          </p:cNvSpPr>
          <p:nvPr/>
        </p:nvSpPr>
        <p:spPr bwMode="auto">
          <a:xfrm>
            <a:off x="3813175" y="3789363"/>
            <a:ext cx="193675" cy="1365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8227" name="Rectangle 70"/>
          <p:cNvSpPr>
            <a:spLocks noChangeArrowheads="1"/>
          </p:cNvSpPr>
          <p:nvPr/>
        </p:nvSpPr>
        <p:spPr bwMode="auto">
          <a:xfrm>
            <a:off x="4006850" y="3635375"/>
            <a:ext cx="193675" cy="1365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8228" name="Rectangle 71"/>
          <p:cNvSpPr>
            <a:spLocks noChangeArrowheads="1"/>
          </p:cNvSpPr>
          <p:nvPr/>
        </p:nvSpPr>
        <p:spPr bwMode="auto">
          <a:xfrm>
            <a:off x="3813175" y="3635375"/>
            <a:ext cx="193675" cy="1365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8229" name="Text Box 72"/>
          <p:cNvSpPr txBox="1">
            <a:spLocks noChangeArrowheads="1"/>
          </p:cNvSpPr>
          <p:nvPr/>
        </p:nvSpPr>
        <p:spPr bwMode="auto">
          <a:xfrm>
            <a:off x="4386263" y="2746375"/>
            <a:ext cx="2117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99"/>
                </a:solidFill>
                <a:latin typeface="Arial" charset="0"/>
                <a:ea typeface="MS PGothic" pitchFamily="34" charset="-128"/>
                <a:cs typeface="Arial" charset="0"/>
              </a:rPr>
              <a:t>1 Mbps logical link</a:t>
            </a:r>
          </a:p>
        </p:txBody>
      </p:sp>
      <p:sp>
        <p:nvSpPr>
          <p:cNvPr id="8230" name="Line 73"/>
          <p:cNvSpPr>
            <a:spLocks noChangeShapeType="1"/>
          </p:cNvSpPr>
          <p:nvPr/>
        </p:nvSpPr>
        <p:spPr bwMode="auto">
          <a:xfrm flipH="1">
            <a:off x="4116388" y="2973388"/>
            <a:ext cx="330200" cy="701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8231" name="Text Box 74"/>
          <p:cNvSpPr txBox="1">
            <a:spLocks noChangeArrowheads="1"/>
          </p:cNvSpPr>
          <p:nvPr/>
        </p:nvSpPr>
        <p:spPr bwMode="auto">
          <a:xfrm>
            <a:off x="3127375" y="4587875"/>
            <a:ext cx="2352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charset="0"/>
                <a:ea typeface="MS PGothic" pitchFamily="34" charset="-128"/>
                <a:cs typeface="Arial" charset="0"/>
              </a:rPr>
              <a:t>0.5 Mbps logical link</a:t>
            </a:r>
          </a:p>
        </p:txBody>
      </p:sp>
      <p:sp>
        <p:nvSpPr>
          <p:cNvPr id="8232" name="Line 75"/>
          <p:cNvSpPr>
            <a:spLocks noChangeShapeType="1"/>
          </p:cNvSpPr>
          <p:nvPr/>
        </p:nvSpPr>
        <p:spPr bwMode="auto">
          <a:xfrm flipH="1">
            <a:off x="3849688" y="3940175"/>
            <a:ext cx="266700" cy="663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8233" name="Group 542"/>
          <p:cNvGrpSpPr>
            <a:grpSpLocks/>
          </p:cNvGrpSpPr>
          <p:nvPr/>
        </p:nvGrpSpPr>
        <p:grpSpPr bwMode="auto">
          <a:xfrm>
            <a:off x="1641475" y="3938588"/>
            <a:ext cx="985838" cy="895350"/>
            <a:chOff x="-44" y="1473"/>
            <a:chExt cx="981" cy="1105"/>
          </a:xfrm>
        </p:grpSpPr>
        <p:pic>
          <p:nvPicPr>
            <p:cNvPr id="8269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70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234" name="Group 249"/>
          <p:cNvGrpSpPr>
            <a:grpSpLocks/>
          </p:cNvGrpSpPr>
          <p:nvPr/>
        </p:nvGrpSpPr>
        <p:grpSpPr bwMode="auto">
          <a:xfrm>
            <a:off x="6759575" y="4033838"/>
            <a:ext cx="363538" cy="687387"/>
            <a:chOff x="4140" y="429"/>
            <a:chExt cx="1425" cy="2396"/>
          </a:xfrm>
        </p:grpSpPr>
        <p:sp>
          <p:nvSpPr>
            <p:cNvPr id="8237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38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239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40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41" name="Rectangle 254"/>
            <p:cNvSpPr>
              <a:spLocks noChangeArrowheads="1"/>
            </p:cNvSpPr>
            <p:nvPr/>
          </p:nvSpPr>
          <p:spPr bwMode="auto">
            <a:xfrm>
              <a:off x="4215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242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267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268" name="AutoShape 257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243" name="Rectangle 258"/>
            <p:cNvSpPr>
              <a:spLocks noChangeArrowheads="1"/>
            </p:cNvSpPr>
            <p:nvPr/>
          </p:nvSpPr>
          <p:spPr bwMode="auto">
            <a:xfrm>
              <a:off x="4227" y="1021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244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265" name="AutoShape 260"/>
              <p:cNvSpPr>
                <a:spLocks noChangeArrowheads="1"/>
              </p:cNvSpPr>
              <p:nvPr/>
            </p:nvSpPr>
            <p:spPr bwMode="auto">
              <a:xfrm>
                <a:off x="618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266" name="AutoShape 261"/>
              <p:cNvSpPr>
                <a:spLocks noChangeArrowheads="1"/>
              </p:cNvSpPr>
              <p:nvPr/>
            </p:nvSpPr>
            <p:spPr bwMode="auto">
              <a:xfrm>
                <a:off x="633" y="2585"/>
                <a:ext cx="691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245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246" name="Rectangle 263"/>
            <p:cNvSpPr>
              <a:spLocks noChangeArrowheads="1"/>
            </p:cNvSpPr>
            <p:nvPr/>
          </p:nvSpPr>
          <p:spPr bwMode="auto">
            <a:xfrm>
              <a:off x="4227" y="1657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247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263" name="AutoShape 265"/>
              <p:cNvSpPr>
                <a:spLocks noChangeArrowheads="1"/>
              </p:cNvSpPr>
              <p:nvPr/>
            </p:nvSpPr>
            <p:spPr bwMode="auto">
              <a:xfrm>
                <a:off x="617" y="2571"/>
                <a:ext cx="713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264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248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249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261" name="AutoShape 269"/>
              <p:cNvSpPr>
                <a:spLocks noChangeArrowheads="1"/>
              </p:cNvSpPr>
              <p:nvPr/>
            </p:nvSpPr>
            <p:spPr bwMode="auto">
              <a:xfrm>
                <a:off x="612" y="2566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262" name="AutoShape 270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8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latin typeface="Arial" charset="0"/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250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251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52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53" name="Oval 274"/>
            <p:cNvSpPr>
              <a:spLocks noChangeArrowheads="1"/>
            </p:cNvSpPr>
            <p:nvPr/>
          </p:nvSpPr>
          <p:spPr bwMode="auto">
            <a:xfrm>
              <a:off x="5515" y="2615"/>
              <a:ext cx="50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254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255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256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257" name="Oval 278"/>
            <p:cNvSpPr>
              <a:spLocks noChangeArrowheads="1"/>
            </p:cNvSpPr>
            <p:nvPr/>
          </p:nvSpPr>
          <p:spPr bwMode="auto">
            <a:xfrm>
              <a:off x="4308" y="2382"/>
              <a:ext cx="162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258" name="Oval 279"/>
            <p:cNvSpPr>
              <a:spLocks noChangeArrowheads="1"/>
            </p:cNvSpPr>
            <p:nvPr/>
          </p:nvSpPr>
          <p:spPr bwMode="auto">
            <a:xfrm>
              <a:off x="4488" y="2382"/>
              <a:ext cx="156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259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6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260" name="Rectangle 281"/>
            <p:cNvSpPr>
              <a:spLocks noChangeArrowheads="1"/>
            </p:cNvSpPr>
            <p:nvPr/>
          </p:nvSpPr>
          <p:spPr bwMode="auto">
            <a:xfrm>
              <a:off x="5061" y="1835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8235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236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66DD0079-7A6D-4929-BF07-57A9516EE155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70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871538"/>
          </a:xfrm>
        </p:spPr>
        <p:txBody>
          <a:bodyPr/>
          <a:lstStyle/>
          <a:p>
            <a:pPr algn="l"/>
            <a:r>
              <a:rPr lang="el-GR" sz="2800" smtClean="0"/>
              <a:t>Μηχανισμοί Χρονοπρογραμματισμού και Αστυνόμευσης</a:t>
            </a:r>
            <a:endParaRPr lang="en-US" sz="2800" smtClean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850" y="1171575"/>
            <a:ext cx="8947150" cy="3768725"/>
          </a:xfrm>
        </p:spPr>
        <p:txBody>
          <a:bodyPr/>
          <a:lstStyle/>
          <a:p>
            <a:r>
              <a:rPr lang="el-GR" smtClean="0">
                <a:solidFill>
                  <a:srgbClr val="FF0000"/>
                </a:solidFill>
              </a:rPr>
              <a:t>Χρονοπρογραμματισμός</a:t>
            </a:r>
            <a:r>
              <a:rPr lang="en-US" smtClean="0">
                <a:solidFill>
                  <a:srgbClr val="FF0000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επίλεξε το επόμενο πακέτο που θα σταλεί στην γραμμή</a:t>
            </a:r>
            <a:endParaRPr lang="en-US" smtClean="0"/>
          </a:p>
          <a:p>
            <a:r>
              <a:rPr lang="el-GR" smtClean="0">
                <a:solidFill>
                  <a:srgbClr val="FF0000"/>
                </a:solidFill>
              </a:rPr>
              <a:t>Προγραμματισμός </a:t>
            </a:r>
            <a:r>
              <a:rPr lang="en-US" smtClean="0">
                <a:solidFill>
                  <a:srgbClr val="FF0000"/>
                </a:solidFill>
              </a:rPr>
              <a:t>FIFO (first in first out):</a:t>
            </a:r>
            <a:r>
              <a:rPr lang="en-US" smtClean="0"/>
              <a:t> </a:t>
            </a:r>
            <a:r>
              <a:rPr lang="el-GR" smtClean="0"/>
              <a:t>να σταλούν με την σειρά άφιξης στην ουρά</a:t>
            </a:r>
            <a:endParaRPr lang="en-US" smtClean="0"/>
          </a:p>
          <a:p>
            <a:pPr lvl="1">
              <a:buFont typeface="Wingdings" pitchFamily="2" charset="2"/>
              <a:buChar char="§"/>
            </a:pPr>
            <a:r>
              <a:rPr lang="el-GR" smtClean="0">
                <a:solidFill>
                  <a:schemeClr val="accent2"/>
                </a:solidFill>
              </a:rPr>
              <a:t>Πολιτική απόρριψης</a:t>
            </a:r>
            <a:r>
              <a:rPr lang="en-US" smtClean="0">
                <a:solidFill>
                  <a:schemeClr val="accent2"/>
                </a:solidFill>
              </a:rPr>
              <a:t>: </a:t>
            </a:r>
            <a:r>
              <a:rPr lang="el-GR" smtClean="0"/>
              <a:t>αν το πακέτο φτάσει σε γεμάτη ουρά</a:t>
            </a:r>
            <a:r>
              <a:rPr lang="en-US" smtClean="0"/>
              <a:t>, </a:t>
            </a:r>
            <a:r>
              <a:rPr lang="el-GR" smtClean="0"/>
              <a:t>ποιό να απορριφθεί;</a:t>
            </a:r>
            <a:endParaRPr lang="en-US" smtClean="0"/>
          </a:p>
          <a:p>
            <a:pPr lvl="2"/>
            <a:r>
              <a:rPr lang="el-GR" sz="2000" smtClean="0">
                <a:solidFill>
                  <a:schemeClr val="accent2"/>
                </a:solidFill>
              </a:rPr>
              <a:t>Απόρριψη ουράς (</a:t>
            </a:r>
            <a:r>
              <a:rPr lang="en-US" sz="2000" smtClean="0">
                <a:solidFill>
                  <a:schemeClr val="accent2"/>
                </a:solidFill>
              </a:rPr>
              <a:t>Tail drop</a:t>
            </a:r>
            <a:r>
              <a:rPr lang="el-GR" sz="2000" smtClean="0">
                <a:solidFill>
                  <a:schemeClr val="accent2"/>
                </a:solidFill>
              </a:rPr>
              <a:t>)</a:t>
            </a:r>
            <a:r>
              <a:rPr lang="en-US" sz="2000" smtClean="0">
                <a:solidFill>
                  <a:schemeClr val="accent2"/>
                </a:solidFill>
              </a:rPr>
              <a:t>:</a:t>
            </a:r>
            <a:r>
              <a:rPr lang="en-US" sz="2000" smtClean="0"/>
              <a:t> </a:t>
            </a:r>
            <a:r>
              <a:rPr lang="el-GR" sz="2000" smtClean="0"/>
              <a:t>απόρριψη του τελευταίου πακέτου</a:t>
            </a:r>
            <a:endParaRPr lang="en-US" sz="2000" smtClean="0"/>
          </a:p>
          <a:p>
            <a:pPr lvl="2"/>
            <a:r>
              <a:rPr lang="el-GR" sz="2000" smtClean="0">
                <a:solidFill>
                  <a:schemeClr val="accent2"/>
                </a:solidFill>
              </a:rPr>
              <a:t>Προτεραιότητες</a:t>
            </a:r>
            <a:r>
              <a:rPr lang="en-US" sz="2000" smtClean="0">
                <a:solidFill>
                  <a:schemeClr val="accent2"/>
                </a:solidFill>
              </a:rPr>
              <a:t>: </a:t>
            </a:r>
            <a:r>
              <a:rPr lang="el-GR" sz="2000" smtClean="0"/>
              <a:t>απόρριψη</a:t>
            </a:r>
            <a:r>
              <a:rPr lang="en-US" sz="2000" smtClean="0"/>
              <a:t>/</a:t>
            </a:r>
            <a:r>
              <a:rPr lang="el-GR" sz="2000" smtClean="0"/>
              <a:t>διαγραφή βάσει προτεραιοτήτων</a:t>
            </a:r>
            <a:endParaRPr lang="en-US" sz="2000" smtClean="0"/>
          </a:p>
          <a:p>
            <a:pPr lvl="2"/>
            <a:r>
              <a:rPr lang="el-GR" sz="2000" smtClean="0">
                <a:solidFill>
                  <a:schemeClr val="accent2"/>
                </a:solidFill>
              </a:rPr>
              <a:t>Τυχαία</a:t>
            </a:r>
            <a:r>
              <a:rPr lang="en-US" sz="2000" smtClean="0">
                <a:solidFill>
                  <a:schemeClr val="accent2"/>
                </a:solidFill>
              </a:rPr>
              <a:t>:</a:t>
            </a:r>
            <a:r>
              <a:rPr lang="en-US" sz="2000" smtClean="0"/>
              <a:t> </a:t>
            </a:r>
            <a:r>
              <a:rPr lang="el-GR" sz="2000" smtClean="0"/>
              <a:t>απόρριψη</a:t>
            </a:r>
            <a:r>
              <a:rPr lang="en-US" sz="2000" smtClean="0"/>
              <a:t>/</a:t>
            </a:r>
            <a:r>
              <a:rPr lang="el-GR" sz="2000" smtClean="0"/>
              <a:t>διαγραφή  με τυχαία σειρά</a:t>
            </a:r>
            <a:endParaRPr lang="en-US" sz="2000" smtClean="0"/>
          </a:p>
        </p:txBody>
      </p:sp>
      <p:sp>
        <p:nvSpPr>
          <p:cNvPr id="74756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74757" name="Group 25"/>
          <p:cNvGrpSpPr>
            <a:grpSpLocks/>
          </p:cNvGrpSpPr>
          <p:nvPr/>
        </p:nvGrpSpPr>
        <p:grpSpPr bwMode="auto">
          <a:xfrm>
            <a:off x="3771900" y="5132388"/>
            <a:ext cx="939800" cy="565150"/>
            <a:chOff x="1670312" y="2562997"/>
            <a:chExt cx="940317" cy="565219"/>
          </a:xfrm>
        </p:grpSpPr>
        <p:grpSp>
          <p:nvGrpSpPr>
            <p:cNvPr id="74767" name="Group 28"/>
            <p:cNvGrpSpPr>
              <a:grpSpLocks/>
            </p:cNvGrpSpPr>
            <p:nvPr/>
          </p:nvGrpSpPr>
          <p:grpSpPr bwMode="auto">
            <a:xfrm>
              <a:off x="1670312" y="2562997"/>
              <a:ext cx="929822" cy="565219"/>
              <a:chOff x="1670312" y="2562997"/>
              <a:chExt cx="929822" cy="565219"/>
            </a:xfrm>
          </p:grpSpPr>
          <p:sp>
            <p:nvSpPr>
              <p:cNvPr id="74769" name="Rectangle 30"/>
              <p:cNvSpPr>
                <a:spLocks noChangeArrowheads="1"/>
              </p:cNvSpPr>
              <p:nvPr/>
            </p:nvSpPr>
            <p:spPr bwMode="auto">
              <a:xfrm>
                <a:off x="1670312" y="2562997"/>
                <a:ext cx="929822" cy="56315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cxnSp>
            <p:nvCxnSpPr>
              <p:cNvPr id="74770" name="Straight Connector 31"/>
              <p:cNvCxnSpPr>
                <a:cxnSpLocks noChangeShapeType="1"/>
              </p:cNvCxnSpPr>
              <p:nvPr/>
            </p:nvCxnSpPr>
            <p:spPr bwMode="auto">
              <a:xfrm flipH="1">
                <a:off x="1786358" y="2567533"/>
                <a:ext cx="4536" cy="55789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74771" name="Straight Connector 32"/>
              <p:cNvCxnSpPr>
                <a:cxnSpLocks noChangeShapeType="1"/>
              </p:cNvCxnSpPr>
              <p:nvPr/>
            </p:nvCxnSpPr>
            <p:spPr bwMode="auto">
              <a:xfrm flipH="1">
                <a:off x="1911544" y="2566974"/>
                <a:ext cx="4536" cy="55789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74772" name="Straight Connector 33"/>
              <p:cNvCxnSpPr>
                <a:cxnSpLocks noChangeShapeType="1"/>
              </p:cNvCxnSpPr>
              <p:nvPr/>
            </p:nvCxnSpPr>
            <p:spPr bwMode="auto">
              <a:xfrm flipH="1">
                <a:off x="2027659" y="2570323"/>
                <a:ext cx="4536" cy="55789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74773" name="Straight Connector 34"/>
              <p:cNvCxnSpPr>
                <a:cxnSpLocks noChangeShapeType="1"/>
              </p:cNvCxnSpPr>
              <p:nvPr/>
            </p:nvCxnSpPr>
            <p:spPr bwMode="auto">
              <a:xfrm flipH="1">
                <a:off x="2134843" y="2564600"/>
                <a:ext cx="4536" cy="55789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74774" name="Straight Connector 35"/>
              <p:cNvCxnSpPr>
                <a:cxnSpLocks noChangeShapeType="1"/>
              </p:cNvCxnSpPr>
              <p:nvPr/>
            </p:nvCxnSpPr>
            <p:spPr bwMode="auto">
              <a:xfrm flipH="1">
                <a:off x="2244397" y="2566693"/>
                <a:ext cx="4536" cy="55789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74775" name="Straight Connector 36"/>
              <p:cNvCxnSpPr>
                <a:cxnSpLocks noChangeShapeType="1"/>
              </p:cNvCxnSpPr>
              <p:nvPr/>
            </p:nvCxnSpPr>
            <p:spPr bwMode="auto">
              <a:xfrm flipH="1">
                <a:off x="2365675" y="2568786"/>
                <a:ext cx="4536" cy="55789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74776" name="Straight Connector 37"/>
              <p:cNvCxnSpPr>
                <a:cxnSpLocks noChangeShapeType="1"/>
              </p:cNvCxnSpPr>
              <p:nvPr/>
            </p:nvCxnSpPr>
            <p:spPr bwMode="auto">
              <a:xfrm flipH="1">
                <a:off x="2483045" y="2566971"/>
                <a:ext cx="4536" cy="55789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74768" name="Rectangle 29"/>
            <p:cNvSpPr>
              <a:spLocks noChangeArrowheads="1"/>
            </p:cNvSpPr>
            <p:nvPr/>
          </p:nvSpPr>
          <p:spPr bwMode="auto">
            <a:xfrm>
              <a:off x="1916862" y="2571262"/>
              <a:ext cx="693767" cy="547076"/>
            </a:xfrm>
            <a:prstGeom prst="rect">
              <a:avLst/>
            </a:prstGeom>
            <a:solidFill>
              <a:srgbClr val="000099">
                <a:alpha val="70979"/>
              </a:srgbClr>
            </a:solidFill>
            <a:ln w="1587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74758" name="Oval 27"/>
          <p:cNvSpPr>
            <a:spLocks noChangeArrowheads="1"/>
          </p:cNvSpPr>
          <p:nvPr/>
        </p:nvSpPr>
        <p:spPr bwMode="auto">
          <a:xfrm>
            <a:off x="4799013" y="5103813"/>
            <a:ext cx="631825" cy="6286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cxnSp>
        <p:nvCxnSpPr>
          <p:cNvPr id="74759" name="Straight Arrow Connector 11"/>
          <p:cNvCxnSpPr>
            <a:cxnSpLocks noChangeShapeType="1"/>
          </p:cNvCxnSpPr>
          <p:nvPr/>
        </p:nvCxnSpPr>
        <p:spPr bwMode="auto">
          <a:xfrm>
            <a:off x="2532063" y="5414963"/>
            <a:ext cx="1054100" cy="0"/>
          </a:xfrm>
          <a:prstGeom prst="straightConnector1">
            <a:avLst/>
          </a:prstGeom>
          <a:noFill/>
          <a:ln w="19050">
            <a:solidFill>
              <a:srgbClr val="000099"/>
            </a:solidFill>
            <a:round/>
            <a:headEnd/>
            <a:tailEnd type="triangle" w="med" len="med"/>
          </a:ln>
        </p:spPr>
      </p:cxnSp>
      <p:sp>
        <p:nvSpPr>
          <p:cNvPr id="74760" name="TextBox 17"/>
          <p:cNvSpPr txBox="1">
            <a:spLocks noChangeArrowheads="1"/>
          </p:cNvSpPr>
          <p:nvPr/>
        </p:nvSpPr>
        <p:spPr bwMode="auto">
          <a:xfrm>
            <a:off x="3514725" y="5699125"/>
            <a:ext cx="1273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Arial" charset="0"/>
                <a:cs typeface="Arial" charset="0"/>
              </a:rPr>
              <a:t>queue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(waiting area)</a:t>
            </a:r>
          </a:p>
        </p:txBody>
      </p:sp>
      <p:sp>
        <p:nvSpPr>
          <p:cNvPr id="74761" name="TextBox 18"/>
          <p:cNvSpPr txBox="1">
            <a:spLocks noChangeArrowheads="1"/>
          </p:cNvSpPr>
          <p:nvPr/>
        </p:nvSpPr>
        <p:spPr bwMode="auto">
          <a:xfrm>
            <a:off x="2673350" y="5459413"/>
            <a:ext cx="7635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Arial" charset="0"/>
                <a:cs typeface="Arial" charset="0"/>
              </a:rPr>
              <a:t>packet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arrivals</a:t>
            </a:r>
          </a:p>
        </p:txBody>
      </p:sp>
      <p:cxnSp>
        <p:nvCxnSpPr>
          <p:cNvPr id="74762" name="Straight Arrow Connector 20"/>
          <p:cNvCxnSpPr>
            <a:cxnSpLocks noChangeShapeType="1"/>
          </p:cNvCxnSpPr>
          <p:nvPr/>
        </p:nvCxnSpPr>
        <p:spPr bwMode="auto">
          <a:xfrm>
            <a:off x="5632450" y="5400675"/>
            <a:ext cx="906463" cy="4763"/>
          </a:xfrm>
          <a:prstGeom prst="straightConnector1">
            <a:avLst/>
          </a:prstGeom>
          <a:noFill/>
          <a:ln w="19050">
            <a:solidFill>
              <a:srgbClr val="000099"/>
            </a:solidFill>
            <a:round/>
            <a:headEnd/>
            <a:tailEnd type="triangle" w="med" len="med"/>
          </a:ln>
        </p:spPr>
      </p:cxnSp>
      <p:sp>
        <p:nvSpPr>
          <p:cNvPr id="74763" name="TextBox 22"/>
          <p:cNvSpPr txBox="1">
            <a:spLocks noChangeArrowheads="1"/>
          </p:cNvSpPr>
          <p:nvPr/>
        </p:nvSpPr>
        <p:spPr bwMode="auto">
          <a:xfrm>
            <a:off x="5724525" y="5508625"/>
            <a:ext cx="10429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Arial" charset="0"/>
                <a:cs typeface="Arial" charset="0"/>
              </a:rPr>
              <a:t>packet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departures</a:t>
            </a:r>
          </a:p>
        </p:txBody>
      </p:sp>
      <p:sp>
        <p:nvSpPr>
          <p:cNvPr id="74764" name="TextBox 23"/>
          <p:cNvSpPr txBox="1">
            <a:spLocks noChangeArrowheads="1"/>
          </p:cNvSpPr>
          <p:nvPr/>
        </p:nvSpPr>
        <p:spPr bwMode="auto">
          <a:xfrm>
            <a:off x="4714875" y="5703888"/>
            <a:ext cx="8524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Arial" charset="0"/>
                <a:cs typeface="Arial" charset="0"/>
              </a:rPr>
              <a:t>link</a:t>
            </a:r>
          </a:p>
          <a:p>
            <a:pPr algn="ctr"/>
            <a:r>
              <a:rPr lang="en-US" sz="1400">
                <a:latin typeface="Arial" charset="0"/>
                <a:cs typeface="Arial" charset="0"/>
              </a:rPr>
              <a:t> (server)</a:t>
            </a:r>
          </a:p>
        </p:txBody>
      </p:sp>
      <p:cxnSp>
        <p:nvCxnSpPr>
          <p:cNvPr id="74765" name="Straight Arrow Connector 52"/>
          <p:cNvCxnSpPr>
            <a:cxnSpLocks noChangeShapeType="1"/>
            <a:stCxn id="74768" idx="3"/>
            <a:endCxn id="74758" idx="2"/>
          </p:cNvCxnSpPr>
          <p:nvPr/>
        </p:nvCxnSpPr>
        <p:spPr bwMode="auto">
          <a:xfrm>
            <a:off x="4711700" y="5414963"/>
            <a:ext cx="87313" cy="31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</p:cxnSp>
      <p:sp>
        <p:nvSpPr>
          <p:cNvPr id="74766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799C2AAB-2B66-4758-B8F1-9CB90078E3CB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71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2800" smtClean="0"/>
              <a:t>Πολιτικές προγραμματισμού</a:t>
            </a:r>
            <a:r>
              <a:rPr lang="en-US" sz="2800" smtClean="0"/>
              <a:t>: </a:t>
            </a:r>
            <a:r>
              <a:rPr lang="el-GR" sz="2800" smtClean="0"/>
              <a:t>προτεραιότητες</a:t>
            </a:r>
            <a:endParaRPr lang="en-US" sz="2800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263" y="1289050"/>
            <a:ext cx="8567737" cy="301625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smtClean="0">
                <a:solidFill>
                  <a:srgbClr val="FF0000"/>
                </a:solidFill>
              </a:rPr>
              <a:t>Προγραμματισμός προτεραιοτήτων</a:t>
            </a:r>
            <a:r>
              <a:rPr lang="en-US" smtClean="0">
                <a:solidFill>
                  <a:srgbClr val="FF0000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μετάδοση πακέτων που βρίσκονται στην ουρά με την μεγαλύτερη προτεραιότητα</a:t>
            </a:r>
            <a:r>
              <a:rPr lang="en-US" smtClean="0"/>
              <a:t> </a:t>
            </a:r>
          </a:p>
          <a:p>
            <a:r>
              <a:rPr lang="el-GR" smtClean="0"/>
              <a:t>Πολλαπλές </a:t>
            </a:r>
            <a:r>
              <a:rPr lang="el-GR" i="1" smtClean="0"/>
              <a:t>κλάσεις</a:t>
            </a:r>
            <a:r>
              <a:rPr lang="en-US" smtClean="0"/>
              <a:t>, </a:t>
            </a:r>
            <a:r>
              <a:rPr lang="el-GR" smtClean="0"/>
              <a:t>με διαφορετικές προτεραιότητες</a:t>
            </a:r>
            <a:endParaRPr lang="en-US" smtClean="0"/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Η κατηγοριοποίηση μπορεί να εξαρτάται </a:t>
            </a:r>
            <a:r>
              <a:rPr lang="en-US" smtClean="0"/>
              <a:t> </a:t>
            </a:r>
            <a:r>
              <a:rPr lang="el-GR" smtClean="0"/>
              <a:t>από το «μαρκάρισμα» ή άλλες πληροφορίες της επικεφαλίδας,</a:t>
            </a:r>
            <a:r>
              <a:rPr lang="en-US" smtClean="0"/>
              <a:t> </a:t>
            </a:r>
            <a:r>
              <a:rPr lang="el-GR" smtClean="0"/>
              <a:t>π.χ.</a:t>
            </a:r>
            <a:r>
              <a:rPr lang="en-US" smtClean="0"/>
              <a:t> IP </a:t>
            </a:r>
            <a:r>
              <a:rPr lang="el-GR" smtClean="0"/>
              <a:t>πηγής/προορισμού</a:t>
            </a:r>
            <a:r>
              <a:rPr lang="en-US" smtClean="0"/>
              <a:t>,</a:t>
            </a:r>
            <a:r>
              <a:rPr lang="el-GR" smtClean="0"/>
              <a:t> θύρες</a:t>
            </a:r>
            <a:r>
              <a:rPr lang="en-US" smtClean="0"/>
              <a:t>, </a:t>
            </a:r>
            <a:r>
              <a:rPr lang="el-GR" smtClean="0"/>
              <a:t>κτλ…</a:t>
            </a:r>
            <a:endParaRPr lang="en-US" smtClean="0"/>
          </a:p>
        </p:txBody>
      </p:sp>
      <p:pic>
        <p:nvPicPr>
          <p:cNvPr id="75780" name="Picture 4" descr="663  2-Priority Queu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238" y="4089400"/>
            <a:ext cx="36385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5" descr="Service order in non preemptive 2 priority que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0250" y="3614738"/>
            <a:ext cx="3927475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5783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235CEEAB-4CC7-485D-8E85-D43FC0EDF108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72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/>
              <a:t>Πολιτικές χρονοπρογραμματισμού (συνέχεια)</a:t>
            </a:r>
            <a:endParaRPr lang="en-US" sz="2800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288" y="1214438"/>
            <a:ext cx="7772400" cy="75565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smtClean="0">
                <a:solidFill>
                  <a:srgbClr val="FF0000"/>
                </a:solidFill>
              </a:rPr>
              <a:t>Χρονοπρογραμματισμός </a:t>
            </a:r>
            <a:r>
              <a:rPr lang="en-US" smtClean="0">
                <a:solidFill>
                  <a:srgbClr val="FF0000"/>
                </a:solidFill>
              </a:rPr>
              <a:t>round robin (</a:t>
            </a:r>
            <a:r>
              <a:rPr lang="el-GR" smtClean="0">
                <a:solidFill>
                  <a:srgbClr val="FF0000"/>
                </a:solidFill>
              </a:rPr>
              <a:t>εκ περιτροπής)</a:t>
            </a:r>
            <a:r>
              <a:rPr lang="en-US" smtClean="0">
                <a:solidFill>
                  <a:srgbClr val="FF0000"/>
                </a:solidFill>
              </a:rPr>
              <a:t> :</a:t>
            </a:r>
            <a:endParaRPr lang="en-US" smtClean="0"/>
          </a:p>
          <a:p>
            <a:r>
              <a:rPr lang="el-GR" smtClean="0"/>
              <a:t>Πολλαπλές κατηγορίες</a:t>
            </a:r>
            <a:endParaRPr lang="en-US" smtClean="0"/>
          </a:p>
          <a:p>
            <a:r>
              <a:rPr lang="el-GR" smtClean="0"/>
              <a:t>Κυκλική σάρωση</a:t>
            </a:r>
            <a:r>
              <a:rPr lang="en-US" smtClean="0"/>
              <a:t> </a:t>
            </a:r>
            <a:r>
              <a:rPr lang="el-GR" smtClean="0"/>
              <a:t>των ουρών των κατηγοριών</a:t>
            </a:r>
            <a:r>
              <a:rPr lang="en-US" smtClean="0"/>
              <a:t>, </a:t>
            </a:r>
            <a:r>
              <a:rPr lang="el-GR" smtClean="0"/>
              <a:t>εξυπηρετώντας ένα από κάθε κατηγορία </a:t>
            </a:r>
            <a:r>
              <a:rPr lang="en-US" smtClean="0"/>
              <a:t>(</a:t>
            </a:r>
            <a:r>
              <a:rPr lang="el-GR" smtClean="0"/>
              <a:t>αν είναι δυνατό)</a:t>
            </a:r>
            <a:endParaRPr lang="en-US" smtClean="0"/>
          </a:p>
        </p:txBody>
      </p:sp>
      <p:pic>
        <p:nvPicPr>
          <p:cNvPr id="76804" name="Picture 4" descr="665 round_rob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0163" y="3656013"/>
            <a:ext cx="6415087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6806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569F9123-AE97-49BB-B6A9-659AEAE7EAF6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73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z="2800" smtClean="0"/>
              <a:t>Πολιτικές χρονοπρογραμματισμού </a:t>
            </a:r>
            <a:r>
              <a:rPr lang="el-GR" sz="2000" smtClean="0"/>
              <a:t>(συνέχεια)</a:t>
            </a:r>
            <a:endParaRPr lang="en-US" sz="200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76350"/>
            <a:ext cx="8385175" cy="4908550"/>
          </a:xfrm>
          <a:noFill/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dirty="0" smtClean="0">
                <a:solidFill>
                  <a:srgbClr val="FF0000"/>
                </a:solidFill>
              </a:rPr>
              <a:t>Σταθμισμένα δίκαιη μεταχείριση (</a:t>
            </a:r>
            <a:r>
              <a:rPr lang="en-US" dirty="0" smtClean="0">
                <a:solidFill>
                  <a:srgbClr val="FF0000"/>
                </a:solidFill>
              </a:rPr>
              <a:t>Weighted Fair Queuing</a:t>
            </a:r>
            <a:r>
              <a:rPr lang="el-GR" dirty="0" smtClean="0">
                <a:solidFill>
                  <a:srgbClr val="FF0000"/>
                </a:solidFill>
              </a:rPr>
              <a:t>)</a:t>
            </a:r>
            <a:r>
              <a:rPr lang="en-US" dirty="0" smtClean="0"/>
              <a:t>: </a:t>
            </a:r>
          </a:p>
          <a:p>
            <a:r>
              <a:rPr lang="el-GR" dirty="0" smtClean="0"/>
              <a:t>Γενικευμένο</a:t>
            </a:r>
            <a:r>
              <a:rPr lang="en-US" dirty="0" smtClean="0"/>
              <a:t> Round Robin</a:t>
            </a:r>
          </a:p>
          <a:p>
            <a:r>
              <a:rPr lang="el-GR" dirty="0" smtClean="0"/>
              <a:t>Κάθε κατηγορία λαμβάνει σταθμισμένη ποσότητα υπηρεσίας σε κάθε κύκλο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77828" name="Picture 4" descr="666 WF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63" y="3859213"/>
            <a:ext cx="6719887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9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7830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6A23AE3F-5B9E-4F68-B473-AEE45DDE3A05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74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Μηχανισμοί αστυνόμευσης </a:t>
            </a:r>
            <a:endParaRPr lang="en-US" smtClean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9738" y="1339850"/>
            <a:ext cx="8493125" cy="31623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sz="2800" u="sng" smtClean="0">
                <a:solidFill>
                  <a:srgbClr val="FF0000"/>
                </a:solidFill>
              </a:rPr>
              <a:t>Στόχος </a:t>
            </a:r>
            <a:r>
              <a:rPr lang="en-US" sz="2800" u="sng" smtClean="0">
                <a:solidFill>
                  <a:srgbClr val="FF0000"/>
                </a:solidFill>
              </a:rPr>
              <a:t>:</a:t>
            </a:r>
            <a:r>
              <a:rPr lang="en-US" sz="2800" smtClean="0"/>
              <a:t> </a:t>
            </a:r>
            <a:r>
              <a:rPr lang="el-GR" sz="2800" smtClean="0">
                <a:solidFill>
                  <a:srgbClr val="FF0000"/>
                </a:solidFill>
              </a:rPr>
              <a:t>περιορισμός κίνησης ώστε να μην ξεπεράσει δηλωμένες παραμέτρους </a:t>
            </a:r>
            <a:endParaRPr lang="en-US" sz="2800" smtClean="0">
              <a:solidFill>
                <a:srgbClr val="FF0000"/>
              </a:solidFill>
            </a:endParaRPr>
          </a:p>
          <a:p>
            <a:pPr>
              <a:buFont typeface="ZapfDingbats" pitchFamily="82" charset="2"/>
              <a:buNone/>
            </a:pPr>
            <a:r>
              <a:rPr lang="el-GR" smtClean="0"/>
              <a:t>Τρία κριτήρια που χρησιμοποιούνται συχνά</a:t>
            </a:r>
            <a:r>
              <a:rPr lang="en-US" smtClean="0"/>
              <a:t>: </a:t>
            </a:r>
          </a:p>
          <a:p>
            <a:r>
              <a:rPr lang="el-GR" i="1" smtClean="0">
                <a:solidFill>
                  <a:schemeClr val="accent2"/>
                </a:solidFill>
              </a:rPr>
              <a:t>Μέση ταχύτητα (μακροπρόθεσμα</a:t>
            </a:r>
            <a:r>
              <a:rPr lang="en-US" i="1" smtClean="0">
                <a:solidFill>
                  <a:schemeClr val="accent2"/>
                </a:solidFill>
              </a:rPr>
              <a:t>)</a:t>
            </a:r>
            <a:r>
              <a:rPr lang="el-GR" i="1" smtClean="0">
                <a:solidFill>
                  <a:schemeClr val="accent2"/>
                </a:solidFill>
              </a:rPr>
              <a:t>:</a:t>
            </a:r>
            <a:r>
              <a:rPr lang="en-US" b="1" smtClean="0"/>
              <a:t> </a:t>
            </a:r>
            <a:r>
              <a:rPr lang="el-GR" smtClean="0"/>
              <a:t>πόσα πακέτα μπορούν να σταλούν στη μονάδα του χρόνου (μακροπρόθεσμα)</a:t>
            </a:r>
            <a:endParaRPr lang="en-US" smtClean="0"/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Κρίσιμη ερώτηση</a:t>
            </a:r>
            <a:r>
              <a:rPr lang="en-US" smtClean="0"/>
              <a:t>: </a:t>
            </a:r>
            <a:r>
              <a:rPr lang="el-GR" smtClean="0"/>
              <a:t>ποιό είναι το μήκος του χρονικού διαστήματος;</a:t>
            </a:r>
            <a:r>
              <a:rPr lang="en-US" smtClean="0"/>
              <a:t> </a:t>
            </a:r>
            <a:endParaRPr lang="el-GR" smtClean="0"/>
          </a:p>
          <a:p>
            <a:pPr lvl="1">
              <a:buFont typeface="Wingdings" pitchFamily="2" charset="2"/>
              <a:buChar char="§"/>
            </a:pPr>
            <a:r>
              <a:rPr lang="en-US" smtClean="0"/>
              <a:t>100 </a:t>
            </a:r>
            <a:r>
              <a:rPr lang="el-GR" smtClean="0"/>
              <a:t>πακέτα/ δευτ. και </a:t>
            </a:r>
            <a:r>
              <a:rPr lang="en-US" smtClean="0"/>
              <a:t> 6000 </a:t>
            </a:r>
            <a:r>
              <a:rPr lang="el-GR" smtClean="0"/>
              <a:t>πακέτα /λεπτό έχουν την ίδια μέση τιμή</a:t>
            </a:r>
            <a:r>
              <a:rPr lang="en-US" smtClean="0"/>
              <a:t>!</a:t>
            </a:r>
          </a:p>
          <a:p>
            <a:r>
              <a:rPr lang="el-GR" i="1" smtClean="0">
                <a:solidFill>
                  <a:schemeClr val="accent2"/>
                </a:solidFill>
              </a:rPr>
              <a:t>Μέγιστος ρυθμός</a:t>
            </a:r>
            <a:r>
              <a:rPr lang="en-US" i="1" smtClean="0">
                <a:solidFill>
                  <a:schemeClr val="accent2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π.χ.</a:t>
            </a:r>
            <a:r>
              <a:rPr lang="en-US" smtClean="0"/>
              <a:t>, 6000 </a:t>
            </a:r>
            <a:r>
              <a:rPr lang="el-GR" smtClean="0"/>
              <a:t>πκτ/λεπτό μέσο όρο,</a:t>
            </a:r>
            <a:r>
              <a:rPr lang="en-US" smtClean="0"/>
              <a:t> 1500 </a:t>
            </a:r>
            <a:r>
              <a:rPr lang="el-GR" smtClean="0"/>
              <a:t>πκτ/δευτ. </a:t>
            </a:r>
            <a:r>
              <a:rPr lang="en-US" smtClean="0"/>
              <a:t> </a:t>
            </a:r>
            <a:r>
              <a:rPr lang="el-GR" smtClean="0"/>
              <a:t>μέγιστο ρυθμό</a:t>
            </a:r>
            <a:endParaRPr lang="en-US" smtClean="0"/>
          </a:p>
          <a:p>
            <a:r>
              <a:rPr lang="el-GR" i="1" smtClean="0">
                <a:solidFill>
                  <a:schemeClr val="accent2"/>
                </a:solidFill>
              </a:rPr>
              <a:t>Μέγεθος ριπής πακέτων </a:t>
            </a:r>
            <a:r>
              <a:rPr lang="en-US" i="1" smtClean="0">
                <a:solidFill>
                  <a:schemeClr val="accent2"/>
                </a:solidFill>
              </a:rPr>
              <a:t>:</a:t>
            </a:r>
            <a:r>
              <a:rPr lang="el-GR" i="1" smtClean="0">
                <a:solidFill>
                  <a:schemeClr val="accent2"/>
                </a:solidFill>
              </a:rPr>
              <a:t> </a:t>
            </a:r>
            <a:r>
              <a:rPr lang="el-GR" smtClean="0"/>
              <a:t>μέγιστος αριθμός πακέτων που αποστέλλονται διαδοχικά (το ένα πίσω από το άλλο)</a:t>
            </a:r>
            <a:endParaRPr lang="en-US" smtClean="0"/>
          </a:p>
        </p:txBody>
      </p:sp>
      <p:sp>
        <p:nvSpPr>
          <p:cNvPr id="78852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8853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533334F1-7053-4843-9A63-FC264EDF4612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75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/>
              <a:t>Μηχανισμοί αστυνόμευσης: υλοποίηση</a:t>
            </a:r>
            <a:endParaRPr lang="en-US" sz="2800" smtClean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8388"/>
            <a:ext cx="8043863" cy="512445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smtClean="0">
                <a:solidFill>
                  <a:srgbClr val="FF0000"/>
                </a:solidFill>
              </a:rPr>
              <a:t>Δοχείο με κουπόνια (</a:t>
            </a:r>
            <a:r>
              <a:rPr lang="en-US" smtClean="0">
                <a:solidFill>
                  <a:srgbClr val="FF0000"/>
                </a:solidFill>
              </a:rPr>
              <a:t>Token Bucket</a:t>
            </a:r>
            <a:r>
              <a:rPr lang="el-GR" smtClean="0">
                <a:solidFill>
                  <a:srgbClr val="FF0000"/>
                </a:solidFill>
              </a:rPr>
              <a:t>)</a:t>
            </a:r>
            <a:r>
              <a:rPr lang="en-US" smtClean="0">
                <a:solidFill>
                  <a:srgbClr val="FF0000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περιορισμός της εισόδου σε συγκεκριμένο </a:t>
            </a:r>
            <a:r>
              <a:rPr lang="el-GR" smtClean="0">
                <a:solidFill>
                  <a:schemeClr val="accent2"/>
                </a:solidFill>
              </a:rPr>
              <a:t>πλήθος πακέτων </a:t>
            </a:r>
            <a:r>
              <a:rPr lang="el-GR" smtClean="0"/>
              <a:t>και </a:t>
            </a:r>
            <a:r>
              <a:rPr lang="el-GR" smtClean="0">
                <a:solidFill>
                  <a:schemeClr val="accent2"/>
                </a:solidFill>
              </a:rPr>
              <a:t>μέση ταχύτητα.</a:t>
            </a:r>
            <a:r>
              <a:rPr lang="en-US" smtClean="0">
                <a:solidFill>
                  <a:schemeClr val="accent2"/>
                </a:solidFill>
              </a:rPr>
              <a:t> </a:t>
            </a:r>
          </a:p>
          <a:p>
            <a:pPr>
              <a:buFont typeface="ZapfDingbats" pitchFamily="82" charset="2"/>
              <a:buNone/>
            </a:pPr>
            <a:endParaRPr lang="en-US" smtClean="0"/>
          </a:p>
          <a:p>
            <a:pPr>
              <a:buFont typeface="ZapfDingbats" pitchFamily="82" charset="2"/>
              <a:buNone/>
            </a:pPr>
            <a:endParaRPr lang="en-US" smtClean="0"/>
          </a:p>
          <a:p>
            <a:pPr>
              <a:buFont typeface="ZapfDingbats" pitchFamily="82" charset="2"/>
              <a:buNone/>
            </a:pPr>
            <a:endParaRPr lang="en-US" smtClean="0"/>
          </a:p>
          <a:p>
            <a:pPr>
              <a:buFont typeface="ZapfDingbats" pitchFamily="82" charset="2"/>
              <a:buNone/>
            </a:pPr>
            <a:endParaRPr lang="en-US" smtClean="0"/>
          </a:p>
          <a:p>
            <a:pPr>
              <a:buFont typeface="ZapfDingbats" pitchFamily="82" charset="2"/>
              <a:buNone/>
            </a:pPr>
            <a:endParaRPr lang="en-US" smtClean="0"/>
          </a:p>
          <a:p>
            <a:r>
              <a:rPr lang="el-GR" sz="2000" smtClean="0"/>
              <a:t>Το δοχείο μπορεί να κρατήσει</a:t>
            </a:r>
            <a:r>
              <a:rPr lang="en-US" sz="2000" smtClean="0"/>
              <a:t> b </a:t>
            </a:r>
            <a:r>
              <a:rPr lang="el-GR" sz="2000" smtClean="0"/>
              <a:t>κουπόνια.</a:t>
            </a:r>
            <a:endParaRPr lang="en-US" sz="2000" smtClean="0"/>
          </a:p>
          <a:p>
            <a:r>
              <a:rPr lang="el-GR" sz="2000" smtClean="0"/>
              <a:t>Τα κουπόνια παράγονται με ρυθμό</a:t>
            </a:r>
            <a:r>
              <a:rPr lang="en-US" sz="2000" smtClean="0"/>
              <a:t> r </a:t>
            </a:r>
            <a:r>
              <a:rPr lang="el-GR" sz="2000" smtClean="0"/>
              <a:t>κουπόνια/δευτ., </a:t>
            </a:r>
            <a:r>
              <a:rPr lang="en-US" sz="2000" smtClean="0"/>
              <a:t> </a:t>
            </a:r>
            <a:r>
              <a:rPr lang="el-GR" sz="2000" smtClean="0"/>
              <a:t>εκτός αν το δοχείο είναι γεμάτο</a:t>
            </a:r>
            <a:endParaRPr lang="en-US" sz="2000" smtClean="0"/>
          </a:p>
          <a:p>
            <a:r>
              <a:rPr lang="el-GR" sz="2000" smtClean="0">
                <a:solidFill>
                  <a:srgbClr val="FF0000"/>
                </a:solidFill>
              </a:rPr>
              <a:t>Σε μια χρονική περίοδο</a:t>
            </a:r>
            <a:r>
              <a:rPr lang="en-US" sz="2000" smtClean="0">
                <a:solidFill>
                  <a:srgbClr val="FF0000"/>
                </a:solidFill>
              </a:rPr>
              <a:t> </a:t>
            </a:r>
            <a:r>
              <a:rPr lang="el-GR" sz="2000" smtClean="0">
                <a:solidFill>
                  <a:srgbClr val="FF0000"/>
                </a:solidFill>
              </a:rPr>
              <a:t>μήκους </a:t>
            </a:r>
            <a:r>
              <a:rPr lang="en-US" sz="2000" smtClean="0">
                <a:solidFill>
                  <a:srgbClr val="FF0000"/>
                </a:solidFill>
              </a:rPr>
              <a:t>t</a:t>
            </a:r>
            <a:r>
              <a:rPr lang="el-GR" sz="2000" smtClean="0">
                <a:solidFill>
                  <a:srgbClr val="FF0000"/>
                </a:solidFill>
              </a:rPr>
              <a:t>,</a:t>
            </a:r>
            <a:r>
              <a:rPr lang="en-US" sz="2000" smtClean="0">
                <a:solidFill>
                  <a:srgbClr val="FF0000"/>
                </a:solidFill>
              </a:rPr>
              <a:t> </a:t>
            </a:r>
            <a:r>
              <a:rPr lang="el-GR" sz="2000" smtClean="0">
                <a:solidFill>
                  <a:srgbClr val="FF0000"/>
                </a:solidFill>
              </a:rPr>
              <a:t>τα πακέτα που μπορούν να εισέλθουν είναι το πολύ</a:t>
            </a:r>
            <a:r>
              <a:rPr lang="en-US" sz="2000" smtClean="0">
                <a:solidFill>
                  <a:srgbClr val="FF0000"/>
                </a:solidFill>
              </a:rPr>
              <a:t>  r t + b</a:t>
            </a:r>
            <a:endParaRPr lang="en-US" sz="2000" smtClean="0"/>
          </a:p>
        </p:txBody>
      </p:sp>
      <p:pic>
        <p:nvPicPr>
          <p:cNvPr id="79876" name="Picture 4" descr="667 Token buck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6413" y="2265363"/>
            <a:ext cx="4746625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7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9878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27C710C9-02B6-4DCF-ABEB-C9430A573DA8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76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smtClean="0"/>
              <a:t>Μηχανισμοί αστυνόμευσης </a:t>
            </a:r>
            <a:r>
              <a:rPr lang="el-GR" sz="2400" smtClean="0"/>
              <a:t>(συνέχεια)</a:t>
            </a:r>
            <a:endParaRPr lang="en-US" sz="2400" smtClean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4038" y="1206500"/>
            <a:ext cx="8021637" cy="1552575"/>
          </a:xfrm>
        </p:spPr>
        <p:txBody>
          <a:bodyPr/>
          <a:lstStyle/>
          <a:p>
            <a:r>
              <a:rPr lang="el-GR" dirty="0" smtClean="0"/>
              <a:t>Δοχείο με κουπόνια (</a:t>
            </a:r>
            <a:r>
              <a:rPr lang="en-US" dirty="0" smtClean="0"/>
              <a:t>token bucket</a:t>
            </a:r>
            <a:r>
              <a:rPr lang="el-GR" dirty="0" smtClean="0"/>
              <a:t>)</a:t>
            </a:r>
            <a:r>
              <a:rPr lang="en-US" dirty="0" smtClean="0"/>
              <a:t>, WFQ </a:t>
            </a:r>
            <a:r>
              <a:rPr lang="el-GR" dirty="0" smtClean="0"/>
              <a:t>συνδυάζονται για να προσφέρουν εγγυήσεις σχετικά με τη μέγιστη καθυστέρηση σε μια ουρά</a:t>
            </a:r>
            <a:r>
              <a:rPr lang="en-US" dirty="0" smtClean="0"/>
              <a:t>, </a:t>
            </a:r>
            <a:r>
              <a:rPr lang="el-GR" dirty="0" err="1" smtClean="0"/>
              <a:t>π.χ</a:t>
            </a:r>
            <a:r>
              <a:rPr lang="en-US" dirty="0" smtClean="0"/>
              <a:t>., </a:t>
            </a:r>
            <a:r>
              <a:rPr lang="en-US" i="1" dirty="0" err="1" smtClean="0">
                <a:solidFill>
                  <a:srgbClr val="FF0000"/>
                </a:solidFill>
              </a:rPr>
              <a:t>QoS</a:t>
            </a:r>
            <a:r>
              <a:rPr lang="en-US" i="1" dirty="0" smtClean="0">
                <a:solidFill>
                  <a:srgbClr val="FF0000"/>
                </a:solidFill>
              </a:rPr>
              <a:t> guarantee</a:t>
            </a:r>
            <a:r>
              <a:rPr lang="el-GR" i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!</a:t>
            </a:r>
          </a:p>
        </p:txBody>
      </p:sp>
      <p:pic>
        <p:nvPicPr>
          <p:cNvPr id="80900" name="Picture 4" descr="668 WFQ_and_tok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4425" y="2876550"/>
            <a:ext cx="3744913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0901" name="Group 5"/>
          <p:cNvGrpSpPr>
            <a:grpSpLocks/>
          </p:cNvGrpSpPr>
          <p:nvPr/>
        </p:nvGrpSpPr>
        <p:grpSpPr bwMode="auto">
          <a:xfrm>
            <a:off x="558800" y="2784475"/>
            <a:ext cx="4319588" cy="2894013"/>
            <a:chOff x="582" y="2241"/>
            <a:chExt cx="2721" cy="1823"/>
          </a:xfrm>
        </p:grpSpPr>
        <p:grpSp>
          <p:nvGrpSpPr>
            <p:cNvPr id="80906" name="Group 6"/>
            <p:cNvGrpSpPr>
              <a:grpSpLocks/>
            </p:cNvGrpSpPr>
            <p:nvPr/>
          </p:nvGrpSpPr>
          <p:grpSpPr bwMode="auto">
            <a:xfrm>
              <a:off x="1236" y="2246"/>
              <a:ext cx="2067" cy="1818"/>
              <a:chOff x="708" y="2192"/>
              <a:chExt cx="2067" cy="1818"/>
            </a:xfrm>
          </p:grpSpPr>
          <p:sp>
            <p:nvSpPr>
              <p:cNvPr id="80909" name="Line 7"/>
              <p:cNvSpPr>
                <a:spLocks noChangeShapeType="1"/>
              </p:cNvSpPr>
              <p:nvPr/>
            </p:nvSpPr>
            <p:spPr bwMode="auto">
              <a:xfrm>
                <a:off x="708" y="2646"/>
                <a:ext cx="390" cy="40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0910" name="Line 8"/>
              <p:cNvSpPr>
                <a:spLocks noChangeShapeType="1"/>
              </p:cNvSpPr>
              <p:nvPr/>
            </p:nvSpPr>
            <p:spPr bwMode="auto">
              <a:xfrm>
                <a:off x="1098" y="3050"/>
                <a:ext cx="969" cy="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0911" name="Line 9"/>
              <p:cNvSpPr>
                <a:spLocks noChangeShapeType="1"/>
              </p:cNvSpPr>
              <p:nvPr/>
            </p:nvSpPr>
            <p:spPr bwMode="auto">
              <a:xfrm>
                <a:off x="1098" y="3141"/>
                <a:ext cx="969" cy="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0912" name="Line 10"/>
              <p:cNvSpPr>
                <a:spLocks noChangeShapeType="1"/>
              </p:cNvSpPr>
              <p:nvPr/>
            </p:nvSpPr>
            <p:spPr bwMode="auto">
              <a:xfrm flipV="1">
                <a:off x="784" y="3141"/>
                <a:ext cx="314" cy="56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0913" name="Text Box 11"/>
              <p:cNvSpPr txBox="1">
                <a:spLocks noChangeArrowheads="1"/>
              </p:cNvSpPr>
              <p:nvPr/>
            </p:nvSpPr>
            <p:spPr bwMode="auto">
              <a:xfrm>
                <a:off x="1568" y="3243"/>
                <a:ext cx="56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/>
                  <a:t>WFQ </a:t>
                </a:r>
                <a:endParaRPr lang="en-US" sz="2000">
                  <a:latin typeface="Times New Roman" pitchFamily="18" charset="0"/>
                </a:endParaRPr>
              </a:p>
            </p:txBody>
          </p:sp>
          <p:sp>
            <p:nvSpPr>
              <p:cNvPr id="80914" name="Line 12"/>
              <p:cNvSpPr>
                <a:spLocks noChangeShapeType="1"/>
              </p:cNvSpPr>
              <p:nvPr/>
            </p:nvSpPr>
            <p:spPr bwMode="auto">
              <a:xfrm>
                <a:off x="1840" y="3090"/>
                <a:ext cx="70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80915" name="Group 13"/>
              <p:cNvGrpSpPr>
                <a:grpSpLocks/>
              </p:cNvGrpSpPr>
              <p:nvPr/>
            </p:nvGrpSpPr>
            <p:grpSpPr bwMode="auto">
              <a:xfrm>
                <a:off x="1708" y="2985"/>
                <a:ext cx="184" cy="224"/>
                <a:chOff x="4438" y="2265"/>
                <a:chExt cx="204" cy="236"/>
              </a:xfrm>
            </p:grpSpPr>
            <p:sp>
              <p:nvSpPr>
                <p:cNvPr id="80948" name="Rectangle 14"/>
                <p:cNvSpPr>
                  <a:spLocks noChangeArrowheads="1"/>
                </p:cNvSpPr>
                <p:nvPr/>
              </p:nvSpPr>
              <p:spPr bwMode="auto">
                <a:xfrm rot="-5401360">
                  <a:off x="4424" y="2283"/>
                  <a:ext cx="232" cy="204"/>
                </a:xfrm>
                <a:prstGeom prst="rect">
                  <a:avLst/>
                </a:prstGeom>
                <a:solidFill>
                  <a:srgbClr val="FF0000"/>
                </a:solidFill>
                <a:ln w="1905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0949" name="Line 15"/>
                <p:cNvSpPr>
                  <a:spLocks noChangeShapeType="1"/>
                </p:cNvSpPr>
                <p:nvPr/>
              </p:nvSpPr>
              <p:spPr bwMode="auto">
                <a:xfrm rot="-5401360">
                  <a:off x="4370" y="2386"/>
                  <a:ext cx="227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0950" name="Line 16"/>
                <p:cNvSpPr>
                  <a:spLocks noChangeShapeType="1"/>
                </p:cNvSpPr>
                <p:nvPr/>
              </p:nvSpPr>
              <p:spPr bwMode="auto">
                <a:xfrm rot="-5401360">
                  <a:off x="4405" y="2381"/>
                  <a:ext cx="227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0951" name="Line 17"/>
                <p:cNvSpPr>
                  <a:spLocks noChangeShapeType="1"/>
                </p:cNvSpPr>
                <p:nvPr/>
              </p:nvSpPr>
              <p:spPr bwMode="auto">
                <a:xfrm rot="-5401360">
                  <a:off x="4445" y="2379"/>
                  <a:ext cx="227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0952" name="Line 18"/>
                <p:cNvSpPr>
                  <a:spLocks noChangeShapeType="1"/>
                </p:cNvSpPr>
                <p:nvPr/>
              </p:nvSpPr>
              <p:spPr bwMode="auto">
                <a:xfrm rot="-5401360">
                  <a:off x="4484" y="2379"/>
                  <a:ext cx="227" cy="0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80916" name="Group 19"/>
              <p:cNvGrpSpPr>
                <a:grpSpLocks/>
              </p:cNvGrpSpPr>
              <p:nvPr/>
            </p:nvGrpSpPr>
            <p:grpSpPr bwMode="auto">
              <a:xfrm>
                <a:off x="1295" y="2960"/>
                <a:ext cx="423" cy="266"/>
                <a:chOff x="1070" y="3199"/>
                <a:chExt cx="403" cy="178"/>
              </a:xfrm>
            </p:grpSpPr>
            <p:sp>
              <p:nvSpPr>
                <p:cNvPr id="80935" name="Oval 20"/>
                <p:cNvSpPr>
                  <a:spLocks noChangeArrowheads="1"/>
                </p:cNvSpPr>
                <p:nvPr/>
              </p:nvSpPr>
              <p:spPr bwMode="auto">
                <a:xfrm>
                  <a:off x="1073" y="3278"/>
                  <a:ext cx="400" cy="99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0936" name="Line 21"/>
                <p:cNvSpPr>
                  <a:spLocks noChangeShapeType="1"/>
                </p:cNvSpPr>
                <p:nvPr/>
              </p:nvSpPr>
              <p:spPr bwMode="auto">
                <a:xfrm>
                  <a:off x="1073" y="3270"/>
                  <a:ext cx="0" cy="6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0937" name="Line 22"/>
                <p:cNvSpPr>
                  <a:spLocks noChangeShapeType="1"/>
                </p:cNvSpPr>
                <p:nvPr/>
              </p:nvSpPr>
              <p:spPr bwMode="auto">
                <a:xfrm>
                  <a:off x="1473" y="3270"/>
                  <a:ext cx="0" cy="6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0938" name="Rectangle 23"/>
                <p:cNvSpPr>
                  <a:spLocks noChangeArrowheads="1"/>
                </p:cNvSpPr>
                <p:nvPr/>
              </p:nvSpPr>
              <p:spPr bwMode="auto">
                <a:xfrm>
                  <a:off x="1073" y="3270"/>
                  <a:ext cx="397" cy="60"/>
                </a:xfrm>
                <a:prstGeom prst="rect">
                  <a:avLst/>
                </a:prstGeom>
                <a:solidFill>
                  <a:srgbClr val="FF0000"/>
                </a:soli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l-GR" sz="2400">
                    <a:latin typeface="Times New Roman" pitchFamily="18" charset="0"/>
                  </a:endParaRPr>
                </a:p>
              </p:txBody>
            </p:sp>
            <p:sp>
              <p:nvSpPr>
                <p:cNvPr id="80939" name="Oval 24"/>
                <p:cNvSpPr>
                  <a:spLocks noChangeArrowheads="1"/>
                </p:cNvSpPr>
                <p:nvPr/>
              </p:nvSpPr>
              <p:spPr bwMode="auto">
                <a:xfrm>
                  <a:off x="1070" y="3199"/>
                  <a:ext cx="400" cy="115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grpSp>
              <p:nvGrpSpPr>
                <p:cNvPr id="80940" name="Group 25"/>
                <p:cNvGrpSpPr>
                  <a:grpSpLocks/>
                </p:cNvGrpSpPr>
                <p:nvPr/>
              </p:nvGrpSpPr>
              <p:grpSpPr bwMode="auto">
                <a:xfrm>
                  <a:off x="1166" y="3224"/>
                  <a:ext cx="198" cy="68"/>
                  <a:chOff x="2848" y="848"/>
                  <a:chExt cx="140" cy="98"/>
                </a:xfrm>
              </p:grpSpPr>
              <p:sp>
                <p:nvSpPr>
                  <p:cNvPr id="80945" name="Line 2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80946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80947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80941" name="Group 29"/>
                <p:cNvGrpSpPr>
                  <a:grpSpLocks/>
                </p:cNvGrpSpPr>
                <p:nvPr/>
              </p:nvGrpSpPr>
              <p:grpSpPr bwMode="auto">
                <a:xfrm flipV="1">
                  <a:off x="1166" y="3223"/>
                  <a:ext cx="198" cy="68"/>
                  <a:chOff x="2848" y="848"/>
                  <a:chExt cx="140" cy="98"/>
                </a:xfrm>
              </p:grpSpPr>
              <p:sp>
                <p:nvSpPr>
                  <p:cNvPr id="80942" name="Line 3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80943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80944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80917" name="Text Box 33"/>
              <p:cNvSpPr txBox="1">
                <a:spLocks noChangeArrowheads="1"/>
              </p:cNvSpPr>
              <p:nvPr/>
            </p:nvSpPr>
            <p:spPr bwMode="auto">
              <a:xfrm>
                <a:off x="937" y="2192"/>
                <a:ext cx="97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token rate, r</a:t>
                </a: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80918" name="Rectangle 34"/>
              <p:cNvSpPr>
                <a:spLocks noChangeArrowheads="1"/>
              </p:cNvSpPr>
              <p:nvPr/>
            </p:nvSpPr>
            <p:spPr bwMode="auto">
              <a:xfrm>
                <a:off x="1704" y="2982"/>
                <a:ext cx="201" cy="22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0919" name="Line 35"/>
              <p:cNvSpPr>
                <a:spLocks noChangeShapeType="1"/>
              </p:cNvSpPr>
              <p:nvPr/>
            </p:nvSpPr>
            <p:spPr bwMode="auto">
              <a:xfrm>
                <a:off x="1726" y="3084"/>
                <a:ext cx="19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80920" name="Group 36"/>
              <p:cNvGrpSpPr>
                <a:grpSpLocks/>
              </p:cNvGrpSpPr>
              <p:nvPr/>
            </p:nvGrpSpPr>
            <p:grpSpPr bwMode="auto">
              <a:xfrm>
                <a:off x="838" y="2315"/>
                <a:ext cx="163" cy="210"/>
                <a:chOff x="3438" y="1764"/>
                <a:chExt cx="180" cy="221"/>
              </a:xfrm>
            </p:grpSpPr>
            <p:sp>
              <p:nvSpPr>
                <p:cNvPr id="80932" name="Oval 37"/>
                <p:cNvSpPr>
                  <a:spLocks noChangeArrowheads="1"/>
                </p:cNvSpPr>
                <p:nvPr/>
              </p:nvSpPr>
              <p:spPr bwMode="auto">
                <a:xfrm>
                  <a:off x="3438" y="1938"/>
                  <a:ext cx="60" cy="47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0933" name="Oval 38"/>
                <p:cNvSpPr>
                  <a:spLocks noChangeArrowheads="1"/>
                </p:cNvSpPr>
                <p:nvPr/>
              </p:nvSpPr>
              <p:spPr bwMode="auto">
                <a:xfrm>
                  <a:off x="3492" y="1764"/>
                  <a:ext cx="60" cy="47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0934" name="Freeform 39"/>
                <p:cNvSpPr>
                  <a:spLocks/>
                </p:cNvSpPr>
                <p:nvPr/>
              </p:nvSpPr>
              <p:spPr bwMode="auto">
                <a:xfrm>
                  <a:off x="3504" y="1776"/>
                  <a:ext cx="114" cy="180"/>
                </a:xfrm>
                <a:custGeom>
                  <a:avLst/>
                  <a:gdLst>
                    <a:gd name="T0" fmla="*/ 114 w 114"/>
                    <a:gd name="T1" fmla="*/ 0 h 180"/>
                    <a:gd name="T2" fmla="*/ 24 w 114"/>
                    <a:gd name="T3" fmla="*/ 96 h 180"/>
                    <a:gd name="T4" fmla="*/ 0 w 114"/>
                    <a:gd name="T5" fmla="*/ 180 h 180"/>
                    <a:gd name="T6" fmla="*/ 0 60000 65536"/>
                    <a:gd name="T7" fmla="*/ 0 60000 65536"/>
                    <a:gd name="T8" fmla="*/ 0 60000 65536"/>
                    <a:gd name="T9" fmla="*/ 0 w 114"/>
                    <a:gd name="T10" fmla="*/ 0 h 180"/>
                    <a:gd name="T11" fmla="*/ 114 w 114"/>
                    <a:gd name="T12" fmla="*/ 180 h 18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4" h="180">
                      <a:moveTo>
                        <a:pt x="114" y="0"/>
                      </a:moveTo>
                      <a:lnTo>
                        <a:pt x="24" y="96"/>
                      </a:lnTo>
                      <a:lnTo>
                        <a:pt x="0" y="180"/>
                      </a:lnTo>
                    </a:path>
                  </a:pathLst>
                </a:custGeom>
                <a:noFill/>
                <a:ln w="19050">
                  <a:solidFill>
                    <a:schemeClr val="accent2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80921" name="Text Box 40"/>
              <p:cNvSpPr txBox="1">
                <a:spLocks noChangeArrowheads="1"/>
              </p:cNvSpPr>
              <p:nvPr/>
            </p:nvSpPr>
            <p:spPr bwMode="auto">
              <a:xfrm>
                <a:off x="912" y="2665"/>
                <a:ext cx="105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bucket size, b</a:t>
                </a:r>
                <a:endParaRPr lang="en-US" sz="2000">
                  <a:latin typeface="Times New Roman" pitchFamily="18" charset="0"/>
                </a:endParaRPr>
              </a:p>
            </p:txBody>
          </p:sp>
          <p:sp>
            <p:nvSpPr>
              <p:cNvPr id="80922" name="Text Box 41"/>
              <p:cNvSpPr txBox="1">
                <a:spLocks noChangeArrowheads="1"/>
              </p:cNvSpPr>
              <p:nvPr/>
            </p:nvSpPr>
            <p:spPr bwMode="auto">
              <a:xfrm>
                <a:off x="2023" y="2867"/>
                <a:ext cx="752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per-flow</a:t>
                </a:r>
              </a:p>
              <a:p>
                <a:r>
                  <a:rPr lang="en-US" sz="2000"/>
                  <a:t>rate, R</a:t>
                </a:r>
                <a:endParaRPr lang="en-US" sz="2400">
                  <a:latin typeface="Times New Roman" pitchFamily="18" charset="0"/>
                </a:endParaRPr>
              </a:p>
            </p:txBody>
          </p:sp>
          <p:grpSp>
            <p:nvGrpSpPr>
              <p:cNvPr id="80923" name="Group 42"/>
              <p:cNvGrpSpPr>
                <a:grpSpLocks/>
              </p:cNvGrpSpPr>
              <p:nvPr/>
            </p:nvGrpSpPr>
            <p:grpSpPr bwMode="auto">
              <a:xfrm>
                <a:off x="1360" y="3670"/>
                <a:ext cx="879" cy="340"/>
                <a:chOff x="3374" y="3569"/>
                <a:chExt cx="975" cy="358"/>
              </a:xfrm>
            </p:grpSpPr>
            <p:sp>
              <p:nvSpPr>
                <p:cNvPr id="80930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3374" y="3569"/>
                  <a:ext cx="975" cy="2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/>
                    <a:t>D     = b/R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80931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3463" y="3664"/>
                  <a:ext cx="461" cy="2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/>
                    <a:t>max</a:t>
                  </a:r>
                  <a:endParaRPr lang="en-US" sz="24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80924" name="Group 45"/>
              <p:cNvGrpSpPr>
                <a:grpSpLocks/>
              </p:cNvGrpSpPr>
              <p:nvPr/>
            </p:nvGrpSpPr>
            <p:grpSpPr bwMode="auto">
              <a:xfrm>
                <a:off x="852" y="3200"/>
                <a:ext cx="76" cy="325"/>
                <a:chOff x="3390" y="2502"/>
                <a:chExt cx="84" cy="342"/>
              </a:xfrm>
            </p:grpSpPr>
            <p:sp>
              <p:nvSpPr>
                <p:cNvPr id="80928" name="Rectangle 46"/>
                <p:cNvSpPr>
                  <a:spLocks noChangeArrowheads="1"/>
                </p:cNvSpPr>
                <p:nvPr/>
              </p:nvSpPr>
              <p:spPr bwMode="auto">
                <a:xfrm rot="2575046">
                  <a:off x="3396" y="2766"/>
                  <a:ext cx="78" cy="7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0929" name="Rectangle 47"/>
                <p:cNvSpPr>
                  <a:spLocks noChangeArrowheads="1"/>
                </p:cNvSpPr>
                <p:nvPr/>
              </p:nvSpPr>
              <p:spPr bwMode="auto">
                <a:xfrm>
                  <a:off x="3390" y="2502"/>
                  <a:ext cx="78" cy="240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80925" name="Group 48"/>
              <p:cNvGrpSpPr>
                <a:grpSpLocks/>
              </p:cNvGrpSpPr>
              <p:nvPr/>
            </p:nvGrpSpPr>
            <p:grpSpPr bwMode="auto">
              <a:xfrm>
                <a:off x="833" y="2543"/>
                <a:ext cx="76" cy="325"/>
                <a:chOff x="3390" y="2502"/>
                <a:chExt cx="84" cy="342"/>
              </a:xfrm>
            </p:grpSpPr>
            <p:sp>
              <p:nvSpPr>
                <p:cNvPr id="80926" name="Rectangle 49"/>
                <p:cNvSpPr>
                  <a:spLocks noChangeArrowheads="1"/>
                </p:cNvSpPr>
                <p:nvPr/>
              </p:nvSpPr>
              <p:spPr bwMode="auto">
                <a:xfrm rot="2575046">
                  <a:off x="3396" y="2766"/>
                  <a:ext cx="78" cy="7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0927" name="Rectangle 50"/>
                <p:cNvSpPr>
                  <a:spLocks noChangeArrowheads="1"/>
                </p:cNvSpPr>
                <p:nvPr/>
              </p:nvSpPr>
              <p:spPr bwMode="auto">
                <a:xfrm>
                  <a:off x="3390" y="2502"/>
                  <a:ext cx="78" cy="240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80907" name="Line 51"/>
            <p:cNvSpPr>
              <a:spLocks noChangeShapeType="1"/>
            </p:cNvSpPr>
            <p:nvPr/>
          </p:nvSpPr>
          <p:spPr bwMode="auto">
            <a:xfrm>
              <a:off x="1061" y="2612"/>
              <a:ext cx="257" cy="25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0908" name="Text Box 52"/>
            <p:cNvSpPr txBox="1">
              <a:spLocks noChangeArrowheads="1"/>
            </p:cNvSpPr>
            <p:nvPr/>
          </p:nvSpPr>
          <p:spPr bwMode="auto">
            <a:xfrm>
              <a:off x="582" y="2241"/>
              <a:ext cx="629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arriving</a:t>
              </a:r>
            </a:p>
            <a:p>
              <a:r>
                <a:rPr lang="en-US"/>
                <a:t>traffic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80902" name="Text Box 52"/>
          <p:cNvSpPr txBox="1">
            <a:spLocks noChangeArrowheads="1"/>
          </p:cNvSpPr>
          <p:nvPr/>
        </p:nvSpPr>
        <p:spPr bwMode="auto">
          <a:xfrm>
            <a:off x="808038" y="5380038"/>
            <a:ext cx="9413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Arial" charset="0"/>
                <a:ea typeface="MS PGothic" pitchFamily="34" charset="-128"/>
                <a:cs typeface="Arial" charset="0"/>
              </a:rPr>
              <a:t>arriving</a:t>
            </a:r>
          </a:p>
          <a:p>
            <a:r>
              <a:rPr lang="en-US">
                <a:solidFill>
                  <a:srgbClr val="0000FF"/>
                </a:solidFill>
                <a:latin typeface="Arial" charset="0"/>
                <a:ea typeface="MS PGothic" pitchFamily="34" charset="-128"/>
                <a:cs typeface="Arial" charset="0"/>
              </a:rPr>
              <a:t>traffic</a:t>
            </a:r>
            <a:endParaRPr lang="en-US" sz="2400">
              <a:solidFill>
                <a:srgbClr val="0000FF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80903" name="Line 51"/>
          <p:cNvSpPr>
            <a:spLocks noChangeShapeType="1"/>
          </p:cNvSpPr>
          <p:nvPr/>
        </p:nvSpPr>
        <p:spPr bwMode="auto">
          <a:xfrm flipV="1">
            <a:off x="1433513" y="4926013"/>
            <a:ext cx="292100" cy="373062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0904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0905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4360F872-C865-4FDA-9E72-7191D426E223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77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871538"/>
          </a:xfrm>
        </p:spPr>
        <p:txBody>
          <a:bodyPr/>
          <a:lstStyle/>
          <a:p>
            <a:r>
              <a:rPr lang="el-GR" smtClean="0"/>
              <a:t>Διαφοροποιημένες υπηρεσίες</a:t>
            </a:r>
            <a:endParaRPr lang="en-US" smtClean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0025" y="1044575"/>
            <a:ext cx="8605838" cy="3735388"/>
          </a:xfrm>
        </p:spPr>
        <p:txBody>
          <a:bodyPr/>
          <a:lstStyle/>
          <a:p>
            <a:r>
              <a:rPr lang="el-GR" smtClean="0"/>
              <a:t>Θέλει </a:t>
            </a:r>
            <a:r>
              <a:rPr lang="en-US" smtClean="0"/>
              <a:t>“</a:t>
            </a:r>
            <a:r>
              <a:rPr lang="el-GR" smtClean="0"/>
              <a:t>ποιοτικές</a:t>
            </a:r>
            <a:r>
              <a:rPr lang="en-US" smtClean="0"/>
              <a:t>”</a:t>
            </a:r>
            <a:r>
              <a:rPr lang="el-GR" smtClean="0"/>
              <a:t> κλάσεις υπηρεσιών</a:t>
            </a:r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συμπεριφέρεται ως «καλώδιο»</a:t>
            </a:r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σχετική διαφοροποίηση υπηρεσιών</a:t>
            </a:r>
            <a:r>
              <a:rPr lang="en-US" smtClean="0"/>
              <a:t>: Platinum, Gold, Silver</a:t>
            </a:r>
            <a:endParaRPr lang="el-GR" smtClean="0">
              <a:solidFill>
                <a:srgbClr val="FF0000"/>
              </a:solidFill>
            </a:endParaRPr>
          </a:p>
          <a:p>
            <a:r>
              <a:rPr lang="el-GR" smtClean="0">
                <a:solidFill>
                  <a:srgbClr val="FF0000"/>
                </a:solidFill>
              </a:rPr>
              <a:t>Επεκτασιμότητα</a:t>
            </a:r>
            <a:r>
              <a:rPr lang="en-US" smtClean="0">
                <a:solidFill>
                  <a:srgbClr val="FF0000"/>
                </a:solidFill>
              </a:rPr>
              <a:t>: </a:t>
            </a:r>
            <a:r>
              <a:rPr lang="el-GR" smtClean="0"/>
              <a:t>απλές λειτουργίες στον κορμό του δικτύου</a:t>
            </a:r>
            <a:r>
              <a:rPr lang="en-US" smtClean="0"/>
              <a:t>, </a:t>
            </a:r>
            <a:r>
              <a:rPr lang="el-GR" smtClean="0"/>
              <a:t>λειτουργίες κλιμακούμενης πολυπλοκότητας στα τερματικά συστήματα </a:t>
            </a:r>
            <a:endParaRPr lang="el-GR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σηματοδοσία</a:t>
            </a:r>
            <a:r>
              <a:rPr lang="en-US" smtClean="0"/>
              <a:t>, </a:t>
            </a:r>
            <a:r>
              <a:rPr lang="el-GR" smtClean="0"/>
              <a:t>δύσκολη η διατήρηση πληροφοριών κατάστασης για κάθε ροή δεδομένων ενός μεγάλου αριθμού ροών </a:t>
            </a:r>
            <a:r>
              <a:rPr lang="en-US" smtClean="0"/>
              <a:t> </a:t>
            </a:r>
          </a:p>
          <a:p>
            <a:r>
              <a:rPr lang="el-GR" smtClean="0"/>
              <a:t>Δεν ορίζει συγκεκριμένες κατηγορίες υπηρεσιών</a:t>
            </a:r>
            <a:r>
              <a:rPr lang="en-US" smtClean="0"/>
              <a:t>,</a:t>
            </a:r>
            <a:r>
              <a:rPr lang="el-GR" smtClean="0"/>
              <a:t> αλλά παρέχει τα λειτουργικά συστατικά για να δημιουργηθούν.</a:t>
            </a:r>
            <a:endParaRPr lang="en-US" smtClean="0"/>
          </a:p>
        </p:txBody>
      </p:sp>
      <p:sp>
        <p:nvSpPr>
          <p:cNvPr id="81924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1925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6858EEEE-07A7-4E2A-BCCC-1B7012F5B4D3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78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5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/>
          <a:lstStyle/>
          <a:p>
            <a:pPr algn="l"/>
            <a:r>
              <a:rPr lang="el-GR" smtClean="0"/>
              <a:t>Η αρχιτεκτονική των </a:t>
            </a:r>
            <a:r>
              <a:rPr lang="en-US" smtClean="0"/>
              <a:t>Diffserv</a:t>
            </a:r>
            <a:endParaRPr lang="en-US" sz="2400" smtClean="0">
              <a:solidFill>
                <a:srgbClr val="3333FF"/>
              </a:solidFill>
            </a:endParaRPr>
          </a:p>
        </p:txBody>
      </p:sp>
      <p:sp>
        <p:nvSpPr>
          <p:cNvPr id="82947" name="Text Box 253"/>
          <p:cNvSpPr txBox="1">
            <a:spLocks noChangeArrowheads="1"/>
          </p:cNvSpPr>
          <p:nvPr/>
        </p:nvSpPr>
        <p:spPr bwMode="auto">
          <a:xfrm>
            <a:off x="246062" y="1431925"/>
            <a:ext cx="4403055" cy="15319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l-GR" sz="2400" dirty="0"/>
              <a:t>Τερματικός δρομολογητής</a:t>
            </a:r>
            <a:r>
              <a:rPr lang="en-US" sz="2400" dirty="0"/>
              <a:t>: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sz="2000" dirty="0">
                <a:solidFill>
                  <a:schemeClr val="tx2"/>
                </a:solidFill>
              </a:rPr>
              <a:t>- </a:t>
            </a:r>
            <a:r>
              <a:rPr lang="el-GR" sz="2000" dirty="0"/>
              <a:t>Διαχείριση κίνησης</a:t>
            </a:r>
            <a:r>
              <a:rPr lang="el-GR" sz="2000" dirty="0">
                <a:solidFill>
                  <a:schemeClr val="accent2"/>
                </a:solidFill>
              </a:rPr>
              <a:t> ανά ροή</a:t>
            </a:r>
            <a:endParaRPr lang="en-US" sz="2000" dirty="0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tx2"/>
                </a:solidFill>
              </a:rPr>
              <a:t>- </a:t>
            </a:r>
            <a:r>
              <a:rPr lang="el-GR" sz="2000" dirty="0">
                <a:solidFill>
                  <a:schemeClr val="tx2"/>
                </a:solidFill>
              </a:rPr>
              <a:t>μαρκάρει τα πακέτα ως </a:t>
            </a:r>
            <a:r>
              <a:rPr lang="en-US" sz="2000" dirty="0">
                <a:solidFill>
                  <a:srgbClr val="00CC00"/>
                </a:solidFill>
              </a:rPr>
              <a:t>in-profile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l-GR" sz="2000" dirty="0">
                <a:solidFill>
                  <a:schemeClr val="tx2"/>
                </a:solidFill>
              </a:rPr>
              <a:t>και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out-profile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82948" name="Text Box 254"/>
          <p:cNvSpPr txBox="1">
            <a:spLocks noChangeArrowheads="1"/>
          </p:cNvSpPr>
          <p:nvPr/>
        </p:nvSpPr>
        <p:spPr bwMode="auto">
          <a:xfrm>
            <a:off x="252413" y="3417888"/>
            <a:ext cx="4341812" cy="24003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/>
              <a:t>Δρομολογητής κορμού</a:t>
            </a:r>
            <a:r>
              <a:rPr lang="en-US" sz="2400"/>
              <a:t>:</a:t>
            </a: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chemeClr val="tx2"/>
                </a:solidFill>
              </a:rPr>
              <a:t>- </a:t>
            </a:r>
            <a:r>
              <a:rPr lang="el-GR" sz="2000"/>
              <a:t>Διαχείριση κίνησης </a:t>
            </a:r>
            <a:r>
              <a:rPr lang="el-GR" sz="2000">
                <a:solidFill>
                  <a:schemeClr val="accent2"/>
                </a:solidFill>
              </a:rPr>
              <a:t>ανά κατηγορία</a:t>
            </a:r>
            <a:endParaRPr lang="en-US" sz="200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000">
                <a:solidFill>
                  <a:schemeClr val="tx2"/>
                </a:solidFill>
              </a:rPr>
              <a:t>- </a:t>
            </a:r>
            <a:r>
              <a:rPr lang="el-GR" sz="2000">
                <a:solidFill>
                  <a:schemeClr val="tx2"/>
                </a:solidFill>
              </a:rPr>
              <a:t>Η ενταμίευση και ο προγραμματισμός βασίζονται στο </a:t>
            </a:r>
            <a:r>
              <a:rPr lang="el-GR" sz="2000">
                <a:solidFill>
                  <a:schemeClr val="accent2"/>
                </a:solidFill>
              </a:rPr>
              <a:t>μαρκάρισμα</a:t>
            </a:r>
            <a:r>
              <a:rPr lang="el-GR" sz="2000">
                <a:solidFill>
                  <a:srgbClr val="FF0000"/>
                </a:solidFill>
              </a:rPr>
              <a:t> </a:t>
            </a:r>
            <a:r>
              <a:rPr lang="el-GR" sz="2000">
                <a:solidFill>
                  <a:schemeClr val="tx2"/>
                </a:solidFill>
              </a:rPr>
              <a:t>στην περίμετρο</a:t>
            </a:r>
            <a:endParaRPr lang="en-US" sz="2000"/>
          </a:p>
          <a:p>
            <a:pPr>
              <a:lnSpc>
                <a:spcPct val="70000"/>
              </a:lnSpc>
              <a:spcBef>
                <a:spcPct val="50000"/>
              </a:spcBef>
              <a:spcAft>
                <a:spcPts val="1200"/>
              </a:spcAft>
            </a:pPr>
            <a:r>
              <a:rPr lang="en-US" sz="2000"/>
              <a:t>- </a:t>
            </a:r>
            <a:r>
              <a:rPr lang="el-GR" sz="2000"/>
              <a:t>Προτίμηση στα </a:t>
            </a:r>
            <a:r>
              <a:rPr lang="en-US" sz="2000">
                <a:solidFill>
                  <a:srgbClr val="00CC00"/>
                </a:solidFill>
              </a:rPr>
              <a:t>in-profile</a:t>
            </a:r>
            <a:r>
              <a:rPr lang="en-US" sz="2000"/>
              <a:t> </a:t>
            </a:r>
            <a:r>
              <a:rPr lang="el-GR" sz="2000"/>
              <a:t>πακέτα</a:t>
            </a:r>
            <a:br>
              <a:rPr lang="el-GR" sz="2000"/>
            </a:br>
            <a:r>
              <a:rPr lang="el-GR" sz="2000">
                <a:solidFill>
                  <a:schemeClr val="tx2"/>
                </a:solidFill>
              </a:rPr>
              <a:t> έναντι των </a:t>
            </a:r>
            <a:r>
              <a:rPr lang="en-US" sz="2000">
                <a:solidFill>
                  <a:srgbClr val="FF0000"/>
                </a:solidFill>
              </a:rPr>
              <a:t>out-profile </a:t>
            </a:r>
            <a:r>
              <a:rPr lang="el-GR" sz="2000">
                <a:solidFill>
                  <a:srgbClr val="FF0000"/>
                </a:solidFill>
              </a:rPr>
              <a:t>πακέτων</a:t>
            </a:r>
            <a:endParaRPr lang="en-US" sz="2000"/>
          </a:p>
        </p:txBody>
      </p:sp>
      <p:grpSp>
        <p:nvGrpSpPr>
          <p:cNvPr id="82949" name="Group 255"/>
          <p:cNvGrpSpPr>
            <a:grpSpLocks/>
          </p:cNvGrpSpPr>
          <p:nvPr/>
        </p:nvGrpSpPr>
        <p:grpSpPr bwMode="auto">
          <a:xfrm>
            <a:off x="4005263" y="1454227"/>
            <a:ext cx="687923" cy="314248"/>
            <a:chOff x="3600" y="219"/>
            <a:chExt cx="360" cy="175"/>
          </a:xfrm>
        </p:grpSpPr>
        <p:sp>
          <p:nvSpPr>
            <p:cNvPr id="83283" name="Oval 25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84" name="Line 25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85" name="Line 25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86" name="Rectangle 25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0000FF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83287" name="Oval 26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83288" name="Group 26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3293" name="Line 26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94" name="Line 26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95" name="Line 26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3289" name="Group 26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3290" name="Line 26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91" name="Line 26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92" name="Line 26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82950" name="Line 5"/>
          <p:cNvSpPr>
            <a:spLocks noChangeShapeType="1"/>
          </p:cNvSpPr>
          <p:nvPr/>
        </p:nvSpPr>
        <p:spPr bwMode="auto">
          <a:xfrm flipV="1">
            <a:off x="8367713" y="6111875"/>
            <a:ext cx="473075" cy="555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51" name="Freeform 7"/>
          <p:cNvSpPr>
            <a:spLocks/>
          </p:cNvSpPr>
          <p:nvPr/>
        </p:nvSpPr>
        <p:spPr bwMode="auto">
          <a:xfrm>
            <a:off x="7070725" y="4922838"/>
            <a:ext cx="1504950" cy="1341437"/>
          </a:xfrm>
          <a:custGeom>
            <a:avLst/>
            <a:gdLst>
              <a:gd name="T0" fmla="*/ 2147483647 w 2135"/>
              <a:gd name="T1" fmla="*/ 2147483647 h 1662"/>
              <a:gd name="T2" fmla="*/ 2147483647 w 2135"/>
              <a:gd name="T3" fmla="*/ 2147483647 h 1662"/>
              <a:gd name="T4" fmla="*/ 2147483647 w 2135"/>
              <a:gd name="T5" fmla="*/ 2147483647 h 1662"/>
              <a:gd name="T6" fmla="*/ 2147483647 w 2135"/>
              <a:gd name="T7" fmla="*/ 2147483647 h 1662"/>
              <a:gd name="T8" fmla="*/ 2147483647 w 2135"/>
              <a:gd name="T9" fmla="*/ 2147483647 h 1662"/>
              <a:gd name="T10" fmla="*/ 2147483647 w 2135"/>
              <a:gd name="T11" fmla="*/ 2147483647 h 1662"/>
              <a:gd name="T12" fmla="*/ 2147483647 w 2135"/>
              <a:gd name="T13" fmla="*/ 2147483647 h 1662"/>
              <a:gd name="T14" fmla="*/ 2147483647 w 2135"/>
              <a:gd name="T15" fmla="*/ 2147483647 h 1662"/>
              <a:gd name="T16" fmla="*/ 2147483647 w 2135"/>
              <a:gd name="T17" fmla="*/ 2147483647 h 1662"/>
              <a:gd name="T18" fmla="*/ 2147483647 w 2135"/>
              <a:gd name="T19" fmla="*/ 2147483647 h 1662"/>
              <a:gd name="T20" fmla="*/ 2147483647 w 2135"/>
              <a:gd name="T21" fmla="*/ 2147483647 h 166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135"/>
              <a:gd name="T34" fmla="*/ 0 h 1662"/>
              <a:gd name="T35" fmla="*/ 2135 w 2135"/>
              <a:gd name="T36" fmla="*/ 1662 h 166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135" h="1662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99FF"/>
          </a:solidFill>
          <a:ln w="12700" cmpd="sng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52" name="Freeform 8"/>
          <p:cNvSpPr>
            <a:spLocks/>
          </p:cNvSpPr>
          <p:nvPr/>
        </p:nvSpPr>
        <p:spPr bwMode="auto">
          <a:xfrm>
            <a:off x="7119938" y="3300413"/>
            <a:ext cx="1165225" cy="1565275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3399FF"/>
          </a:solidFill>
          <a:ln w="12700" cmpd="sng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53" name="Freeform 9"/>
          <p:cNvSpPr>
            <a:spLocks/>
          </p:cNvSpPr>
          <p:nvPr/>
        </p:nvSpPr>
        <p:spPr bwMode="auto">
          <a:xfrm>
            <a:off x="5297488" y="3360738"/>
            <a:ext cx="1554162" cy="1790700"/>
          </a:xfrm>
          <a:custGeom>
            <a:avLst/>
            <a:gdLst>
              <a:gd name="T0" fmla="*/ 2147483647 w 1340"/>
              <a:gd name="T1" fmla="*/ 2147483647 h 1191"/>
              <a:gd name="T2" fmla="*/ 2147483647 w 1340"/>
              <a:gd name="T3" fmla="*/ 2147483647 h 1191"/>
              <a:gd name="T4" fmla="*/ 2147483647 w 1340"/>
              <a:gd name="T5" fmla="*/ 2147483647 h 1191"/>
              <a:gd name="T6" fmla="*/ 2147483647 w 1340"/>
              <a:gd name="T7" fmla="*/ 2147483647 h 1191"/>
              <a:gd name="T8" fmla="*/ 2147483647 w 1340"/>
              <a:gd name="T9" fmla="*/ 2147483647 h 1191"/>
              <a:gd name="T10" fmla="*/ 2147483647 w 1340"/>
              <a:gd name="T11" fmla="*/ 2147483647 h 1191"/>
              <a:gd name="T12" fmla="*/ 2147483647 w 1340"/>
              <a:gd name="T13" fmla="*/ 2147483647 h 1191"/>
              <a:gd name="T14" fmla="*/ 2147483647 w 1340"/>
              <a:gd name="T15" fmla="*/ 2147483647 h 1191"/>
              <a:gd name="T16" fmla="*/ 2147483647 w 1340"/>
              <a:gd name="T17" fmla="*/ 2147483647 h 1191"/>
              <a:gd name="T18" fmla="*/ 2147483647 w 1340"/>
              <a:gd name="T19" fmla="*/ 2147483647 h 1191"/>
              <a:gd name="T20" fmla="*/ 2147483647 w 1340"/>
              <a:gd name="T21" fmla="*/ 2147483647 h 1191"/>
              <a:gd name="T22" fmla="*/ 2147483647 w 1340"/>
              <a:gd name="T23" fmla="*/ 2147483647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40"/>
              <a:gd name="T37" fmla="*/ 0 h 1191"/>
              <a:gd name="T38" fmla="*/ 1340 w 1340"/>
              <a:gd name="T39" fmla="*/ 1191 h 119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99FF"/>
          </a:solidFill>
          <a:ln w="12700" cmpd="sng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54" name="Line 11"/>
          <p:cNvSpPr>
            <a:spLocks noChangeShapeType="1"/>
          </p:cNvSpPr>
          <p:nvPr/>
        </p:nvSpPr>
        <p:spPr bwMode="auto">
          <a:xfrm>
            <a:off x="7847013" y="4754563"/>
            <a:ext cx="0" cy="268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55" name="Line 26"/>
          <p:cNvSpPr>
            <a:spLocks noChangeShapeType="1"/>
          </p:cNvSpPr>
          <p:nvPr/>
        </p:nvSpPr>
        <p:spPr bwMode="auto">
          <a:xfrm flipV="1">
            <a:off x="5497513" y="4260850"/>
            <a:ext cx="209550" cy="3190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56" name="Line 27"/>
          <p:cNvSpPr>
            <a:spLocks noChangeShapeType="1"/>
          </p:cNvSpPr>
          <p:nvPr/>
        </p:nvSpPr>
        <p:spPr bwMode="auto">
          <a:xfrm flipV="1">
            <a:off x="6494463" y="3940175"/>
            <a:ext cx="104775" cy="2651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57" name="Line 28"/>
          <p:cNvSpPr>
            <a:spLocks noChangeShapeType="1"/>
          </p:cNvSpPr>
          <p:nvPr/>
        </p:nvSpPr>
        <p:spPr bwMode="auto">
          <a:xfrm>
            <a:off x="6494463" y="4313238"/>
            <a:ext cx="104775" cy="3206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58" name="Line 29"/>
          <p:cNvSpPr>
            <a:spLocks noChangeShapeType="1"/>
          </p:cNvSpPr>
          <p:nvPr/>
        </p:nvSpPr>
        <p:spPr bwMode="auto">
          <a:xfrm>
            <a:off x="5549900" y="3832225"/>
            <a:ext cx="157163" cy="3730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59" name="Line 73"/>
          <p:cNvSpPr>
            <a:spLocks noChangeShapeType="1"/>
          </p:cNvSpPr>
          <p:nvPr/>
        </p:nvSpPr>
        <p:spPr bwMode="auto">
          <a:xfrm>
            <a:off x="6780213" y="3859213"/>
            <a:ext cx="4191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60" name="Line 144"/>
          <p:cNvSpPr>
            <a:spLocks noChangeShapeType="1"/>
          </p:cNvSpPr>
          <p:nvPr/>
        </p:nvSpPr>
        <p:spPr bwMode="auto">
          <a:xfrm>
            <a:off x="5970588" y="4260850"/>
            <a:ext cx="26193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61" name="Line 174"/>
          <p:cNvSpPr>
            <a:spLocks noChangeShapeType="1"/>
          </p:cNvSpPr>
          <p:nvPr/>
        </p:nvSpPr>
        <p:spPr bwMode="auto">
          <a:xfrm flipH="1">
            <a:off x="5048250" y="3825875"/>
            <a:ext cx="24923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62" name="Line 175"/>
          <p:cNvSpPr>
            <a:spLocks noChangeShapeType="1"/>
          </p:cNvSpPr>
          <p:nvPr/>
        </p:nvSpPr>
        <p:spPr bwMode="auto">
          <a:xfrm>
            <a:off x="5048250" y="3360738"/>
            <a:ext cx="0" cy="812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63" name="Line 176"/>
          <p:cNvSpPr>
            <a:spLocks noChangeShapeType="1"/>
          </p:cNvSpPr>
          <p:nvPr/>
        </p:nvSpPr>
        <p:spPr bwMode="auto">
          <a:xfrm flipH="1">
            <a:off x="4799013" y="3360738"/>
            <a:ext cx="24923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64" name="Line 177"/>
          <p:cNvSpPr>
            <a:spLocks noChangeShapeType="1"/>
          </p:cNvSpPr>
          <p:nvPr/>
        </p:nvSpPr>
        <p:spPr bwMode="auto">
          <a:xfrm>
            <a:off x="5048250" y="4173538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65" name="Line 179"/>
          <p:cNvSpPr>
            <a:spLocks noChangeShapeType="1"/>
          </p:cNvSpPr>
          <p:nvPr/>
        </p:nvSpPr>
        <p:spPr bwMode="auto">
          <a:xfrm flipH="1">
            <a:off x="5048250" y="4638675"/>
            <a:ext cx="19843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66" name="Line 180"/>
          <p:cNvSpPr>
            <a:spLocks noChangeShapeType="1"/>
          </p:cNvSpPr>
          <p:nvPr/>
        </p:nvSpPr>
        <p:spPr bwMode="auto">
          <a:xfrm>
            <a:off x="5048250" y="4638675"/>
            <a:ext cx="0" cy="1746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67" name="Line 238"/>
          <p:cNvSpPr>
            <a:spLocks noChangeShapeType="1"/>
          </p:cNvSpPr>
          <p:nvPr/>
        </p:nvSpPr>
        <p:spPr bwMode="auto">
          <a:xfrm flipV="1">
            <a:off x="7342188" y="3478213"/>
            <a:ext cx="298450" cy="34766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68" name="Line 239"/>
          <p:cNvSpPr>
            <a:spLocks noChangeShapeType="1"/>
          </p:cNvSpPr>
          <p:nvPr/>
        </p:nvSpPr>
        <p:spPr bwMode="auto">
          <a:xfrm>
            <a:off x="7740650" y="3478213"/>
            <a:ext cx="0" cy="406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69" name="Line 240"/>
          <p:cNvSpPr>
            <a:spLocks noChangeShapeType="1"/>
          </p:cNvSpPr>
          <p:nvPr/>
        </p:nvSpPr>
        <p:spPr bwMode="auto">
          <a:xfrm>
            <a:off x="7342188" y="3884613"/>
            <a:ext cx="19843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70" name="Line 241"/>
          <p:cNvSpPr>
            <a:spLocks noChangeShapeType="1"/>
          </p:cNvSpPr>
          <p:nvPr/>
        </p:nvSpPr>
        <p:spPr bwMode="auto">
          <a:xfrm>
            <a:off x="7889875" y="3884613"/>
            <a:ext cx="300038" cy="571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71" name="Line 242"/>
          <p:cNvSpPr>
            <a:spLocks noChangeShapeType="1"/>
          </p:cNvSpPr>
          <p:nvPr/>
        </p:nvSpPr>
        <p:spPr bwMode="auto">
          <a:xfrm>
            <a:off x="7740650" y="4000500"/>
            <a:ext cx="100013" cy="6381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72" name="Line 243"/>
          <p:cNvSpPr>
            <a:spLocks noChangeShapeType="1"/>
          </p:cNvSpPr>
          <p:nvPr/>
        </p:nvSpPr>
        <p:spPr bwMode="auto">
          <a:xfrm>
            <a:off x="7889875" y="5103813"/>
            <a:ext cx="0" cy="5222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73" name="Line 244"/>
          <p:cNvSpPr>
            <a:spLocks noChangeShapeType="1"/>
          </p:cNvSpPr>
          <p:nvPr/>
        </p:nvSpPr>
        <p:spPr bwMode="auto">
          <a:xfrm flipH="1">
            <a:off x="7440613" y="5683250"/>
            <a:ext cx="300037" cy="587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74" name="Line 245"/>
          <p:cNvSpPr>
            <a:spLocks noChangeShapeType="1"/>
          </p:cNvSpPr>
          <p:nvPr/>
        </p:nvSpPr>
        <p:spPr bwMode="auto">
          <a:xfrm>
            <a:off x="7889875" y="5683250"/>
            <a:ext cx="249238" cy="406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75" name="Line 246"/>
          <p:cNvSpPr>
            <a:spLocks noChangeShapeType="1"/>
          </p:cNvSpPr>
          <p:nvPr/>
        </p:nvSpPr>
        <p:spPr bwMode="auto">
          <a:xfrm>
            <a:off x="7342188" y="3884613"/>
            <a:ext cx="447675" cy="812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76" name="Line 247"/>
          <p:cNvSpPr>
            <a:spLocks noChangeShapeType="1"/>
          </p:cNvSpPr>
          <p:nvPr/>
        </p:nvSpPr>
        <p:spPr bwMode="auto">
          <a:xfrm flipH="1">
            <a:off x="6299200" y="4746625"/>
            <a:ext cx="300038" cy="5222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77" name="Line 248"/>
          <p:cNvSpPr>
            <a:spLocks noChangeShapeType="1"/>
          </p:cNvSpPr>
          <p:nvPr/>
        </p:nvSpPr>
        <p:spPr bwMode="auto">
          <a:xfrm>
            <a:off x="6715125" y="4737100"/>
            <a:ext cx="149225" cy="5222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78" name="Line 249"/>
          <p:cNvSpPr>
            <a:spLocks noChangeShapeType="1"/>
          </p:cNvSpPr>
          <p:nvPr/>
        </p:nvSpPr>
        <p:spPr bwMode="auto">
          <a:xfrm flipV="1">
            <a:off x="8488363" y="3478213"/>
            <a:ext cx="149225" cy="4635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79" name="Line 250"/>
          <p:cNvSpPr>
            <a:spLocks noChangeShapeType="1"/>
          </p:cNvSpPr>
          <p:nvPr/>
        </p:nvSpPr>
        <p:spPr bwMode="auto">
          <a:xfrm>
            <a:off x="8488363" y="3941763"/>
            <a:ext cx="149225" cy="4651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80" name="Line 251"/>
          <p:cNvSpPr>
            <a:spLocks noChangeShapeType="1"/>
          </p:cNvSpPr>
          <p:nvPr/>
        </p:nvSpPr>
        <p:spPr bwMode="auto">
          <a:xfrm flipH="1" flipV="1">
            <a:off x="7305675" y="3151188"/>
            <a:ext cx="349250" cy="2317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981" name="Line 252"/>
          <p:cNvSpPr>
            <a:spLocks noChangeShapeType="1"/>
          </p:cNvSpPr>
          <p:nvPr/>
        </p:nvSpPr>
        <p:spPr bwMode="auto">
          <a:xfrm flipV="1">
            <a:off x="7740650" y="3128963"/>
            <a:ext cx="349250" cy="2317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82982" name="Group 542"/>
          <p:cNvGrpSpPr>
            <a:grpSpLocks/>
          </p:cNvGrpSpPr>
          <p:nvPr/>
        </p:nvGrpSpPr>
        <p:grpSpPr bwMode="auto">
          <a:xfrm>
            <a:off x="4370388" y="3983038"/>
            <a:ext cx="492125" cy="447675"/>
            <a:chOff x="-44" y="1473"/>
            <a:chExt cx="981" cy="1105"/>
          </a:xfrm>
        </p:grpSpPr>
        <p:pic>
          <p:nvPicPr>
            <p:cNvPr id="83281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282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2983" name="Group 542"/>
          <p:cNvGrpSpPr>
            <a:grpSpLocks/>
          </p:cNvGrpSpPr>
          <p:nvPr/>
        </p:nvGrpSpPr>
        <p:grpSpPr bwMode="auto">
          <a:xfrm>
            <a:off x="4424363" y="4635500"/>
            <a:ext cx="492125" cy="447675"/>
            <a:chOff x="-44" y="1473"/>
            <a:chExt cx="981" cy="1105"/>
          </a:xfrm>
        </p:grpSpPr>
        <p:pic>
          <p:nvPicPr>
            <p:cNvPr id="83279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280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2984" name="Group 542"/>
          <p:cNvGrpSpPr>
            <a:grpSpLocks/>
          </p:cNvGrpSpPr>
          <p:nvPr/>
        </p:nvGrpSpPr>
        <p:grpSpPr bwMode="auto">
          <a:xfrm>
            <a:off x="4375150" y="3186113"/>
            <a:ext cx="492125" cy="447675"/>
            <a:chOff x="-44" y="1473"/>
            <a:chExt cx="981" cy="1105"/>
          </a:xfrm>
        </p:grpSpPr>
        <p:pic>
          <p:nvPicPr>
            <p:cNvPr id="83277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278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7497 w 356"/>
                <a:gd name="T3" fmla="*/ 469 h 368"/>
                <a:gd name="T4" fmla="*/ 8894 w 356"/>
                <a:gd name="T5" fmla="*/ 9780 h 368"/>
                <a:gd name="T6" fmla="*/ 1960 w 356"/>
                <a:gd name="T7" fmla="*/ 12231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2985" name="Group 5"/>
          <p:cNvGrpSpPr>
            <a:grpSpLocks/>
          </p:cNvGrpSpPr>
          <p:nvPr/>
        </p:nvGrpSpPr>
        <p:grpSpPr bwMode="auto">
          <a:xfrm>
            <a:off x="5213350" y="3754438"/>
            <a:ext cx="384175" cy="142875"/>
            <a:chOff x="5123208" y="2936596"/>
            <a:chExt cx="384581" cy="142597"/>
          </a:xfrm>
        </p:grpSpPr>
        <p:sp>
          <p:nvSpPr>
            <p:cNvPr id="83265" name="Oval 270"/>
            <p:cNvSpPr>
              <a:spLocks noChangeArrowheads="1"/>
            </p:cNvSpPr>
            <p:nvPr/>
          </p:nvSpPr>
          <p:spPr bwMode="auto">
            <a:xfrm>
              <a:off x="5126413" y="3000968"/>
              <a:ext cx="381376" cy="78225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266" name="Line 271"/>
            <p:cNvSpPr>
              <a:spLocks noChangeShapeType="1"/>
            </p:cNvSpPr>
            <p:nvPr/>
          </p:nvSpPr>
          <p:spPr bwMode="auto">
            <a:xfrm>
              <a:off x="5126386" y="2993635"/>
              <a:ext cx="0" cy="491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67" name="Line 272"/>
            <p:cNvSpPr>
              <a:spLocks noChangeShapeType="1"/>
            </p:cNvSpPr>
            <p:nvPr/>
          </p:nvSpPr>
          <p:spPr bwMode="auto">
            <a:xfrm>
              <a:off x="5501432" y="2976207"/>
              <a:ext cx="6357" cy="665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68" name="Rectangle 273"/>
            <p:cNvSpPr>
              <a:spLocks noChangeArrowheads="1"/>
            </p:cNvSpPr>
            <p:nvPr/>
          </p:nvSpPr>
          <p:spPr bwMode="auto">
            <a:xfrm>
              <a:off x="5126413" y="2993635"/>
              <a:ext cx="377103" cy="47261"/>
            </a:xfrm>
            <a:prstGeom prst="rect">
              <a:avLst/>
            </a:prstGeom>
            <a:solidFill>
              <a:srgbClr val="3366FF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269" name="Oval 274"/>
            <p:cNvSpPr>
              <a:spLocks noChangeArrowheads="1"/>
            </p:cNvSpPr>
            <p:nvPr/>
          </p:nvSpPr>
          <p:spPr bwMode="auto">
            <a:xfrm>
              <a:off x="5123208" y="2936596"/>
              <a:ext cx="381376" cy="92077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270" name="Group 275"/>
            <p:cNvGrpSpPr>
              <a:grpSpLocks/>
            </p:cNvGrpSpPr>
            <p:nvPr/>
          </p:nvGrpSpPr>
          <p:grpSpPr bwMode="auto">
            <a:xfrm>
              <a:off x="5215080" y="2956965"/>
              <a:ext cx="189086" cy="53231"/>
              <a:chOff x="2848" y="848"/>
              <a:chExt cx="140" cy="97"/>
            </a:xfrm>
          </p:grpSpPr>
          <p:sp>
            <p:nvSpPr>
              <p:cNvPr id="83274" name="Line 2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75" name="Line 277"/>
              <p:cNvSpPr>
                <a:spLocks noChangeShapeType="1"/>
              </p:cNvSpPr>
              <p:nvPr/>
            </p:nvSpPr>
            <p:spPr bwMode="auto">
              <a:xfrm>
                <a:off x="2945" y="944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76" name="Line 278"/>
              <p:cNvSpPr>
                <a:spLocks noChangeShapeType="1"/>
              </p:cNvSpPr>
              <p:nvPr/>
            </p:nvSpPr>
            <p:spPr bwMode="auto">
              <a:xfrm>
                <a:off x="2894" y="851"/>
                <a:ext cx="52" cy="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271" name="Line 280"/>
            <p:cNvSpPr>
              <a:spLocks noChangeShapeType="1"/>
            </p:cNvSpPr>
            <p:nvPr/>
          </p:nvSpPr>
          <p:spPr bwMode="auto">
            <a:xfrm>
              <a:off x="5215380" y="3009479"/>
              <a:ext cx="66745" cy="15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72" name="Line 281"/>
            <p:cNvSpPr>
              <a:spLocks noChangeShapeType="1"/>
            </p:cNvSpPr>
            <p:nvPr/>
          </p:nvSpPr>
          <p:spPr bwMode="auto">
            <a:xfrm flipV="1">
              <a:off x="5344103" y="2955609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73" name="Line 282"/>
            <p:cNvSpPr>
              <a:spLocks noChangeShapeType="1"/>
            </p:cNvSpPr>
            <p:nvPr/>
          </p:nvSpPr>
          <p:spPr bwMode="auto">
            <a:xfrm flipV="1">
              <a:off x="5277358" y="2955609"/>
              <a:ext cx="69924" cy="5387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86" name="Group 408"/>
          <p:cNvGrpSpPr>
            <a:grpSpLocks/>
          </p:cNvGrpSpPr>
          <p:nvPr/>
        </p:nvGrpSpPr>
        <p:grpSpPr bwMode="auto">
          <a:xfrm>
            <a:off x="5156200" y="4548188"/>
            <a:ext cx="384175" cy="142875"/>
            <a:chOff x="5123208" y="2936596"/>
            <a:chExt cx="384581" cy="142597"/>
          </a:xfrm>
        </p:grpSpPr>
        <p:sp>
          <p:nvSpPr>
            <p:cNvPr id="83253" name="Oval 270"/>
            <p:cNvSpPr>
              <a:spLocks noChangeArrowheads="1"/>
            </p:cNvSpPr>
            <p:nvPr/>
          </p:nvSpPr>
          <p:spPr bwMode="auto">
            <a:xfrm>
              <a:off x="5126413" y="3000968"/>
              <a:ext cx="381376" cy="78225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254" name="Line 271"/>
            <p:cNvSpPr>
              <a:spLocks noChangeShapeType="1"/>
            </p:cNvSpPr>
            <p:nvPr/>
          </p:nvSpPr>
          <p:spPr bwMode="auto">
            <a:xfrm>
              <a:off x="5126386" y="2993635"/>
              <a:ext cx="0" cy="491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55" name="Line 272"/>
            <p:cNvSpPr>
              <a:spLocks noChangeShapeType="1"/>
            </p:cNvSpPr>
            <p:nvPr/>
          </p:nvSpPr>
          <p:spPr bwMode="auto">
            <a:xfrm>
              <a:off x="5501432" y="2976207"/>
              <a:ext cx="6357" cy="665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56" name="Rectangle 273"/>
            <p:cNvSpPr>
              <a:spLocks noChangeArrowheads="1"/>
            </p:cNvSpPr>
            <p:nvPr/>
          </p:nvSpPr>
          <p:spPr bwMode="auto">
            <a:xfrm>
              <a:off x="5126413" y="2993635"/>
              <a:ext cx="377103" cy="47261"/>
            </a:xfrm>
            <a:prstGeom prst="rect">
              <a:avLst/>
            </a:prstGeom>
            <a:solidFill>
              <a:srgbClr val="3366FF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257" name="Oval 274"/>
            <p:cNvSpPr>
              <a:spLocks noChangeArrowheads="1"/>
            </p:cNvSpPr>
            <p:nvPr/>
          </p:nvSpPr>
          <p:spPr bwMode="auto">
            <a:xfrm>
              <a:off x="5123208" y="2936596"/>
              <a:ext cx="381376" cy="92077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258" name="Group 275"/>
            <p:cNvGrpSpPr>
              <a:grpSpLocks/>
            </p:cNvGrpSpPr>
            <p:nvPr/>
          </p:nvGrpSpPr>
          <p:grpSpPr bwMode="auto">
            <a:xfrm>
              <a:off x="5215080" y="2956965"/>
              <a:ext cx="189086" cy="53231"/>
              <a:chOff x="2848" y="848"/>
              <a:chExt cx="140" cy="97"/>
            </a:xfrm>
          </p:grpSpPr>
          <p:sp>
            <p:nvSpPr>
              <p:cNvPr id="83262" name="Line 2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63" name="Line 277"/>
              <p:cNvSpPr>
                <a:spLocks noChangeShapeType="1"/>
              </p:cNvSpPr>
              <p:nvPr/>
            </p:nvSpPr>
            <p:spPr bwMode="auto">
              <a:xfrm>
                <a:off x="2945" y="944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64" name="Line 278"/>
              <p:cNvSpPr>
                <a:spLocks noChangeShapeType="1"/>
              </p:cNvSpPr>
              <p:nvPr/>
            </p:nvSpPr>
            <p:spPr bwMode="auto">
              <a:xfrm>
                <a:off x="2894" y="851"/>
                <a:ext cx="52" cy="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259" name="Line 280"/>
            <p:cNvSpPr>
              <a:spLocks noChangeShapeType="1"/>
            </p:cNvSpPr>
            <p:nvPr/>
          </p:nvSpPr>
          <p:spPr bwMode="auto">
            <a:xfrm>
              <a:off x="5215380" y="3009479"/>
              <a:ext cx="66745" cy="15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60" name="Line 281"/>
            <p:cNvSpPr>
              <a:spLocks noChangeShapeType="1"/>
            </p:cNvSpPr>
            <p:nvPr/>
          </p:nvSpPr>
          <p:spPr bwMode="auto">
            <a:xfrm flipV="1">
              <a:off x="5344103" y="2955609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61" name="Line 282"/>
            <p:cNvSpPr>
              <a:spLocks noChangeShapeType="1"/>
            </p:cNvSpPr>
            <p:nvPr/>
          </p:nvSpPr>
          <p:spPr bwMode="auto">
            <a:xfrm flipV="1">
              <a:off x="5277358" y="2955609"/>
              <a:ext cx="69924" cy="5387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87" name="Group 6"/>
          <p:cNvGrpSpPr>
            <a:grpSpLocks/>
          </p:cNvGrpSpPr>
          <p:nvPr/>
        </p:nvGrpSpPr>
        <p:grpSpPr bwMode="auto">
          <a:xfrm>
            <a:off x="6443663" y="3798888"/>
            <a:ext cx="384175" cy="141287"/>
            <a:chOff x="5908168" y="2526604"/>
            <a:chExt cx="384581" cy="142597"/>
          </a:xfrm>
        </p:grpSpPr>
        <p:sp>
          <p:nvSpPr>
            <p:cNvPr id="83241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242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43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44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245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2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250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51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52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247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48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49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88" name="Group 436"/>
          <p:cNvGrpSpPr>
            <a:grpSpLocks/>
          </p:cNvGrpSpPr>
          <p:nvPr/>
        </p:nvGrpSpPr>
        <p:grpSpPr bwMode="auto">
          <a:xfrm>
            <a:off x="7158038" y="3786188"/>
            <a:ext cx="384175" cy="141287"/>
            <a:chOff x="5908168" y="2526604"/>
            <a:chExt cx="384581" cy="142597"/>
          </a:xfrm>
        </p:grpSpPr>
        <p:sp>
          <p:nvSpPr>
            <p:cNvPr id="83229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230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31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32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233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234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238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39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40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235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36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37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89" name="Group 449"/>
          <p:cNvGrpSpPr>
            <a:grpSpLocks/>
          </p:cNvGrpSpPr>
          <p:nvPr/>
        </p:nvGrpSpPr>
        <p:grpSpPr bwMode="auto">
          <a:xfrm>
            <a:off x="7605713" y="3849688"/>
            <a:ext cx="384175" cy="141287"/>
            <a:chOff x="5908168" y="2526604"/>
            <a:chExt cx="384581" cy="142597"/>
          </a:xfrm>
        </p:grpSpPr>
        <p:sp>
          <p:nvSpPr>
            <p:cNvPr id="83217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218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19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20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221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222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226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27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28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223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24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25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90" name="Group 462"/>
          <p:cNvGrpSpPr>
            <a:grpSpLocks/>
          </p:cNvGrpSpPr>
          <p:nvPr/>
        </p:nvGrpSpPr>
        <p:grpSpPr bwMode="auto">
          <a:xfrm>
            <a:off x="7494588" y="3360738"/>
            <a:ext cx="384175" cy="141287"/>
            <a:chOff x="5908168" y="2526604"/>
            <a:chExt cx="384581" cy="142597"/>
          </a:xfrm>
        </p:grpSpPr>
        <p:sp>
          <p:nvSpPr>
            <p:cNvPr id="83205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206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07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08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209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210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214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15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16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211" name="Line 280"/>
            <p:cNvSpPr>
              <a:spLocks noChangeShapeType="1"/>
            </p:cNvSpPr>
            <p:nvPr/>
          </p:nvSpPr>
          <p:spPr bwMode="auto">
            <a:xfrm>
              <a:off x="5997162" y="2595499"/>
              <a:ext cx="66745" cy="1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12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13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91" name="Group 475"/>
          <p:cNvGrpSpPr>
            <a:grpSpLocks/>
          </p:cNvGrpSpPr>
          <p:nvPr/>
        </p:nvGrpSpPr>
        <p:grpSpPr bwMode="auto">
          <a:xfrm>
            <a:off x="5614988" y="4186238"/>
            <a:ext cx="384175" cy="141287"/>
            <a:chOff x="5908168" y="2526604"/>
            <a:chExt cx="384581" cy="142597"/>
          </a:xfrm>
        </p:grpSpPr>
        <p:sp>
          <p:nvSpPr>
            <p:cNvPr id="83193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194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95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96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197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198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202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03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204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199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00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201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92" name="Group 488"/>
          <p:cNvGrpSpPr>
            <a:grpSpLocks/>
          </p:cNvGrpSpPr>
          <p:nvPr/>
        </p:nvGrpSpPr>
        <p:grpSpPr bwMode="auto">
          <a:xfrm>
            <a:off x="6211888" y="4198938"/>
            <a:ext cx="384175" cy="141287"/>
            <a:chOff x="5908168" y="2526604"/>
            <a:chExt cx="384581" cy="142597"/>
          </a:xfrm>
        </p:grpSpPr>
        <p:sp>
          <p:nvSpPr>
            <p:cNvPr id="83181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182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83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84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185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186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190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91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92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187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88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89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93" name="Group 501"/>
          <p:cNvGrpSpPr>
            <a:grpSpLocks/>
          </p:cNvGrpSpPr>
          <p:nvPr/>
        </p:nvGrpSpPr>
        <p:grpSpPr bwMode="auto">
          <a:xfrm>
            <a:off x="6475413" y="4630738"/>
            <a:ext cx="384175" cy="141287"/>
            <a:chOff x="5908168" y="2526604"/>
            <a:chExt cx="384581" cy="142597"/>
          </a:xfrm>
        </p:grpSpPr>
        <p:sp>
          <p:nvSpPr>
            <p:cNvPr id="83169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170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71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72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173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174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178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79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80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175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76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77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94" name="Group 514"/>
          <p:cNvGrpSpPr>
            <a:grpSpLocks/>
          </p:cNvGrpSpPr>
          <p:nvPr/>
        </p:nvGrpSpPr>
        <p:grpSpPr bwMode="auto">
          <a:xfrm>
            <a:off x="7646988" y="4630738"/>
            <a:ext cx="384175" cy="141287"/>
            <a:chOff x="5908168" y="2526604"/>
            <a:chExt cx="384581" cy="142597"/>
          </a:xfrm>
        </p:grpSpPr>
        <p:sp>
          <p:nvSpPr>
            <p:cNvPr id="83157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158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59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60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161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162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166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67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68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163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64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65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95" name="Group 527"/>
          <p:cNvGrpSpPr>
            <a:grpSpLocks/>
          </p:cNvGrpSpPr>
          <p:nvPr/>
        </p:nvGrpSpPr>
        <p:grpSpPr bwMode="auto">
          <a:xfrm>
            <a:off x="7691438" y="4983163"/>
            <a:ext cx="384175" cy="141287"/>
            <a:chOff x="5908168" y="2526604"/>
            <a:chExt cx="384581" cy="142597"/>
          </a:xfrm>
        </p:grpSpPr>
        <p:sp>
          <p:nvSpPr>
            <p:cNvPr id="83145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146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47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48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149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150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154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55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56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151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52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53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96" name="Group 540"/>
          <p:cNvGrpSpPr>
            <a:grpSpLocks/>
          </p:cNvGrpSpPr>
          <p:nvPr/>
        </p:nvGrpSpPr>
        <p:grpSpPr bwMode="auto">
          <a:xfrm>
            <a:off x="7640638" y="5583238"/>
            <a:ext cx="384175" cy="141287"/>
            <a:chOff x="5908168" y="2526604"/>
            <a:chExt cx="384581" cy="142597"/>
          </a:xfrm>
        </p:grpSpPr>
        <p:sp>
          <p:nvSpPr>
            <p:cNvPr id="83133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134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35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36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137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138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142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43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44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139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40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41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97" name="Group 553"/>
          <p:cNvGrpSpPr>
            <a:grpSpLocks/>
          </p:cNvGrpSpPr>
          <p:nvPr/>
        </p:nvGrpSpPr>
        <p:grpSpPr bwMode="auto">
          <a:xfrm>
            <a:off x="7107238" y="5678488"/>
            <a:ext cx="384175" cy="141287"/>
            <a:chOff x="5908168" y="2526604"/>
            <a:chExt cx="384581" cy="142597"/>
          </a:xfrm>
        </p:grpSpPr>
        <p:sp>
          <p:nvSpPr>
            <p:cNvPr id="83121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122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23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24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125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126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130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31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32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127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28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29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98" name="Group 566"/>
          <p:cNvGrpSpPr>
            <a:grpSpLocks/>
          </p:cNvGrpSpPr>
          <p:nvPr/>
        </p:nvGrpSpPr>
        <p:grpSpPr bwMode="auto">
          <a:xfrm>
            <a:off x="8077200" y="6078538"/>
            <a:ext cx="384175" cy="142875"/>
            <a:chOff x="5123208" y="2936596"/>
            <a:chExt cx="384581" cy="142597"/>
          </a:xfrm>
        </p:grpSpPr>
        <p:sp>
          <p:nvSpPr>
            <p:cNvPr id="83109" name="Oval 270"/>
            <p:cNvSpPr>
              <a:spLocks noChangeArrowheads="1"/>
            </p:cNvSpPr>
            <p:nvPr/>
          </p:nvSpPr>
          <p:spPr bwMode="auto">
            <a:xfrm>
              <a:off x="5126413" y="3000968"/>
              <a:ext cx="381376" cy="78225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110" name="Line 271"/>
            <p:cNvSpPr>
              <a:spLocks noChangeShapeType="1"/>
            </p:cNvSpPr>
            <p:nvPr/>
          </p:nvSpPr>
          <p:spPr bwMode="auto">
            <a:xfrm>
              <a:off x="5126386" y="2993635"/>
              <a:ext cx="0" cy="491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11" name="Line 272"/>
            <p:cNvSpPr>
              <a:spLocks noChangeShapeType="1"/>
            </p:cNvSpPr>
            <p:nvPr/>
          </p:nvSpPr>
          <p:spPr bwMode="auto">
            <a:xfrm>
              <a:off x="5501432" y="2976207"/>
              <a:ext cx="6357" cy="665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12" name="Rectangle 273"/>
            <p:cNvSpPr>
              <a:spLocks noChangeArrowheads="1"/>
            </p:cNvSpPr>
            <p:nvPr/>
          </p:nvSpPr>
          <p:spPr bwMode="auto">
            <a:xfrm>
              <a:off x="5126413" y="2993635"/>
              <a:ext cx="377103" cy="47261"/>
            </a:xfrm>
            <a:prstGeom prst="rect">
              <a:avLst/>
            </a:prstGeom>
            <a:solidFill>
              <a:srgbClr val="3366FF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113" name="Oval 274"/>
            <p:cNvSpPr>
              <a:spLocks noChangeArrowheads="1"/>
            </p:cNvSpPr>
            <p:nvPr/>
          </p:nvSpPr>
          <p:spPr bwMode="auto">
            <a:xfrm>
              <a:off x="5123208" y="2936596"/>
              <a:ext cx="381376" cy="92077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114" name="Group 275"/>
            <p:cNvGrpSpPr>
              <a:grpSpLocks/>
            </p:cNvGrpSpPr>
            <p:nvPr/>
          </p:nvGrpSpPr>
          <p:grpSpPr bwMode="auto">
            <a:xfrm>
              <a:off x="5215080" y="2956965"/>
              <a:ext cx="189086" cy="53231"/>
              <a:chOff x="2848" y="848"/>
              <a:chExt cx="140" cy="97"/>
            </a:xfrm>
          </p:grpSpPr>
          <p:sp>
            <p:nvSpPr>
              <p:cNvPr id="83118" name="Line 2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1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19" name="Line 277"/>
              <p:cNvSpPr>
                <a:spLocks noChangeShapeType="1"/>
              </p:cNvSpPr>
              <p:nvPr/>
            </p:nvSpPr>
            <p:spPr bwMode="auto">
              <a:xfrm>
                <a:off x="2945" y="944"/>
                <a:ext cx="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20" name="Line 278"/>
              <p:cNvSpPr>
                <a:spLocks noChangeShapeType="1"/>
              </p:cNvSpPr>
              <p:nvPr/>
            </p:nvSpPr>
            <p:spPr bwMode="auto">
              <a:xfrm>
                <a:off x="2894" y="851"/>
                <a:ext cx="52" cy="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115" name="Line 280"/>
            <p:cNvSpPr>
              <a:spLocks noChangeShapeType="1"/>
            </p:cNvSpPr>
            <p:nvPr/>
          </p:nvSpPr>
          <p:spPr bwMode="auto">
            <a:xfrm>
              <a:off x="5215380" y="3009479"/>
              <a:ext cx="66745" cy="15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16" name="Line 281"/>
            <p:cNvSpPr>
              <a:spLocks noChangeShapeType="1"/>
            </p:cNvSpPr>
            <p:nvPr/>
          </p:nvSpPr>
          <p:spPr bwMode="auto">
            <a:xfrm flipV="1">
              <a:off x="5344103" y="2955609"/>
              <a:ext cx="603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17" name="Line 282"/>
            <p:cNvSpPr>
              <a:spLocks noChangeShapeType="1"/>
            </p:cNvSpPr>
            <p:nvPr/>
          </p:nvSpPr>
          <p:spPr bwMode="auto">
            <a:xfrm flipV="1">
              <a:off x="5277358" y="2955609"/>
              <a:ext cx="69924" cy="5387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2999" name="Group 579"/>
          <p:cNvGrpSpPr>
            <a:grpSpLocks/>
          </p:cNvGrpSpPr>
          <p:nvPr/>
        </p:nvGrpSpPr>
        <p:grpSpPr bwMode="auto">
          <a:xfrm>
            <a:off x="8116888" y="3863975"/>
            <a:ext cx="385762" cy="142875"/>
            <a:chOff x="5908168" y="2526604"/>
            <a:chExt cx="384581" cy="142597"/>
          </a:xfrm>
        </p:grpSpPr>
        <p:sp>
          <p:nvSpPr>
            <p:cNvPr id="83097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098" name="Line 271"/>
            <p:cNvSpPr>
              <a:spLocks noChangeShapeType="1"/>
            </p:cNvSpPr>
            <p:nvPr/>
          </p:nvSpPr>
          <p:spPr bwMode="auto">
            <a:xfrm>
              <a:off x="5911333" y="2583643"/>
              <a:ext cx="0" cy="491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099" name="Line 272"/>
            <p:cNvSpPr>
              <a:spLocks noChangeShapeType="1"/>
            </p:cNvSpPr>
            <p:nvPr/>
          </p:nvSpPr>
          <p:spPr bwMode="auto">
            <a:xfrm>
              <a:off x="6286418" y="2566214"/>
              <a:ext cx="6331" cy="665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00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101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102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83106" name="Line 2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07" name="Line 277"/>
              <p:cNvSpPr>
                <a:spLocks noChangeShapeType="1"/>
              </p:cNvSpPr>
              <p:nvPr/>
            </p:nvSpPr>
            <p:spPr bwMode="auto">
              <a:xfrm>
                <a:off x="2944" y="944"/>
                <a:ext cx="4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108" name="Line 278"/>
              <p:cNvSpPr>
                <a:spLocks noChangeShapeType="1"/>
              </p:cNvSpPr>
              <p:nvPr/>
            </p:nvSpPr>
            <p:spPr bwMode="auto">
              <a:xfrm>
                <a:off x="2894" y="851"/>
                <a:ext cx="53" cy="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103" name="Line 280"/>
            <p:cNvSpPr>
              <a:spLocks noChangeShapeType="1"/>
            </p:cNvSpPr>
            <p:nvPr/>
          </p:nvSpPr>
          <p:spPr bwMode="auto">
            <a:xfrm>
              <a:off x="5996796" y="2596318"/>
              <a:ext cx="68054" cy="15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04" name="Line 281"/>
            <p:cNvSpPr>
              <a:spLocks noChangeShapeType="1"/>
            </p:cNvSpPr>
            <p:nvPr/>
          </p:nvSpPr>
          <p:spPr bwMode="auto">
            <a:xfrm flipV="1">
              <a:off x="6129737" y="2545617"/>
              <a:ext cx="601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105" name="Line 282"/>
            <p:cNvSpPr>
              <a:spLocks noChangeShapeType="1"/>
            </p:cNvSpPr>
            <p:nvPr/>
          </p:nvSpPr>
          <p:spPr bwMode="auto">
            <a:xfrm flipV="1">
              <a:off x="6061684" y="2545617"/>
              <a:ext cx="71218" cy="5387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3246" name="Group 8"/>
          <p:cNvGrpSpPr>
            <a:grpSpLocks/>
          </p:cNvGrpSpPr>
          <p:nvPr/>
        </p:nvGrpSpPr>
        <p:grpSpPr bwMode="auto">
          <a:xfrm>
            <a:off x="5340350" y="2033588"/>
            <a:ext cx="1816100" cy="1479550"/>
            <a:chOff x="8470937" y="0"/>
            <a:chExt cx="2590800" cy="2257042"/>
          </a:xfrm>
        </p:grpSpPr>
        <p:sp>
          <p:nvSpPr>
            <p:cNvPr id="83070" name="AutoShape 305"/>
            <p:cNvSpPr>
              <a:spLocks noChangeArrowheads="1"/>
            </p:cNvSpPr>
            <p:nvPr/>
          </p:nvSpPr>
          <p:spPr bwMode="auto">
            <a:xfrm>
              <a:off x="8470937" y="47650"/>
              <a:ext cx="2590800" cy="2209392"/>
            </a:xfrm>
            <a:prstGeom prst="wedgeRoundRectCallout">
              <a:avLst>
                <a:gd name="adj1" fmla="val -44912"/>
                <a:gd name="adj2" fmla="val 69972"/>
                <a:gd name="adj3" fmla="val 16667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solidFill>
                  <a:schemeClr val="accent2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71" name="Line 308"/>
            <p:cNvSpPr>
              <a:spLocks noChangeShapeType="1"/>
            </p:cNvSpPr>
            <p:nvPr/>
          </p:nvSpPr>
          <p:spPr bwMode="auto">
            <a:xfrm>
              <a:off x="8753512" y="1648705"/>
              <a:ext cx="817562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072" name="Rectangle 310"/>
            <p:cNvSpPr>
              <a:spLocks noChangeArrowheads="1"/>
            </p:cNvSpPr>
            <p:nvPr/>
          </p:nvSpPr>
          <p:spPr bwMode="auto">
            <a:xfrm>
              <a:off x="8770974" y="1710650"/>
              <a:ext cx="230188" cy="117538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73" name="Rectangle 311"/>
            <p:cNvSpPr>
              <a:spLocks noChangeArrowheads="1"/>
            </p:cNvSpPr>
            <p:nvPr/>
          </p:nvSpPr>
          <p:spPr bwMode="auto">
            <a:xfrm>
              <a:off x="9156737" y="1710650"/>
              <a:ext cx="231775" cy="117538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3074" name="Group 312"/>
            <p:cNvGrpSpPr>
              <a:grpSpLocks/>
            </p:cNvGrpSpPr>
            <p:nvPr/>
          </p:nvGrpSpPr>
          <p:grpSpPr bwMode="auto">
            <a:xfrm>
              <a:off x="9844937" y="1731963"/>
              <a:ext cx="990600" cy="325438"/>
              <a:chOff x="3936" y="1571"/>
              <a:chExt cx="624" cy="205"/>
            </a:xfrm>
          </p:grpSpPr>
          <p:grpSp>
            <p:nvGrpSpPr>
              <p:cNvPr id="83092" name="Group 313"/>
              <p:cNvGrpSpPr>
                <a:grpSpLocks/>
              </p:cNvGrpSpPr>
              <p:nvPr/>
            </p:nvGrpSpPr>
            <p:grpSpPr bwMode="auto">
              <a:xfrm>
                <a:off x="3936" y="1676"/>
                <a:ext cx="576" cy="100"/>
                <a:chOff x="4002" y="1676"/>
                <a:chExt cx="446" cy="52"/>
              </a:xfrm>
            </p:grpSpPr>
            <p:sp>
              <p:nvSpPr>
                <p:cNvPr id="83094" name="Rectangle 314"/>
                <p:cNvSpPr>
                  <a:spLocks noChangeArrowheads="1"/>
                </p:cNvSpPr>
                <p:nvPr/>
              </p:nvSpPr>
              <p:spPr bwMode="auto">
                <a:xfrm>
                  <a:off x="4345" y="1676"/>
                  <a:ext cx="103" cy="5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latin typeface="Arial" charset="0"/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83095" name="Rectangle 315"/>
                <p:cNvSpPr>
                  <a:spLocks noChangeArrowheads="1"/>
                </p:cNvSpPr>
                <p:nvPr/>
              </p:nvSpPr>
              <p:spPr bwMode="auto">
                <a:xfrm>
                  <a:off x="4174" y="1676"/>
                  <a:ext cx="102" cy="5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latin typeface="Arial" charset="0"/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83096" name="Rectangle 316"/>
                <p:cNvSpPr>
                  <a:spLocks noChangeArrowheads="1"/>
                </p:cNvSpPr>
                <p:nvPr/>
              </p:nvSpPr>
              <p:spPr bwMode="auto">
                <a:xfrm>
                  <a:off x="4002" y="1676"/>
                  <a:ext cx="103" cy="52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latin typeface="Arial" charset="0"/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83093" name="Line 317"/>
              <p:cNvSpPr>
                <a:spLocks noChangeShapeType="1"/>
              </p:cNvSpPr>
              <p:nvPr/>
            </p:nvSpPr>
            <p:spPr bwMode="auto">
              <a:xfrm>
                <a:off x="4002" y="1571"/>
                <a:ext cx="558" cy="6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3075" name="Group 318"/>
            <p:cNvGrpSpPr>
              <a:grpSpLocks/>
            </p:cNvGrpSpPr>
            <p:nvPr/>
          </p:nvGrpSpPr>
          <p:grpSpPr bwMode="auto">
            <a:xfrm>
              <a:off x="9949712" y="1295400"/>
              <a:ext cx="885825" cy="354013"/>
              <a:chOff x="4002" y="1296"/>
              <a:chExt cx="558" cy="223"/>
            </a:xfrm>
          </p:grpSpPr>
          <p:grpSp>
            <p:nvGrpSpPr>
              <p:cNvPr id="83088" name="Group 319"/>
              <p:cNvGrpSpPr>
                <a:grpSpLocks/>
              </p:cNvGrpSpPr>
              <p:nvPr/>
            </p:nvGrpSpPr>
            <p:grpSpPr bwMode="auto">
              <a:xfrm>
                <a:off x="4139" y="1296"/>
                <a:ext cx="421" cy="96"/>
                <a:chOff x="4139" y="1388"/>
                <a:chExt cx="275" cy="52"/>
              </a:xfrm>
            </p:grpSpPr>
            <p:sp>
              <p:nvSpPr>
                <p:cNvPr id="83090" name="Rectangle 320"/>
                <p:cNvSpPr>
                  <a:spLocks noChangeArrowheads="1"/>
                </p:cNvSpPr>
                <p:nvPr/>
              </p:nvSpPr>
              <p:spPr bwMode="auto">
                <a:xfrm>
                  <a:off x="4139" y="1388"/>
                  <a:ext cx="103" cy="52"/>
                </a:xfrm>
                <a:prstGeom prst="rect">
                  <a:avLst/>
                </a:prstGeom>
                <a:solidFill>
                  <a:srgbClr val="33CC33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latin typeface="Arial" charset="0"/>
                    <a:ea typeface="MS PGothic" pitchFamily="34" charset="-128"/>
                    <a:cs typeface="Arial" charset="0"/>
                  </a:endParaRPr>
                </a:p>
              </p:txBody>
            </p:sp>
            <p:sp>
              <p:nvSpPr>
                <p:cNvPr id="83091" name="Rectangle 321"/>
                <p:cNvSpPr>
                  <a:spLocks noChangeArrowheads="1"/>
                </p:cNvSpPr>
                <p:nvPr/>
              </p:nvSpPr>
              <p:spPr bwMode="auto">
                <a:xfrm>
                  <a:off x="4311" y="1388"/>
                  <a:ext cx="103" cy="52"/>
                </a:xfrm>
                <a:prstGeom prst="rect">
                  <a:avLst/>
                </a:prstGeom>
                <a:solidFill>
                  <a:srgbClr val="33CC33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>
                    <a:latin typeface="Arial" charset="0"/>
                    <a:ea typeface="MS PGothic" pitchFamily="34" charset="-128"/>
                    <a:cs typeface="Arial" charset="0"/>
                  </a:endParaRPr>
                </a:p>
              </p:txBody>
            </p:sp>
          </p:grpSp>
          <p:sp>
            <p:nvSpPr>
              <p:cNvPr id="83089" name="Line 322"/>
              <p:cNvSpPr>
                <a:spLocks noChangeShapeType="1"/>
              </p:cNvSpPr>
              <p:nvPr/>
            </p:nvSpPr>
            <p:spPr bwMode="auto">
              <a:xfrm flipV="1">
                <a:off x="4002" y="1440"/>
                <a:ext cx="558" cy="79"/>
              </a:xfrm>
              <a:prstGeom prst="line">
                <a:avLst/>
              </a:prstGeom>
              <a:noFill/>
              <a:ln w="38100">
                <a:solidFill>
                  <a:srgbClr val="33CC33"/>
                </a:solidFill>
                <a:round/>
                <a:headEnd type="none" w="sm" len="sm"/>
                <a:tailEnd type="triangle" w="sm" len="sm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076" name="Line 324"/>
            <p:cNvSpPr>
              <a:spLocks noChangeShapeType="1"/>
            </p:cNvSpPr>
            <p:nvPr/>
          </p:nvSpPr>
          <p:spPr bwMode="auto">
            <a:xfrm>
              <a:off x="9571074" y="1080077"/>
              <a:ext cx="0" cy="3748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077" name="Line 325"/>
            <p:cNvSpPr>
              <a:spLocks noChangeShapeType="1"/>
            </p:cNvSpPr>
            <p:nvPr/>
          </p:nvSpPr>
          <p:spPr bwMode="auto">
            <a:xfrm>
              <a:off x="9571074" y="1454927"/>
              <a:ext cx="3254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078" name="Line 326"/>
            <p:cNvSpPr>
              <a:spLocks noChangeShapeType="1"/>
            </p:cNvSpPr>
            <p:nvPr/>
          </p:nvSpPr>
          <p:spPr bwMode="auto">
            <a:xfrm flipV="1">
              <a:off x="9896512" y="879945"/>
              <a:ext cx="0" cy="5749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079" name="Oval 327"/>
            <p:cNvSpPr>
              <a:spLocks noChangeArrowheads="1"/>
            </p:cNvSpPr>
            <p:nvPr/>
          </p:nvSpPr>
          <p:spPr bwMode="auto">
            <a:xfrm>
              <a:off x="9679024" y="1038780"/>
              <a:ext cx="109538" cy="82594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solidFill>
                  <a:srgbClr val="008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80" name="Oval 328"/>
            <p:cNvSpPr>
              <a:spLocks noChangeArrowheads="1"/>
            </p:cNvSpPr>
            <p:nvPr/>
          </p:nvSpPr>
          <p:spPr bwMode="auto">
            <a:xfrm>
              <a:off x="9679024" y="1164259"/>
              <a:ext cx="109538" cy="82594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solidFill>
                  <a:srgbClr val="008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81" name="Oval 329"/>
            <p:cNvSpPr>
              <a:spLocks noChangeArrowheads="1"/>
            </p:cNvSpPr>
            <p:nvPr/>
          </p:nvSpPr>
          <p:spPr bwMode="auto">
            <a:xfrm>
              <a:off x="9679024" y="1329447"/>
              <a:ext cx="109538" cy="84183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solidFill>
                  <a:srgbClr val="008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82" name="Line 330"/>
            <p:cNvSpPr>
              <a:spLocks noChangeShapeType="1"/>
            </p:cNvSpPr>
            <p:nvPr/>
          </p:nvSpPr>
          <p:spPr bwMode="auto">
            <a:xfrm flipV="1">
              <a:off x="9571074" y="872003"/>
              <a:ext cx="0" cy="20807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083" name="AutoShape 331"/>
            <p:cNvSpPr>
              <a:spLocks noChangeArrowheads="1"/>
            </p:cNvSpPr>
            <p:nvPr/>
          </p:nvSpPr>
          <p:spPr bwMode="auto">
            <a:xfrm>
              <a:off x="9623462" y="621044"/>
              <a:ext cx="150812" cy="292256"/>
            </a:xfrm>
            <a:prstGeom prst="downArrow">
              <a:avLst>
                <a:gd name="adj1" fmla="val 50000"/>
                <a:gd name="adj2" fmla="val 38139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84" name="Text Box 332"/>
            <p:cNvSpPr txBox="1">
              <a:spLocks noChangeArrowheads="1"/>
            </p:cNvSpPr>
            <p:nvPr/>
          </p:nvSpPr>
          <p:spPr bwMode="auto">
            <a:xfrm>
              <a:off x="9340887" y="481269"/>
              <a:ext cx="363537" cy="4606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r</a:t>
              </a:r>
            </a:p>
          </p:txBody>
        </p:sp>
        <p:sp>
          <p:nvSpPr>
            <p:cNvPr id="83085" name="Text Box 333"/>
            <p:cNvSpPr txBox="1">
              <a:spLocks noChangeArrowheads="1"/>
            </p:cNvSpPr>
            <p:nvPr/>
          </p:nvSpPr>
          <p:spPr bwMode="auto">
            <a:xfrm>
              <a:off x="9159912" y="914888"/>
              <a:ext cx="431800" cy="462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b</a:t>
              </a:r>
            </a:p>
          </p:txBody>
        </p:sp>
        <p:sp>
          <p:nvSpPr>
            <p:cNvPr id="83086" name="Text Box 334"/>
            <p:cNvSpPr txBox="1">
              <a:spLocks noChangeArrowheads="1"/>
            </p:cNvSpPr>
            <p:nvPr/>
          </p:nvSpPr>
          <p:spPr bwMode="auto">
            <a:xfrm>
              <a:off x="9144037" y="0"/>
              <a:ext cx="1279525" cy="462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Arial" charset="0"/>
                  <a:ea typeface="MS PGothic" pitchFamily="34" charset="-128"/>
                  <a:cs typeface="Arial" charset="0"/>
                </a:rPr>
                <a:t>marking</a:t>
              </a:r>
            </a:p>
          </p:txBody>
        </p:sp>
        <p:sp>
          <p:nvSpPr>
            <p:cNvPr id="83087" name="Diamond 7"/>
            <p:cNvSpPr>
              <a:spLocks noChangeArrowheads="1"/>
            </p:cNvSpPr>
            <p:nvPr/>
          </p:nvSpPr>
          <p:spPr bwMode="auto">
            <a:xfrm>
              <a:off x="9583322" y="1506219"/>
              <a:ext cx="334596" cy="306947"/>
            </a:xfrm>
            <a:prstGeom prst="diamond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2944" name="Group 9"/>
          <p:cNvGrpSpPr>
            <a:grpSpLocks/>
          </p:cNvGrpSpPr>
          <p:nvPr/>
        </p:nvGrpSpPr>
        <p:grpSpPr bwMode="auto">
          <a:xfrm>
            <a:off x="6653213" y="2911475"/>
            <a:ext cx="1939925" cy="1430338"/>
            <a:chOff x="4656063" y="-278535"/>
            <a:chExt cx="2590800" cy="2245640"/>
          </a:xfrm>
        </p:grpSpPr>
        <p:sp>
          <p:nvSpPr>
            <p:cNvPr id="83050" name="AutoShape 305"/>
            <p:cNvSpPr>
              <a:spLocks noChangeArrowheads="1"/>
            </p:cNvSpPr>
            <p:nvPr/>
          </p:nvSpPr>
          <p:spPr bwMode="auto">
            <a:xfrm>
              <a:off x="4656063" y="-242034"/>
              <a:ext cx="2590800" cy="2209139"/>
            </a:xfrm>
            <a:prstGeom prst="wedgeRoundRectCallout">
              <a:avLst>
                <a:gd name="adj1" fmla="val -44912"/>
                <a:gd name="adj2" fmla="val 69972"/>
                <a:gd name="adj3" fmla="val 16667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solidFill>
                  <a:schemeClr val="accent2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51" name="Oval 285"/>
            <p:cNvSpPr>
              <a:spLocks noChangeArrowheads="1"/>
            </p:cNvSpPr>
            <p:nvPr/>
          </p:nvSpPr>
          <p:spPr bwMode="auto">
            <a:xfrm>
              <a:off x="6336226" y="877054"/>
              <a:ext cx="442636" cy="3928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052" name="Group 286"/>
            <p:cNvGrpSpPr>
              <a:grpSpLocks/>
            </p:cNvGrpSpPr>
            <p:nvPr/>
          </p:nvGrpSpPr>
          <p:grpSpPr bwMode="auto">
            <a:xfrm>
              <a:off x="4664310" y="403979"/>
              <a:ext cx="1504950" cy="457200"/>
              <a:chOff x="4080" y="1536"/>
              <a:chExt cx="948" cy="288"/>
            </a:xfrm>
          </p:grpSpPr>
          <p:sp>
            <p:nvSpPr>
              <p:cNvPr id="83063" name="Line 287"/>
              <p:cNvSpPr>
                <a:spLocks noChangeShapeType="1"/>
              </p:cNvSpPr>
              <p:nvPr/>
            </p:nvSpPr>
            <p:spPr bwMode="auto">
              <a:xfrm>
                <a:off x="4489" y="1568"/>
                <a:ext cx="53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064" name="Line 288"/>
              <p:cNvSpPr>
                <a:spLocks noChangeShapeType="1"/>
              </p:cNvSpPr>
              <p:nvPr/>
            </p:nvSpPr>
            <p:spPr bwMode="auto">
              <a:xfrm>
                <a:off x="5028" y="1568"/>
                <a:ext cx="0" cy="2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065" name="Line 289"/>
              <p:cNvSpPr>
                <a:spLocks noChangeShapeType="1"/>
              </p:cNvSpPr>
              <p:nvPr/>
            </p:nvSpPr>
            <p:spPr bwMode="auto">
              <a:xfrm flipH="1">
                <a:off x="4489" y="1776"/>
                <a:ext cx="53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066" name="Line 290"/>
              <p:cNvSpPr>
                <a:spLocks noChangeShapeType="1"/>
              </p:cNvSpPr>
              <p:nvPr/>
            </p:nvSpPr>
            <p:spPr bwMode="auto">
              <a:xfrm flipH="1">
                <a:off x="4608" y="1584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067" name="Line 291"/>
              <p:cNvSpPr>
                <a:spLocks noChangeShapeType="1"/>
              </p:cNvSpPr>
              <p:nvPr/>
            </p:nvSpPr>
            <p:spPr bwMode="auto">
              <a:xfrm flipH="1">
                <a:off x="4896" y="1584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068" name="Line 292"/>
              <p:cNvSpPr>
                <a:spLocks noChangeShapeType="1"/>
              </p:cNvSpPr>
              <p:nvPr/>
            </p:nvSpPr>
            <p:spPr bwMode="auto">
              <a:xfrm>
                <a:off x="4128" y="1536"/>
                <a:ext cx="336" cy="110"/>
              </a:xfrm>
              <a:prstGeom prst="line">
                <a:avLst/>
              </a:prstGeom>
              <a:noFill/>
              <a:ln w="38100">
                <a:solidFill>
                  <a:srgbClr val="33CC33"/>
                </a:solidFill>
                <a:round/>
                <a:headEnd/>
                <a:tailEnd type="triangle" w="sm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069" name="Line 293"/>
              <p:cNvSpPr>
                <a:spLocks noChangeShapeType="1"/>
              </p:cNvSpPr>
              <p:nvPr/>
            </p:nvSpPr>
            <p:spPr bwMode="auto">
              <a:xfrm flipV="1">
                <a:off x="4080" y="1724"/>
                <a:ext cx="359" cy="1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sm" len="med"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053" name="Text Box 294"/>
            <p:cNvSpPr txBox="1">
              <a:spLocks noChangeArrowheads="1"/>
            </p:cNvSpPr>
            <p:nvPr/>
          </p:nvSpPr>
          <p:spPr bwMode="auto">
            <a:xfrm>
              <a:off x="5121200" y="-278535"/>
              <a:ext cx="1657350" cy="461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scheduling</a:t>
              </a:r>
              <a:endParaRPr lang="en-US" sz="16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3054" name="Group 295"/>
            <p:cNvGrpSpPr>
              <a:grpSpLocks/>
            </p:cNvGrpSpPr>
            <p:nvPr/>
          </p:nvGrpSpPr>
          <p:grpSpPr bwMode="auto">
            <a:xfrm>
              <a:off x="5331060" y="1292979"/>
              <a:ext cx="855663" cy="330200"/>
              <a:chOff x="4464" y="2000"/>
              <a:chExt cx="539" cy="208"/>
            </a:xfrm>
          </p:grpSpPr>
          <p:sp>
            <p:nvSpPr>
              <p:cNvPr id="83060" name="Line 296"/>
              <p:cNvSpPr>
                <a:spLocks noChangeShapeType="1"/>
              </p:cNvSpPr>
              <p:nvPr/>
            </p:nvSpPr>
            <p:spPr bwMode="auto">
              <a:xfrm>
                <a:off x="4464" y="2000"/>
                <a:ext cx="53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061" name="Line 297"/>
              <p:cNvSpPr>
                <a:spLocks noChangeShapeType="1"/>
              </p:cNvSpPr>
              <p:nvPr/>
            </p:nvSpPr>
            <p:spPr bwMode="auto">
              <a:xfrm>
                <a:off x="5003" y="2000"/>
                <a:ext cx="0" cy="2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062" name="Line 298"/>
              <p:cNvSpPr>
                <a:spLocks noChangeShapeType="1"/>
              </p:cNvSpPr>
              <p:nvPr/>
            </p:nvSpPr>
            <p:spPr bwMode="auto">
              <a:xfrm flipH="1">
                <a:off x="4464" y="2208"/>
                <a:ext cx="53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055" name="Text Box 299"/>
            <p:cNvSpPr txBox="1">
              <a:spLocks noChangeArrowheads="1"/>
            </p:cNvSpPr>
            <p:nvPr/>
          </p:nvSpPr>
          <p:spPr bwMode="auto">
            <a:xfrm>
              <a:off x="5635550" y="403886"/>
              <a:ext cx="427038" cy="6459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>
                  <a:latin typeface="Arial" charset="0"/>
                  <a:ea typeface="MS PGothic" pitchFamily="34" charset="-128"/>
                  <a:cs typeface="Arial" charset="0"/>
                </a:rPr>
                <a:t>.</a:t>
              </a:r>
              <a:endParaRPr lang="en-US" sz="2400">
                <a:solidFill>
                  <a:schemeClr val="accent2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56" name="Text Box 300"/>
            <p:cNvSpPr txBox="1">
              <a:spLocks noChangeArrowheads="1"/>
            </p:cNvSpPr>
            <p:nvPr/>
          </p:nvSpPr>
          <p:spPr bwMode="auto">
            <a:xfrm>
              <a:off x="5635550" y="556240"/>
              <a:ext cx="427038" cy="6459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>
                  <a:latin typeface="Arial" charset="0"/>
                  <a:ea typeface="MS PGothic" pitchFamily="34" charset="-128"/>
                  <a:cs typeface="Arial" charset="0"/>
                </a:rPr>
                <a:t>.</a:t>
              </a:r>
              <a:endParaRPr lang="en-US" sz="2400">
                <a:solidFill>
                  <a:schemeClr val="accent2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57" name="Text Box 301"/>
            <p:cNvSpPr txBox="1">
              <a:spLocks noChangeArrowheads="1"/>
            </p:cNvSpPr>
            <p:nvPr/>
          </p:nvSpPr>
          <p:spPr bwMode="auto">
            <a:xfrm>
              <a:off x="5635550" y="708595"/>
              <a:ext cx="427038" cy="6459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>
                  <a:latin typeface="Arial" charset="0"/>
                  <a:ea typeface="MS PGothic" pitchFamily="34" charset="-128"/>
                  <a:cs typeface="Arial" charset="0"/>
                </a:rPr>
                <a:t>.</a:t>
              </a:r>
              <a:endParaRPr lang="en-US" sz="2400">
                <a:solidFill>
                  <a:schemeClr val="accent2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58" name="Line 302"/>
            <p:cNvSpPr>
              <a:spLocks noChangeShapeType="1"/>
            </p:cNvSpPr>
            <p:nvPr/>
          </p:nvSpPr>
          <p:spPr bwMode="auto">
            <a:xfrm>
              <a:off x="6780138" y="1076784"/>
              <a:ext cx="381000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059" name="Line 303"/>
            <p:cNvSpPr>
              <a:spLocks noChangeShapeType="1"/>
            </p:cNvSpPr>
            <p:nvPr/>
          </p:nvSpPr>
          <p:spPr bwMode="auto">
            <a:xfrm>
              <a:off x="6191175" y="638766"/>
              <a:ext cx="304800" cy="22853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3002" name="Group 249"/>
          <p:cNvGrpSpPr>
            <a:grpSpLocks/>
          </p:cNvGrpSpPr>
          <p:nvPr/>
        </p:nvGrpSpPr>
        <p:grpSpPr bwMode="auto">
          <a:xfrm>
            <a:off x="8780463" y="5845175"/>
            <a:ext cx="363537" cy="474663"/>
            <a:chOff x="4140" y="429"/>
            <a:chExt cx="1425" cy="2396"/>
          </a:xfrm>
        </p:grpSpPr>
        <p:sp>
          <p:nvSpPr>
            <p:cNvPr id="83018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3019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20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3021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3022" name="Rectangle 254"/>
            <p:cNvSpPr>
              <a:spLocks noChangeArrowheads="1"/>
            </p:cNvSpPr>
            <p:nvPr/>
          </p:nvSpPr>
          <p:spPr bwMode="auto">
            <a:xfrm>
              <a:off x="4215" y="693"/>
              <a:ext cx="591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3023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3048" name="AutoShape 256"/>
              <p:cNvSpPr>
                <a:spLocks noChangeArrowheads="1"/>
              </p:cNvSpPr>
              <p:nvPr/>
            </p:nvSpPr>
            <p:spPr bwMode="auto">
              <a:xfrm>
                <a:off x="615" y="2569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3049" name="AutoShape 257"/>
              <p:cNvSpPr>
                <a:spLocks noChangeArrowheads="1"/>
              </p:cNvSpPr>
              <p:nvPr/>
            </p:nvSpPr>
            <p:spPr bwMode="auto">
              <a:xfrm>
                <a:off x="631" y="2585"/>
                <a:ext cx="691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3024" name="Rectangle 258"/>
            <p:cNvSpPr>
              <a:spLocks noChangeArrowheads="1"/>
            </p:cNvSpPr>
            <p:nvPr/>
          </p:nvSpPr>
          <p:spPr bwMode="auto">
            <a:xfrm>
              <a:off x="4227" y="1022"/>
              <a:ext cx="591" cy="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3025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3046" name="AutoShape 260"/>
              <p:cNvSpPr>
                <a:spLocks noChangeArrowheads="1"/>
              </p:cNvSpPr>
              <p:nvPr/>
            </p:nvSpPr>
            <p:spPr bwMode="auto">
              <a:xfrm>
                <a:off x="618" y="2572"/>
                <a:ext cx="722" cy="1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3047" name="AutoShape 261"/>
              <p:cNvSpPr>
                <a:spLocks noChangeArrowheads="1"/>
              </p:cNvSpPr>
              <p:nvPr/>
            </p:nvSpPr>
            <p:spPr bwMode="auto">
              <a:xfrm>
                <a:off x="633" y="2589"/>
                <a:ext cx="691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3026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27" name="Rectangle 263"/>
            <p:cNvSpPr>
              <a:spLocks noChangeArrowheads="1"/>
            </p:cNvSpPr>
            <p:nvPr/>
          </p:nvSpPr>
          <p:spPr bwMode="auto">
            <a:xfrm>
              <a:off x="4227" y="1655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3028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3044" name="AutoShape 265"/>
              <p:cNvSpPr>
                <a:spLocks noChangeArrowheads="1"/>
              </p:cNvSpPr>
              <p:nvPr/>
            </p:nvSpPr>
            <p:spPr bwMode="auto">
              <a:xfrm>
                <a:off x="617" y="2572"/>
                <a:ext cx="713" cy="1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3045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3029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3030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3042" name="AutoShape 269"/>
              <p:cNvSpPr>
                <a:spLocks noChangeArrowheads="1"/>
              </p:cNvSpPr>
              <p:nvPr/>
            </p:nvSpPr>
            <p:spPr bwMode="auto">
              <a:xfrm>
                <a:off x="612" y="2568"/>
                <a:ext cx="729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3043" name="AutoShape 270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98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3031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2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32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3033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3034" name="Oval 274"/>
            <p:cNvSpPr>
              <a:spLocks noChangeArrowheads="1"/>
            </p:cNvSpPr>
            <p:nvPr/>
          </p:nvSpPr>
          <p:spPr bwMode="auto">
            <a:xfrm>
              <a:off x="5515" y="2609"/>
              <a:ext cx="50" cy="96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35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3036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37" name="AutoShape 277"/>
            <p:cNvSpPr>
              <a:spLocks noChangeArrowheads="1"/>
            </p:cNvSpPr>
            <p:nvPr/>
          </p:nvSpPr>
          <p:spPr bwMode="auto">
            <a:xfrm>
              <a:off x="4202" y="2713"/>
              <a:ext cx="1077" cy="8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38" name="Oval 278"/>
            <p:cNvSpPr>
              <a:spLocks noChangeArrowheads="1"/>
            </p:cNvSpPr>
            <p:nvPr/>
          </p:nvSpPr>
          <p:spPr bwMode="auto">
            <a:xfrm>
              <a:off x="4308" y="2384"/>
              <a:ext cx="162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39" name="Oval 279"/>
            <p:cNvSpPr>
              <a:spLocks noChangeArrowheads="1"/>
            </p:cNvSpPr>
            <p:nvPr/>
          </p:nvSpPr>
          <p:spPr bwMode="auto">
            <a:xfrm>
              <a:off x="4488" y="2384"/>
              <a:ext cx="156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40" name="Oval 280"/>
            <p:cNvSpPr>
              <a:spLocks noChangeArrowheads="1"/>
            </p:cNvSpPr>
            <p:nvPr/>
          </p:nvSpPr>
          <p:spPr bwMode="auto">
            <a:xfrm>
              <a:off x="4663" y="2376"/>
              <a:ext cx="156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3041" name="Rectangle 281"/>
            <p:cNvSpPr>
              <a:spLocks noChangeArrowheads="1"/>
            </p:cNvSpPr>
            <p:nvPr/>
          </p:nvSpPr>
          <p:spPr bwMode="auto">
            <a:xfrm>
              <a:off x="5061" y="1839"/>
              <a:ext cx="87" cy="75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83003" name="Group 4"/>
          <p:cNvGrpSpPr>
            <a:grpSpLocks/>
          </p:cNvGrpSpPr>
          <p:nvPr/>
        </p:nvGrpSpPr>
        <p:grpSpPr bwMode="auto">
          <a:xfrm>
            <a:off x="3575050" y="3437263"/>
            <a:ext cx="699496" cy="333051"/>
            <a:chOff x="2401888" y="4005263"/>
            <a:chExt cx="501650" cy="233362"/>
          </a:xfrm>
        </p:grpSpPr>
        <p:sp>
          <p:nvSpPr>
            <p:cNvPr id="83006" name="Oval 270"/>
            <p:cNvSpPr>
              <a:spLocks noChangeArrowheads="1"/>
            </p:cNvSpPr>
            <p:nvPr/>
          </p:nvSpPr>
          <p:spPr bwMode="auto">
            <a:xfrm>
              <a:off x="2406068" y="4110609"/>
              <a:ext cx="497470" cy="128016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sp>
          <p:nvSpPr>
            <p:cNvPr id="83007" name="Line 271"/>
            <p:cNvSpPr>
              <a:spLocks noChangeShapeType="1"/>
            </p:cNvSpPr>
            <p:nvPr/>
          </p:nvSpPr>
          <p:spPr bwMode="auto">
            <a:xfrm>
              <a:off x="2406650" y="4098925"/>
              <a:ext cx="0" cy="793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008" name="Line 272"/>
            <p:cNvSpPr>
              <a:spLocks noChangeShapeType="1"/>
            </p:cNvSpPr>
            <p:nvPr/>
          </p:nvSpPr>
          <p:spPr bwMode="auto">
            <a:xfrm>
              <a:off x="2894013" y="4070350"/>
              <a:ext cx="9525" cy="1079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009" name="Rectangle 273"/>
            <p:cNvSpPr>
              <a:spLocks noChangeArrowheads="1"/>
            </p:cNvSpPr>
            <p:nvPr/>
          </p:nvSpPr>
          <p:spPr bwMode="auto">
            <a:xfrm>
              <a:off x="2406068" y="4098608"/>
              <a:ext cx="491896" cy="7734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400">
                <a:latin typeface="Arial" charset="0"/>
                <a:cs typeface="Arial" charset="0"/>
              </a:endParaRPr>
            </a:p>
          </p:txBody>
        </p:sp>
        <p:sp>
          <p:nvSpPr>
            <p:cNvPr id="83010" name="Oval 274"/>
            <p:cNvSpPr>
              <a:spLocks noChangeArrowheads="1"/>
            </p:cNvSpPr>
            <p:nvPr/>
          </p:nvSpPr>
          <p:spPr bwMode="auto">
            <a:xfrm>
              <a:off x="2401888" y="4005263"/>
              <a:ext cx="497470" cy="15068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cs typeface="Arial" charset="0"/>
              </a:endParaRPr>
            </a:p>
          </p:txBody>
        </p:sp>
        <p:grpSp>
          <p:nvGrpSpPr>
            <p:cNvPr id="83011" name="Group 275"/>
            <p:cNvGrpSpPr>
              <a:grpSpLocks/>
            </p:cNvGrpSpPr>
            <p:nvPr/>
          </p:nvGrpSpPr>
          <p:grpSpPr bwMode="auto">
            <a:xfrm>
              <a:off x="2521727" y="4038600"/>
              <a:ext cx="246645" cy="88011"/>
              <a:chOff x="2848" y="848"/>
              <a:chExt cx="140" cy="98"/>
            </a:xfrm>
          </p:grpSpPr>
          <p:sp>
            <p:nvSpPr>
              <p:cNvPr id="83015" name="Line 2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016" name="Line 277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017" name="Line 27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83012" name="Line 280"/>
            <p:cNvSpPr>
              <a:spLocks noChangeShapeType="1"/>
            </p:cNvSpPr>
            <p:nvPr/>
          </p:nvSpPr>
          <p:spPr bwMode="auto">
            <a:xfrm>
              <a:off x="2520950" y="4124325"/>
              <a:ext cx="88900" cy="15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013" name="Line 281"/>
            <p:cNvSpPr>
              <a:spLocks noChangeShapeType="1"/>
            </p:cNvSpPr>
            <p:nvPr/>
          </p:nvSpPr>
          <p:spPr bwMode="auto">
            <a:xfrm flipV="1">
              <a:off x="2690813" y="4037013"/>
              <a:ext cx="777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014" name="Line 282"/>
            <p:cNvSpPr>
              <a:spLocks noChangeShapeType="1"/>
            </p:cNvSpPr>
            <p:nvPr/>
          </p:nvSpPr>
          <p:spPr bwMode="auto">
            <a:xfrm flipV="1">
              <a:off x="2603500" y="4037013"/>
              <a:ext cx="90488" cy="873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83004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3005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228809E2-A679-4B8F-88A2-B15E6043A01E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79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2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312738" y="228600"/>
            <a:ext cx="7772400" cy="871538"/>
          </a:xfrm>
        </p:spPr>
        <p:txBody>
          <a:bodyPr/>
          <a:lstStyle/>
          <a:p>
            <a:r>
              <a:rPr lang="el-GR" smtClean="0"/>
              <a:t>Πολυμέσα: Βίντεο</a:t>
            </a:r>
          </a:p>
        </p:txBody>
      </p:sp>
      <p:pic>
        <p:nvPicPr>
          <p:cNvPr id="18435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7975" y="1749425"/>
            <a:ext cx="19177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565775" y="342900"/>
            <a:ext cx="3275013" cy="1727200"/>
            <a:chOff x="5345311" y="524250"/>
            <a:chExt cx="3274238" cy="1727067"/>
          </a:xfrm>
        </p:grpSpPr>
        <p:sp>
          <p:nvSpPr>
            <p:cNvPr id="18445" name="TextBox 5"/>
            <p:cNvSpPr txBox="1">
              <a:spLocks noChangeArrowheads="1"/>
            </p:cNvSpPr>
            <p:nvPr/>
          </p:nvSpPr>
          <p:spPr bwMode="auto">
            <a:xfrm>
              <a:off x="5345311" y="1789390"/>
              <a:ext cx="2026758" cy="366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0000"/>
                  </a:solidFill>
                  <a:latin typeface="Arial Narrow" pitchFamily="34" charset="0"/>
                  <a:ea typeface="MS PGothic" pitchFamily="34" charset="-128"/>
                </a:rPr>
                <a:t>……………………...…</a:t>
              </a:r>
            </a:p>
          </p:txBody>
        </p:sp>
        <p:sp>
          <p:nvSpPr>
            <p:cNvPr id="18446" name="TextBox 8"/>
            <p:cNvSpPr txBox="1">
              <a:spLocks noChangeArrowheads="1"/>
            </p:cNvSpPr>
            <p:nvPr/>
          </p:nvSpPr>
          <p:spPr bwMode="auto">
            <a:xfrm>
              <a:off x="5808751" y="524250"/>
              <a:ext cx="2810798" cy="1368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l-GR" sz="14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παράδειγμα χωρικής κωδικοποίησης</a:t>
              </a:r>
              <a:r>
                <a:rPr lang="en-US" sz="1400" i="1">
                  <a:solidFill>
                    <a:srgbClr val="FF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:</a:t>
              </a:r>
              <a:r>
                <a:rPr lang="en-US" sz="1400" i="1">
                  <a:solidFill>
                    <a:srgbClr val="CC0000"/>
                  </a:solidFill>
                  <a:latin typeface="Arial" charset="0"/>
                  <a:ea typeface="MS PGothic" pitchFamily="34" charset="-128"/>
                  <a:cs typeface="Arial" charset="0"/>
                </a:rPr>
                <a:t> </a:t>
              </a:r>
              <a:r>
                <a:rPr lang="el-GR" sz="1400">
                  <a:latin typeface="Arial" charset="0"/>
                  <a:cs typeface="Arial" charset="0"/>
                </a:rPr>
                <a:t>αντί να στείλει</a:t>
              </a:r>
              <a:r>
                <a:rPr lang="en-US" sz="1400" i="1">
                  <a:latin typeface="Arial" charset="0"/>
                  <a:ea typeface="MS PGothic" pitchFamily="34" charset="-128"/>
                </a:rPr>
                <a:t> N </a:t>
              </a:r>
              <a:r>
                <a:rPr lang="el-GR" sz="1400">
                  <a:latin typeface="Arial" charset="0"/>
                  <a:cs typeface="Arial" charset="0"/>
                </a:rPr>
                <a:t>τιμές ίδιου χρώματος</a:t>
              </a:r>
              <a:r>
                <a:rPr lang="en-US" sz="1400">
                  <a:latin typeface="Arial" charset="0"/>
                  <a:ea typeface="MS PGothic" pitchFamily="34" charset="-128"/>
                </a:rPr>
                <a:t> (</a:t>
              </a:r>
              <a:r>
                <a:rPr lang="el-GR" sz="1400">
                  <a:latin typeface="Arial" charset="0"/>
                  <a:cs typeface="Arial" charset="0"/>
                </a:rPr>
                <a:t>όλα μωβ</a:t>
              </a:r>
              <a:r>
                <a:rPr lang="en-US" sz="1400">
                  <a:latin typeface="Arial" charset="0"/>
                  <a:ea typeface="MS PGothic" pitchFamily="34" charset="-128"/>
                </a:rPr>
                <a:t>), </a:t>
              </a:r>
              <a:r>
                <a:rPr lang="el-GR" sz="1400">
                  <a:latin typeface="Arial" charset="0"/>
                  <a:cs typeface="Arial" charset="0"/>
                </a:rPr>
                <a:t>στέλνει μόνο 2 τιμές</a:t>
              </a:r>
              <a:r>
                <a:rPr lang="en-US" sz="1400">
                  <a:latin typeface="Arial" charset="0"/>
                  <a:ea typeface="MS PGothic" pitchFamily="34" charset="-128"/>
                </a:rPr>
                <a:t>: </a:t>
              </a:r>
              <a:r>
                <a:rPr lang="el-GR" sz="1400">
                  <a:latin typeface="Arial" charset="0"/>
                  <a:cs typeface="Arial" charset="0"/>
                </a:rPr>
                <a:t>τιμή χρώματος</a:t>
              </a:r>
              <a:r>
                <a:rPr lang="en-US" sz="1400">
                  <a:latin typeface="Arial" charset="0"/>
                  <a:ea typeface="MS PGothic" pitchFamily="34" charset="-128"/>
                </a:rPr>
                <a:t> (</a:t>
              </a:r>
              <a:r>
                <a:rPr lang="el-GR" sz="1400" i="1">
                  <a:latin typeface="Arial" charset="0"/>
                  <a:cs typeface="Arial" charset="0"/>
                </a:rPr>
                <a:t>μωβ</a:t>
              </a:r>
              <a:r>
                <a:rPr lang="en-US" sz="1400" i="1">
                  <a:latin typeface="Arial" charset="0"/>
                  <a:ea typeface="MS PGothic" pitchFamily="34" charset="-128"/>
                </a:rPr>
                <a:t>)  </a:t>
              </a:r>
              <a:r>
                <a:rPr lang="el-GR" sz="1400" i="1">
                  <a:latin typeface="Arial" charset="0"/>
                  <a:cs typeface="Arial" charset="0"/>
                </a:rPr>
                <a:t>και αριθμό επαναλαμβανόμενων τιμών</a:t>
              </a:r>
              <a:r>
                <a:rPr lang="en-US" sz="1400" i="1">
                  <a:latin typeface="Arial" charset="0"/>
                  <a:ea typeface="MS PGothic" pitchFamily="34" charset="-128"/>
                </a:rPr>
                <a:t> (</a:t>
              </a:r>
              <a:r>
                <a:rPr lang="en-US" sz="1400">
                  <a:latin typeface="Arial" charset="0"/>
                  <a:ea typeface="MS PGothic" pitchFamily="34" charset="-128"/>
                </a:rPr>
                <a:t>N)</a:t>
              </a:r>
            </a:p>
          </p:txBody>
        </p:sp>
        <p:sp>
          <p:nvSpPr>
            <p:cNvPr id="18447" name="TextBox 13"/>
            <p:cNvSpPr txBox="1">
              <a:spLocks noChangeArrowheads="1"/>
            </p:cNvSpPr>
            <p:nvPr/>
          </p:nvSpPr>
          <p:spPr bwMode="auto">
            <a:xfrm>
              <a:off x="5354834" y="1884633"/>
              <a:ext cx="2026758" cy="366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0000"/>
                  </a:solidFill>
                  <a:latin typeface="Arial Narrow" pitchFamily="34" charset="0"/>
                  <a:ea typeface="MS PGothic" pitchFamily="34" charset="-128"/>
                </a:rPr>
                <a:t>……………………...…</a:t>
              </a:r>
            </a:p>
          </p:txBody>
        </p:sp>
        <p:cxnSp>
          <p:nvCxnSpPr>
            <p:cNvPr id="18448" name="Straight Connector 10"/>
            <p:cNvCxnSpPr>
              <a:cxnSpLocks noChangeShapeType="1"/>
            </p:cNvCxnSpPr>
            <p:nvPr/>
          </p:nvCxnSpPr>
          <p:spPr bwMode="auto">
            <a:xfrm flipH="1">
              <a:off x="5565603" y="756253"/>
              <a:ext cx="313958" cy="115578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</p:cxn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1788" y="4100513"/>
            <a:ext cx="19177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308600" y="3881438"/>
            <a:ext cx="1071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solidFill>
                  <a:srgbClr val="FF0000"/>
                </a:solidFill>
                <a:latin typeface="Arial" charset="0"/>
                <a:cs typeface="Arial" charset="0"/>
              </a:rPr>
              <a:t>πλαίσιο</a:t>
            </a:r>
            <a:r>
              <a:rPr lang="en-US" i="1">
                <a:solidFill>
                  <a:srgbClr val="FF0000"/>
                </a:solidFill>
                <a:latin typeface="Arial" charset="0"/>
                <a:ea typeface="MS PGothic" pitchFamily="34" charset="-128"/>
                <a:cs typeface="Arial" charset="0"/>
              </a:rPr>
              <a:t> i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673850" y="6230938"/>
            <a:ext cx="1331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solidFill>
                  <a:srgbClr val="FF0000"/>
                </a:solidFill>
                <a:latin typeface="Arial" charset="0"/>
                <a:cs typeface="Arial" charset="0"/>
              </a:rPr>
              <a:t>πλαίσιο</a:t>
            </a:r>
            <a:r>
              <a:rPr lang="en-US" i="1">
                <a:solidFill>
                  <a:srgbClr val="FF0000"/>
                </a:solidFill>
                <a:latin typeface="Arial" charset="0"/>
                <a:ea typeface="MS PGothic" pitchFamily="34" charset="-128"/>
                <a:cs typeface="Arial" charset="0"/>
              </a:rPr>
              <a:t> i+1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291013" y="4794250"/>
            <a:ext cx="227806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i="1" dirty="0">
                <a:solidFill>
                  <a:srgbClr val="FF0000"/>
                </a:solidFill>
                <a:latin typeface="Arial" charset="0"/>
                <a:cs typeface="Arial" charset="0"/>
              </a:rPr>
              <a:t>παράδειγμα χρονικής κωδικοποίησης:</a:t>
            </a:r>
            <a:r>
              <a:rPr lang="en-US" sz="1400" i="1" dirty="0">
                <a:solidFill>
                  <a:srgbClr val="CC0000"/>
                </a:solidFill>
                <a:latin typeface="Arial" charset="0"/>
                <a:ea typeface="MS PGothic" pitchFamily="34" charset="-128"/>
                <a:cs typeface="Arial" charset="0"/>
              </a:rPr>
              <a:t> </a:t>
            </a:r>
            <a:r>
              <a:rPr lang="el-GR" sz="1400" dirty="0">
                <a:latin typeface="Arial" charset="0"/>
                <a:cs typeface="Arial" charset="0"/>
              </a:rPr>
              <a:t>αντί να </a:t>
            </a:r>
            <a:r>
              <a:rPr lang="el-GR" sz="1400" dirty="0" smtClean="0">
                <a:latin typeface="Arial" charset="0"/>
                <a:cs typeface="Arial" charset="0"/>
              </a:rPr>
              <a:t>στείλε</a:t>
            </a:r>
            <a:r>
              <a:rPr lang="el-GR" sz="1400" dirty="0">
                <a:latin typeface="Arial" charset="0"/>
                <a:cs typeface="Arial" charset="0"/>
              </a:rPr>
              <a:t>ι</a:t>
            </a:r>
            <a:r>
              <a:rPr lang="el-GR" sz="1400" dirty="0" smtClean="0">
                <a:latin typeface="Arial" charset="0"/>
                <a:cs typeface="Arial" charset="0"/>
              </a:rPr>
              <a:t> </a:t>
            </a:r>
            <a:r>
              <a:rPr lang="el-GR" sz="1400" dirty="0">
                <a:latin typeface="Arial" charset="0"/>
                <a:cs typeface="Arial" charset="0"/>
              </a:rPr>
              <a:t>ολόκληρο το πλαίσιο στο</a:t>
            </a:r>
            <a:r>
              <a:rPr lang="en-US" sz="1400" dirty="0">
                <a:latin typeface="Arial" charset="0"/>
                <a:ea typeface="MS PGothic" pitchFamily="34" charset="-128"/>
              </a:rPr>
              <a:t> i+1, </a:t>
            </a:r>
            <a:r>
              <a:rPr lang="el-GR" sz="1400" dirty="0">
                <a:latin typeface="Arial" charset="0"/>
                <a:cs typeface="Arial" charset="0"/>
              </a:rPr>
              <a:t>στέλνει μόνο τις διαφορές από το πλαίσιο</a:t>
            </a:r>
            <a:r>
              <a:rPr lang="en-US" sz="1400" dirty="0">
                <a:latin typeface="Arial" charset="0"/>
                <a:ea typeface="MS PGothic" pitchFamily="34" charset="-128"/>
              </a:rPr>
              <a:t> </a:t>
            </a:r>
            <a:r>
              <a:rPr lang="en-US" sz="1400" dirty="0" err="1">
                <a:latin typeface="Arial" charset="0"/>
                <a:ea typeface="MS PGothic" pitchFamily="34" charset="-128"/>
              </a:rPr>
              <a:t>i</a:t>
            </a:r>
            <a:endParaRPr lang="en-US" sz="1400" dirty="0">
              <a:latin typeface="Arial" charset="0"/>
              <a:ea typeface="MS PGothic" pitchFamily="34" charset="-128"/>
            </a:endParaRPr>
          </a:p>
        </p:txBody>
      </p:sp>
      <p:cxnSp>
        <p:nvCxnSpPr>
          <p:cNvPr id="18441" name="Straight Connector 28"/>
          <p:cNvCxnSpPr>
            <a:cxnSpLocks noChangeShapeType="1"/>
          </p:cNvCxnSpPr>
          <p:nvPr/>
        </p:nvCxnSpPr>
        <p:spPr bwMode="auto">
          <a:xfrm>
            <a:off x="6165850" y="4260850"/>
            <a:ext cx="801688" cy="1979613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</p:cxnSp>
      <p:sp>
        <p:nvSpPr>
          <p:cNvPr id="18442" name="Rectangle 4"/>
          <p:cNvSpPr txBox="1">
            <a:spLocks noChangeArrowheads="1"/>
          </p:cNvSpPr>
          <p:nvPr/>
        </p:nvSpPr>
        <p:spPr bwMode="auto">
          <a:xfrm>
            <a:off x="219075" y="976313"/>
            <a:ext cx="425132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</a:pPr>
            <a:r>
              <a:rPr lang="en-US" sz="2400" i="1">
                <a:solidFill>
                  <a:srgbClr val="FF0000"/>
                </a:solidFill>
                <a:ea typeface="MS PGothic" pitchFamily="34" charset="-128"/>
              </a:rPr>
              <a:t>CBR (constant bit rate):</a:t>
            </a:r>
            <a:r>
              <a:rPr lang="en-US" sz="2400" i="1">
                <a:solidFill>
                  <a:srgbClr val="CC0000"/>
                </a:solidFill>
                <a:ea typeface="MS PGothic" pitchFamily="34" charset="-128"/>
              </a:rPr>
              <a:t> </a:t>
            </a:r>
            <a:r>
              <a:rPr lang="el-GR" sz="2400">
                <a:solidFill>
                  <a:srgbClr val="000000"/>
                </a:solidFill>
              </a:rPr>
              <a:t>σταθερός ρυθμός κωδικοποίησης </a:t>
            </a:r>
            <a:r>
              <a:rPr lang="en-US" sz="2400">
                <a:solidFill>
                  <a:srgbClr val="000000"/>
                </a:solidFill>
              </a:rPr>
              <a:t>video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</a:pPr>
            <a:r>
              <a:rPr lang="en-US" sz="2400" i="1">
                <a:solidFill>
                  <a:srgbClr val="FF0000"/>
                </a:solidFill>
                <a:ea typeface="MS PGothic" pitchFamily="34" charset="-128"/>
              </a:rPr>
              <a:t>VBR (variable bit rate):</a:t>
            </a:r>
            <a:r>
              <a:rPr lang="en-US" sz="2400" i="1">
                <a:solidFill>
                  <a:srgbClr val="CC0000"/>
                </a:solidFill>
                <a:ea typeface="MS PGothic" pitchFamily="34" charset="-128"/>
              </a:rPr>
              <a:t> </a:t>
            </a:r>
            <a:r>
              <a:rPr lang="el-GR" sz="2400" i="1"/>
              <a:t>ο</a:t>
            </a:r>
            <a:r>
              <a:rPr lang="el-GR" sz="2400" i="1">
                <a:solidFill>
                  <a:srgbClr val="CC0000"/>
                </a:solidFill>
              </a:rPr>
              <a:t> </a:t>
            </a:r>
            <a:r>
              <a:rPr lang="el-GR" sz="2400">
                <a:solidFill>
                  <a:srgbClr val="000000"/>
                </a:solidFill>
              </a:rPr>
              <a:t>ρυθμός κωδικοποίησης </a:t>
            </a:r>
            <a:r>
              <a:rPr lang="en-US" sz="2400">
                <a:solidFill>
                  <a:srgbClr val="000000"/>
                </a:solidFill>
              </a:rPr>
              <a:t>video</a:t>
            </a:r>
            <a:r>
              <a:rPr lang="en-US" sz="2400">
                <a:ea typeface="MS PGothic" pitchFamily="34" charset="-128"/>
              </a:rPr>
              <a:t> </a:t>
            </a:r>
            <a:r>
              <a:rPr lang="el-GR" sz="2400"/>
              <a:t>αλλάζει</a:t>
            </a:r>
            <a:r>
              <a:rPr lang="en-US" sz="2400">
                <a:ea typeface="MS PGothic" pitchFamily="34" charset="-128"/>
              </a:rPr>
              <a:t> </a:t>
            </a:r>
            <a:r>
              <a:rPr lang="el-GR" sz="2400"/>
              <a:t>καθώς αλλάζει το ποσό χωρικής, χρονικής κωδικοποίησης</a:t>
            </a:r>
            <a:r>
              <a:rPr lang="en-US" sz="2400">
                <a:ea typeface="MS PGothic" pitchFamily="34" charset="-128"/>
              </a:rPr>
              <a:t> 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pitchFamily="2" charset="2"/>
              <a:buChar char="v"/>
            </a:pPr>
            <a:r>
              <a:rPr lang="el-GR" sz="2400" i="1">
                <a:solidFill>
                  <a:srgbClr val="FF0000"/>
                </a:solidFill>
              </a:rPr>
              <a:t>παραδείγματα</a:t>
            </a:r>
            <a:r>
              <a:rPr lang="en-US" sz="2400" i="1">
                <a:solidFill>
                  <a:srgbClr val="FF0000"/>
                </a:solidFill>
                <a:ea typeface="MS PGothic" pitchFamily="34" charset="-128"/>
              </a:rPr>
              <a:t>:</a:t>
            </a:r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n-US" sz="2000">
                <a:ea typeface="MS PGothic" pitchFamily="34" charset="-128"/>
              </a:rPr>
              <a:t>MPEG 1 (CD-ROM) 1.5 Mbps</a:t>
            </a:r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n-US" sz="2000">
                <a:ea typeface="MS PGothic" pitchFamily="34" charset="-128"/>
              </a:rPr>
              <a:t>MPEG2 (DVD) 3-6 Mbps</a:t>
            </a:r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§"/>
            </a:pPr>
            <a:r>
              <a:rPr lang="en-US" sz="2000">
                <a:ea typeface="MS PGothic" pitchFamily="34" charset="-128"/>
              </a:rPr>
              <a:t>MPEG4 (</a:t>
            </a:r>
            <a:r>
              <a:rPr lang="el-GR" sz="2000"/>
              <a:t>συχνά χρησιμοποιείται στο</a:t>
            </a:r>
            <a:r>
              <a:rPr lang="en-US" sz="2000">
                <a:ea typeface="MS PGothic" pitchFamily="34" charset="-128"/>
              </a:rPr>
              <a:t> Internet, &lt; 1 Mbps)</a:t>
            </a:r>
          </a:p>
        </p:txBody>
      </p:sp>
      <p:sp>
        <p:nvSpPr>
          <p:cNvPr id="18443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444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FA81D76C-F459-4C56-AC97-55F6E06AF41C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8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7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531813" y="4191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l-GR" sz="3200" u="sng" dirty="0">
                <a:solidFill>
                  <a:schemeClr val="accent2"/>
                </a:solidFill>
              </a:rPr>
              <a:t>Μαρκάρισμα δρομολογητή στην περίμετρο (</a:t>
            </a:r>
            <a:r>
              <a:rPr lang="en-US" sz="3200" u="sng" dirty="0">
                <a:solidFill>
                  <a:schemeClr val="accent2"/>
                </a:solidFill>
              </a:rPr>
              <a:t>edge-router</a:t>
            </a:r>
            <a:r>
              <a:rPr lang="el-GR" sz="3200" u="sng" dirty="0">
                <a:solidFill>
                  <a:schemeClr val="accent2"/>
                </a:solidFill>
              </a:rPr>
              <a:t>)</a:t>
            </a:r>
            <a:r>
              <a:rPr lang="en-US" sz="2400" u="sng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452438" y="4803775"/>
            <a:ext cx="8229600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>
                <a:solidFill>
                  <a:schemeClr val="tx2"/>
                </a:solidFill>
              </a:rPr>
              <a:t>μαρκάρισμα ανά κατηγορία</a:t>
            </a:r>
            <a:r>
              <a:rPr lang="en-US">
                <a:solidFill>
                  <a:schemeClr val="tx2"/>
                </a:solidFill>
              </a:rPr>
              <a:t>: </a:t>
            </a:r>
            <a:r>
              <a:rPr lang="el-GR">
                <a:solidFill>
                  <a:schemeClr val="tx2"/>
                </a:solidFill>
              </a:rPr>
              <a:t>πακέτα διαφορετικών κατηγοριών μαρκάρονται διαφορετικά</a:t>
            </a:r>
            <a:endParaRPr lang="en-US" sz="1600">
              <a:solidFill>
                <a:schemeClr val="tx2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>
                <a:solidFill>
                  <a:schemeClr val="tx2"/>
                </a:solidFill>
              </a:rPr>
              <a:t>μαρκάρισμα μέσα σε κάθε κατηγορία</a:t>
            </a:r>
            <a:r>
              <a:rPr lang="en-US">
                <a:solidFill>
                  <a:schemeClr val="tx2"/>
                </a:solidFill>
              </a:rPr>
              <a:t>: </a:t>
            </a:r>
            <a:r>
              <a:rPr lang="el-GR">
                <a:solidFill>
                  <a:schemeClr val="tx2"/>
                </a:solidFill>
              </a:rPr>
              <a:t>οι ροές που συμμορφώνονται μαρκάρονται διαφορετικά από αυτές που δεν συμμορφώνονται</a:t>
            </a:r>
            <a:endParaRPr lang="en-US" sz="2000">
              <a:solidFill>
                <a:schemeClr val="accent2"/>
              </a:solidFill>
              <a:latin typeface="Garamond" pitchFamily="18" charset="0"/>
            </a:endParaRP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290513" y="1347788"/>
            <a:ext cx="8001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n-US">
                <a:solidFill>
                  <a:schemeClr val="accent2"/>
                </a:solidFill>
              </a:rPr>
              <a:t>profile: </a:t>
            </a:r>
            <a:r>
              <a:rPr lang="el-GR">
                <a:solidFill>
                  <a:schemeClr val="tx2"/>
                </a:solidFill>
              </a:rPr>
              <a:t>προ-συμφωνημένη ταχύτητα</a:t>
            </a:r>
            <a:r>
              <a:rPr lang="en-US">
                <a:solidFill>
                  <a:schemeClr val="tx2"/>
                </a:solidFill>
              </a:rPr>
              <a:t> A, </a:t>
            </a:r>
            <a:r>
              <a:rPr lang="el-GR">
                <a:solidFill>
                  <a:schemeClr val="tx2"/>
                </a:solidFill>
              </a:rPr>
              <a:t>μέγεθος </a:t>
            </a:r>
            <a:r>
              <a:rPr lang="en-US">
                <a:solidFill>
                  <a:schemeClr val="tx2"/>
                </a:solidFill>
              </a:rPr>
              <a:t>bucket  B</a:t>
            </a:r>
            <a:endParaRPr lang="en-US">
              <a:solidFill>
                <a:schemeClr val="accent2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Char char="r"/>
            </a:pPr>
            <a:r>
              <a:rPr lang="el-GR">
                <a:solidFill>
                  <a:schemeClr val="tx2"/>
                </a:solidFill>
              </a:rPr>
              <a:t>Το μαρκάρισμα των πακέτων στην περίμετρο βασίζεται σε προφίλ </a:t>
            </a:r>
            <a:r>
              <a:rPr lang="el-GR">
                <a:solidFill>
                  <a:srgbClr val="3333FF"/>
                </a:solidFill>
              </a:rPr>
              <a:t>ανά ροή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336550" y="4359275"/>
            <a:ext cx="4910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solidFill>
                  <a:schemeClr val="accent2"/>
                </a:solidFill>
              </a:rPr>
              <a:t>Πιθανή χρήση για το μαρκάρισμα </a:t>
            </a:r>
            <a:r>
              <a:rPr lang="en-US" sz="2400">
                <a:solidFill>
                  <a:schemeClr val="accent2"/>
                </a:solidFill>
              </a:rPr>
              <a:t>:</a:t>
            </a:r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2487613" y="3811588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tx2"/>
                </a:solidFill>
              </a:rPr>
              <a:t>User packets</a:t>
            </a:r>
            <a:endParaRPr lang="en-US" sz="2000">
              <a:solidFill>
                <a:schemeClr val="accent2"/>
              </a:solidFill>
            </a:endParaRPr>
          </a:p>
        </p:txBody>
      </p:sp>
      <p:grpSp>
        <p:nvGrpSpPr>
          <p:cNvPr id="83975" name="Group 7"/>
          <p:cNvGrpSpPr>
            <a:grpSpLocks/>
          </p:cNvGrpSpPr>
          <p:nvPr/>
        </p:nvGrpSpPr>
        <p:grpSpPr bwMode="auto">
          <a:xfrm>
            <a:off x="4275138" y="2100263"/>
            <a:ext cx="2667000" cy="2514600"/>
            <a:chOff x="2352" y="1680"/>
            <a:chExt cx="1680" cy="1584"/>
          </a:xfrm>
        </p:grpSpPr>
        <p:sp>
          <p:nvSpPr>
            <p:cNvPr id="83978" name="Rectangle 8"/>
            <p:cNvSpPr>
              <a:spLocks noChangeArrowheads="1"/>
            </p:cNvSpPr>
            <p:nvPr/>
          </p:nvSpPr>
          <p:spPr bwMode="auto">
            <a:xfrm>
              <a:off x="3600" y="2640"/>
              <a:ext cx="144" cy="96"/>
            </a:xfrm>
            <a:prstGeom prst="rect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79" name="Rectangle 9"/>
            <p:cNvSpPr>
              <a:spLocks noChangeArrowheads="1"/>
            </p:cNvSpPr>
            <p:nvPr/>
          </p:nvSpPr>
          <p:spPr bwMode="auto">
            <a:xfrm>
              <a:off x="3840" y="2640"/>
              <a:ext cx="144" cy="96"/>
            </a:xfrm>
            <a:prstGeom prst="rect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80" name="Rectangle 10"/>
            <p:cNvSpPr>
              <a:spLocks noChangeArrowheads="1"/>
            </p:cNvSpPr>
            <p:nvPr/>
          </p:nvSpPr>
          <p:spPr bwMode="auto">
            <a:xfrm>
              <a:off x="3888" y="3168"/>
              <a:ext cx="144" cy="96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81" name="Rectangle 11"/>
            <p:cNvSpPr>
              <a:spLocks noChangeArrowheads="1"/>
            </p:cNvSpPr>
            <p:nvPr/>
          </p:nvSpPr>
          <p:spPr bwMode="auto">
            <a:xfrm>
              <a:off x="3648" y="3168"/>
              <a:ext cx="144" cy="96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82" name="Rectangle 12"/>
            <p:cNvSpPr>
              <a:spLocks noChangeArrowheads="1"/>
            </p:cNvSpPr>
            <p:nvPr/>
          </p:nvSpPr>
          <p:spPr bwMode="auto">
            <a:xfrm>
              <a:off x="3408" y="3168"/>
              <a:ext cx="144" cy="96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83" name="Line 13"/>
            <p:cNvSpPr>
              <a:spLocks noChangeShapeType="1"/>
            </p:cNvSpPr>
            <p:nvPr/>
          </p:nvSpPr>
          <p:spPr bwMode="auto">
            <a:xfrm>
              <a:off x="3072" y="225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84" name="Line 14"/>
            <p:cNvSpPr>
              <a:spLocks noChangeShapeType="1"/>
            </p:cNvSpPr>
            <p:nvPr/>
          </p:nvSpPr>
          <p:spPr bwMode="auto">
            <a:xfrm>
              <a:off x="3072" y="2688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85" name="Line 15"/>
            <p:cNvSpPr>
              <a:spLocks noChangeShapeType="1"/>
            </p:cNvSpPr>
            <p:nvPr/>
          </p:nvSpPr>
          <p:spPr bwMode="auto">
            <a:xfrm flipV="1">
              <a:off x="3360" y="225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86" name="Oval 16"/>
            <p:cNvSpPr>
              <a:spLocks noChangeArrowheads="1"/>
            </p:cNvSpPr>
            <p:nvPr/>
          </p:nvSpPr>
          <p:spPr bwMode="auto">
            <a:xfrm>
              <a:off x="3120" y="2784"/>
              <a:ext cx="192" cy="192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87" name="Line 17"/>
            <p:cNvSpPr>
              <a:spLocks noChangeShapeType="1"/>
            </p:cNvSpPr>
            <p:nvPr/>
          </p:nvSpPr>
          <p:spPr bwMode="auto">
            <a:xfrm>
              <a:off x="2352" y="2880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88" name="Rectangle 18"/>
            <p:cNvSpPr>
              <a:spLocks noChangeArrowheads="1"/>
            </p:cNvSpPr>
            <p:nvPr/>
          </p:nvSpPr>
          <p:spPr bwMode="auto">
            <a:xfrm>
              <a:off x="2400" y="2688"/>
              <a:ext cx="144" cy="9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89" name="Rectangle 19"/>
            <p:cNvSpPr>
              <a:spLocks noChangeArrowheads="1"/>
            </p:cNvSpPr>
            <p:nvPr/>
          </p:nvSpPr>
          <p:spPr bwMode="auto">
            <a:xfrm>
              <a:off x="2640" y="2688"/>
              <a:ext cx="144" cy="9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90" name="Oval 20"/>
            <p:cNvSpPr>
              <a:spLocks noChangeArrowheads="1"/>
            </p:cNvSpPr>
            <p:nvPr/>
          </p:nvSpPr>
          <p:spPr bwMode="auto">
            <a:xfrm>
              <a:off x="3168" y="2208"/>
              <a:ext cx="96" cy="96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fr-FR" sz="2400">
                <a:solidFill>
                  <a:srgbClr val="008000"/>
                </a:solidFill>
                <a:latin typeface="Times New Roman" pitchFamily="18" charset="0"/>
              </a:endParaRPr>
            </a:p>
          </p:txBody>
        </p:sp>
        <p:sp>
          <p:nvSpPr>
            <p:cNvPr id="83991" name="Oval 21"/>
            <p:cNvSpPr>
              <a:spLocks noChangeArrowheads="1"/>
            </p:cNvSpPr>
            <p:nvPr/>
          </p:nvSpPr>
          <p:spPr bwMode="auto">
            <a:xfrm>
              <a:off x="3168" y="2352"/>
              <a:ext cx="96" cy="96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fr-FR" sz="2400">
                <a:solidFill>
                  <a:srgbClr val="008000"/>
                </a:solidFill>
                <a:latin typeface="Times New Roman" pitchFamily="18" charset="0"/>
              </a:endParaRPr>
            </a:p>
          </p:txBody>
        </p:sp>
        <p:sp>
          <p:nvSpPr>
            <p:cNvPr id="83992" name="Oval 22"/>
            <p:cNvSpPr>
              <a:spLocks noChangeArrowheads="1"/>
            </p:cNvSpPr>
            <p:nvPr/>
          </p:nvSpPr>
          <p:spPr bwMode="auto">
            <a:xfrm>
              <a:off x="3168" y="2544"/>
              <a:ext cx="96" cy="96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fr-FR" sz="2400">
                <a:solidFill>
                  <a:srgbClr val="008000"/>
                </a:solidFill>
                <a:latin typeface="Times New Roman" pitchFamily="18" charset="0"/>
              </a:endParaRPr>
            </a:p>
          </p:txBody>
        </p:sp>
        <p:sp>
          <p:nvSpPr>
            <p:cNvPr id="83993" name="Line 23"/>
            <p:cNvSpPr>
              <a:spLocks noChangeShapeType="1"/>
            </p:cNvSpPr>
            <p:nvPr/>
          </p:nvSpPr>
          <p:spPr bwMode="auto">
            <a:xfrm flipV="1">
              <a:off x="3072" y="2016"/>
              <a:ext cx="0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94" name="Line 24"/>
            <p:cNvSpPr>
              <a:spLocks noChangeShapeType="1"/>
            </p:cNvSpPr>
            <p:nvPr/>
          </p:nvSpPr>
          <p:spPr bwMode="auto">
            <a:xfrm flipV="1">
              <a:off x="3360" y="2016"/>
              <a:ext cx="0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95" name="Text Box 25"/>
            <p:cNvSpPr txBox="1">
              <a:spLocks noChangeArrowheads="1"/>
            </p:cNvSpPr>
            <p:nvPr/>
          </p:nvSpPr>
          <p:spPr bwMode="auto">
            <a:xfrm>
              <a:off x="2352" y="1776"/>
              <a:ext cx="720" cy="25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chemeClr val="tx2"/>
                  </a:solidFill>
                </a:rPr>
                <a:t>Rate A</a:t>
              </a:r>
              <a:endParaRPr lang="en-US" sz="2400">
                <a:solidFill>
                  <a:schemeClr val="accent2"/>
                </a:solidFill>
                <a:latin typeface="Times New Roman" pitchFamily="18" charset="0"/>
              </a:endParaRPr>
            </a:p>
          </p:txBody>
        </p:sp>
        <p:sp>
          <p:nvSpPr>
            <p:cNvPr id="83996" name="Line 26"/>
            <p:cNvSpPr>
              <a:spLocks noChangeShapeType="1"/>
            </p:cNvSpPr>
            <p:nvPr/>
          </p:nvSpPr>
          <p:spPr bwMode="auto">
            <a:xfrm>
              <a:off x="3408" y="2976"/>
              <a:ext cx="624" cy="14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97" name="Line 27"/>
            <p:cNvSpPr>
              <a:spLocks noChangeShapeType="1"/>
            </p:cNvSpPr>
            <p:nvPr/>
          </p:nvSpPr>
          <p:spPr bwMode="auto">
            <a:xfrm flipV="1">
              <a:off x="3408" y="2784"/>
              <a:ext cx="624" cy="96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 type="none" w="sm" len="sm"/>
              <a:tailEnd type="triangle" w="sm" len="sm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98" name="AutoShape 28"/>
            <p:cNvSpPr>
              <a:spLocks noChangeArrowheads="1"/>
            </p:cNvSpPr>
            <p:nvPr/>
          </p:nvSpPr>
          <p:spPr bwMode="auto">
            <a:xfrm>
              <a:off x="3120" y="1680"/>
              <a:ext cx="192" cy="384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3999" name="Line 29"/>
            <p:cNvSpPr>
              <a:spLocks noChangeShapeType="1"/>
            </p:cNvSpPr>
            <p:nvPr/>
          </p:nvSpPr>
          <p:spPr bwMode="auto">
            <a:xfrm>
              <a:off x="2976" y="2120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4000" name="Text Box 30"/>
            <p:cNvSpPr txBox="1">
              <a:spLocks noChangeArrowheads="1"/>
            </p:cNvSpPr>
            <p:nvPr/>
          </p:nvSpPr>
          <p:spPr bwMode="auto">
            <a:xfrm>
              <a:off x="2640" y="2256"/>
              <a:ext cx="2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>
                  <a:solidFill>
                    <a:schemeClr val="tx2"/>
                  </a:solidFill>
                </a:rPr>
                <a:t>B</a:t>
              </a:r>
            </a:p>
          </p:txBody>
        </p:sp>
        <p:sp>
          <p:nvSpPr>
            <p:cNvPr id="84001" name="Line 31"/>
            <p:cNvSpPr>
              <a:spLocks noChangeShapeType="1"/>
            </p:cNvSpPr>
            <p:nvPr/>
          </p:nvSpPr>
          <p:spPr bwMode="auto">
            <a:xfrm>
              <a:off x="2976" y="2160"/>
              <a:ext cx="0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83976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3977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E0D4A79E-0E86-4DEF-BE58-F8B9E0D5EDF4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80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8288"/>
            <a:ext cx="9144000" cy="871537"/>
          </a:xfrm>
        </p:spPr>
        <p:txBody>
          <a:bodyPr/>
          <a:lstStyle/>
          <a:p>
            <a:r>
              <a:rPr lang="en-US" smtClean="0"/>
              <a:t>Diffserv </a:t>
            </a:r>
            <a:r>
              <a:rPr lang="el-GR" smtClean="0"/>
              <a:t>μαρκάρισμα πακέτων</a:t>
            </a:r>
            <a:endParaRPr lang="en-US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1012" y="1339849"/>
            <a:ext cx="8103576" cy="3044863"/>
          </a:xfrm>
        </p:spPr>
        <p:txBody>
          <a:bodyPr/>
          <a:lstStyle/>
          <a:p>
            <a:r>
              <a:rPr lang="el-GR" dirty="0" smtClean="0"/>
              <a:t>Το πακέτο «μαρκάρεται» στο πεδίο</a:t>
            </a:r>
            <a:r>
              <a:rPr lang="en-US" dirty="0" smtClean="0"/>
              <a:t> Type of Service (TOS) </a:t>
            </a:r>
            <a:r>
              <a:rPr lang="el-GR" dirty="0" smtClean="0"/>
              <a:t>στο</a:t>
            </a:r>
            <a:r>
              <a:rPr lang="en-US" dirty="0" smtClean="0"/>
              <a:t> IPv4, </a:t>
            </a:r>
            <a:r>
              <a:rPr lang="el-GR" dirty="0" smtClean="0"/>
              <a:t>και στο πεδίο</a:t>
            </a:r>
            <a:r>
              <a:rPr lang="en-US" dirty="0" smtClean="0"/>
              <a:t> Traffic Class </a:t>
            </a:r>
            <a:r>
              <a:rPr lang="el-GR" dirty="0" smtClean="0"/>
              <a:t>στο</a:t>
            </a:r>
            <a:r>
              <a:rPr lang="en-US" dirty="0" smtClean="0"/>
              <a:t> IPv6</a:t>
            </a:r>
            <a:endParaRPr lang="el-GR" dirty="0" smtClean="0"/>
          </a:p>
          <a:p>
            <a:pPr>
              <a:buNone/>
            </a:pPr>
            <a:endParaRPr lang="en-US" dirty="0" smtClean="0"/>
          </a:p>
          <a:p>
            <a:r>
              <a:rPr lang="el-GR" dirty="0" smtClean="0"/>
              <a:t>Το </a:t>
            </a:r>
            <a:r>
              <a:rPr lang="en-US" dirty="0" smtClean="0"/>
              <a:t>6 bits </a:t>
            </a:r>
            <a:r>
              <a:rPr lang="el-GR" dirty="0" smtClean="0"/>
              <a:t>υπό-πεδίο (</a:t>
            </a:r>
            <a:r>
              <a:rPr lang="en-US" dirty="0" smtClean="0"/>
              <a:t>Differentiated Service Code Point</a:t>
            </a:r>
            <a:r>
              <a:rPr lang="el-GR" dirty="0" smtClean="0"/>
              <a:t>, </a:t>
            </a:r>
            <a:r>
              <a:rPr lang="en-US" dirty="0" smtClean="0"/>
              <a:t>DSCP) </a:t>
            </a:r>
            <a:r>
              <a:rPr lang="el-GR" dirty="0" smtClean="0"/>
              <a:t>καθορίζει το </a:t>
            </a:r>
            <a:r>
              <a:rPr lang="en-US" dirty="0" smtClean="0"/>
              <a:t>PHB </a:t>
            </a:r>
            <a:r>
              <a:rPr lang="el-GR" dirty="0" smtClean="0"/>
              <a:t>που θα πάρει το πακέτο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2 bits </a:t>
            </a:r>
            <a:r>
              <a:rPr lang="el-GR" dirty="0" smtClean="0"/>
              <a:t>δεν χρησιμοποιούνται επί του παρόντος.</a:t>
            </a:r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9218" name="Object 0"/>
          <p:cNvGraphicFramePr>
            <a:graphicFrameLocks noChangeAspect="1"/>
          </p:cNvGraphicFramePr>
          <p:nvPr/>
        </p:nvGraphicFramePr>
        <p:xfrm>
          <a:off x="1879600" y="4538949"/>
          <a:ext cx="5014913" cy="1013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Photo Editor Photo" r:id="rId4" imgW="16866667" imgH="3409524" progId="">
                  <p:embed/>
                </p:oleObj>
              </mc:Choice>
              <mc:Fallback>
                <p:oleObj name="Photo Editor Photo" r:id="rId4" imgW="16866667" imgH="3409524" progId="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4538949"/>
                        <a:ext cx="5014913" cy="1013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222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5B644F7C-C3DE-4F57-9B07-DEC6D5EA49DF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81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" y="228600"/>
            <a:ext cx="8637588" cy="871538"/>
          </a:xfrm>
        </p:spPr>
        <p:txBody>
          <a:bodyPr/>
          <a:lstStyle/>
          <a:p>
            <a:r>
              <a:rPr lang="el-GR" smtClean="0"/>
              <a:t>Κατηγοριοποίηση, διατήρηση</a:t>
            </a:r>
            <a:endParaRPr lang="en-US" smtClean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7838" y="1100138"/>
            <a:ext cx="8145462" cy="2798762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smtClean="0"/>
              <a:t>Μπορεί να είναι επιθυμητό να περιορίζεται η ταχύτητα με την οποία «εισέρχονται» στο δίκτυο τα πακέτα μίας συγκεκριμένης κατηγορίας</a:t>
            </a:r>
            <a:r>
              <a:rPr lang="en-US" smtClean="0"/>
              <a:t>:</a:t>
            </a:r>
          </a:p>
          <a:p>
            <a:r>
              <a:rPr lang="el-GR" smtClean="0"/>
              <a:t>Ο χρήστης δηλώνει το προφίλ κίνησης </a:t>
            </a:r>
            <a:r>
              <a:rPr lang="en-US" smtClean="0"/>
              <a:t>(</a:t>
            </a:r>
            <a:r>
              <a:rPr lang="el-GR" smtClean="0"/>
              <a:t>π.χ.</a:t>
            </a:r>
            <a:r>
              <a:rPr lang="en-US" smtClean="0"/>
              <a:t>, </a:t>
            </a:r>
            <a:r>
              <a:rPr lang="el-GR" smtClean="0"/>
              <a:t>ταχύτητα</a:t>
            </a:r>
            <a:r>
              <a:rPr lang="en-US" smtClean="0"/>
              <a:t>, </a:t>
            </a:r>
            <a:r>
              <a:rPr lang="el-GR" smtClean="0"/>
              <a:t>μέγεθος ριπής πακέτων</a:t>
            </a:r>
            <a:r>
              <a:rPr lang="en-US" smtClean="0"/>
              <a:t>)</a:t>
            </a:r>
          </a:p>
          <a:p>
            <a:r>
              <a:rPr lang="el-GR" smtClean="0"/>
              <a:t>Η κίνηση μετριέται</a:t>
            </a:r>
            <a:r>
              <a:rPr lang="en-US" smtClean="0"/>
              <a:t>, </a:t>
            </a:r>
            <a:r>
              <a:rPr lang="el-GR" smtClean="0"/>
              <a:t>προσαρμόζεται όταν δεν συμμορφώνεται</a:t>
            </a:r>
            <a:r>
              <a:rPr lang="en-US" smtClean="0"/>
              <a:t> </a:t>
            </a:r>
          </a:p>
        </p:txBody>
      </p:sp>
      <p:pic>
        <p:nvPicPr>
          <p:cNvPr id="84996" name="Picture 4" descr="694 diffserv metering classify mark shap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8263" y="3825875"/>
            <a:ext cx="5410200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7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4998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F8A7CA16-8B9B-4B66-8E14-9F856DF581FD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82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Προώθηση</a:t>
            </a:r>
            <a:r>
              <a:rPr lang="en-US" smtClean="0"/>
              <a:t> (Per-hop Behavior - PHB)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39850"/>
            <a:ext cx="8159750" cy="4908550"/>
          </a:xfrm>
        </p:spPr>
        <p:txBody>
          <a:bodyPr/>
          <a:lstStyle/>
          <a:p>
            <a:r>
              <a:rPr lang="el-GR" dirty="0" smtClean="0"/>
              <a:t>Το </a:t>
            </a:r>
            <a:r>
              <a:rPr lang="en-US" dirty="0" smtClean="0"/>
              <a:t>PHB </a:t>
            </a:r>
            <a:r>
              <a:rPr lang="el-GR" dirty="0" smtClean="0"/>
              <a:t>έχει ως αποτέλεσμα διαφορετική εξωτερικά παρατηρούμενη συμπεριφορά προώθησης </a:t>
            </a:r>
            <a:r>
              <a:rPr lang="en-US" dirty="0" smtClean="0"/>
              <a:t>(measurable) </a:t>
            </a:r>
          </a:p>
          <a:p>
            <a:r>
              <a:rPr lang="el-GR" dirty="0" smtClean="0"/>
              <a:t>Το </a:t>
            </a:r>
            <a:r>
              <a:rPr lang="en-US" dirty="0" smtClean="0"/>
              <a:t>PHB </a:t>
            </a:r>
            <a:r>
              <a:rPr lang="el-GR" dirty="0" smtClean="0"/>
              <a:t>δεν υπαγορεύει τους μηχανισμούς που θα χρησιμοποιηθούν για να εξασφαλιστεί η απαιτούμενη  </a:t>
            </a:r>
            <a:r>
              <a:rPr lang="en-US" dirty="0" smtClean="0"/>
              <a:t>PHB </a:t>
            </a:r>
            <a:r>
              <a:rPr lang="el-GR" dirty="0" smtClean="0"/>
              <a:t>συμπεριφορά απόδοσης</a:t>
            </a:r>
            <a:endParaRPr lang="en-US" dirty="0" smtClean="0"/>
          </a:p>
          <a:p>
            <a:r>
              <a:rPr lang="el-GR" dirty="0" smtClean="0"/>
              <a:t>Παραδείγματα</a:t>
            </a:r>
            <a:r>
              <a:rPr lang="en-US" dirty="0" smtClean="0"/>
              <a:t>: </a:t>
            </a:r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Η κατηγορία υπηρεσίας</a:t>
            </a:r>
            <a:r>
              <a:rPr lang="en-US" dirty="0" smtClean="0"/>
              <a:t> A </a:t>
            </a:r>
            <a:r>
              <a:rPr lang="el-GR" dirty="0" smtClean="0"/>
              <a:t>λαμβάνει το </a:t>
            </a:r>
            <a:r>
              <a:rPr lang="en-US" dirty="0" smtClean="0"/>
              <a:t>x% </a:t>
            </a:r>
            <a:r>
              <a:rPr lang="el-GR" dirty="0" smtClean="0"/>
              <a:t>από το συνολικό εύρος ζώνης της σύνδεσης μέσα σε κάποιο συγκεκριμένο χρονικό διάστημα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dirty="0" smtClean="0"/>
              <a:t>Τα πακέτα της κατηγορίας</a:t>
            </a:r>
            <a:r>
              <a:rPr lang="en-US" dirty="0" smtClean="0"/>
              <a:t> A </a:t>
            </a:r>
            <a:r>
              <a:rPr lang="el-GR" dirty="0" smtClean="0"/>
              <a:t>στέλνονται πριν από τα πακέτα της κατηγορίας </a:t>
            </a:r>
            <a:r>
              <a:rPr lang="en-US" dirty="0" smtClean="0"/>
              <a:t>B</a:t>
            </a:r>
          </a:p>
        </p:txBody>
      </p:sp>
      <p:sp>
        <p:nvSpPr>
          <p:cNvPr id="8602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602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E92560F8-C8CB-41E2-BA33-FCD44A510E30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83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Προώθηση</a:t>
            </a:r>
            <a:r>
              <a:rPr lang="en-US" smtClean="0"/>
              <a:t> (PHB)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39850"/>
            <a:ext cx="7850188" cy="490855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l-GR" sz="2800" smtClean="0"/>
              <a:t>Η ανάπτυξη του </a:t>
            </a:r>
            <a:r>
              <a:rPr lang="en-US" sz="2800" smtClean="0"/>
              <a:t>PHB:</a:t>
            </a:r>
            <a:endParaRPr lang="en-US" smtClean="0"/>
          </a:p>
          <a:p>
            <a:r>
              <a:rPr lang="el-GR" smtClean="0">
                <a:solidFill>
                  <a:srgbClr val="FF0000"/>
                </a:solidFill>
              </a:rPr>
              <a:t>Ανεμπόδιστη προώθηση</a:t>
            </a:r>
            <a:r>
              <a:rPr lang="en-US" smtClean="0">
                <a:solidFill>
                  <a:srgbClr val="FF0000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η ταχύτητα αναχώρησης των πακέτων μιας κατηγορίας από έναν δρομολογητή πρέπει να ισούται ή να υπερβαίνει μια προκαθορισμένη τιμή.</a:t>
            </a:r>
            <a:r>
              <a:rPr lang="en-US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Παρέχει σε μια κατηγορία το ισοδύναμο μιας σύνδεσης με ελάχιστο εγγυημένο εύρος ζώνης.</a:t>
            </a:r>
            <a:endParaRPr lang="en-US" smtClean="0"/>
          </a:p>
          <a:p>
            <a:r>
              <a:rPr lang="el-GR" smtClean="0">
                <a:solidFill>
                  <a:srgbClr val="FF0000"/>
                </a:solidFill>
              </a:rPr>
              <a:t>Εγγυημένη προώθηση</a:t>
            </a:r>
            <a:r>
              <a:rPr lang="en-US" smtClean="0">
                <a:solidFill>
                  <a:srgbClr val="FF0000"/>
                </a:solidFill>
              </a:rPr>
              <a:t>:</a:t>
            </a:r>
            <a:r>
              <a:rPr lang="en-US" smtClean="0"/>
              <a:t> </a:t>
            </a:r>
            <a:r>
              <a:rPr lang="el-GR" smtClean="0"/>
              <a:t>4 κατηγορίες κίνησης</a:t>
            </a:r>
            <a:endParaRPr lang="en-US" smtClean="0"/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Σε κάθε κατηγορία παρέχεται κάποιο ελάχιστο εύρος ζώνης</a:t>
            </a:r>
            <a:r>
              <a:rPr lang="en-US" smtClean="0"/>
              <a:t>.</a:t>
            </a:r>
          </a:p>
          <a:p>
            <a:pPr lvl="1">
              <a:buFont typeface="Wingdings" pitchFamily="2" charset="2"/>
              <a:buChar char="§"/>
            </a:pPr>
            <a:r>
              <a:rPr lang="el-GR" smtClean="0"/>
              <a:t>Σε κάθε κατηγορία  υπάρχουν 3 υποκατηγορίες «προτίμησης για απόρριψη» (</a:t>
            </a:r>
            <a:r>
              <a:rPr lang="en-US" smtClean="0"/>
              <a:t>drop preference</a:t>
            </a:r>
            <a:r>
              <a:rPr lang="el-GR" smtClean="0"/>
              <a:t>)</a:t>
            </a:r>
            <a:r>
              <a:rPr lang="en-US" smtClean="0"/>
              <a:t>.</a:t>
            </a:r>
          </a:p>
          <a:p>
            <a:endParaRPr lang="en-US" smtClean="0"/>
          </a:p>
        </p:txBody>
      </p:sp>
      <p:sp>
        <p:nvSpPr>
          <p:cNvPr id="87044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7045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CC9B1639-2EE4-4CC5-B75F-032678378E6F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84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Εγγυήσεις </a:t>
            </a:r>
            <a:r>
              <a:rPr lang="en-US" smtClean="0"/>
              <a:t>QoS </a:t>
            </a:r>
            <a:r>
              <a:rPr lang="el-GR" smtClean="0"/>
              <a:t>ανά σύνδεση</a:t>
            </a:r>
          </a:p>
        </p:txBody>
      </p:sp>
      <p:sp>
        <p:nvSpPr>
          <p:cNvPr id="10247" name="Line 8"/>
          <p:cNvSpPr>
            <a:spLocks noChangeShapeType="1"/>
          </p:cNvSpPr>
          <p:nvPr/>
        </p:nvSpPr>
        <p:spPr bwMode="auto">
          <a:xfrm>
            <a:off x="3016250" y="3500438"/>
            <a:ext cx="3716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248" name="Freeform 10"/>
          <p:cNvSpPr>
            <a:spLocks/>
          </p:cNvSpPr>
          <p:nvPr/>
        </p:nvSpPr>
        <p:spPr bwMode="auto">
          <a:xfrm>
            <a:off x="3368675" y="3133725"/>
            <a:ext cx="1058863" cy="266700"/>
          </a:xfrm>
          <a:custGeom>
            <a:avLst/>
            <a:gdLst>
              <a:gd name="T0" fmla="*/ 2147483647 w 556"/>
              <a:gd name="T1" fmla="*/ 2147483647 h 252"/>
              <a:gd name="T2" fmla="*/ 2147483647 w 556"/>
              <a:gd name="T3" fmla="*/ 2147483647 h 252"/>
              <a:gd name="T4" fmla="*/ 2147483647 w 556"/>
              <a:gd name="T5" fmla="*/ 2147483647 h 252"/>
              <a:gd name="T6" fmla="*/ 2147483647 w 556"/>
              <a:gd name="T7" fmla="*/ 2147483647 h 252"/>
              <a:gd name="T8" fmla="*/ 2147483647 w 556"/>
              <a:gd name="T9" fmla="*/ 2147483647 h 252"/>
              <a:gd name="T10" fmla="*/ 2147483647 w 556"/>
              <a:gd name="T11" fmla="*/ 2147483647 h 252"/>
              <a:gd name="T12" fmla="*/ 2147483647 w 556"/>
              <a:gd name="T13" fmla="*/ 2147483647 h 252"/>
              <a:gd name="T14" fmla="*/ 2147483647 w 556"/>
              <a:gd name="T15" fmla="*/ 2147483647 h 252"/>
              <a:gd name="T16" fmla="*/ 2147483647 w 556"/>
              <a:gd name="T17" fmla="*/ 2147483647 h 252"/>
              <a:gd name="T18" fmla="*/ 2147483647 w 556"/>
              <a:gd name="T19" fmla="*/ 2147483647 h 252"/>
              <a:gd name="T20" fmla="*/ 2147483647 w 556"/>
              <a:gd name="T21" fmla="*/ 2147483647 h 252"/>
              <a:gd name="T22" fmla="*/ 2147483647 w 556"/>
              <a:gd name="T23" fmla="*/ 2147483647 h 252"/>
              <a:gd name="T24" fmla="*/ 2147483647 w 556"/>
              <a:gd name="T25" fmla="*/ 2147483647 h 252"/>
              <a:gd name="T26" fmla="*/ 2147483647 w 556"/>
              <a:gd name="T27" fmla="*/ 2147483647 h 252"/>
              <a:gd name="T28" fmla="*/ 2147483647 w 556"/>
              <a:gd name="T29" fmla="*/ 2147483647 h 252"/>
              <a:gd name="T30" fmla="*/ 2147483647 w 556"/>
              <a:gd name="T31" fmla="*/ 2147483647 h 252"/>
              <a:gd name="T32" fmla="*/ 2147483647 w 556"/>
              <a:gd name="T33" fmla="*/ 2147483647 h 252"/>
              <a:gd name="T34" fmla="*/ 2147483647 w 556"/>
              <a:gd name="T35" fmla="*/ 2147483647 h 252"/>
              <a:gd name="T36" fmla="*/ 2147483647 w 556"/>
              <a:gd name="T37" fmla="*/ 2147483647 h 252"/>
              <a:gd name="T38" fmla="*/ 2147483647 w 556"/>
              <a:gd name="T39" fmla="*/ 2147483647 h 252"/>
              <a:gd name="T40" fmla="*/ 2147483647 w 556"/>
              <a:gd name="T41" fmla="*/ 2147483647 h 252"/>
              <a:gd name="T42" fmla="*/ 2147483647 w 556"/>
              <a:gd name="T43" fmla="*/ 2147483647 h 252"/>
              <a:gd name="T44" fmla="*/ 2147483647 w 556"/>
              <a:gd name="T45" fmla="*/ 2147483647 h 252"/>
              <a:gd name="T46" fmla="*/ 2147483647 w 556"/>
              <a:gd name="T47" fmla="*/ 2147483647 h 25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56"/>
              <a:gd name="T73" fmla="*/ 0 h 252"/>
              <a:gd name="T74" fmla="*/ 556 w 556"/>
              <a:gd name="T75" fmla="*/ 252 h 25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56" h="252">
                <a:moveTo>
                  <a:pt x="5" y="18"/>
                </a:moveTo>
                <a:cubicBezTo>
                  <a:pt x="12" y="0"/>
                  <a:pt x="28" y="43"/>
                  <a:pt x="47" y="52"/>
                </a:cubicBezTo>
                <a:cubicBezTo>
                  <a:pt x="66" y="61"/>
                  <a:pt x="97" y="71"/>
                  <a:pt x="119" y="75"/>
                </a:cubicBezTo>
                <a:cubicBezTo>
                  <a:pt x="141" y="79"/>
                  <a:pt x="157" y="77"/>
                  <a:pt x="180" y="79"/>
                </a:cubicBezTo>
                <a:cubicBezTo>
                  <a:pt x="203" y="81"/>
                  <a:pt x="235" y="86"/>
                  <a:pt x="257" y="87"/>
                </a:cubicBezTo>
                <a:cubicBezTo>
                  <a:pt x="279" y="88"/>
                  <a:pt x="293" y="88"/>
                  <a:pt x="315" y="87"/>
                </a:cubicBezTo>
                <a:cubicBezTo>
                  <a:pt x="337" y="86"/>
                  <a:pt x="364" y="84"/>
                  <a:pt x="387" y="81"/>
                </a:cubicBezTo>
                <a:cubicBezTo>
                  <a:pt x="410" y="78"/>
                  <a:pt x="428" y="77"/>
                  <a:pt x="452" y="70"/>
                </a:cubicBezTo>
                <a:cubicBezTo>
                  <a:pt x="476" y="63"/>
                  <a:pt x="514" y="44"/>
                  <a:pt x="531" y="37"/>
                </a:cubicBezTo>
                <a:cubicBezTo>
                  <a:pt x="548" y="30"/>
                  <a:pt x="549" y="7"/>
                  <a:pt x="552" y="27"/>
                </a:cubicBezTo>
                <a:cubicBezTo>
                  <a:pt x="555" y="47"/>
                  <a:pt x="556" y="132"/>
                  <a:pt x="550" y="160"/>
                </a:cubicBezTo>
                <a:cubicBezTo>
                  <a:pt x="544" y="188"/>
                  <a:pt x="527" y="187"/>
                  <a:pt x="518" y="196"/>
                </a:cubicBezTo>
                <a:cubicBezTo>
                  <a:pt x="508" y="206"/>
                  <a:pt x="500" y="210"/>
                  <a:pt x="489" y="216"/>
                </a:cubicBezTo>
                <a:cubicBezTo>
                  <a:pt x="478" y="221"/>
                  <a:pt x="465" y="227"/>
                  <a:pt x="450" y="231"/>
                </a:cubicBezTo>
                <a:cubicBezTo>
                  <a:pt x="434" y="235"/>
                  <a:pt x="414" y="241"/>
                  <a:pt x="393" y="244"/>
                </a:cubicBezTo>
                <a:cubicBezTo>
                  <a:pt x="371" y="246"/>
                  <a:pt x="344" y="249"/>
                  <a:pt x="323" y="251"/>
                </a:cubicBezTo>
                <a:cubicBezTo>
                  <a:pt x="301" y="252"/>
                  <a:pt x="280" y="252"/>
                  <a:pt x="261" y="252"/>
                </a:cubicBezTo>
                <a:cubicBezTo>
                  <a:pt x="241" y="252"/>
                  <a:pt x="222" y="249"/>
                  <a:pt x="205" y="248"/>
                </a:cubicBezTo>
                <a:cubicBezTo>
                  <a:pt x="187" y="246"/>
                  <a:pt x="174" y="245"/>
                  <a:pt x="155" y="241"/>
                </a:cubicBezTo>
                <a:cubicBezTo>
                  <a:pt x="135" y="237"/>
                  <a:pt x="104" y="230"/>
                  <a:pt x="88" y="224"/>
                </a:cubicBezTo>
                <a:cubicBezTo>
                  <a:pt x="71" y="219"/>
                  <a:pt x="62" y="216"/>
                  <a:pt x="51" y="209"/>
                </a:cubicBezTo>
                <a:cubicBezTo>
                  <a:pt x="40" y="202"/>
                  <a:pt x="32" y="189"/>
                  <a:pt x="25" y="181"/>
                </a:cubicBezTo>
                <a:cubicBezTo>
                  <a:pt x="17" y="173"/>
                  <a:pt x="8" y="184"/>
                  <a:pt x="5" y="157"/>
                </a:cubicBezTo>
                <a:cubicBezTo>
                  <a:pt x="2" y="131"/>
                  <a:pt x="0" y="34"/>
                  <a:pt x="5" y="18"/>
                </a:cubicBez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249" name="Oval 11"/>
          <p:cNvSpPr>
            <a:spLocks noChangeArrowheads="1"/>
          </p:cNvSpPr>
          <p:nvPr/>
        </p:nvSpPr>
        <p:spPr bwMode="auto">
          <a:xfrm>
            <a:off x="3378200" y="3184525"/>
            <a:ext cx="1042988" cy="150813"/>
          </a:xfrm>
          <a:prstGeom prst="ellips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0250" name="Line 12"/>
          <p:cNvSpPr>
            <a:spLocks noChangeShapeType="1"/>
          </p:cNvSpPr>
          <p:nvPr/>
        </p:nvSpPr>
        <p:spPr bwMode="auto">
          <a:xfrm>
            <a:off x="3381375" y="3160713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251" name="Line 13"/>
          <p:cNvSpPr>
            <a:spLocks noChangeShapeType="1"/>
          </p:cNvSpPr>
          <p:nvPr/>
        </p:nvSpPr>
        <p:spPr bwMode="auto">
          <a:xfrm>
            <a:off x="4425950" y="3133725"/>
            <a:ext cx="0" cy="936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252" name="Oval 14"/>
          <p:cNvSpPr>
            <a:spLocks noChangeArrowheads="1"/>
          </p:cNvSpPr>
          <p:nvPr/>
        </p:nvSpPr>
        <p:spPr bwMode="auto">
          <a:xfrm>
            <a:off x="3359150" y="3052763"/>
            <a:ext cx="1047750" cy="174625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grpSp>
        <p:nvGrpSpPr>
          <p:cNvPr id="10253" name="Group 15"/>
          <p:cNvGrpSpPr>
            <a:grpSpLocks/>
          </p:cNvGrpSpPr>
          <p:nvPr/>
        </p:nvGrpSpPr>
        <p:grpSpPr bwMode="auto">
          <a:xfrm>
            <a:off x="3625850" y="3090863"/>
            <a:ext cx="517525" cy="101600"/>
            <a:chOff x="2848" y="848"/>
            <a:chExt cx="140" cy="98"/>
          </a:xfrm>
        </p:grpSpPr>
        <p:sp>
          <p:nvSpPr>
            <p:cNvPr id="10298" name="Line 1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299" name="Line 1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300" name="Line 1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0254" name="Group 19"/>
          <p:cNvGrpSpPr>
            <a:grpSpLocks/>
          </p:cNvGrpSpPr>
          <p:nvPr/>
        </p:nvGrpSpPr>
        <p:grpSpPr bwMode="auto">
          <a:xfrm flipV="1">
            <a:off x="3625850" y="3090863"/>
            <a:ext cx="517525" cy="101600"/>
            <a:chOff x="2848" y="848"/>
            <a:chExt cx="140" cy="98"/>
          </a:xfrm>
        </p:grpSpPr>
        <p:sp>
          <p:nvSpPr>
            <p:cNvPr id="10295" name="Line 2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296" name="Line 2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297" name="Line 2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0255" name="Oval 23"/>
          <p:cNvSpPr>
            <a:spLocks noChangeArrowheads="1"/>
          </p:cNvSpPr>
          <p:nvPr/>
        </p:nvSpPr>
        <p:spPr bwMode="auto">
          <a:xfrm>
            <a:off x="3376613" y="3525838"/>
            <a:ext cx="1047750" cy="17462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hlink"/>
              </a:gs>
            </a:gsLst>
            <a:lin ang="5400000" scaled="1"/>
          </a:gra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0256" name="Line 24"/>
          <p:cNvSpPr>
            <a:spLocks noChangeShapeType="1"/>
          </p:cNvSpPr>
          <p:nvPr/>
        </p:nvSpPr>
        <p:spPr bwMode="auto">
          <a:xfrm flipH="1">
            <a:off x="2779713" y="2941638"/>
            <a:ext cx="485775" cy="1096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257" name="Line 25"/>
          <p:cNvSpPr>
            <a:spLocks noChangeShapeType="1"/>
          </p:cNvSpPr>
          <p:nvPr/>
        </p:nvSpPr>
        <p:spPr bwMode="auto">
          <a:xfrm flipH="1" flipV="1">
            <a:off x="2543175" y="4029075"/>
            <a:ext cx="24765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258" name="Line 26"/>
          <p:cNvSpPr>
            <a:spLocks noChangeShapeType="1"/>
          </p:cNvSpPr>
          <p:nvPr/>
        </p:nvSpPr>
        <p:spPr bwMode="auto">
          <a:xfrm flipH="1">
            <a:off x="2905125" y="2932113"/>
            <a:ext cx="371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259" name="Line 27"/>
          <p:cNvSpPr>
            <a:spLocks noChangeShapeType="1"/>
          </p:cNvSpPr>
          <p:nvPr/>
        </p:nvSpPr>
        <p:spPr bwMode="auto">
          <a:xfrm flipH="1">
            <a:off x="6516688" y="2882900"/>
            <a:ext cx="485775" cy="1096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260" name="Line 28"/>
          <p:cNvSpPr>
            <a:spLocks noChangeShapeType="1"/>
          </p:cNvSpPr>
          <p:nvPr/>
        </p:nvSpPr>
        <p:spPr bwMode="auto">
          <a:xfrm flipH="1">
            <a:off x="6529388" y="3976688"/>
            <a:ext cx="373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261" name="Line 29"/>
          <p:cNvSpPr>
            <a:spLocks noChangeShapeType="1"/>
          </p:cNvSpPr>
          <p:nvPr/>
        </p:nvSpPr>
        <p:spPr bwMode="auto">
          <a:xfrm flipH="1" flipV="1">
            <a:off x="7002463" y="2882900"/>
            <a:ext cx="260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0262" name="Group 30"/>
          <p:cNvGrpSpPr>
            <a:grpSpLocks/>
          </p:cNvGrpSpPr>
          <p:nvPr/>
        </p:nvGrpSpPr>
        <p:grpSpPr bwMode="auto">
          <a:xfrm>
            <a:off x="5332413" y="3321050"/>
            <a:ext cx="1001712" cy="290513"/>
            <a:chOff x="3600" y="219"/>
            <a:chExt cx="360" cy="175"/>
          </a:xfrm>
        </p:grpSpPr>
        <p:sp>
          <p:nvSpPr>
            <p:cNvPr id="10282" name="Oval 3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0283" name="Line 3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284" name="Line 3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285" name="Rectangle 3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0286" name="Oval 3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10287" name="Group 3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0292" name="Line 3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293" name="Line 3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294" name="Line 39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0288" name="Group 4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0289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290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291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0263" name="Text Box 44"/>
          <p:cNvSpPr txBox="1">
            <a:spLocks noChangeArrowheads="1"/>
          </p:cNvSpPr>
          <p:nvPr/>
        </p:nvSpPr>
        <p:spPr bwMode="auto">
          <a:xfrm>
            <a:off x="3676650" y="2670175"/>
            <a:ext cx="51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R1</a:t>
            </a:r>
          </a:p>
        </p:txBody>
      </p:sp>
      <p:sp>
        <p:nvSpPr>
          <p:cNvPr id="10264" name="Text Box 45"/>
          <p:cNvSpPr txBox="1">
            <a:spLocks noChangeArrowheads="1"/>
          </p:cNvSpPr>
          <p:nvPr/>
        </p:nvSpPr>
        <p:spPr bwMode="auto">
          <a:xfrm>
            <a:off x="5673725" y="2927350"/>
            <a:ext cx="512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R2</a:t>
            </a:r>
          </a:p>
        </p:txBody>
      </p:sp>
      <p:sp>
        <p:nvSpPr>
          <p:cNvPr id="10265" name="Freeform 46"/>
          <p:cNvSpPr>
            <a:spLocks/>
          </p:cNvSpPr>
          <p:nvPr/>
        </p:nvSpPr>
        <p:spPr bwMode="auto">
          <a:xfrm>
            <a:off x="2960688" y="2767013"/>
            <a:ext cx="4235450" cy="646112"/>
          </a:xfrm>
          <a:custGeom>
            <a:avLst/>
            <a:gdLst>
              <a:gd name="T0" fmla="*/ 0 w 3323"/>
              <a:gd name="T1" fmla="*/ 2147483647 h 585"/>
              <a:gd name="T2" fmla="*/ 2147483647 w 3323"/>
              <a:gd name="T3" fmla="*/ 2147483647 h 585"/>
              <a:gd name="T4" fmla="*/ 2147483647 w 3323"/>
              <a:gd name="T5" fmla="*/ 2147483647 h 585"/>
              <a:gd name="T6" fmla="*/ 2147483647 w 3323"/>
              <a:gd name="T7" fmla="*/ 2147483647 h 585"/>
              <a:gd name="T8" fmla="*/ 2147483647 w 3323"/>
              <a:gd name="T9" fmla="*/ 0 h 585"/>
              <a:gd name="T10" fmla="*/ 2147483647 w 3323"/>
              <a:gd name="T11" fmla="*/ 0 h 58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23"/>
              <a:gd name="T19" fmla="*/ 0 h 585"/>
              <a:gd name="T20" fmla="*/ 3323 w 3323"/>
              <a:gd name="T21" fmla="*/ 585 h 58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23" h="585">
                <a:moveTo>
                  <a:pt x="0" y="71"/>
                </a:moveTo>
                <a:lnTo>
                  <a:pt x="346" y="71"/>
                </a:lnTo>
                <a:lnTo>
                  <a:pt x="133" y="567"/>
                </a:lnTo>
                <a:lnTo>
                  <a:pt x="2844" y="585"/>
                </a:lnTo>
                <a:lnTo>
                  <a:pt x="3101" y="0"/>
                </a:lnTo>
                <a:lnTo>
                  <a:pt x="3323" y="0"/>
                </a:lnTo>
              </a:path>
            </a:pathLst>
          </a:custGeom>
          <a:noFill/>
          <a:ln w="571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0266" name="Freeform 47"/>
          <p:cNvSpPr>
            <a:spLocks/>
          </p:cNvSpPr>
          <p:nvPr/>
        </p:nvSpPr>
        <p:spPr bwMode="auto">
          <a:xfrm>
            <a:off x="2711450" y="3540125"/>
            <a:ext cx="4078288" cy="557213"/>
          </a:xfrm>
          <a:custGeom>
            <a:avLst/>
            <a:gdLst>
              <a:gd name="T0" fmla="*/ 0 w 3199"/>
              <a:gd name="T1" fmla="*/ 2147483647 h 505"/>
              <a:gd name="T2" fmla="*/ 2147483647 w 3199"/>
              <a:gd name="T3" fmla="*/ 2147483647 h 505"/>
              <a:gd name="T4" fmla="*/ 2147483647 w 3199"/>
              <a:gd name="T5" fmla="*/ 0 h 505"/>
              <a:gd name="T6" fmla="*/ 2147483647 w 3199"/>
              <a:gd name="T7" fmla="*/ 0 h 505"/>
              <a:gd name="T8" fmla="*/ 2147483647 w 3199"/>
              <a:gd name="T9" fmla="*/ 2147483647 h 505"/>
              <a:gd name="T10" fmla="*/ 2147483647 w 3199"/>
              <a:gd name="T11" fmla="*/ 2147483647 h 50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99"/>
              <a:gd name="T19" fmla="*/ 0 h 505"/>
              <a:gd name="T20" fmla="*/ 3199 w 3199"/>
              <a:gd name="T21" fmla="*/ 505 h 50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99" h="505">
                <a:moveTo>
                  <a:pt x="0" y="505"/>
                </a:moveTo>
                <a:lnTo>
                  <a:pt x="97" y="496"/>
                </a:lnTo>
                <a:lnTo>
                  <a:pt x="284" y="0"/>
                </a:lnTo>
                <a:lnTo>
                  <a:pt x="3048" y="0"/>
                </a:lnTo>
                <a:lnTo>
                  <a:pt x="2862" y="461"/>
                </a:lnTo>
                <a:lnTo>
                  <a:pt x="3199" y="461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aphicFrame>
        <p:nvGraphicFramePr>
          <p:cNvPr id="10242" name="Object 49"/>
          <p:cNvGraphicFramePr>
            <a:graphicFrameLocks noChangeAspect="1"/>
          </p:cNvGraphicFramePr>
          <p:nvPr/>
        </p:nvGraphicFramePr>
        <p:xfrm>
          <a:off x="2314575" y="2625725"/>
          <a:ext cx="68103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Clip" r:id="rId3" imgW="682368" imgH="480541" progId="">
                  <p:embed/>
                </p:oleObj>
              </mc:Choice>
              <mc:Fallback>
                <p:oleObj name="Clip" r:id="rId3" imgW="682368" imgH="480541" progId="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4575" y="2625725"/>
                        <a:ext cx="681038" cy="4492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50"/>
          <p:cNvGraphicFramePr>
            <a:graphicFrameLocks noChangeAspect="1"/>
          </p:cNvGraphicFramePr>
          <p:nvPr/>
        </p:nvGraphicFramePr>
        <p:xfrm>
          <a:off x="7164388" y="2595563"/>
          <a:ext cx="681037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Clip" r:id="rId5" imgW="682368" imgH="480541" progId="">
                  <p:embed/>
                </p:oleObj>
              </mc:Choice>
              <mc:Fallback>
                <p:oleObj name="Clip" r:id="rId5" imgW="682368" imgH="480541" progId="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2595563"/>
                        <a:ext cx="681037" cy="4492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7" name="Oval 51"/>
          <p:cNvSpPr>
            <a:spLocks noChangeArrowheads="1"/>
          </p:cNvSpPr>
          <p:nvPr/>
        </p:nvSpPr>
        <p:spPr bwMode="auto">
          <a:xfrm>
            <a:off x="3055938" y="2854325"/>
            <a:ext cx="436562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0268" name="Oval 52"/>
          <p:cNvSpPr>
            <a:spLocks noChangeArrowheads="1"/>
          </p:cNvSpPr>
          <p:nvPr/>
        </p:nvSpPr>
        <p:spPr bwMode="auto">
          <a:xfrm>
            <a:off x="2743200" y="3582988"/>
            <a:ext cx="436563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0269" name="Text Box 53"/>
          <p:cNvSpPr txBox="1">
            <a:spLocks noChangeArrowheads="1"/>
          </p:cNvSpPr>
          <p:nvPr/>
        </p:nvSpPr>
        <p:spPr bwMode="auto">
          <a:xfrm>
            <a:off x="4075113" y="3644900"/>
            <a:ext cx="15986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MS PGothic" pitchFamily="34" charset="-128"/>
                <a:cs typeface="Arial" charset="0"/>
              </a:rPr>
              <a:t>1.5 Mbps link</a:t>
            </a:r>
          </a:p>
        </p:txBody>
      </p:sp>
      <p:sp>
        <p:nvSpPr>
          <p:cNvPr id="10270" name="Text Box 54"/>
          <p:cNvSpPr txBox="1">
            <a:spLocks noChangeArrowheads="1"/>
          </p:cNvSpPr>
          <p:nvPr/>
        </p:nvSpPr>
        <p:spPr bwMode="auto">
          <a:xfrm>
            <a:off x="1427163" y="2474913"/>
            <a:ext cx="9413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MS PGothic" pitchFamily="34" charset="-128"/>
                <a:cs typeface="Arial" charset="0"/>
              </a:rPr>
              <a:t>1 Mbps </a:t>
            </a:r>
          </a:p>
          <a:p>
            <a:r>
              <a:rPr lang="en-US">
                <a:latin typeface="Arial" charset="0"/>
                <a:ea typeface="MS PGothic" pitchFamily="34" charset="-128"/>
                <a:cs typeface="Arial" charset="0"/>
              </a:rPr>
              <a:t>phone</a:t>
            </a:r>
          </a:p>
        </p:txBody>
      </p:sp>
      <p:sp>
        <p:nvSpPr>
          <p:cNvPr id="10271" name="Rectangle 55"/>
          <p:cNvSpPr>
            <a:spLocks noChangeArrowheads="1"/>
          </p:cNvSpPr>
          <p:nvPr/>
        </p:nvSpPr>
        <p:spPr bwMode="auto">
          <a:xfrm>
            <a:off x="4006850" y="3471863"/>
            <a:ext cx="193675" cy="1365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0272" name="Rectangle 56"/>
          <p:cNvSpPr>
            <a:spLocks noChangeArrowheads="1"/>
          </p:cNvSpPr>
          <p:nvPr/>
        </p:nvSpPr>
        <p:spPr bwMode="auto">
          <a:xfrm>
            <a:off x="3813175" y="3471863"/>
            <a:ext cx="193675" cy="1365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0273" name="Rectangle 57"/>
          <p:cNvSpPr>
            <a:spLocks noChangeArrowheads="1"/>
          </p:cNvSpPr>
          <p:nvPr/>
        </p:nvSpPr>
        <p:spPr bwMode="auto">
          <a:xfrm>
            <a:off x="4006850" y="3317875"/>
            <a:ext cx="193675" cy="1365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0274" name="Rectangle 58"/>
          <p:cNvSpPr>
            <a:spLocks noChangeArrowheads="1"/>
          </p:cNvSpPr>
          <p:nvPr/>
        </p:nvSpPr>
        <p:spPr bwMode="auto">
          <a:xfrm>
            <a:off x="3813175" y="3317875"/>
            <a:ext cx="193675" cy="1365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>
              <a:latin typeface="Arial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10244" name="Object 63"/>
          <p:cNvGraphicFramePr>
            <a:graphicFrameLocks noChangeAspect="1"/>
          </p:cNvGraphicFramePr>
          <p:nvPr/>
        </p:nvGraphicFramePr>
        <p:xfrm>
          <a:off x="6813550" y="3768725"/>
          <a:ext cx="68103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Clip" r:id="rId6" imgW="682368" imgH="480541" progId="">
                  <p:embed/>
                </p:oleObj>
              </mc:Choice>
              <mc:Fallback>
                <p:oleObj name="Clip" r:id="rId6" imgW="682368" imgH="480541" progId="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3550" y="3768725"/>
                        <a:ext cx="681038" cy="4492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64"/>
          <p:cNvGraphicFramePr>
            <a:graphicFrameLocks noChangeAspect="1"/>
          </p:cNvGraphicFramePr>
          <p:nvPr/>
        </p:nvGraphicFramePr>
        <p:xfrm>
          <a:off x="1995488" y="3789363"/>
          <a:ext cx="681037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Clip" r:id="rId7" imgW="682368" imgH="480541" progId="">
                  <p:embed/>
                </p:oleObj>
              </mc:Choice>
              <mc:Fallback>
                <p:oleObj name="Clip" r:id="rId7" imgW="682368" imgH="480541" progId="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5488" y="3789363"/>
                        <a:ext cx="681037" cy="4492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5" name="Text Box 65"/>
          <p:cNvSpPr txBox="1">
            <a:spLocks noChangeArrowheads="1"/>
          </p:cNvSpPr>
          <p:nvPr/>
        </p:nvSpPr>
        <p:spPr bwMode="auto">
          <a:xfrm>
            <a:off x="1128713" y="3754438"/>
            <a:ext cx="9413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MS PGothic" pitchFamily="34" charset="-128"/>
                <a:cs typeface="Arial" charset="0"/>
              </a:rPr>
              <a:t>1 Mbps </a:t>
            </a:r>
          </a:p>
          <a:p>
            <a:r>
              <a:rPr lang="en-US">
                <a:latin typeface="Arial" charset="0"/>
                <a:ea typeface="MS PGothic" pitchFamily="34" charset="-128"/>
                <a:cs typeface="Arial" charset="0"/>
              </a:rPr>
              <a:t>phone</a:t>
            </a:r>
          </a:p>
        </p:txBody>
      </p:sp>
      <p:sp>
        <p:nvSpPr>
          <p:cNvPr id="10276" name="54 - TextBox"/>
          <p:cNvSpPr txBox="1">
            <a:spLocks noChangeArrowheads="1"/>
          </p:cNvSpPr>
          <p:nvPr/>
        </p:nvSpPr>
        <p:spPr bwMode="auto">
          <a:xfrm>
            <a:off x="273050" y="1282700"/>
            <a:ext cx="8534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200"/>
              <a:t> </a:t>
            </a:r>
            <a:r>
              <a:rPr lang="el-GR" sz="2200">
                <a:solidFill>
                  <a:srgbClr val="FF0000"/>
                </a:solidFill>
              </a:rPr>
              <a:t>βασικό γεγονός της ζωής: </a:t>
            </a:r>
            <a:r>
              <a:rPr lang="el-GR" sz="2200"/>
              <a:t>δεν μπορεί να υποστηρίξει απαιτήσεις κίνησης που υπερβαίνουν τη χωρητικότητα της ζεύξης</a:t>
            </a:r>
          </a:p>
        </p:txBody>
      </p:sp>
      <p:sp>
        <p:nvSpPr>
          <p:cNvPr id="10277" name="Rectangle 6"/>
          <p:cNvSpPr>
            <a:spLocks noChangeArrowheads="1"/>
          </p:cNvSpPr>
          <p:nvPr/>
        </p:nvSpPr>
        <p:spPr bwMode="auto">
          <a:xfrm>
            <a:off x="1133475" y="4995863"/>
            <a:ext cx="6959600" cy="139065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278" name="Text Box 7"/>
          <p:cNvSpPr txBox="1">
            <a:spLocks noChangeArrowheads="1"/>
          </p:cNvSpPr>
          <p:nvPr/>
        </p:nvSpPr>
        <p:spPr bwMode="auto">
          <a:xfrm>
            <a:off x="1249363" y="4757738"/>
            <a:ext cx="1192212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>
                <a:solidFill>
                  <a:srgbClr val="FF0000"/>
                </a:solidFill>
              </a:rPr>
              <a:t>Αρχή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l-GR" sz="2400">
                <a:solidFill>
                  <a:srgbClr val="FF0000"/>
                </a:solidFill>
              </a:rPr>
              <a:t>4</a:t>
            </a:r>
            <a:endParaRPr lang="en-US"/>
          </a:p>
        </p:txBody>
      </p:sp>
      <p:sp>
        <p:nvSpPr>
          <p:cNvPr id="10279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280" name="58 - TextBox"/>
          <p:cNvSpPr txBox="1">
            <a:spLocks noChangeArrowheads="1"/>
          </p:cNvSpPr>
          <p:nvPr/>
        </p:nvSpPr>
        <p:spPr bwMode="auto">
          <a:xfrm>
            <a:off x="1266825" y="5133975"/>
            <a:ext cx="668972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000" dirty="0">
                <a:solidFill>
                  <a:schemeClr val="accent2"/>
                </a:solidFill>
              </a:rPr>
              <a:t>αποδοχή κλήσης: </a:t>
            </a:r>
            <a:r>
              <a:rPr lang="el-GR" sz="2000" dirty="0"/>
              <a:t>η ροή δηλώνει τις ανάγκες της, το δίκτυο μπορεί να μπλοκάρει την κλήση (π.χ. σήμα </a:t>
            </a:r>
            <a:r>
              <a:rPr lang="el-GR" sz="2000" dirty="0" smtClean="0"/>
              <a:t>κατειλημμένο) </a:t>
            </a:r>
            <a:r>
              <a:rPr lang="el-GR" sz="2000" dirty="0"/>
              <a:t>αν δεν μπορεί να εξυπηρετήσει τις ανάγκες</a:t>
            </a:r>
          </a:p>
        </p:txBody>
      </p:sp>
      <p:sp>
        <p:nvSpPr>
          <p:cNvPr id="1028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5639C8B0-265B-4558-87DA-132445FC8EB8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85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Σενάριο εγγυημένου </a:t>
            </a:r>
            <a:r>
              <a:rPr lang="en-US" smtClean="0"/>
              <a:t>QoS</a:t>
            </a:r>
            <a:endParaRPr lang="el-GR" smtClean="0"/>
          </a:p>
        </p:txBody>
      </p:sp>
      <p:sp>
        <p:nvSpPr>
          <p:cNvPr id="88067" name="Freeform 2"/>
          <p:cNvSpPr>
            <a:spLocks/>
          </p:cNvSpPr>
          <p:nvPr/>
        </p:nvSpPr>
        <p:spPr bwMode="auto">
          <a:xfrm>
            <a:off x="3187700" y="3295650"/>
            <a:ext cx="1798638" cy="167481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33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68" name="Freeform 4"/>
          <p:cNvSpPr>
            <a:spLocks/>
          </p:cNvSpPr>
          <p:nvPr/>
        </p:nvSpPr>
        <p:spPr bwMode="auto">
          <a:xfrm>
            <a:off x="746125" y="2162175"/>
            <a:ext cx="2381250" cy="1922463"/>
          </a:xfrm>
          <a:custGeom>
            <a:avLst/>
            <a:gdLst>
              <a:gd name="T0" fmla="*/ 2147483647 w 1340"/>
              <a:gd name="T1" fmla="*/ 2147483647 h 1191"/>
              <a:gd name="T2" fmla="*/ 2147483647 w 1340"/>
              <a:gd name="T3" fmla="*/ 2147483647 h 1191"/>
              <a:gd name="T4" fmla="*/ 2147483647 w 1340"/>
              <a:gd name="T5" fmla="*/ 2147483647 h 1191"/>
              <a:gd name="T6" fmla="*/ 2147483647 w 1340"/>
              <a:gd name="T7" fmla="*/ 2147483647 h 1191"/>
              <a:gd name="T8" fmla="*/ 2147483647 w 1340"/>
              <a:gd name="T9" fmla="*/ 2147483647 h 1191"/>
              <a:gd name="T10" fmla="*/ 2147483647 w 1340"/>
              <a:gd name="T11" fmla="*/ 2147483647 h 1191"/>
              <a:gd name="T12" fmla="*/ 2147483647 w 1340"/>
              <a:gd name="T13" fmla="*/ 2147483647 h 1191"/>
              <a:gd name="T14" fmla="*/ 2147483647 w 1340"/>
              <a:gd name="T15" fmla="*/ 2147483647 h 1191"/>
              <a:gd name="T16" fmla="*/ 2147483647 w 1340"/>
              <a:gd name="T17" fmla="*/ 2147483647 h 1191"/>
              <a:gd name="T18" fmla="*/ 2147483647 w 1340"/>
              <a:gd name="T19" fmla="*/ 2147483647 h 1191"/>
              <a:gd name="T20" fmla="*/ 2147483647 w 1340"/>
              <a:gd name="T21" fmla="*/ 2147483647 h 1191"/>
              <a:gd name="T22" fmla="*/ 2147483647 w 1340"/>
              <a:gd name="T23" fmla="*/ 2147483647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40"/>
              <a:gd name="T37" fmla="*/ 0 h 1191"/>
              <a:gd name="T38" fmla="*/ 1340 w 1340"/>
              <a:gd name="T39" fmla="*/ 1191 h 119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1339850" y="4554538"/>
            <a:ext cx="6350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88070" name="Group 6"/>
          <p:cNvGrpSpPr>
            <a:grpSpLocks/>
          </p:cNvGrpSpPr>
          <p:nvPr/>
        </p:nvGrpSpPr>
        <p:grpSpPr bwMode="auto">
          <a:xfrm rot="-5400000">
            <a:off x="2376487" y="3482976"/>
            <a:ext cx="98425" cy="298450"/>
            <a:chOff x="3842" y="406"/>
            <a:chExt cx="51" cy="167"/>
          </a:xfrm>
        </p:grpSpPr>
        <p:sp>
          <p:nvSpPr>
            <p:cNvPr id="88427" name="Oval 7"/>
            <p:cNvSpPr>
              <a:spLocks noChangeArrowheads="1"/>
            </p:cNvSpPr>
            <p:nvPr/>
          </p:nvSpPr>
          <p:spPr bwMode="auto">
            <a:xfrm>
              <a:off x="3844" y="405"/>
              <a:ext cx="48" cy="4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428" name="Oval 8"/>
            <p:cNvSpPr>
              <a:spLocks noChangeArrowheads="1"/>
            </p:cNvSpPr>
            <p:nvPr/>
          </p:nvSpPr>
          <p:spPr bwMode="auto">
            <a:xfrm>
              <a:off x="3844" y="466"/>
              <a:ext cx="49" cy="4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429" name="Oval 9"/>
            <p:cNvSpPr>
              <a:spLocks noChangeArrowheads="1"/>
            </p:cNvSpPr>
            <p:nvPr/>
          </p:nvSpPr>
          <p:spPr bwMode="auto">
            <a:xfrm>
              <a:off x="3848" y="526"/>
              <a:ext cx="47" cy="4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</p:grpSp>
      <p:sp>
        <p:nvSpPr>
          <p:cNvPr id="88071" name="Line 10"/>
          <p:cNvSpPr>
            <a:spLocks noChangeShapeType="1"/>
          </p:cNvSpPr>
          <p:nvPr/>
        </p:nvSpPr>
        <p:spPr bwMode="auto">
          <a:xfrm>
            <a:off x="2149475" y="3286125"/>
            <a:ext cx="631825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72" name="Line 11"/>
          <p:cNvSpPr>
            <a:spLocks noChangeShapeType="1"/>
          </p:cNvSpPr>
          <p:nvPr/>
        </p:nvSpPr>
        <p:spPr bwMode="auto">
          <a:xfrm>
            <a:off x="2152650" y="3281363"/>
            <a:ext cx="3175" cy="1158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73" name="Line 12"/>
          <p:cNvSpPr>
            <a:spLocks noChangeShapeType="1"/>
          </p:cNvSpPr>
          <p:nvPr/>
        </p:nvSpPr>
        <p:spPr bwMode="auto">
          <a:xfrm>
            <a:off x="2784475" y="3279775"/>
            <a:ext cx="3175" cy="1000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74" name="Line 13"/>
          <p:cNvSpPr>
            <a:spLocks noChangeShapeType="1"/>
          </p:cNvSpPr>
          <p:nvPr/>
        </p:nvSpPr>
        <p:spPr bwMode="auto">
          <a:xfrm>
            <a:off x="1377950" y="2620963"/>
            <a:ext cx="757238" cy="3317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75" name="Line 14"/>
          <p:cNvSpPr>
            <a:spLocks noChangeShapeType="1"/>
          </p:cNvSpPr>
          <p:nvPr/>
        </p:nvSpPr>
        <p:spPr bwMode="auto">
          <a:xfrm flipV="1">
            <a:off x="1406525" y="2978150"/>
            <a:ext cx="715963" cy="261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76" name="Line 15"/>
          <p:cNvSpPr>
            <a:spLocks noChangeShapeType="1"/>
          </p:cNvSpPr>
          <p:nvPr/>
        </p:nvSpPr>
        <p:spPr bwMode="auto">
          <a:xfrm flipV="1">
            <a:off x="2455863" y="3081338"/>
            <a:ext cx="1587" cy="1984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77" name="Freeform 16"/>
          <p:cNvSpPr>
            <a:spLocks/>
          </p:cNvSpPr>
          <p:nvPr/>
        </p:nvSpPr>
        <p:spPr bwMode="auto">
          <a:xfrm>
            <a:off x="5343525" y="4041775"/>
            <a:ext cx="2974975" cy="2219325"/>
          </a:xfrm>
          <a:custGeom>
            <a:avLst/>
            <a:gdLst>
              <a:gd name="T0" fmla="*/ 2147483647 w 2135"/>
              <a:gd name="T1" fmla="*/ 2147483647 h 1662"/>
              <a:gd name="T2" fmla="*/ 2147483647 w 2135"/>
              <a:gd name="T3" fmla="*/ 2147483647 h 1662"/>
              <a:gd name="T4" fmla="*/ 2147483647 w 2135"/>
              <a:gd name="T5" fmla="*/ 2147483647 h 1662"/>
              <a:gd name="T6" fmla="*/ 2147483647 w 2135"/>
              <a:gd name="T7" fmla="*/ 2147483647 h 1662"/>
              <a:gd name="T8" fmla="*/ 2147483647 w 2135"/>
              <a:gd name="T9" fmla="*/ 2147483647 h 1662"/>
              <a:gd name="T10" fmla="*/ 2147483647 w 2135"/>
              <a:gd name="T11" fmla="*/ 2147483647 h 1662"/>
              <a:gd name="T12" fmla="*/ 2147483647 w 2135"/>
              <a:gd name="T13" fmla="*/ 2147483647 h 1662"/>
              <a:gd name="T14" fmla="*/ 2147483647 w 2135"/>
              <a:gd name="T15" fmla="*/ 2147483647 h 1662"/>
              <a:gd name="T16" fmla="*/ 2147483647 w 2135"/>
              <a:gd name="T17" fmla="*/ 2147483647 h 1662"/>
              <a:gd name="T18" fmla="*/ 2147483647 w 2135"/>
              <a:gd name="T19" fmla="*/ 2147483647 h 1662"/>
              <a:gd name="T20" fmla="*/ 2147483647 w 2135"/>
              <a:gd name="T21" fmla="*/ 2147483647 h 166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135"/>
              <a:gd name="T34" fmla="*/ 0 h 1662"/>
              <a:gd name="T35" fmla="*/ 2135 w 2135"/>
              <a:gd name="T36" fmla="*/ 1662 h 166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135" h="1662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78" name="Line 17"/>
          <p:cNvSpPr>
            <a:spLocks noChangeShapeType="1"/>
          </p:cNvSpPr>
          <p:nvPr/>
        </p:nvSpPr>
        <p:spPr bwMode="auto">
          <a:xfrm>
            <a:off x="6567488" y="4849813"/>
            <a:ext cx="303212" cy="3857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79" name="Line 18"/>
          <p:cNvSpPr>
            <a:spLocks noChangeShapeType="1"/>
          </p:cNvSpPr>
          <p:nvPr/>
        </p:nvSpPr>
        <p:spPr bwMode="auto">
          <a:xfrm flipH="1">
            <a:off x="7362825" y="4846638"/>
            <a:ext cx="279400" cy="392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80" name="Oval 19"/>
          <p:cNvSpPr>
            <a:spLocks noChangeArrowheads="1"/>
          </p:cNvSpPr>
          <p:nvPr/>
        </p:nvSpPr>
        <p:spPr bwMode="auto">
          <a:xfrm rot="-5400000">
            <a:off x="6157119" y="5330031"/>
            <a:ext cx="63500" cy="65088"/>
          </a:xfrm>
          <a:prstGeom prst="ellipse">
            <a:avLst/>
          </a:pr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>
              <a:ea typeface="MS PGothic" pitchFamily="34" charset="-128"/>
            </a:endParaRPr>
          </a:p>
        </p:txBody>
      </p:sp>
      <p:sp>
        <p:nvSpPr>
          <p:cNvPr id="88081" name="Oval 20"/>
          <p:cNvSpPr>
            <a:spLocks noChangeArrowheads="1"/>
          </p:cNvSpPr>
          <p:nvPr/>
        </p:nvSpPr>
        <p:spPr bwMode="auto">
          <a:xfrm rot="-5400000">
            <a:off x="6242051" y="5327650"/>
            <a:ext cx="63500" cy="66675"/>
          </a:xfrm>
          <a:prstGeom prst="ellipse">
            <a:avLst/>
          </a:pr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>
              <a:ea typeface="MS PGothic" pitchFamily="34" charset="-128"/>
            </a:endParaRPr>
          </a:p>
        </p:txBody>
      </p:sp>
      <p:sp>
        <p:nvSpPr>
          <p:cNvPr id="88082" name="Oval 21"/>
          <p:cNvSpPr>
            <a:spLocks noChangeArrowheads="1"/>
          </p:cNvSpPr>
          <p:nvPr/>
        </p:nvSpPr>
        <p:spPr bwMode="auto">
          <a:xfrm rot="-5400000">
            <a:off x="6319837" y="5332413"/>
            <a:ext cx="61913" cy="65088"/>
          </a:xfrm>
          <a:prstGeom prst="ellipse">
            <a:avLst/>
          </a:pr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>
              <a:ea typeface="MS PGothic" pitchFamily="34" charset="-128"/>
            </a:endParaRPr>
          </a:p>
        </p:txBody>
      </p:sp>
      <p:sp>
        <p:nvSpPr>
          <p:cNvPr id="88083" name="Line 22"/>
          <p:cNvSpPr>
            <a:spLocks noChangeShapeType="1"/>
          </p:cNvSpPr>
          <p:nvPr/>
        </p:nvSpPr>
        <p:spPr bwMode="auto">
          <a:xfrm rot="-5400000">
            <a:off x="6579394" y="5212557"/>
            <a:ext cx="60325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84" name="Line 23"/>
          <p:cNvSpPr>
            <a:spLocks noChangeShapeType="1"/>
          </p:cNvSpPr>
          <p:nvPr/>
        </p:nvSpPr>
        <p:spPr bwMode="auto">
          <a:xfrm rot="5400000" flipH="1">
            <a:off x="5953125" y="5203825"/>
            <a:ext cx="63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85" name="Line 24"/>
          <p:cNvSpPr>
            <a:spLocks noChangeShapeType="1"/>
          </p:cNvSpPr>
          <p:nvPr/>
        </p:nvSpPr>
        <p:spPr bwMode="auto">
          <a:xfrm rot="16200000" flipV="1">
            <a:off x="6299994" y="4864894"/>
            <a:ext cx="0" cy="627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86" name="Line 25"/>
          <p:cNvSpPr>
            <a:spLocks noChangeShapeType="1"/>
          </p:cNvSpPr>
          <p:nvPr/>
        </p:nvSpPr>
        <p:spPr bwMode="auto">
          <a:xfrm>
            <a:off x="6297613" y="49752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87" name="Line 26"/>
          <p:cNvSpPr>
            <a:spLocks noChangeShapeType="1"/>
          </p:cNvSpPr>
          <p:nvPr/>
        </p:nvSpPr>
        <p:spPr bwMode="auto">
          <a:xfrm rot="5400000" flipH="1">
            <a:off x="7555706" y="5125244"/>
            <a:ext cx="6111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88" name="Line 27"/>
          <p:cNvSpPr>
            <a:spLocks noChangeShapeType="1"/>
          </p:cNvSpPr>
          <p:nvPr/>
        </p:nvSpPr>
        <p:spPr bwMode="auto">
          <a:xfrm rot="-5400000">
            <a:off x="7909719" y="5377656"/>
            <a:ext cx="0" cy="103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89" name="Line 28"/>
          <p:cNvSpPr>
            <a:spLocks noChangeShapeType="1"/>
          </p:cNvSpPr>
          <p:nvPr/>
        </p:nvSpPr>
        <p:spPr bwMode="auto">
          <a:xfrm rot="-5400000">
            <a:off x="7899400" y="4908550"/>
            <a:ext cx="0" cy="88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88090" name="Group 29"/>
          <p:cNvGrpSpPr>
            <a:grpSpLocks/>
          </p:cNvGrpSpPr>
          <p:nvPr/>
        </p:nvGrpSpPr>
        <p:grpSpPr bwMode="auto">
          <a:xfrm>
            <a:off x="7472363" y="4606925"/>
            <a:ext cx="501650" cy="234950"/>
            <a:chOff x="3600" y="219"/>
            <a:chExt cx="360" cy="175"/>
          </a:xfrm>
        </p:grpSpPr>
        <p:sp>
          <p:nvSpPr>
            <p:cNvPr id="88414" name="Oval 3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415" name="Line 3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416" name="Line 3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417" name="Rectangle 33"/>
            <p:cNvSpPr>
              <a:spLocks noChangeArrowheads="1"/>
            </p:cNvSpPr>
            <p:nvPr/>
          </p:nvSpPr>
          <p:spPr bwMode="auto">
            <a:xfrm>
              <a:off x="3603" y="289"/>
              <a:ext cx="352" cy="5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88418" name="Oval 34"/>
            <p:cNvSpPr>
              <a:spLocks noChangeArrowheads="1"/>
            </p:cNvSpPr>
            <p:nvPr/>
          </p:nvSpPr>
          <p:spPr bwMode="auto">
            <a:xfrm>
              <a:off x="3600" y="219"/>
              <a:ext cx="357" cy="114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88419" name="Group 3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8424" name="Line 3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425" name="Line 3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426" name="Line 3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8420" name="Group 3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8421" name="Line 4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422" name="Line 41"/>
              <p:cNvSpPr>
                <a:spLocks noChangeShapeType="1"/>
              </p:cNvSpPr>
              <p:nvPr/>
            </p:nvSpPr>
            <p:spPr bwMode="auto">
              <a:xfrm>
                <a:off x="2944" y="948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423" name="Line 4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88091" name="Line 43"/>
          <p:cNvSpPr>
            <a:spLocks noChangeShapeType="1"/>
          </p:cNvSpPr>
          <p:nvPr/>
        </p:nvSpPr>
        <p:spPr bwMode="auto">
          <a:xfrm flipV="1">
            <a:off x="6548438" y="4730750"/>
            <a:ext cx="931862" cy="714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92" name="Line 44"/>
          <p:cNvSpPr>
            <a:spLocks noChangeShapeType="1"/>
          </p:cNvSpPr>
          <p:nvPr/>
        </p:nvSpPr>
        <p:spPr bwMode="auto">
          <a:xfrm rot="-5400000">
            <a:off x="7446169" y="5584032"/>
            <a:ext cx="60325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93" name="Line 45"/>
          <p:cNvSpPr>
            <a:spLocks noChangeShapeType="1"/>
          </p:cNvSpPr>
          <p:nvPr/>
        </p:nvSpPr>
        <p:spPr bwMode="auto">
          <a:xfrm rot="5400000" flipH="1">
            <a:off x="6819900" y="5575300"/>
            <a:ext cx="63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94" name="Line 46"/>
          <p:cNvSpPr>
            <a:spLocks noChangeShapeType="1"/>
          </p:cNvSpPr>
          <p:nvPr/>
        </p:nvSpPr>
        <p:spPr bwMode="auto">
          <a:xfrm rot="16200000" flipV="1">
            <a:off x="7166769" y="5236369"/>
            <a:ext cx="0" cy="627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95" name="Line 47"/>
          <p:cNvSpPr>
            <a:spLocks noChangeShapeType="1"/>
          </p:cNvSpPr>
          <p:nvPr/>
        </p:nvSpPr>
        <p:spPr bwMode="auto">
          <a:xfrm>
            <a:off x="7164388" y="5346700"/>
            <a:ext cx="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96" name="Line 48"/>
          <p:cNvSpPr>
            <a:spLocks noChangeShapeType="1"/>
          </p:cNvSpPr>
          <p:nvPr/>
        </p:nvSpPr>
        <p:spPr bwMode="auto">
          <a:xfrm>
            <a:off x="3836988" y="3576638"/>
            <a:ext cx="485775" cy="207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97" name="Line 49"/>
          <p:cNvSpPr>
            <a:spLocks noChangeShapeType="1"/>
          </p:cNvSpPr>
          <p:nvPr/>
        </p:nvSpPr>
        <p:spPr bwMode="auto">
          <a:xfrm flipH="1">
            <a:off x="4356100" y="3913188"/>
            <a:ext cx="241300" cy="681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98" name="Line 50"/>
          <p:cNvSpPr>
            <a:spLocks noChangeShapeType="1"/>
          </p:cNvSpPr>
          <p:nvPr/>
        </p:nvSpPr>
        <p:spPr bwMode="auto">
          <a:xfrm>
            <a:off x="3586163" y="3689350"/>
            <a:ext cx="0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099" name="Line 51"/>
          <p:cNvSpPr>
            <a:spLocks noChangeShapeType="1"/>
          </p:cNvSpPr>
          <p:nvPr/>
        </p:nvSpPr>
        <p:spPr bwMode="auto">
          <a:xfrm>
            <a:off x="3611563" y="4337050"/>
            <a:ext cx="534987" cy="3683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100" name="Line 52"/>
          <p:cNvSpPr>
            <a:spLocks noChangeShapeType="1"/>
          </p:cNvSpPr>
          <p:nvPr/>
        </p:nvSpPr>
        <p:spPr bwMode="auto">
          <a:xfrm>
            <a:off x="4795838" y="4754563"/>
            <a:ext cx="1295400" cy="174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101" name="Line 53"/>
          <p:cNvSpPr>
            <a:spLocks noChangeShapeType="1"/>
          </p:cNvSpPr>
          <p:nvPr/>
        </p:nvSpPr>
        <p:spPr bwMode="auto">
          <a:xfrm flipH="1">
            <a:off x="3844925" y="3881438"/>
            <a:ext cx="560388" cy="384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102" name="Line 54"/>
          <p:cNvSpPr>
            <a:spLocks noChangeShapeType="1"/>
          </p:cNvSpPr>
          <p:nvPr/>
        </p:nvSpPr>
        <p:spPr bwMode="auto">
          <a:xfrm flipH="1">
            <a:off x="3854450" y="3321050"/>
            <a:ext cx="350838" cy="255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103" name="Line 55"/>
          <p:cNvSpPr>
            <a:spLocks noChangeShapeType="1"/>
          </p:cNvSpPr>
          <p:nvPr/>
        </p:nvSpPr>
        <p:spPr bwMode="auto">
          <a:xfrm flipH="1">
            <a:off x="4572000" y="3497263"/>
            <a:ext cx="201613" cy="176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8104" name="Line 56"/>
          <p:cNvSpPr>
            <a:spLocks noChangeShapeType="1"/>
          </p:cNvSpPr>
          <p:nvPr/>
        </p:nvSpPr>
        <p:spPr bwMode="auto">
          <a:xfrm>
            <a:off x="2720975" y="2981325"/>
            <a:ext cx="601663" cy="5635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88105" name="Group 58"/>
          <p:cNvGrpSpPr>
            <a:grpSpLocks/>
          </p:cNvGrpSpPr>
          <p:nvPr/>
        </p:nvGrpSpPr>
        <p:grpSpPr bwMode="auto">
          <a:xfrm>
            <a:off x="2117725" y="2820988"/>
            <a:ext cx="639763" cy="282575"/>
            <a:chOff x="1070" y="3199"/>
            <a:chExt cx="403" cy="178"/>
          </a:xfrm>
        </p:grpSpPr>
        <p:sp>
          <p:nvSpPr>
            <p:cNvPr id="88401" name="Oval 59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402" name="Line 60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403" name="Line 61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404" name="Rectangle 62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88405" name="Oval 63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88406" name="Group 64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88411" name="Line 6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412" name="Line 6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413" name="Line 67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8407" name="Group 68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88408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409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410" name="Line 71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88106" name="Group 72"/>
          <p:cNvGrpSpPr>
            <a:grpSpLocks/>
          </p:cNvGrpSpPr>
          <p:nvPr/>
        </p:nvGrpSpPr>
        <p:grpSpPr bwMode="auto">
          <a:xfrm>
            <a:off x="3251200" y="3402013"/>
            <a:ext cx="639763" cy="282575"/>
            <a:chOff x="1070" y="3199"/>
            <a:chExt cx="403" cy="178"/>
          </a:xfrm>
        </p:grpSpPr>
        <p:sp>
          <p:nvSpPr>
            <p:cNvPr id="88388" name="Oval 73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389" name="Line 74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90" name="Line 75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91" name="Rectangle 76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88392" name="Oval 77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88393" name="Group 78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88398" name="Line 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99" name="Line 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400" name="Line 81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8394" name="Group 82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88395" name="Line 8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96" name="Line 8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97" name="Line 85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88107" name="Group 86"/>
          <p:cNvGrpSpPr>
            <a:grpSpLocks/>
          </p:cNvGrpSpPr>
          <p:nvPr/>
        </p:nvGrpSpPr>
        <p:grpSpPr bwMode="auto">
          <a:xfrm>
            <a:off x="3270250" y="4116388"/>
            <a:ext cx="639763" cy="282575"/>
            <a:chOff x="1070" y="3199"/>
            <a:chExt cx="403" cy="178"/>
          </a:xfrm>
        </p:grpSpPr>
        <p:sp>
          <p:nvSpPr>
            <p:cNvPr id="88375" name="Oval 87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376" name="Line 88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77" name="Line 89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78" name="Rectangle 90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88379" name="Oval 91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88380" name="Group 92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88385" name="Line 9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86" name="Line 9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87" name="Line 95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8381" name="Group 96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88382" name="Line 9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83" name="Line 9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84" name="Line 99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88108" name="Group 100"/>
          <p:cNvGrpSpPr>
            <a:grpSpLocks/>
          </p:cNvGrpSpPr>
          <p:nvPr/>
        </p:nvGrpSpPr>
        <p:grpSpPr bwMode="auto">
          <a:xfrm>
            <a:off x="4117975" y="4592638"/>
            <a:ext cx="639763" cy="282575"/>
            <a:chOff x="1070" y="3199"/>
            <a:chExt cx="403" cy="178"/>
          </a:xfrm>
        </p:grpSpPr>
        <p:sp>
          <p:nvSpPr>
            <p:cNvPr id="88362" name="Oval 101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363" name="Line 102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64" name="Line 103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65" name="Rectangle 104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88366" name="Oval 105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88367" name="Group 106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88372" name="Line 10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73" name="Line 10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74" name="Line 109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8368" name="Group 110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88369" name="Line 11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70" name="Line 11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71" name="Line 113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88109" name="Group 114"/>
          <p:cNvGrpSpPr>
            <a:grpSpLocks/>
          </p:cNvGrpSpPr>
          <p:nvPr/>
        </p:nvGrpSpPr>
        <p:grpSpPr bwMode="auto">
          <a:xfrm>
            <a:off x="5918200" y="4697413"/>
            <a:ext cx="639763" cy="282575"/>
            <a:chOff x="1070" y="3199"/>
            <a:chExt cx="403" cy="178"/>
          </a:xfrm>
        </p:grpSpPr>
        <p:sp>
          <p:nvSpPr>
            <p:cNvPr id="88349" name="Oval 115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350" name="Line 116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51" name="Line 117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52" name="Rectangle 118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88353" name="Oval 119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88354" name="Group 120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88359" name="Line 12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60" name="Line 12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61" name="Line 123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8355" name="Group 124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88356" name="Line 1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57" name="Line 1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58" name="Line 127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88110" name="Group 128"/>
          <p:cNvGrpSpPr>
            <a:grpSpLocks/>
          </p:cNvGrpSpPr>
          <p:nvPr/>
        </p:nvGrpSpPr>
        <p:grpSpPr bwMode="auto">
          <a:xfrm>
            <a:off x="6775450" y="5087938"/>
            <a:ext cx="639763" cy="282575"/>
            <a:chOff x="1070" y="3199"/>
            <a:chExt cx="403" cy="178"/>
          </a:xfrm>
        </p:grpSpPr>
        <p:sp>
          <p:nvSpPr>
            <p:cNvPr id="88336" name="Oval 129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337" name="Line 130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38" name="Line 131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39" name="Rectangle 132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88340" name="Oval 133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88341" name="Group 134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88346" name="Line 13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47" name="Line 13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48" name="Line 137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8342" name="Group 138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88343" name="Line 13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44" name="Line 14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45" name="Line 141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88111" name="Group 142"/>
          <p:cNvGrpSpPr>
            <a:grpSpLocks/>
          </p:cNvGrpSpPr>
          <p:nvPr/>
        </p:nvGrpSpPr>
        <p:grpSpPr bwMode="auto">
          <a:xfrm>
            <a:off x="4252913" y="3629025"/>
            <a:ext cx="604837" cy="347663"/>
            <a:chOff x="3600" y="219"/>
            <a:chExt cx="360" cy="175"/>
          </a:xfrm>
        </p:grpSpPr>
        <p:sp>
          <p:nvSpPr>
            <p:cNvPr id="88323" name="Oval 143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324" name="Line 144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25" name="Line 145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26" name="Rectangle 146"/>
            <p:cNvSpPr>
              <a:spLocks noChangeArrowheads="1"/>
            </p:cNvSpPr>
            <p:nvPr/>
          </p:nvSpPr>
          <p:spPr bwMode="auto">
            <a:xfrm>
              <a:off x="3603" y="289"/>
              <a:ext cx="354" cy="5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>
                <a:latin typeface="Times New Roman" pitchFamily="18" charset="0"/>
                <a:ea typeface="MS PGothic" pitchFamily="34" charset="-128"/>
              </a:endParaRPr>
            </a:p>
          </p:txBody>
        </p:sp>
        <p:sp>
          <p:nvSpPr>
            <p:cNvPr id="88327" name="Oval 147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grpSp>
          <p:nvGrpSpPr>
            <p:cNvPr id="88328" name="Group 148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88333" name="Line 14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34" name="Line 15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35" name="Line 15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8329" name="Group 152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88330" name="Line 15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31" name="Line 15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332" name="Line 15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7" name="Group 156"/>
          <p:cNvGrpSpPr>
            <a:grpSpLocks/>
          </p:cNvGrpSpPr>
          <p:nvPr/>
        </p:nvGrpSpPr>
        <p:grpSpPr bwMode="auto">
          <a:xfrm>
            <a:off x="1390650" y="2305050"/>
            <a:ext cx="5895975" cy="3190875"/>
            <a:chOff x="876" y="1452"/>
            <a:chExt cx="3714" cy="2010"/>
          </a:xfrm>
        </p:grpSpPr>
        <p:sp>
          <p:nvSpPr>
            <p:cNvPr id="88317" name="Freeform 157"/>
            <p:cNvSpPr>
              <a:spLocks/>
            </p:cNvSpPr>
            <p:nvPr/>
          </p:nvSpPr>
          <p:spPr bwMode="auto">
            <a:xfrm>
              <a:off x="876" y="1452"/>
              <a:ext cx="3714" cy="2010"/>
            </a:xfrm>
            <a:custGeom>
              <a:avLst/>
              <a:gdLst>
                <a:gd name="T0" fmla="*/ 0 w 3666"/>
                <a:gd name="T1" fmla="*/ 0 h 1884"/>
                <a:gd name="T2" fmla="*/ 460 w 3666"/>
                <a:gd name="T3" fmla="*/ 291 h 1884"/>
                <a:gd name="T4" fmla="*/ 872 w 3666"/>
                <a:gd name="T5" fmla="*/ 291 h 1884"/>
                <a:gd name="T6" fmla="*/ 1252 w 3666"/>
                <a:gd name="T7" fmla="*/ 907 h 1884"/>
                <a:gd name="T8" fmla="*/ 1578 w 3666"/>
                <a:gd name="T9" fmla="*/ 907 h 1884"/>
                <a:gd name="T10" fmla="*/ 1584 w 3666"/>
                <a:gd name="T11" fmla="*/ 1661 h 1884"/>
                <a:gd name="T12" fmla="*/ 1918 w 3666"/>
                <a:gd name="T13" fmla="*/ 2087 h 1884"/>
                <a:gd name="T14" fmla="*/ 3549 w 3666"/>
                <a:gd name="T15" fmla="*/ 2074 h 1884"/>
                <a:gd name="T16" fmla="*/ 3801 w 3666"/>
                <a:gd name="T17" fmla="*/ 2566 h 1884"/>
                <a:gd name="T18" fmla="*/ 4069 w 3666"/>
                <a:gd name="T19" fmla="*/ 2566 h 1884"/>
                <a:gd name="T20" fmla="*/ 4069 w 3666"/>
                <a:gd name="T21" fmla="*/ 3161 h 18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666"/>
                <a:gd name="T34" fmla="*/ 0 h 1884"/>
                <a:gd name="T35" fmla="*/ 3666 w 3666"/>
                <a:gd name="T36" fmla="*/ 1884 h 188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666" h="1884">
                  <a:moveTo>
                    <a:pt x="0" y="0"/>
                  </a:moveTo>
                  <a:lnTo>
                    <a:pt x="414" y="174"/>
                  </a:lnTo>
                  <a:lnTo>
                    <a:pt x="786" y="174"/>
                  </a:lnTo>
                  <a:lnTo>
                    <a:pt x="1128" y="540"/>
                  </a:lnTo>
                  <a:lnTo>
                    <a:pt x="1422" y="540"/>
                  </a:lnTo>
                  <a:lnTo>
                    <a:pt x="1428" y="990"/>
                  </a:lnTo>
                  <a:lnTo>
                    <a:pt x="1728" y="1242"/>
                  </a:lnTo>
                  <a:lnTo>
                    <a:pt x="3198" y="1236"/>
                  </a:lnTo>
                  <a:lnTo>
                    <a:pt x="3426" y="1530"/>
                  </a:lnTo>
                  <a:lnTo>
                    <a:pt x="3666" y="1530"/>
                  </a:lnTo>
                  <a:lnTo>
                    <a:pt x="3666" y="1884"/>
                  </a:lnTo>
                </a:path>
              </a:pathLst>
            </a:custGeom>
            <a:noFill/>
            <a:ln w="57150" cmpd="sng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18" name="Line 158"/>
            <p:cNvSpPr>
              <a:spLocks noChangeShapeType="1"/>
            </p:cNvSpPr>
            <p:nvPr/>
          </p:nvSpPr>
          <p:spPr bwMode="auto">
            <a:xfrm flipH="1">
              <a:off x="1524" y="1614"/>
              <a:ext cx="6" cy="25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19" name="Line 159"/>
            <p:cNvSpPr>
              <a:spLocks noChangeShapeType="1"/>
            </p:cNvSpPr>
            <p:nvPr/>
          </p:nvSpPr>
          <p:spPr bwMode="auto">
            <a:xfrm flipH="1">
              <a:off x="2202" y="2028"/>
              <a:ext cx="6" cy="25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20" name="Line 160"/>
            <p:cNvSpPr>
              <a:spLocks noChangeShapeType="1"/>
            </p:cNvSpPr>
            <p:nvPr/>
          </p:nvSpPr>
          <p:spPr bwMode="auto">
            <a:xfrm flipH="1">
              <a:off x="2766" y="2778"/>
              <a:ext cx="6" cy="25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21" name="Line 161"/>
            <p:cNvSpPr>
              <a:spLocks noChangeShapeType="1"/>
            </p:cNvSpPr>
            <p:nvPr/>
          </p:nvSpPr>
          <p:spPr bwMode="auto">
            <a:xfrm flipH="1">
              <a:off x="3900" y="2790"/>
              <a:ext cx="6" cy="25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22" name="Line 162"/>
            <p:cNvSpPr>
              <a:spLocks noChangeShapeType="1"/>
            </p:cNvSpPr>
            <p:nvPr/>
          </p:nvSpPr>
          <p:spPr bwMode="auto">
            <a:xfrm flipH="1">
              <a:off x="4458" y="3072"/>
              <a:ext cx="6" cy="25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8" name="Group 163"/>
          <p:cNvGrpSpPr>
            <a:grpSpLocks/>
          </p:cNvGrpSpPr>
          <p:nvPr/>
        </p:nvGrpSpPr>
        <p:grpSpPr bwMode="auto">
          <a:xfrm>
            <a:off x="431800" y="4879975"/>
            <a:ext cx="4764088" cy="1601788"/>
            <a:chOff x="426" y="2912"/>
            <a:chExt cx="2924" cy="733"/>
          </a:xfrm>
        </p:grpSpPr>
        <p:sp>
          <p:nvSpPr>
            <p:cNvPr id="88310" name="Rectangle 164"/>
            <p:cNvSpPr>
              <a:spLocks noChangeArrowheads="1"/>
            </p:cNvSpPr>
            <p:nvPr/>
          </p:nvSpPr>
          <p:spPr bwMode="auto">
            <a:xfrm rot="-5401360">
              <a:off x="3004" y="2885"/>
              <a:ext cx="126" cy="186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311" name="Line 165"/>
            <p:cNvSpPr>
              <a:spLocks noChangeShapeType="1"/>
            </p:cNvSpPr>
            <p:nvPr/>
          </p:nvSpPr>
          <p:spPr bwMode="auto">
            <a:xfrm rot="-5401360">
              <a:off x="2955" y="2978"/>
              <a:ext cx="12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12" name="Line 166"/>
            <p:cNvSpPr>
              <a:spLocks noChangeShapeType="1"/>
            </p:cNvSpPr>
            <p:nvPr/>
          </p:nvSpPr>
          <p:spPr bwMode="auto">
            <a:xfrm rot="-5401360">
              <a:off x="2988" y="2976"/>
              <a:ext cx="12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13" name="Line 167"/>
            <p:cNvSpPr>
              <a:spLocks noChangeShapeType="1"/>
            </p:cNvSpPr>
            <p:nvPr/>
          </p:nvSpPr>
          <p:spPr bwMode="auto">
            <a:xfrm rot="-5401360">
              <a:off x="3024" y="2974"/>
              <a:ext cx="12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14" name="Line 168"/>
            <p:cNvSpPr>
              <a:spLocks noChangeShapeType="1"/>
            </p:cNvSpPr>
            <p:nvPr/>
          </p:nvSpPr>
          <p:spPr bwMode="auto">
            <a:xfrm rot="-5401360">
              <a:off x="3060" y="2974"/>
              <a:ext cx="12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15" name="Line 169"/>
            <p:cNvSpPr>
              <a:spLocks noChangeShapeType="1"/>
            </p:cNvSpPr>
            <p:nvPr/>
          </p:nvSpPr>
          <p:spPr bwMode="auto">
            <a:xfrm rot="-1213478">
              <a:off x="3167" y="2947"/>
              <a:ext cx="183" cy="6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46" name="Rectangle 170"/>
            <p:cNvSpPr>
              <a:spLocks noChangeArrowheads="1"/>
            </p:cNvSpPr>
            <p:nvPr/>
          </p:nvSpPr>
          <p:spPr bwMode="auto">
            <a:xfrm>
              <a:off x="426" y="3081"/>
              <a:ext cx="2694" cy="5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/>
            <a:lstStyle/>
            <a:p>
              <a:pPr marL="742950" lvl="1" indent="-285750" algn="ctr">
                <a:spcBef>
                  <a:spcPct val="20000"/>
                </a:spcBef>
                <a:buClr>
                  <a:srgbClr val="000099"/>
                </a:buClr>
                <a:buFont typeface="Wingdings" charset="0"/>
                <a:buChar char="§"/>
                <a:defRPr/>
              </a:pPr>
              <a:r>
                <a:rPr lang="el-GR" sz="2000" dirty="0">
                  <a:latin typeface="+mn-lt"/>
                  <a:ea typeface="ＭＳ Ｐゴシック" charset="0"/>
                  <a:cs typeface="Arial"/>
                </a:rPr>
                <a:t>χρονοπρογραμματισμός ευαίσθητος στο </a:t>
              </a:r>
              <a:r>
                <a:rPr lang="en-US" sz="2000" dirty="0" err="1">
                  <a:latin typeface="+mn-lt"/>
                  <a:ea typeface="ＭＳ Ｐゴシック" charset="0"/>
                  <a:cs typeface="Arial"/>
                </a:rPr>
                <a:t>QoS</a:t>
              </a:r>
              <a:r>
                <a:rPr lang="el-GR" sz="2000" dirty="0">
                  <a:latin typeface="+mn-lt"/>
                  <a:ea typeface="ＭＳ Ｐゴシック" charset="0"/>
                  <a:cs typeface="Arial"/>
                </a:rPr>
                <a:t> </a:t>
              </a:r>
              <a:r>
                <a:rPr lang="en-US" sz="2000" dirty="0">
                  <a:latin typeface="+mn-lt"/>
                  <a:ea typeface="ＭＳ Ｐゴシック" charset="0"/>
                  <a:cs typeface="Arial"/>
                </a:rPr>
                <a:t>(</a:t>
              </a:r>
              <a:r>
                <a:rPr lang="el-GR" sz="2000" dirty="0" err="1">
                  <a:latin typeface="+mn-lt"/>
                  <a:ea typeface="ＭＳ Ｐゴシック" charset="0"/>
                  <a:cs typeface="Arial"/>
                </a:rPr>
                <a:t>π.χ</a:t>
              </a:r>
              <a:r>
                <a:rPr lang="en-US" sz="2000" dirty="0">
                  <a:latin typeface="+mn-lt"/>
                  <a:ea typeface="ＭＳ Ｐゴシック" charset="0"/>
                  <a:cs typeface="Arial"/>
                </a:rPr>
                <a:t>., WFQ)</a:t>
              </a:r>
              <a:endParaRPr lang="en-US" sz="20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endParaRPr>
            </a:p>
          </p:txBody>
        </p:sp>
      </p:grpSp>
      <p:grpSp>
        <p:nvGrpSpPr>
          <p:cNvPr id="88114" name="Group 171"/>
          <p:cNvGrpSpPr>
            <a:grpSpLocks/>
          </p:cNvGrpSpPr>
          <p:nvPr/>
        </p:nvGrpSpPr>
        <p:grpSpPr bwMode="auto">
          <a:xfrm>
            <a:off x="604838" y="1809750"/>
            <a:ext cx="1257300" cy="415925"/>
            <a:chOff x="3621" y="3265"/>
            <a:chExt cx="1776" cy="744"/>
          </a:xfrm>
        </p:grpSpPr>
        <p:pic>
          <p:nvPicPr>
            <p:cNvPr id="88306" name="Picture 172" descr="reel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21" y="3265"/>
              <a:ext cx="1776" cy="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8307" name="Freeform 173"/>
            <p:cNvSpPr>
              <a:spLocks/>
            </p:cNvSpPr>
            <p:nvPr/>
          </p:nvSpPr>
          <p:spPr bwMode="auto">
            <a:xfrm>
              <a:off x="3973" y="3288"/>
              <a:ext cx="1399" cy="437"/>
            </a:xfrm>
            <a:custGeom>
              <a:avLst/>
              <a:gdLst>
                <a:gd name="T0" fmla="*/ 0 w 1401"/>
                <a:gd name="T1" fmla="*/ 6 h 438"/>
                <a:gd name="T2" fmla="*/ 27 w 1401"/>
                <a:gd name="T3" fmla="*/ 376 h 438"/>
                <a:gd name="T4" fmla="*/ 114 w 1401"/>
                <a:gd name="T5" fmla="*/ 373 h 438"/>
                <a:gd name="T6" fmla="*/ 132 w 1401"/>
                <a:gd name="T7" fmla="*/ 349 h 438"/>
                <a:gd name="T8" fmla="*/ 210 w 1401"/>
                <a:gd name="T9" fmla="*/ 394 h 438"/>
                <a:gd name="T10" fmla="*/ 442 w 1401"/>
                <a:gd name="T11" fmla="*/ 376 h 438"/>
                <a:gd name="T12" fmla="*/ 478 w 1401"/>
                <a:gd name="T13" fmla="*/ 385 h 438"/>
                <a:gd name="T14" fmla="*/ 682 w 1401"/>
                <a:gd name="T15" fmla="*/ 409 h 438"/>
                <a:gd name="T16" fmla="*/ 1058 w 1401"/>
                <a:gd name="T17" fmla="*/ 430 h 438"/>
                <a:gd name="T18" fmla="*/ 1385 w 1401"/>
                <a:gd name="T19" fmla="*/ 412 h 438"/>
                <a:gd name="T20" fmla="*/ 1376 w 1401"/>
                <a:gd name="T21" fmla="*/ 165 h 438"/>
                <a:gd name="T22" fmla="*/ 291 w 1401"/>
                <a:gd name="T23" fmla="*/ 0 h 438"/>
                <a:gd name="T24" fmla="*/ 0 w 1401"/>
                <a:gd name="T25" fmla="*/ 6 h 4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01"/>
                <a:gd name="T40" fmla="*/ 0 h 438"/>
                <a:gd name="T41" fmla="*/ 1401 w 1401"/>
                <a:gd name="T42" fmla="*/ 438 h 4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01" h="438">
                  <a:moveTo>
                    <a:pt x="0" y="6"/>
                  </a:moveTo>
                  <a:lnTo>
                    <a:pt x="27" y="384"/>
                  </a:lnTo>
                  <a:lnTo>
                    <a:pt x="114" y="381"/>
                  </a:lnTo>
                  <a:lnTo>
                    <a:pt x="132" y="357"/>
                  </a:lnTo>
                  <a:lnTo>
                    <a:pt x="210" y="402"/>
                  </a:lnTo>
                  <a:lnTo>
                    <a:pt x="450" y="384"/>
                  </a:lnTo>
                  <a:lnTo>
                    <a:pt x="486" y="393"/>
                  </a:lnTo>
                  <a:lnTo>
                    <a:pt x="690" y="417"/>
                  </a:lnTo>
                  <a:lnTo>
                    <a:pt x="1074" y="438"/>
                  </a:lnTo>
                  <a:lnTo>
                    <a:pt x="1401" y="420"/>
                  </a:lnTo>
                  <a:lnTo>
                    <a:pt x="1392" y="165"/>
                  </a:lnTo>
                  <a:lnTo>
                    <a:pt x="29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8308" name="Freeform 174"/>
            <p:cNvSpPr>
              <a:spLocks/>
            </p:cNvSpPr>
            <p:nvPr/>
          </p:nvSpPr>
          <p:spPr bwMode="auto">
            <a:xfrm>
              <a:off x="4242" y="3858"/>
              <a:ext cx="998" cy="122"/>
            </a:xfrm>
            <a:custGeom>
              <a:avLst/>
              <a:gdLst>
                <a:gd name="T0" fmla="*/ 0 w 999"/>
                <a:gd name="T1" fmla="*/ 6 h 123"/>
                <a:gd name="T2" fmla="*/ 709 w 999"/>
                <a:gd name="T3" fmla="*/ 12 h 123"/>
                <a:gd name="T4" fmla="*/ 736 w 999"/>
                <a:gd name="T5" fmla="*/ 36 h 123"/>
                <a:gd name="T6" fmla="*/ 793 w 999"/>
                <a:gd name="T7" fmla="*/ 42 h 123"/>
                <a:gd name="T8" fmla="*/ 868 w 999"/>
                <a:gd name="T9" fmla="*/ 6 h 123"/>
                <a:gd name="T10" fmla="*/ 925 w 999"/>
                <a:gd name="T11" fmla="*/ 0 h 123"/>
                <a:gd name="T12" fmla="*/ 973 w 999"/>
                <a:gd name="T13" fmla="*/ 15 h 123"/>
                <a:gd name="T14" fmla="*/ 991 w 999"/>
                <a:gd name="T15" fmla="*/ 51 h 123"/>
                <a:gd name="T16" fmla="*/ 979 w 999"/>
                <a:gd name="T17" fmla="*/ 115 h 123"/>
                <a:gd name="T18" fmla="*/ 18 w 999"/>
                <a:gd name="T19" fmla="*/ 112 h 123"/>
                <a:gd name="T20" fmla="*/ 0 w 999"/>
                <a:gd name="T21" fmla="*/ 6 h 12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99"/>
                <a:gd name="T34" fmla="*/ 0 h 123"/>
                <a:gd name="T35" fmla="*/ 999 w 999"/>
                <a:gd name="T36" fmla="*/ 123 h 12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99" h="123">
                  <a:moveTo>
                    <a:pt x="0" y="6"/>
                  </a:moveTo>
                  <a:lnTo>
                    <a:pt x="717" y="12"/>
                  </a:lnTo>
                  <a:lnTo>
                    <a:pt x="744" y="36"/>
                  </a:lnTo>
                  <a:lnTo>
                    <a:pt x="801" y="42"/>
                  </a:lnTo>
                  <a:lnTo>
                    <a:pt x="876" y="6"/>
                  </a:lnTo>
                  <a:lnTo>
                    <a:pt x="933" y="0"/>
                  </a:lnTo>
                  <a:lnTo>
                    <a:pt x="981" y="15"/>
                  </a:lnTo>
                  <a:lnTo>
                    <a:pt x="999" y="51"/>
                  </a:lnTo>
                  <a:lnTo>
                    <a:pt x="987" y="123"/>
                  </a:lnTo>
                  <a:lnTo>
                    <a:pt x="18" y="12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pic>
          <p:nvPicPr>
            <p:cNvPr id="88309" name="Picture 175" descr="video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83" y="3400"/>
              <a:ext cx="889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8115" name="Group 377"/>
          <p:cNvGrpSpPr>
            <a:grpSpLocks/>
          </p:cNvGrpSpPr>
          <p:nvPr/>
        </p:nvGrpSpPr>
        <p:grpSpPr bwMode="auto">
          <a:xfrm>
            <a:off x="7232650" y="5618163"/>
            <a:ext cx="590550" cy="582612"/>
            <a:chOff x="4550" y="3770"/>
            <a:chExt cx="372" cy="367"/>
          </a:xfrm>
        </p:grpSpPr>
        <p:sp>
          <p:nvSpPr>
            <p:cNvPr id="88301" name="Rectangle 378"/>
            <p:cNvSpPr>
              <a:spLocks noChangeArrowheads="1"/>
            </p:cNvSpPr>
            <p:nvPr/>
          </p:nvSpPr>
          <p:spPr bwMode="auto">
            <a:xfrm>
              <a:off x="4553" y="3774"/>
              <a:ext cx="367" cy="303"/>
            </a:xfrm>
            <a:prstGeom prst="rect">
              <a:avLst/>
            </a:prstGeom>
            <a:gradFill rotWithShape="0">
              <a:gsLst>
                <a:gs pos="0">
                  <a:srgbClr val="475E76"/>
                </a:gs>
                <a:gs pos="50000">
                  <a:srgbClr val="99CCFF"/>
                </a:gs>
                <a:gs pos="100000">
                  <a:srgbClr val="475E76"/>
                </a:gs>
              </a:gsLst>
              <a:lin ang="5400000" scaled="1"/>
            </a:gradFill>
            <a:ln w="28575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302" name="Rectangle 379"/>
            <p:cNvSpPr>
              <a:spLocks noChangeArrowheads="1"/>
            </p:cNvSpPr>
            <p:nvPr/>
          </p:nvSpPr>
          <p:spPr bwMode="auto">
            <a:xfrm>
              <a:off x="4668" y="4071"/>
              <a:ext cx="156" cy="47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303" name="Rectangle 380"/>
            <p:cNvSpPr>
              <a:spLocks noChangeArrowheads="1"/>
            </p:cNvSpPr>
            <p:nvPr/>
          </p:nvSpPr>
          <p:spPr bwMode="auto">
            <a:xfrm>
              <a:off x="4553" y="3770"/>
              <a:ext cx="369" cy="310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pic>
          <p:nvPicPr>
            <p:cNvPr id="88304" name="Picture 381" descr="video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50" y="3787"/>
              <a:ext cx="363" cy="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8305" name="Line 382"/>
            <p:cNvSpPr>
              <a:spLocks noChangeShapeType="1"/>
            </p:cNvSpPr>
            <p:nvPr/>
          </p:nvSpPr>
          <p:spPr bwMode="auto">
            <a:xfrm>
              <a:off x="4579" y="4136"/>
              <a:ext cx="325" cy="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8116" name="Group 383"/>
          <p:cNvGrpSpPr>
            <a:grpSpLocks/>
          </p:cNvGrpSpPr>
          <p:nvPr/>
        </p:nvGrpSpPr>
        <p:grpSpPr bwMode="auto">
          <a:xfrm>
            <a:off x="1125538" y="3190875"/>
            <a:ext cx="365125" cy="403225"/>
            <a:chOff x="557" y="2482"/>
            <a:chExt cx="270" cy="262"/>
          </a:xfrm>
        </p:grpSpPr>
        <p:sp>
          <p:nvSpPr>
            <p:cNvPr id="88298" name="Rectangle 384"/>
            <p:cNvSpPr>
              <a:spLocks noChangeArrowheads="1"/>
            </p:cNvSpPr>
            <p:nvPr/>
          </p:nvSpPr>
          <p:spPr bwMode="auto">
            <a:xfrm>
              <a:off x="627" y="2680"/>
              <a:ext cx="115" cy="47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299" name="Rectangle 385"/>
            <p:cNvSpPr>
              <a:spLocks noChangeArrowheads="1"/>
            </p:cNvSpPr>
            <p:nvPr/>
          </p:nvSpPr>
          <p:spPr bwMode="auto">
            <a:xfrm>
              <a:off x="557" y="2482"/>
              <a:ext cx="270" cy="207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4D4D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300" name="Line 386"/>
            <p:cNvSpPr>
              <a:spLocks noChangeShapeType="1"/>
            </p:cNvSpPr>
            <p:nvPr/>
          </p:nvSpPr>
          <p:spPr bwMode="auto">
            <a:xfrm>
              <a:off x="568" y="2743"/>
              <a:ext cx="238" cy="1"/>
            </a:xfrm>
            <a:prstGeom prst="line">
              <a:avLst/>
            </a:prstGeom>
            <a:noFill/>
            <a:ln w="57150">
              <a:solidFill>
                <a:srgbClr val="5F5F5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8117" name="Group 387"/>
          <p:cNvGrpSpPr>
            <a:grpSpLocks/>
          </p:cNvGrpSpPr>
          <p:nvPr/>
        </p:nvGrpSpPr>
        <p:grpSpPr bwMode="auto">
          <a:xfrm>
            <a:off x="5684838" y="5235575"/>
            <a:ext cx="365125" cy="403225"/>
            <a:chOff x="557" y="2482"/>
            <a:chExt cx="270" cy="262"/>
          </a:xfrm>
        </p:grpSpPr>
        <p:sp>
          <p:nvSpPr>
            <p:cNvPr id="88295" name="Rectangle 388"/>
            <p:cNvSpPr>
              <a:spLocks noChangeArrowheads="1"/>
            </p:cNvSpPr>
            <p:nvPr/>
          </p:nvSpPr>
          <p:spPr bwMode="auto">
            <a:xfrm>
              <a:off x="627" y="2680"/>
              <a:ext cx="115" cy="47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296" name="Rectangle 389"/>
            <p:cNvSpPr>
              <a:spLocks noChangeArrowheads="1"/>
            </p:cNvSpPr>
            <p:nvPr/>
          </p:nvSpPr>
          <p:spPr bwMode="auto">
            <a:xfrm>
              <a:off x="557" y="2482"/>
              <a:ext cx="270" cy="207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4D4D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297" name="Line 390"/>
            <p:cNvSpPr>
              <a:spLocks noChangeShapeType="1"/>
            </p:cNvSpPr>
            <p:nvPr/>
          </p:nvSpPr>
          <p:spPr bwMode="auto">
            <a:xfrm>
              <a:off x="568" y="2743"/>
              <a:ext cx="238" cy="1"/>
            </a:xfrm>
            <a:prstGeom prst="line">
              <a:avLst/>
            </a:prstGeom>
            <a:noFill/>
            <a:ln w="57150">
              <a:solidFill>
                <a:srgbClr val="5F5F5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8118" name="Group 391"/>
          <p:cNvGrpSpPr>
            <a:grpSpLocks/>
          </p:cNvGrpSpPr>
          <p:nvPr/>
        </p:nvGrpSpPr>
        <p:grpSpPr bwMode="auto">
          <a:xfrm>
            <a:off x="6396038" y="5248275"/>
            <a:ext cx="365125" cy="403225"/>
            <a:chOff x="557" y="2482"/>
            <a:chExt cx="270" cy="262"/>
          </a:xfrm>
        </p:grpSpPr>
        <p:sp>
          <p:nvSpPr>
            <p:cNvPr id="88292" name="Rectangle 392"/>
            <p:cNvSpPr>
              <a:spLocks noChangeArrowheads="1"/>
            </p:cNvSpPr>
            <p:nvPr/>
          </p:nvSpPr>
          <p:spPr bwMode="auto">
            <a:xfrm>
              <a:off x="627" y="2680"/>
              <a:ext cx="115" cy="47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293" name="Rectangle 393"/>
            <p:cNvSpPr>
              <a:spLocks noChangeArrowheads="1"/>
            </p:cNvSpPr>
            <p:nvPr/>
          </p:nvSpPr>
          <p:spPr bwMode="auto">
            <a:xfrm>
              <a:off x="557" y="2482"/>
              <a:ext cx="270" cy="207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4D4D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294" name="Line 394"/>
            <p:cNvSpPr>
              <a:spLocks noChangeShapeType="1"/>
            </p:cNvSpPr>
            <p:nvPr/>
          </p:nvSpPr>
          <p:spPr bwMode="auto">
            <a:xfrm>
              <a:off x="568" y="2743"/>
              <a:ext cx="238" cy="1"/>
            </a:xfrm>
            <a:prstGeom prst="line">
              <a:avLst/>
            </a:prstGeom>
            <a:noFill/>
            <a:ln w="57150">
              <a:solidFill>
                <a:srgbClr val="5F5F5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88119" name="Group 395"/>
          <p:cNvGrpSpPr>
            <a:grpSpLocks/>
          </p:cNvGrpSpPr>
          <p:nvPr/>
        </p:nvGrpSpPr>
        <p:grpSpPr bwMode="auto">
          <a:xfrm>
            <a:off x="6675438" y="5616575"/>
            <a:ext cx="365125" cy="403225"/>
            <a:chOff x="557" y="2482"/>
            <a:chExt cx="270" cy="262"/>
          </a:xfrm>
        </p:grpSpPr>
        <p:sp>
          <p:nvSpPr>
            <p:cNvPr id="88289" name="Rectangle 396"/>
            <p:cNvSpPr>
              <a:spLocks noChangeArrowheads="1"/>
            </p:cNvSpPr>
            <p:nvPr/>
          </p:nvSpPr>
          <p:spPr bwMode="auto">
            <a:xfrm>
              <a:off x="627" y="2680"/>
              <a:ext cx="115" cy="47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290" name="Rectangle 397"/>
            <p:cNvSpPr>
              <a:spLocks noChangeArrowheads="1"/>
            </p:cNvSpPr>
            <p:nvPr/>
          </p:nvSpPr>
          <p:spPr bwMode="auto">
            <a:xfrm>
              <a:off x="557" y="2482"/>
              <a:ext cx="270" cy="207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4D4D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</a:endParaRPr>
            </a:p>
          </p:txBody>
        </p:sp>
        <p:sp>
          <p:nvSpPr>
            <p:cNvPr id="88291" name="Line 398"/>
            <p:cNvSpPr>
              <a:spLocks noChangeShapeType="1"/>
            </p:cNvSpPr>
            <p:nvPr/>
          </p:nvSpPr>
          <p:spPr bwMode="auto">
            <a:xfrm>
              <a:off x="568" y="2743"/>
              <a:ext cx="238" cy="1"/>
            </a:xfrm>
            <a:prstGeom prst="line">
              <a:avLst/>
            </a:prstGeom>
            <a:noFill/>
            <a:ln w="57150">
              <a:solidFill>
                <a:srgbClr val="5F5F5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774" name="Text Box 399"/>
          <p:cNvSpPr txBox="1">
            <a:spLocks noChangeArrowheads="1"/>
          </p:cNvSpPr>
          <p:nvPr/>
        </p:nvSpPr>
        <p:spPr bwMode="auto">
          <a:xfrm>
            <a:off x="5197475" y="4013200"/>
            <a:ext cx="1174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request/</a:t>
            </a:r>
          </a:p>
          <a:p>
            <a:pPr algn="ctr"/>
            <a:r>
              <a:rPr lang="en-US" sz="2000">
                <a:latin typeface="Arial" charset="0"/>
                <a:ea typeface="MS PGothic" pitchFamily="34" charset="-128"/>
                <a:cs typeface="Arial" charset="0"/>
              </a:rPr>
              <a:t>reply</a:t>
            </a:r>
            <a:endParaRPr lang="en-US" sz="2400">
              <a:latin typeface="Arial" charset="0"/>
              <a:ea typeface="MS PGothic" pitchFamily="34" charset="-128"/>
              <a:cs typeface="Arial" charset="0"/>
            </a:endParaRPr>
          </a:p>
        </p:txBody>
      </p:sp>
      <p:grpSp>
        <p:nvGrpSpPr>
          <p:cNvPr id="88121" name="Group 249"/>
          <p:cNvGrpSpPr>
            <a:grpSpLocks/>
          </p:cNvGrpSpPr>
          <p:nvPr/>
        </p:nvGrpSpPr>
        <p:grpSpPr bwMode="auto">
          <a:xfrm>
            <a:off x="1063625" y="2346325"/>
            <a:ext cx="325438" cy="514350"/>
            <a:chOff x="4140" y="429"/>
            <a:chExt cx="1425" cy="2396"/>
          </a:xfrm>
        </p:grpSpPr>
        <p:sp>
          <p:nvSpPr>
            <p:cNvPr id="88257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58" name="Rectangle 251"/>
            <p:cNvSpPr>
              <a:spLocks noChangeArrowheads="1"/>
            </p:cNvSpPr>
            <p:nvPr/>
          </p:nvSpPr>
          <p:spPr bwMode="auto">
            <a:xfrm>
              <a:off x="4203" y="429"/>
              <a:ext cx="1050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59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60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61" name="Rectangle 254"/>
            <p:cNvSpPr>
              <a:spLocks noChangeArrowheads="1"/>
            </p:cNvSpPr>
            <p:nvPr/>
          </p:nvSpPr>
          <p:spPr bwMode="auto">
            <a:xfrm>
              <a:off x="4216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262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8287" name="AutoShape 256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20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88" name="AutoShape 257"/>
              <p:cNvSpPr>
                <a:spLocks noChangeArrowheads="1"/>
              </p:cNvSpPr>
              <p:nvPr/>
            </p:nvSpPr>
            <p:spPr bwMode="auto">
              <a:xfrm>
                <a:off x="635" y="2580"/>
                <a:ext cx="685" cy="11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263" name="Rectangle 258"/>
            <p:cNvSpPr>
              <a:spLocks noChangeArrowheads="1"/>
            </p:cNvSpPr>
            <p:nvPr/>
          </p:nvSpPr>
          <p:spPr bwMode="auto">
            <a:xfrm>
              <a:off x="4223" y="1021"/>
              <a:ext cx="598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264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8285" name="AutoShape 260"/>
              <p:cNvSpPr>
                <a:spLocks noChangeArrowheads="1"/>
              </p:cNvSpPr>
              <p:nvPr/>
            </p:nvSpPr>
            <p:spPr bwMode="auto">
              <a:xfrm>
                <a:off x="611" y="2565"/>
                <a:ext cx="729" cy="14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86" name="AutoShape 261"/>
              <p:cNvSpPr>
                <a:spLocks noChangeArrowheads="1"/>
              </p:cNvSpPr>
              <p:nvPr/>
            </p:nvSpPr>
            <p:spPr bwMode="auto">
              <a:xfrm>
                <a:off x="629" y="2580"/>
                <a:ext cx="694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265" name="Rectangle 262"/>
            <p:cNvSpPr>
              <a:spLocks noChangeArrowheads="1"/>
            </p:cNvSpPr>
            <p:nvPr/>
          </p:nvSpPr>
          <p:spPr bwMode="auto">
            <a:xfrm>
              <a:off x="4216" y="1361"/>
              <a:ext cx="598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66" name="Rectangle 263"/>
            <p:cNvSpPr>
              <a:spLocks noChangeArrowheads="1"/>
            </p:cNvSpPr>
            <p:nvPr/>
          </p:nvSpPr>
          <p:spPr bwMode="auto">
            <a:xfrm>
              <a:off x="4230" y="1657"/>
              <a:ext cx="598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267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8283" name="AutoShape 265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0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84" name="AutoShape 266"/>
              <p:cNvSpPr>
                <a:spLocks noChangeArrowheads="1"/>
              </p:cNvSpPr>
              <p:nvPr/>
            </p:nvSpPr>
            <p:spPr bwMode="auto">
              <a:xfrm>
                <a:off x="635" y="2582"/>
                <a:ext cx="67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268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8269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8281" name="AutoShape 269"/>
              <p:cNvSpPr>
                <a:spLocks noChangeArrowheads="1"/>
              </p:cNvSpPr>
              <p:nvPr/>
            </p:nvSpPr>
            <p:spPr bwMode="auto">
              <a:xfrm>
                <a:off x="613" y="2565"/>
                <a:ext cx="727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82" name="AutoShape 270"/>
              <p:cNvSpPr>
                <a:spLocks noChangeArrowheads="1"/>
              </p:cNvSpPr>
              <p:nvPr/>
            </p:nvSpPr>
            <p:spPr bwMode="auto">
              <a:xfrm>
                <a:off x="630" y="2580"/>
                <a:ext cx="693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270" name="Rectangle 271"/>
            <p:cNvSpPr>
              <a:spLocks noChangeArrowheads="1"/>
            </p:cNvSpPr>
            <p:nvPr/>
          </p:nvSpPr>
          <p:spPr bwMode="auto">
            <a:xfrm>
              <a:off x="5252" y="429"/>
              <a:ext cx="63" cy="2292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71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72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2 h 288"/>
                <a:gd name="T4" fmla="*/ 25 w 304"/>
                <a:gd name="T5" fmla="*/ 39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73" name="Oval 274"/>
            <p:cNvSpPr>
              <a:spLocks noChangeArrowheads="1"/>
            </p:cNvSpPr>
            <p:nvPr/>
          </p:nvSpPr>
          <p:spPr bwMode="auto">
            <a:xfrm>
              <a:off x="5516" y="2611"/>
              <a:ext cx="49" cy="96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74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75" name="AutoShape 276"/>
            <p:cNvSpPr>
              <a:spLocks noChangeArrowheads="1"/>
            </p:cNvSpPr>
            <p:nvPr/>
          </p:nvSpPr>
          <p:spPr bwMode="auto">
            <a:xfrm>
              <a:off x="4140" y="2677"/>
              <a:ext cx="1203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76" name="AutoShape 277"/>
            <p:cNvSpPr>
              <a:spLocks noChangeArrowheads="1"/>
            </p:cNvSpPr>
            <p:nvPr/>
          </p:nvSpPr>
          <p:spPr bwMode="auto">
            <a:xfrm>
              <a:off x="4203" y="2714"/>
              <a:ext cx="1077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77" name="Oval 278"/>
            <p:cNvSpPr>
              <a:spLocks noChangeArrowheads="1"/>
            </p:cNvSpPr>
            <p:nvPr/>
          </p:nvSpPr>
          <p:spPr bwMode="auto">
            <a:xfrm>
              <a:off x="4307" y="2381"/>
              <a:ext cx="160" cy="14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78" name="Oval 279"/>
            <p:cNvSpPr>
              <a:spLocks noChangeArrowheads="1"/>
            </p:cNvSpPr>
            <p:nvPr/>
          </p:nvSpPr>
          <p:spPr bwMode="auto">
            <a:xfrm>
              <a:off x="4488" y="2389"/>
              <a:ext cx="160" cy="141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79" name="Oval 280"/>
            <p:cNvSpPr>
              <a:spLocks noChangeArrowheads="1"/>
            </p:cNvSpPr>
            <p:nvPr/>
          </p:nvSpPr>
          <p:spPr bwMode="auto">
            <a:xfrm>
              <a:off x="4661" y="2381"/>
              <a:ext cx="160" cy="141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80" name="Rectangle 281"/>
            <p:cNvSpPr>
              <a:spLocks noChangeArrowheads="1"/>
            </p:cNvSpPr>
            <p:nvPr/>
          </p:nvSpPr>
          <p:spPr bwMode="auto">
            <a:xfrm>
              <a:off x="5065" y="1834"/>
              <a:ext cx="83" cy="762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88122" name="Group 315"/>
          <p:cNvGrpSpPr>
            <a:grpSpLocks/>
          </p:cNvGrpSpPr>
          <p:nvPr/>
        </p:nvGrpSpPr>
        <p:grpSpPr bwMode="auto">
          <a:xfrm>
            <a:off x="1974850" y="3395663"/>
            <a:ext cx="231775" cy="481012"/>
            <a:chOff x="1115" y="2770"/>
            <a:chExt cx="589" cy="1034"/>
          </a:xfrm>
        </p:grpSpPr>
        <p:sp>
          <p:nvSpPr>
            <p:cNvPr id="88225" name="Freeform 283"/>
            <p:cNvSpPr>
              <a:spLocks/>
            </p:cNvSpPr>
            <p:nvPr/>
          </p:nvSpPr>
          <p:spPr bwMode="auto">
            <a:xfrm>
              <a:off x="1581" y="2772"/>
              <a:ext cx="117" cy="986"/>
            </a:xfrm>
            <a:custGeom>
              <a:avLst/>
              <a:gdLst>
                <a:gd name="T0" fmla="*/ 0 w 354"/>
                <a:gd name="T1" fmla="*/ 0 h 2742"/>
                <a:gd name="T2" fmla="*/ 0 w 354"/>
                <a:gd name="T3" fmla="*/ 0 h 2742"/>
                <a:gd name="T4" fmla="*/ 0 w 354"/>
                <a:gd name="T5" fmla="*/ 0 h 2742"/>
                <a:gd name="T6" fmla="*/ 0 w 354"/>
                <a:gd name="T7" fmla="*/ 0 h 2742"/>
                <a:gd name="T8" fmla="*/ 0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26" name="Rectangle 284"/>
            <p:cNvSpPr>
              <a:spLocks noChangeArrowheads="1"/>
            </p:cNvSpPr>
            <p:nvPr/>
          </p:nvSpPr>
          <p:spPr bwMode="auto">
            <a:xfrm>
              <a:off x="1143" y="2770"/>
              <a:ext cx="432" cy="986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C0C0C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27" name="Freeform 285"/>
            <p:cNvSpPr>
              <a:spLocks/>
            </p:cNvSpPr>
            <p:nvPr/>
          </p:nvSpPr>
          <p:spPr bwMode="auto">
            <a:xfrm>
              <a:off x="1603" y="2831"/>
              <a:ext cx="70" cy="913"/>
            </a:xfrm>
            <a:custGeom>
              <a:avLst/>
              <a:gdLst>
                <a:gd name="T0" fmla="*/ 0 w 211"/>
                <a:gd name="T1" fmla="*/ 0 h 2537"/>
                <a:gd name="T2" fmla="*/ 0 w 211"/>
                <a:gd name="T3" fmla="*/ 0 h 2537"/>
                <a:gd name="T4" fmla="*/ 0 w 211"/>
                <a:gd name="T5" fmla="*/ 0 h 2537"/>
                <a:gd name="T6" fmla="*/ 0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28" name="Freeform 286"/>
            <p:cNvSpPr>
              <a:spLocks/>
            </p:cNvSpPr>
            <p:nvPr/>
          </p:nvSpPr>
          <p:spPr bwMode="auto">
            <a:xfrm>
              <a:off x="1588" y="3293"/>
              <a:ext cx="109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29" name="Rectangle 287"/>
            <p:cNvSpPr>
              <a:spLocks noChangeArrowheads="1"/>
            </p:cNvSpPr>
            <p:nvPr/>
          </p:nvSpPr>
          <p:spPr bwMode="auto">
            <a:xfrm>
              <a:off x="1143" y="2883"/>
              <a:ext cx="246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230" name="Group 288"/>
            <p:cNvGrpSpPr>
              <a:grpSpLocks/>
            </p:cNvGrpSpPr>
            <p:nvPr/>
          </p:nvGrpSpPr>
          <p:grpSpPr bwMode="auto">
            <a:xfrm>
              <a:off x="1367" y="2873"/>
              <a:ext cx="240" cy="63"/>
              <a:chOff x="614" y="2568"/>
              <a:chExt cx="725" cy="139"/>
            </a:xfrm>
          </p:grpSpPr>
          <p:sp>
            <p:nvSpPr>
              <p:cNvPr id="88255" name="AutoShape 289"/>
              <p:cNvSpPr>
                <a:spLocks noChangeArrowheads="1"/>
              </p:cNvSpPr>
              <p:nvPr/>
            </p:nvSpPr>
            <p:spPr bwMode="auto">
              <a:xfrm>
                <a:off x="608" y="2567"/>
                <a:ext cx="731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56" name="AutoShape 290"/>
              <p:cNvSpPr>
                <a:spLocks noChangeArrowheads="1"/>
              </p:cNvSpPr>
              <p:nvPr/>
            </p:nvSpPr>
            <p:spPr bwMode="auto">
              <a:xfrm>
                <a:off x="621" y="2582"/>
                <a:ext cx="707" cy="11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231" name="Rectangle 291"/>
            <p:cNvSpPr>
              <a:spLocks noChangeArrowheads="1"/>
            </p:cNvSpPr>
            <p:nvPr/>
          </p:nvSpPr>
          <p:spPr bwMode="auto">
            <a:xfrm>
              <a:off x="1151" y="3026"/>
              <a:ext cx="246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232" name="Group 292"/>
            <p:cNvGrpSpPr>
              <a:grpSpLocks/>
            </p:cNvGrpSpPr>
            <p:nvPr/>
          </p:nvGrpSpPr>
          <p:grpSpPr bwMode="auto">
            <a:xfrm>
              <a:off x="1366" y="3014"/>
              <a:ext cx="240" cy="58"/>
              <a:chOff x="614" y="2568"/>
              <a:chExt cx="725" cy="139"/>
            </a:xfrm>
          </p:grpSpPr>
          <p:sp>
            <p:nvSpPr>
              <p:cNvPr id="88253" name="AutoShape 293"/>
              <p:cNvSpPr>
                <a:spLocks noChangeArrowheads="1"/>
              </p:cNvSpPr>
              <p:nvPr/>
            </p:nvSpPr>
            <p:spPr bwMode="auto">
              <a:xfrm>
                <a:off x="611" y="2572"/>
                <a:ext cx="731" cy="13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54" name="AutoShape 294"/>
              <p:cNvSpPr>
                <a:spLocks noChangeArrowheads="1"/>
              </p:cNvSpPr>
              <p:nvPr/>
            </p:nvSpPr>
            <p:spPr bwMode="auto">
              <a:xfrm>
                <a:off x="624" y="2588"/>
                <a:ext cx="707" cy="9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233" name="Rectangle 295"/>
            <p:cNvSpPr>
              <a:spLocks noChangeArrowheads="1"/>
            </p:cNvSpPr>
            <p:nvPr/>
          </p:nvSpPr>
          <p:spPr bwMode="auto">
            <a:xfrm>
              <a:off x="1147" y="3173"/>
              <a:ext cx="246" cy="1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34" name="Rectangle 296"/>
            <p:cNvSpPr>
              <a:spLocks noChangeArrowheads="1"/>
            </p:cNvSpPr>
            <p:nvPr/>
          </p:nvSpPr>
          <p:spPr bwMode="auto">
            <a:xfrm>
              <a:off x="1151" y="3299"/>
              <a:ext cx="246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235" name="Group 297"/>
            <p:cNvGrpSpPr>
              <a:grpSpLocks/>
            </p:cNvGrpSpPr>
            <p:nvPr/>
          </p:nvGrpSpPr>
          <p:grpSpPr bwMode="auto">
            <a:xfrm>
              <a:off x="1361" y="3287"/>
              <a:ext cx="240" cy="65"/>
              <a:chOff x="614" y="2568"/>
              <a:chExt cx="725" cy="139"/>
            </a:xfrm>
          </p:grpSpPr>
          <p:sp>
            <p:nvSpPr>
              <p:cNvPr id="88251" name="AutoShape 298"/>
              <p:cNvSpPr>
                <a:spLocks noChangeArrowheads="1"/>
              </p:cNvSpPr>
              <p:nvPr/>
            </p:nvSpPr>
            <p:spPr bwMode="auto">
              <a:xfrm>
                <a:off x="614" y="2572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52" name="AutoShape 299"/>
              <p:cNvSpPr>
                <a:spLocks noChangeArrowheads="1"/>
              </p:cNvSpPr>
              <p:nvPr/>
            </p:nvSpPr>
            <p:spPr bwMode="auto">
              <a:xfrm>
                <a:off x="626" y="2586"/>
                <a:ext cx="695" cy="10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236" name="Freeform 300"/>
            <p:cNvSpPr>
              <a:spLocks/>
            </p:cNvSpPr>
            <p:nvPr/>
          </p:nvSpPr>
          <p:spPr bwMode="auto">
            <a:xfrm>
              <a:off x="1590" y="3169"/>
              <a:ext cx="108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8237" name="Group 301"/>
            <p:cNvGrpSpPr>
              <a:grpSpLocks/>
            </p:cNvGrpSpPr>
            <p:nvPr/>
          </p:nvGrpSpPr>
          <p:grpSpPr bwMode="auto">
            <a:xfrm>
              <a:off x="1363" y="3158"/>
              <a:ext cx="240" cy="60"/>
              <a:chOff x="614" y="2568"/>
              <a:chExt cx="725" cy="139"/>
            </a:xfrm>
          </p:grpSpPr>
          <p:sp>
            <p:nvSpPr>
              <p:cNvPr id="88249" name="AutoShape 302"/>
              <p:cNvSpPr>
                <a:spLocks noChangeArrowheads="1"/>
              </p:cNvSpPr>
              <p:nvPr/>
            </p:nvSpPr>
            <p:spPr bwMode="auto">
              <a:xfrm>
                <a:off x="608" y="2570"/>
                <a:ext cx="731" cy="13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50" name="AutoShape 303"/>
              <p:cNvSpPr>
                <a:spLocks noChangeArrowheads="1"/>
              </p:cNvSpPr>
              <p:nvPr/>
            </p:nvSpPr>
            <p:spPr bwMode="auto">
              <a:xfrm>
                <a:off x="620" y="2586"/>
                <a:ext cx="707" cy="10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238" name="Rectangle 304"/>
            <p:cNvSpPr>
              <a:spLocks noChangeArrowheads="1"/>
            </p:cNvSpPr>
            <p:nvPr/>
          </p:nvSpPr>
          <p:spPr bwMode="auto">
            <a:xfrm>
              <a:off x="1575" y="2770"/>
              <a:ext cx="28" cy="9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39" name="Freeform 305"/>
            <p:cNvSpPr>
              <a:spLocks/>
            </p:cNvSpPr>
            <p:nvPr/>
          </p:nvSpPr>
          <p:spPr bwMode="auto">
            <a:xfrm>
              <a:off x="1599" y="3019"/>
              <a:ext cx="98" cy="92"/>
            </a:xfrm>
            <a:custGeom>
              <a:avLst/>
              <a:gdLst>
                <a:gd name="T0" fmla="*/ 0 w 296"/>
                <a:gd name="T1" fmla="*/ 0 h 256"/>
                <a:gd name="T2" fmla="*/ 0 w 296"/>
                <a:gd name="T3" fmla="*/ 0 h 256"/>
                <a:gd name="T4" fmla="*/ 0 w 296"/>
                <a:gd name="T5" fmla="*/ 0 h 256"/>
                <a:gd name="T6" fmla="*/ 0 w 296"/>
                <a:gd name="T7" fmla="*/ 0 h 256"/>
                <a:gd name="T8" fmla="*/ 0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40" name="Freeform 306"/>
            <p:cNvSpPr>
              <a:spLocks/>
            </p:cNvSpPr>
            <p:nvPr/>
          </p:nvSpPr>
          <p:spPr bwMode="auto">
            <a:xfrm>
              <a:off x="1601" y="2878"/>
              <a:ext cx="101" cy="104"/>
            </a:xfrm>
            <a:custGeom>
              <a:avLst/>
              <a:gdLst>
                <a:gd name="T0" fmla="*/ 0 w 304"/>
                <a:gd name="T1" fmla="*/ 0 h 288"/>
                <a:gd name="T2" fmla="*/ 0 w 304"/>
                <a:gd name="T3" fmla="*/ 0 h 288"/>
                <a:gd name="T4" fmla="*/ 0 w 304"/>
                <a:gd name="T5" fmla="*/ 0 h 288"/>
                <a:gd name="T6" fmla="*/ 0 w 304"/>
                <a:gd name="T7" fmla="*/ 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41" name="Oval 307"/>
            <p:cNvSpPr>
              <a:spLocks noChangeArrowheads="1"/>
            </p:cNvSpPr>
            <p:nvPr/>
          </p:nvSpPr>
          <p:spPr bwMode="auto">
            <a:xfrm>
              <a:off x="1684" y="3712"/>
              <a:ext cx="20" cy="4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42" name="Freeform 308"/>
            <p:cNvSpPr>
              <a:spLocks/>
            </p:cNvSpPr>
            <p:nvPr/>
          </p:nvSpPr>
          <p:spPr bwMode="auto">
            <a:xfrm>
              <a:off x="1595" y="3713"/>
              <a:ext cx="102" cy="86"/>
            </a:xfrm>
            <a:custGeom>
              <a:avLst/>
              <a:gdLst>
                <a:gd name="T0" fmla="*/ 0 w 306"/>
                <a:gd name="T1" fmla="*/ 0 h 240"/>
                <a:gd name="T2" fmla="*/ 0 w 306"/>
                <a:gd name="T3" fmla="*/ 0 h 240"/>
                <a:gd name="T4" fmla="*/ 0 w 306"/>
                <a:gd name="T5" fmla="*/ 0 h 240"/>
                <a:gd name="T6" fmla="*/ 0 w 306"/>
                <a:gd name="T7" fmla="*/ 0 h 240"/>
                <a:gd name="T8" fmla="*/ 0 w 306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43" name="AutoShape 309"/>
            <p:cNvSpPr>
              <a:spLocks noChangeArrowheads="1"/>
            </p:cNvSpPr>
            <p:nvPr/>
          </p:nvSpPr>
          <p:spPr bwMode="auto">
            <a:xfrm>
              <a:off x="1115" y="3743"/>
              <a:ext cx="496" cy="61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44" name="AutoShape 310"/>
            <p:cNvSpPr>
              <a:spLocks noChangeArrowheads="1"/>
            </p:cNvSpPr>
            <p:nvPr/>
          </p:nvSpPr>
          <p:spPr bwMode="auto">
            <a:xfrm>
              <a:off x="1143" y="3756"/>
              <a:ext cx="444" cy="3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45" name="Oval 311"/>
            <p:cNvSpPr>
              <a:spLocks noChangeArrowheads="1"/>
            </p:cNvSpPr>
            <p:nvPr/>
          </p:nvSpPr>
          <p:spPr bwMode="auto">
            <a:xfrm>
              <a:off x="1184" y="3613"/>
              <a:ext cx="65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46" name="Oval 312"/>
            <p:cNvSpPr>
              <a:spLocks noChangeArrowheads="1"/>
            </p:cNvSpPr>
            <p:nvPr/>
          </p:nvSpPr>
          <p:spPr bwMode="auto">
            <a:xfrm>
              <a:off x="1256" y="3613"/>
              <a:ext cx="69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47" name="Oval 313"/>
            <p:cNvSpPr>
              <a:spLocks noChangeArrowheads="1"/>
            </p:cNvSpPr>
            <p:nvPr/>
          </p:nvSpPr>
          <p:spPr bwMode="auto">
            <a:xfrm>
              <a:off x="1333" y="3613"/>
              <a:ext cx="65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48" name="Rectangle 314"/>
            <p:cNvSpPr>
              <a:spLocks noChangeArrowheads="1"/>
            </p:cNvSpPr>
            <p:nvPr/>
          </p:nvSpPr>
          <p:spPr bwMode="auto">
            <a:xfrm>
              <a:off x="1494" y="3377"/>
              <a:ext cx="36" cy="32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88123" name="Group 315"/>
          <p:cNvGrpSpPr>
            <a:grpSpLocks/>
          </p:cNvGrpSpPr>
          <p:nvPr/>
        </p:nvGrpSpPr>
        <p:grpSpPr bwMode="auto">
          <a:xfrm>
            <a:off x="2692400" y="3397250"/>
            <a:ext cx="233363" cy="479425"/>
            <a:chOff x="1115" y="2770"/>
            <a:chExt cx="589" cy="1034"/>
          </a:xfrm>
        </p:grpSpPr>
        <p:sp>
          <p:nvSpPr>
            <p:cNvPr id="88193" name="Freeform 283"/>
            <p:cNvSpPr>
              <a:spLocks/>
            </p:cNvSpPr>
            <p:nvPr/>
          </p:nvSpPr>
          <p:spPr bwMode="auto">
            <a:xfrm>
              <a:off x="1581" y="2772"/>
              <a:ext cx="117" cy="986"/>
            </a:xfrm>
            <a:custGeom>
              <a:avLst/>
              <a:gdLst>
                <a:gd name="T0" fmla="*/ 0 w 354"/>
                <a:gd name="T1" fmla="*/ 0 h 2742"/>
                <a:gd name="T2" fmla="*/ 0 w 354"/>
                <a:gd name="T3" fmla="*/ 0 h 2742"/>
                <a:gd name="T4" fmla="*/ 0 w 354"/>
                <a:gd name="T5" fmla="*/ 0 h 2742"/>
                <a:gd name="T6" fmla="*/ 0 w 354"/>
                <a:gd name="T7" fmla="*/ 0 h 2742"/>
                <a:gd name="T8" fmla="*/ 0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94" name="Rectangle 284"/>
            <p:cNvSpPr>
              <a:spLocks noChangeArrowheads="1"/>
            </p:cNvSpPr>
            <p:nvPr/>
          </p:nvSpPr>
          <p:spPr bwMode="auto">
            <a:xfrm>
              <a:off x="1143" y="2770"/>
              <a:ext cx="433" cy="986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C0C0C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95" name="Freeform 285"/>
            <p:cNvSpPr>
              <a:spLocks/>
            </p:cNvSpPr>
            <p:nvPr/>
          </p:nvSpPr>
          <p:spPr bwMode="auto">
            <a:xfrm>
              <a:off x="1603" y="2831"/>
              <a:ext cx="70" cy="913"/>
            </a:xfrm>
            <a:custGeom>
              <a:avLst/>
              <a:gdLst>
                <a:gd name="T0" fmla="*/ 0 w 211"/>
                <a:gd name="T1" fmla="*/ 0 h 2537"/>
                <a:gd name="T2" fmla="*/ 0 w 211"/>
                <a:gd name="T3" fmla="*/ 0 h 2537"/>
                <a:gd name="T4" fmla="*/ 0 w 211"/>
                <a:gd name="T5" fmla="*/ 0 h 2537"/>
                <a:gd name="T6" fmla="*/ 0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96" name="Freeform 286"/>
            <p:cNvSpPr>
              <a:spLocks/>
            </p:cNvSpPr>
            <p:nvPr/>
          </p:nvSpPr>
          <p:spPr bwMode="auto">
            <a:xfrm>
              <a:off x="1588" y="3293"/>
              <a:ext cx="109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97" name="Rectangle 287"/>
            <p:cNvSpPr>
              <a:spLocks noChangeArrowheads="1"/>
            </p:cNvSpPr>
            <p:nvPr/>
          </p:nvSpPr>
          <p:spPr bwMode="auto">
            <a:xfrm>
              <a:off x="1143" y="2883"/>
              <a:ext cx="248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198" name="Group 288"/>
            <p:cNvGrpSpPr>
              <a:grpSpLocks/>
            </p:cNvGrpSpPr>
            <p:nvPr/>
          </p:nvGrpSpPr>
          <p:grpSpPr bwMode="auto">
            <a:xfrm>
              <a:off x="1367" y="2873"/>
              <a:ext cx="240" cy="63"/>
              <a:chOff x="614" y="2568"/>
              <a:chExt cx="725" cy="139"/>
            </a:xfrm>
          </p:grpSpPr>
          <p:sp>
            <p:nvSpPr>
              <p:cNvPr id="88223" name="AutoShape 289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24" name="AutoShape 290"/>
              <p:cNvSpPr>
                <a:spLocks noChangeArrowheads="1"/>
              </p:cNvSpPr>
              <p:nvPr/>
            </p:nvSpPr>
            <p:spPr bwMode="auto">
              <a:xfrm>
                <a:off x="627" y="2582"/>
                <a:ext cx="702" cy="10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199" name="Rectangle 291"/>
            <p:cNvSpPr>
              <a:spLocks noChangeArrowheads="1"/>
            </p:cNvSpPr>
            <p:nvPr/>
          </p:nvSpPr>
          <p:spPr bwMode="auto">
            <a:xfrm>
              <a:off x="1151" y="3023"/>
              <a:ext cx="244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200" name="Group 292"/>
            <p:cNvGrpSpPr>
              <a:grpSpLocks/>
            </p:cNvGrpSpPr>
            <p:nvPr/>
          </p:nvGrpSpPr>
          <p:grpSpPr bwMode="auto">
            <a:xfrm>
              <a:off x="1366" y="3014"/>
              <a:ext cx="240" cy="58"/>
              <a:chOff x="614" y="2568"/>
              <a:chExt cx="725" cy="139"/>
            </a:xfrm>
          </p:grpSpPr>
          <p:sp>
            <p:nvSpPr>
              <p:cNvPr id="88221" name="AutoShape 293"/>
              <p:cNvSpPr>
                <a:spLocks noChangeArrowheads="1"/>
              </p:cNvSpPr>
              <p:nvPr/>
            </p:nvSpPr>
            <p:spPr bwMode="auto">
              <a:xfrm>
                <a:off x="618" y="2566"/>
                <a:ext cx="726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22" name="AutoShape 294"/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702" cy="107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201" name="Rectangle 295"/>
            <p:cNvSpPr>
              <a:spLocks noChangeArrowheads="1"/>
            </p:cNvSpPr>
            <p:nvPr/>
          </p:nvSpPr>
          <p:spPr bwMode="auto">
            <a:xfrm>
              <a:off x="1147" y="3171"/>
              <a:ext cx="244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02" name="Rectangle 296"/>
            <p:cNvSpPr>
              <a:spLocks noChangeArrowheads="1"/>
            </p:cNvSpPr>
            <p:nvPr/>
          </p:nvSpPr>
          <p:spPr bwMode="auto">
            <a:xfrm>
              <a:off x="1151" y="3301"/>
              <a:ext cx="248" cy="1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203" name="Group 297"/>
            <p:cNvGrpSpPr>
              <a:grpSpLocks/>
            </p:cNvGrpSpPr>
            <p:nvPr/>
          </p:nvGrpSpPr>
          <p:grpSpPr bwMode="auto">
            <a:xfrm>
              <a:off x="1361" y="3287"/>
              <a:ext cx="240" cy="65"/>
              <a:chOff x="614" y="2568"/>
              <a:chExt cx="725" cy="139"/>
            </a:xfrm>
          </p:grpSpPr>
          <p:sp>
            <p:nvSpPr>
              <p:cNvPr id="88219" name="AutoShape 298"/>
              <p:cNvSpPr>
                <a:spLocks noChangeArrowheads="1"/>
              </p:cNvSpPr>
              <p:nvPr/>
            </p:nvSpPr>
            <p:spPr bwMode="auto">
              <a:xfrm>
                <a:off x="609" y="2568"/>
                <a:ext cx="726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20" name="AutoShape 299"/>
              <p:cNvSpPr>
                <a:spLocks noChangeArrowheads="1"/>
              </p:cNvSpPr>
              <p:nvPr/>
            </p:nvSpPr>
            <p:spPr bwMode="auto">
              <a:xfrm>
                <a:off x="621" y="2583"/>
                <a:ext cx="702" cy="11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204" name="Freeform 300"/>
            <p:cNvSpPr>
              <a:spLocks/>
            </p:cNvSpPr>
            <p:nvPr/>
          </p:nvSpPr>
          <p:spPr bwMode="auto">
            <a:xfrm>
              <a:off x="1590" y="3169"/>
              <a:ext cx="108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8205" name="Group 301"/>
            <p:cNvGrpSpPr>
              <a:grpSpLocks/>
            </p:cNvGrpSpPr>
            <p:nvPr/>
          </p:nvGrpSpPr>
          <p:grpSpPr bwMode="auto">
            <a:xfrm>
              <a:off x="1363" y="3158"/>
              <a:ext cx="240" cy="60"/>
              <a:chOff x="614" y="2568"/>
              <a:chExt cx="725" cy="139"/>
            </a:xfrm>
          </p:grpSpPr>
          <p:sp>
            <p:nvSpPr>
              <p:cNvPr id="88217" name="AutoShape 302"/>
              <p:cNvSpPr>
                <a:spLocks noChangeArrowheads="1"/>
              </p:cNvSpPr>
              <p:nvPr/>
            </p:nvSpPr>
            <p:spPr bwMode="auto">
              <a:xfrm>
                <a:off x="615" y="2565"/>
                <a:ext cx="726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218" name="AutoShape 303"/>
              <p:cNvSpPr>
                <a:spLocks noChangeArrowheads="1"/>
              </p:cNvSpPr>
              <p:nvPr/>
            </p:nvSpPr>
            <p:spPr bwMode="auto">
              <a:xfrm>
                <a:off x="627" y="2581"/>
                <a:ext cx="702" cy="11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206" name="Rectangle 304"/>
            <p:cNvSpPr>
              <a:spLocks noChangeArrowheads="1"/>
            </p:cNvSpPr>
            <p:nvPr/>
          </p:nvSpPr>
          <p:spPr bwMode="auto">
            <a:xfrm>
              <a:off x="1576" y="2770"/>
              <a:ext cx="28" cy="9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07" name="Freeform 305"/>
            <p:cNvSpPr>
              <a:spLocks/>
            </p:cNvSpPr>
            <p:nvPr/>
          </p:nvSpPr>
          <p:spPr bwMode="auto">
            <a:xfrm>
              <a:off x="1599" y="3019"/>
              <a:ext cx="98" cy="92"/>
            </a:xfrm>
            <a:custGeom>
              <a:avLst/>
              <a:gdLst>
                <a:gd name="T0" fmla="*/ 0 w 296"/>
                <a:gd name="T1" fmla="*/ 0 h 256"/>
                <a:gd name="T2" fmla="*/ 0 w 296"/>
                <a:gd name="T3" fmla="*/ 0 h 256"/>
                <a:gd name="T4" fmla="*/ 0 w 296"/>
                <a:gd name="T5" fmla="*/ 0 h 256"/>
                <a:gd name="T6" fmla="*/ 0 w 296"/>
                <a:gd name="T7" fmla="*/ 0 h 256"/>
                <a:gd name="T8" fmla="*/ 0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08" name="Freeform 306"/>
            <p:cNvSpPr>
              <a:spLocks/>
            </p:cNvSpPr>
            <p:nvPr/>
          </p:nvSpPr>
          <p:spPr bwMode="auto">
            <a:xfrm>
              <a:off x="1601" y="2878"/>
              <a:ext cx="101" cy="104"/>
            </a:xfrm>
            <a:custGeom>
              <a:avLst/>
              <a:gdLst>
                <a:gd name="T0" fmla="*/ 0 w 304"/>
                <a:gd name="T1" fmla="*/ 0 h 288"/>
                <a:gd name="T2" fmla="*/ 0 w 304"/>
                <a:gd name="T3" fmla="*/ 0 h 288"/>
                <a:gd name="T4" fmla="*/ 0 w 304"/>
                <a:gd name="T5" fmla="*/ 0 h 288"/>
                <a:gd name="T6" fmla="*/ 0 w 304"/>
                <a:gd name="T7" fmla="*/ 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09" name="Oval 307"/>
            <p:cNvSpPr>
              <a:spLocks noChangeArrowheads="1"/>
            </p:cNvSpPr>
            <p:nvPr/>
          </p:nvSpPr>
          <p:spPr bwMode="auto">
            <a:xfrm>
              <a:off x="1684" y="3712"/>
              <a:ext cx="20" cy="4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10" name="Freeform 308"/>
            <p:cNvSpPr>
              <a:spLocks/>
            </p:cNvSpPr>
            <p:nvPr/>
          </p:nvSpPr>
          <p:spPr bwMode="auto">
            <a:xfrm>
              <a:off x="1595" y="3713"/>
              <a:ext cx="102" cy="86"/>
            </a:xfrm>
            <a:custGeom>
              <a:avLst/>
              <a:gdLst>
                <a:gd name="T0" fmla="*/ 0 w 306"/>
                <a:gd name="T1" fmla="*/ 0 h 240"/>
                <a:gd name="T2" fmla="*/ 0 w 306"/>
                <a:gd name="T3" fmla="*/ 0 h 240"/>
                <a:gd name="T4" fmla="*/ 0 w 306"/>
                <a:gd name="T5" fmla="*/ 0 h 240"/>
                <a:gd name="T6" fmla="*/ 0 w 306"/>
                <a:gd name="T7" fmla="*/ 0 h 240"/>
                <a:gd name="T8" fmla="*/ 0 w 306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211" name="AutoShape 309"/>
            <p:cNvSpPr>
              <a:spLocks noChangeArrowheads="1"/>
            </p:cNvSpPr>
            <p:nvPr/>
          </p:nvSpPr>
          <p:spPr bwMode="auto">
            <a:xfrm>
              <a:off x="1115" y="3742"/>
              <a:ext cx="497" cy="62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12" name="AutoShape 310"/>
            <p:cNvSpPr>
              <a:spLocks noChangeArrowheads="1"/>
            </p:cNvSpPr>
            <p:nvPr/>
          </p:nvSpPr>
          <p:spPr bwMode="auto">
            <a:xfrm>
              <a:off x="1143" y="3756"/>
              <a:ext cx="441" cy="3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13" name="Oval 311"/>
            <p:cNvSpPr>
              <a:spLocks noChangeArrowheads="1"/>
            </p:cNvSpPr>
            <p:nvPr/>
          </p:nvSpPr>
          <p:spPr bwMode="auto">
            <a:xfrm>
              <a:off x="1183" y="3612"/>
              <a:ext cx="68" cy="62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14" name="Oval 312"/>
            <p:cNvSpPr>
              <a:spLocks noChangeArrowheads="1"/>
            </p:cNvSpPr>
            <p:nvPr/>
          </p:nvSpPr>
          <p:spPr bwMode="auto">
            <a:xfrm>
              <a:off x="1259" y="3616"/>
              <a:ext cx="64" cy="58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15" name="Oval 313"/>
            <p:cNvSpPr>
              <a:spLocks noChangeArrowheads="1"/>
            </p:cNvSpPr>
            <p:nvPr/>
          </p:nvSpPr>
          <p:spPr bwMode="auto">
            <a:xfrm>
              <a:off x="1331" y="3612"/>
              <a:ext cx="64" cy="62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216" name="Rectangle 314"/>
            <p:cNvSpPr>
              <a:spLocks noChangeArrowheads="1"/>
            </p:cNvSpPr>
            <p:nvPr/>
          </p:nvSpPr>
          <p:spPr bwMode="auto">
            <a:xfrm>
              <a:off x="1496" y="3376"/>
              <a:ext cx="36" cy="3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88124" name="Group 315"/>
          <p:cNvGrpSpPr>
            <a:grpSpLocks/>
          </p:cNvGrpSpPr>
          <p:nvPr/>
        </p:nvGrpSpPr>
        <p:grpSpPr bwMode="auto">
          <a:xfrm>
            <a:off x="7994650" y="4722813"/>
            <a:ext cx="231775" cy="479425"/>
            <a:chOff x="1115" y="2770"/>
            <a:chExt cx="589" cy="1034"/>
          </a:xfrm>
        </p:grpSpPr>
        <p:sp>
          <p:nvSpPr>
            <p:cNvPr id="88161" name="Freeform 283"/>
            <p:cNvSpPr>
              <a:spLocks/>
            </p:cNvSpPr>
            <p:nvPr/>
          </p:nvSpPr>
          <p:spPr bwMode="auto">
            <a:xfrm>
              <a:off x="1581" y="2772"/>
              <a:ext cx="117" cy="986"/>
            </a:xfrm>
            <a:custGeom>
              <a:avLst/>
              <a:gdLst>
                <a:gd name="T0" fmla="*/ 0 w 354"/>
                <a:gd name="T1" fmla="*/ 0 h 2742"/>
                <a:gd name="T2" fmla="*/ 0 w 354"/>
                <a:gd name="T3" fmla="*/ 0 h 2742"/>
                <a:gd name="T4" fmla="*/ 0 w 354"/>
                <a:gd name="T5" fmla="*/ 0 h 2742"/>
                <a:gd name="T6" fmla="*/ 0 w 354"/>
                <a:gd name="T7" fmla="*/ 0 h 2742"/>
                <a:gd name="T8" fmla="*/ 0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62" name="Rectangle 284"/>
            <p:cNvSpPr>
              <a:spLocks noChangeArrowheads="1"/>
            </p:cNvSpPr>
            <p:nvPr/>
          </p:nvSpPr>
          <p:spPr bwMode="auto">
            <a:xfrm>
              <a:off x="1143" y="2770"/>
              <a:ext cx="432" cy="986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C0C0C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63" name="Freeform 285"/>
            <p:cNvSpPr>
              <a:spLocks/>
            </p:cNvSpPr>
            <p:nvPr/>
          </p:nvSpPr>
          <p:spPr bwMode="auto">
            <a:xfrm>
              <a:off x="1603" y="2831"/>
              <a:ext cx="70" cy="913"/>
            </a:xfrm>
            <a:custGeom>
              <a:avLst/>
              <a:gdLst>
                <a:gd name="T0" fmla="*/ 0 w 211"/>
                <a:gd name="T1" fmla="*/ 0 h 2537"/>
                <a:gd name="T2" fmla="*/ 0 w 211"/>
                <a:gd name="T3" fmla="*/ 0 h 2537"/>
                <a:gd name="T4" fmla="*/ 0 w 211"/>
                <a:gd name="T5" fmla="*/ 0 h 2537"/>
                <a:gd name="T6" fmla="*/ 0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64" name="Freeform 286"/>
            <p:cNvSpPr>
              <a:spLocks/>
            </p:cNvSpPr>
            <p:nvPr/>
          </p:nvSpPr>
          <p:spPr bwMode="auto">
            <a:xfrm>
              <a:off x="1588" y="3293"/>
              <a:ext cx="109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65" name="Rectangle 287"/>
            <p:cNvSpPr>
              <a:spLocks noChangeArrowheads="1"/>
            </p:cNvSpPr>
            <p:nvPr/>
          </p:nvSpPr>
          <p:spPr bwMode="auto">
            <a:xfrm>
              <a:off x="1143" y="2883"/>
              <a:ext cx="246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166" name="Group 288"/>
            <p:cNvGrpSpPr>
              <a:grpSpLocks/>
            </p:cNvGrpSpPr>
            <p:nvPr/>
          </p:nvGrpSpPr>
          <p:grpSpPr bwMode="auto">
            <a:xfrm>
              <a:off x="1367" y="2873"/>
              <a:ext cx="240" cy="63"/>
              <a:chOff x="614" y="2568"/>
              <a:chExt cx="725" cy="139"/>
            </a:xfrm>
          </p:grpSpPr>
          <p:sp>
            <p:nvSpPr>
              <p:cNvPr id="88191" name="AutoShape 289"/>
              <p:cNvSpPr>
                <a:spLocks noChangeArrowheads="1"/>
              </p:cNvSpPr>
              <p:nvPr/>
            </p:nvSpPr>
            <p:spPr bwMode="auto">
              <a:xfrm>
                <a:off x="608" y="2567"/>
                <a:ext cx="731" cy="13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192" name="AutoShape 290"/>
              <p:cNvSpPr>
                <a:spLocks noChangeArrowheads="1"/>
              </p:cNvSpPr>
              <p:nvPr/>
            </p:nvSpPr>
            <p:spPr bwMode="auto">
              <a:xfrm>
                <a:off x="621" y="2582"/>
                <a:ext cx="707" cy="10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167" name="Rectangle 291"/>
            <p:cNvSpPr>
              <a:spLocks noChangeArrowheads="1"/>
            </p:cNvSpPr>
            <p:nvPr/>
          </p:nvSpPr>
          <p:spPr bwMode="auto">
            <a:xfrm>
              <a:off x="1151" y="3023"/>
              <a:ext cx="246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168" name="Group 292"/>
            <p:cNvGrpSpPr>
              <a:grpSpLocks/>
            </p:cNvGrpSpPr>
            <p:nvPr/>
          </p:nvGrpSpPr>
          <p:grpSpPr bwMode="auto">
            <a:xfrm>
              <a:off x="1366" y="3014"/>
              <a:ext cx="240" cy="58"/>
              <a:chOff x="614" y="2568"/>
              <a:chExt cx="725" cy="139"/>
            </a:xfrm>
          </p:grpSpPr>
          <p:sp>
            <p:nvSpPr>
              <p:cNvPr id="88189" name="AutoShape 293"/>
              <p:cNvSpPr>
                <a:spLocks noChangeArrowheads="1"/>
              </p:cNvSpPr>
              <p:nvPr/>
            </p:nvSpPr>
            <p:spPr bwMode="auto">
              <a:xfrm>
                <a:off x="611" y="2566"/>
                <a:ext cx="731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190" name="AutoShape 294"/>
              <p:cNvSpPr>
                <a:spLocks noChangeArrowheads="1"/>
              </p:cNvSpPr>
              <p:nvPr/>
            </p:nvSpPr>
            <p:spPr bwMode="auto">
              <a:xfrm>
                <a:off x="624" y="2582"/>
                <a:ext cx="707" cy="107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169" name="Rectangle 295"/>
            <p:cNvSpPr>
              <a:spLocks noChangeArrowheads="1"/>
            </p:cNvSpPr>
            <p:nvPr/>
          </p:nvSpPr>
          <p:spPr bwMode="auto">
            <a:xfrm>
              <a:off x="1147" y="3171"/>
              <a:ext cx="246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70" name="Rectangle 296"/>
            <p:cNvSpPr>
              <a:spLocks noChangeArrowheads="1"/>
            </p:cNvSpPr>
            <p:nvPr/>
          </p:nvSpPr>
          <p:spPr bwMode="auto">
            <a:xfrm>
              <a:off x="1151" y="3301"/>
              <a:ext cx="246" cy="1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171" name="Group 297"/>
            <p:cNvGrpSpPr>
              <a:grpSpLocks/>
            </p:cNvGrpSpPr>
            <p:nvPr/>
          </p:nvGrpSpPr>
          <p:grpSpPr bwMode="auto">
            <a:xfrm>
              <a:off x="1361" y="3287"/>
              <a:ext cx="240" cy="65"/>
              <a:chOff x="614" y="2568"/>
              <a:chExt cx="725" cy="139"/>
            </a:xfrm>
          </p:grpSpPr>
          <p:sp>
            <p:nvSpPr>
              <p:cNvPr id="88187" name="AutoShape 298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188" name="AutoShape 299"/>
              <p:cNvSpPr>
                <a:spLocks noChangeArrowheads="1"/>
              </p:cNvSpPr>
              <p:nvPr/>
            </p:nvSpPr>
            <p:spPr bwMode="auto">
              <a:xfrm>
                <a:off x="626" y="2583"/>
                <a:ext cx="695" cy="11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172" name="Freeform 300"/>
            <p:cNvSpPr>
              <a:spLocks/>
            </p:cNvSpPr>
            <p:nvPr/>
          </p:nvSpPr>
          <p:spPr bwMode="auto">
            <a:xfrm>
              <a:off x="1590" y="3169"/>
              <a:ext cx="108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8173" name="Group 301"/>
            <p:cNvGrpSpPr>
              <a:grpSpLocks/>
            </p:cNvGrpSpPr>
            <p:nvPr/>
          </p:nvGrpSpPr>
          <p:grpSpPr bwMode="auto">
            <a:xfrm>
              <a:off x="1363" y="3158"/>
              <a:ext cx="240" cy="60"/>
              <a:chOff x="614" y="2568"/>
              <a:chExt cx="725" cy="139"/>
            </a:xfrm>
          </p:grpSpPr>
          <p:sp>
            <p:nvSpPr>
              <p:cNvPr id="88185" name="AutoShape 302"/>
              <p:cNvSpPr>
                <a:spLocks noChangeArrowheads="1"/>
              </p:cNvSpPr>
              <p:nvPr/>
            </p:nvSpPr>
            <p:spPr bwMode="auto">
              <a:xfrm>
                <a:off x="608" y="2565"/>
                <a:ext cx="731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186" name="AutoShape 303"/>
              <p:cNvSpPr>
                <a:spLocks noChangeArrowheads="1"/>
              </p:cNvSpPr>
              <p:nvPr/>
            </p:nvSpPr>
            <p:spPr bwMode="auto">
              <a:xfrm>
                <a:off x="620" y="2581"/>
                <a:ext cx="707" cy="11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174" name="Rectangle 304"/>
            <p:cNvSpPr>
              <a:spLocks noChangeArrowheads="1"/>
            </p:cNvSpPr>
            <p:nvPr/>
          </p:nvSpPr>
          <p:spPr bwMode="auto">
            <a:xfrm>
              <a:off x="1575" y="2770"/>
              <a:ext cx="28" cy="9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75" name="Freeform 305"/>
            <p:cNvSpPr>
              <a:spLocks/>
            </p:cNvSpPr>
            <p:nvPr/>
          </p:nvSpPr>
          <p:spPr bwMode="auto">
            <a:xfrm>
              <a:off x="1599" y="3019"/>
              <a:ext cx="98" cy="92"/>
            </a:xfrm>
            <a:custGeom>
              <a:avLst/>
              <a:gdLst>
                <a:gd name="T0" fmla="*/ 0 w 296"/>
                <a:gd name="T1" fmla="*/ 0 h 256"/>
                <a:gd name="T2" fmla="*/ 0 w 296"/>
                <a:gd name="T3" fmla="*/ 0 h 256"/>
                <a:gd name="T4" fmla="*/ 0 w 296"/>
                <a:gd name="T5" fmla="*/ 0 h 256"/>
                <a:gd name="T6" fmla="*/ 0 w 296"/>
                <a:gd name="T7" fmla="*/ 0 h 256"/>
                <a:gd name="T8" fmla="*/ 0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76" name="Freeform 306"/>
            <p:cNvSpPr>
              <a:spLocks/>
            </p:cNvSpPr>
            <p:nvPr/>
          </p:nvSpPr>
          <p:spPr bwMode="auto">
            <a:xfrm>
              <a:off x="1601" y="2878"/>
              <a:ext cx="101" cy="104"/>
            </a:xfrm>
            <a:custGeom>
              <a:avLst/>
              <a:gdLst>
                <a:gd name="T0" fmla="*/ 0 w 304"/>
                <a:gd name="T1" fmla="*/ 0 h 288"/>
                <a:gd name="T2" fmla="*/ 0 w 304"/>
                <a:gd name="T3" fmla="*/ 0 h 288"/>
                <a:gd name="T4" fmla="*/ 0 w 304"/>
                <a:gd name="T5" fmla="*/ 0 h 288"/>
                <a:gd name="T6" fmla="*/ 0 w 304"/>
                <a:gd name="T7" fmla="*/ 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77" name="Oval 307"/>
            <p:cNvSpPr>
              <a:spLocks noChangeArrowheads="1"/>
            </p:cNvSpPr>
            <p:nvPr/>
          </p:nvSpPr>
          <p:spPr bwMode="auto">
            <a:xfrm>
              <a:off x="1684" y="3712"/>
              <a:ext cx="20" cy="4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78" name="Freeform 308"/>
            <p:cNvSpPr>
              <a:spLocks/>
            </p:cNvSpPr>
            <p:nvPr/>
          </p:nvSpPr>
          <p:spPr bwMode="auto">
            <a:xfrm>
              <a:off x="1595" y="3713"/>
              <a:ext cx="102" cy="86"/>
            </a:xfrm>
            <a:custGeom>
              <a:avLst/>
              <a:gdLst>
                <a:gd name="T0" fmla="*/ 0 w 306"/>
                <a:gd name="T1" fmla="*/ 0 h 240"/>
                <a:gd name="T2" fmla="*/ 0 w 306"/>
                <a:gd name="T3" fmla="*/ 0 h 240"/>
                <a:gd name="T4" fmla="*/ 0 w 306"/>
                <a:gd name="T5" fmla="*/ 0 h 240"/>
                <a:gd name="T6" fmla="*/ 0 w 306"/>
                <a:gd name="T7" fmla="*/ 0 h 240"/>
                <a:gd name="T8" fmla="*/ 0 w 306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79" name="AutoShape 309"/>
            <p:cNvSpPr>
              <a:spLocks noChangeArrowheads="1"/>
            </p:cNvSpPr>
            <p:nvPr/>
          </p:nvSpPr>
          <p:spPr bwMode="auto">
            <a:xfrm>
              <a:off x="1115" y="3742"/>
              <a:ext cx="496" cy="62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80" name="AutoShape 310"/>
            <p:cNvSpPr>
              <a:spLocks noChangeArrowheads="1"/>
            </p:cNvSpPr>
            <p:nvPr/>
          </p:nvSpPr>
          <p:spPr bwMode="auto">
            <a:xfrm>
              <a:off x="1143" y="3756"/>
              <a:ext cx="444" cy="3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81" name="Oval 311"/>
            <p:cNvSpPr>
              <a:spLocks noChangeArrowheads="1"/>
            </p:cNvSpPr>
            <p:nvPr/>
          </p:nvSpPr>
          <p:spPr bwMode="auto">
            <a:xfrm>
              <a:off x="1184" y="3612"/>
              <a:ext cx="65" cy="62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82" name="Oval 312"/>
            <p:cNvSpPr>
              <a:spLocks noChangeArrowheads="1"/>
            </p:cNvSpPr>
            <p:nvPr/>
          </p:nvSpPr>
          <p:spPr bwMode="auto">
            <a:xfrm>
              <a:off x="1256" y="3616"/>
              <a:ext cx="69" cy="58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83" name="Oval 313"/>
            <p:cNvSpPr>
              <a:spLocks noChangeArrowheads="1"/>
            </p:cNvSpPr>
            <p:nvPr/>
          </p:nvSpPr>
          <p:spPr bwMode="auto">
            <a:xfrm>
              <a:off x="1333" y="3612"/>
              <a:ext cx="65" cy="62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84" name="Rectangle 314"/>
            <p:cNvSpPr>
              <a:spLocks noChangeArrowheads="1"/>
            </p:cNvSpPr>
            <p:nvPr/>
          </p:nvSpPr>
          <p:spPr bwMode="auto">
            <a:xfrm>
              <a:off x="1494" y="3376"/>
              <a:ext cx="36" cy="3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</p:grpSp>
      <p:grpSp>
        <p:nvGrpSpPr>
          <p:cNvPr id="88125" name="Group 315"/>
          <p:cNvGrpSpPr>
            <a:grpSpLocks/>
          </p:cNvGrpSpPr>
          <p:nvPr/>
        </p:nvGrpSpPr>
        <p:grpSpPr bwMode="auto">
          <a:xfrm>
            <a:off x="7994650" y="5260975"/>
            <a:ext cx="233363" cy="481013"/>
            <a:chOff x="1115" y="2770"/>
            <a:chExt cx="589" cy="1034"/>
          </a:xfrm>
        </p:grpSpPr>
        <p:sp>
          <p:nvSpPr>
            <p:cNvPr id="88129" name="Freeform 283"/>
            <p:cNvSpPr>
              <a:spLocks/>
            </p:cNvSpPr>
            <p:nvPr/>
          </p:nvSpPr>
          <p:spPr bwMode="auto">
            <a:xfrm>
              <a:off x="1581" y="2772"/>
              <a:ext cx="117" cy="986"/>
            </a:xfrm>
            <a:custGeom>
              <a:avLst/>
              <a:gdLst>
                <a:gd name="T0" fmla="*/ 0 w 354"/>
                <a:gd name="T1" fmla="*/ 0 h 2742"/>
                <a:gd name="T2" fmla="*/ 0 w 354"/>
                <a:gd name="T3" fmla="*/ 0 h 2742"/>
                <a:gd name="T4" fmla="*/ 0 w 354"/>
                <a:gd name="T5" fmla="*/ 0 h 2742"/>
                <a:gd name="T6" fmla="*/ 0 w 354"/>
                <a:gd name="T7" fmla="*/ 0 h 2742"/>
                <a:gd name="T8" fmla="*/ 0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30" name="Rectangle 284"/>
            <p:cNvSpPr>
              <a:spLocks noChangeArrowheads="1"/>
            </p:cNvSpPr>
            <p:nvPr/>
          </p:nvSpPr>
          <p:spPr bwMode="auto">
            <a:xfrm>
              <a:off x="1143" y="2770"/>
              <a:ext cx="433" cy="986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C0C0C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31" name="Freeform 285"/>
            <p:cNvSpPr>
              <a:spLocks/>
            </p:cNvSpPr>
            <p:nvPr/>
          </p:nvSpPr>
          <p:spPr bwMode="auto">
            <a:xfrm>
              <a:off x="1603" y="2831"/>
              <a:ext cx="70" cy="913"/>
            </a:xfrm>
            <a:custGeom>
              <a:avLst/>
              <a:gdLst>
                <a:gd name="T0" fmla="*/ 0 w 211"/>
                <a:gd name="T1" fmla="*/ 0 h 2537"/>
                <a:gd name="T2" fmla="*/ 0 w 211"/>
                <a:gd name="T3" fmla="*/ 0 h 2537"/>
                <a:gd name="T4" fmla="*/ 0 w 211"/>
                <a:gd name="T5" fmla="*/ 0 h 2537"/>
                <a:gd name="T6" fmla="*/ 0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32" name="Freeform 286"/>
            <p:cNvSpPr>
              <a:spLocks/>
            </p:cNvSpPr>
            <p:nvPr/>
          </p:nvSpPr>
          <p:spPr bwMode="auto">
            <a:xfrm>
              <a:off x="1588" y="3293"/>
              <a:ext cx="109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33" name="Rectangle 287"/>
            <p:cNvSpPr>
              <a:spLocks noChangeArrowheads="1"/>
            </p:cNvSpPr>
            <p:nvPr/>
          </p:nvSpPr>
          <p:spPr bwMode="auto">
            <a:xfrm>
              <a:off x="1143" y="2883"/>
              <a:ext cx="248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134" name="Group 288"/>
            <p:cNvGrpSpPr>
              <a:grpSpLocks/>
            </p:cNvGrpSpPr>
            <p:nvPr/>
          </p:nvGrpSpPr>
          <p:grpSpPr bwMode="auto">
            <a:xfrm>
              <a:off x="1367" y="2873"/>
              <a:ext cx="240" cy="63"/>
              <a:chOff x="614" y="2568"/>
              <a:chExt cx="725" cy="139"/>
            </a:xfrm>
          </p:grpSpPr>
          <p:sp>
            <p:nvSpPr>
              <p:cNvPr id="88159" name="AutoShape 289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6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160" name="AutoShape 290"/>
              <p:cNvSpPr>
                <a:spLocks noChangeArrowheads="1"/>
              </p:cNvSpPr>
              <p:nvPr/>
            </p:nvSpPr>
            <p:spPr bwMode="auto">
              <a:xfrm>
                <a:off x="627" y="2582"/>
                <a:ext cx="702" cy="11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135" name="Rectangle 291"/>
            <p:cNvSpPr>
              <a:spLocks noChangeArrowheads="1"/>
            </p:cNvSpPr>
            <p:nvPr/>
          </p:nvSpPr>
          <p:spPr bwMode="auto">
            <a:xfrm>
              <a:off x="1151" y="3026"/>
              <a:ext cx="244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136" name="Group 292"/>
            <p:cNvGrpSpPr>
              <a:grpSpLocks/>
            </p:cNvGrpSpPr>
            <p:nvPr/>
          </p:nvGrpSpPr>
          <p:grpSpPr bwMode="auto">
            <a:xfrm>
              <a:off x="1366" y="3014"/>
              <a:ext cx="240" cy="58"/>
              <a:chOff x="614" y="2568"/>
              <a:chExt cx="725" cy="139"/>
            </a:xfrm>
          </p:grpSpPr>
          <p:sp>
            <p:nvSpPr>
              <p:cNvPr id="88157" name="AutoShape 293"/>
              <p:cNvSpPr>
                <a:spLocks noChangeArrowheads="1"/>
              </p:cNvSpPr>
              <p:nvPr/>
            </p:nvSpPr>
            <p:spPr bwMode="auto">
              <a:xfrm>
                <a:off x="618" y="2572"/>
                <a:ext cx="726" cy="13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158" name="AutoShape 294"/>
              <p:cNvSpPr>
                <a:spLocks noChangeArrowheads="1"/>
              </p:cNvSpPr>
              <p:nvPr/>
            </p:nvSpPr>
            <p:spPr bwMode="auto">
              <a:xfrm>
                <a:off x="630" y="2588"/>
                <a:ext cx="702" cy="9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137" name="Rectangle 295"/>
            <p:cNvSpPr>
              <a:spLocks noChangeArrowheads="1"/>
            </p:cNvSpPr>
            <p:nvPr/>
          </p:nvSpPr>
          <p:spPr bwMode="auto">
            <a:xfrm>
              <a:off x="1147" y="3173"/>
              <a:ext cx="244" cy="1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38" name="Rectangle 296"/>
            <p:cNvSpPr>
              <a:spLocks noChangeArrowheads="1"/>
            </p:cNvSpPr>
            <p:nvPr/>
          </p:nvSpPr>
          <p:spPr bwMode="auto">
            <a:xfrm>
              <a:off x="1151" y="3299"/>
              <a:ext cx="248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grpSp>
          <p:nvGrpSpPr>
            <p:cNvPr id="88139" name="Group 297"/>
            <p:cNvGrpSpPr>
              <a:grpSpLocks/>
            </p:cNvGrpSpPr>
            <p:nvPr/>
          </p:nvGrpSpPr>
          <p:grpSpPr bwMode="auto">
            <a:xfrm>
              <a:off x="1361" y="3287"/>
              <a:ext cx="240" cy="65"/>
              <a:chOff x="614" y="2568"/>
              <a:chExt cx="725" cy="139"/>
            </a:xfrm>
          </p:grpSpPr>
          <p:sp>
            <p:nvSpPr>
              <p:cNvPr id="88155" name="AutoShape 298"/>
              <p:cNvSpPr>
                <a:spLocks noChangeArrowheads="1"/>
              </p:cNvSpPr>
              <p:nvPr/>
            </p:nvSpPr>
            <p:spPr bwMode="auto">
              <a:xfrm>
                <a:off x="609" y="2572"/>
                <a:ext cx="726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156" name="AutoShape 299"/>
              <p:cNvSpPr>
                <a:spLocks noChangeArrowheads="1"/>
              </p:cNvSpPr>
              <p:nvPr/>
            </p:nvSpPr>
            <p:spPr bwMode="auto">
              <a:xfrm>
                <a:off x="621" y="2586"/>
                <a:ext cx="702" cy="10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140" name="Freeform 300"/>
            <p:cNvSpPr>
              <a:spLocks/>
            </p:cNvSpPr>
            <p:nvPr/>
          </p:nvSpPr>
          <p:spPr bwMode="auto">
            <a:xfrm>
              <a:off x="1590" y="3169"/>
              <a:ext cx="108" cy="81"/>
            </a:xfrm>
            <a:custGeom>
              <a:avLst/>
              <a:gdLst>
                <a:gd name="T0" fmla="*/ 0 w 328"/>
                <a:gd name="T1" fmla="*/ 0 h 226"/>
                <a:gd name="T2" fmla="*/ 0 w 328"/>
                <a:gd name="T3" fmla="*/ 0 h 226"/>
                <a:gd name="T4" fmla="*/ 0 w 328"/>
                <a:gd name="T5" fmla="*/ 0 h 226"/>
                <a:gd name="T6" fmla="*/ 0 w 328"/>
                <a:gd name="T7" fmla="*/ 0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88141" name="Group 301"/>
            <p:cNvGrpSpPr>
              <a:grpSpLocks/>
            </p:cNvGrpSpPr>
            <p:nvPr/>
          </p:nvGrpSpPr>
          <p:grpSpPr bwMode="auto">
            <a:xfrm>
              <a:off x="1363" y="3158"/>
              <a:ext cx="240" cy="60"/>
              <a:chOff x="614" y="2568"/>
              <a:chExt cx="725" cy="139"/>
            </a:xfrm>
          </p:grpSpPr>
          <p:sp>
            <p:nvSpPr>
              <p:cNvPr id="88153" name="AutoShape 302"/>
              <p:cNvSpPr>
                <a:spLocks noChangeArrowheads="1"/>
              </p:cNvSpPr>
              <p:nvPr/>
            </p:nvSpPr>
            <p:spPr bwMode="auto">
              <a:xfrm>
                <a:off x="615" y="2570"/>
                <a:ext cx="726" cy="13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  <p:sp>
            <p:nvSpPr>
              <p:cNvPr id="88154" name="AutoShape 303"/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702" cy="10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>
                  <a:ea typeface="MS PGothic" pitchFamily="34" charset="-128"/>
                  <a:cs typeface="Arial" charset="0"/>
                </a:endParaRPr>
              </a:p>
            </p:txBody>
          </p:sp>
        </p:grpSp>
        <p:sp>
          <p:nvSpPr>
            <p:cNvPr id="88142" name="Rectangle 304"/>
            <p:cNvSpPr>
              <a:spLocks noChangeArrowheads="1"/>
            </p:cNvSpPr>
            <p:nvPr/>
          </p:nvSpPr>
          <p:spPr bwMode="auto">
            <a:xfrm>
              <a:off x="1576" y="2770"/>
              <a:ext cx="28" cy="9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43" name="Freeform 305"/>
            <p:cNvSpPr>
              <a:spLocks/>
            </p:cNvSpPr>
            <p:nvPr/>
          </p:nvSpPr>
          <p:spPr bwMode="auto">
            <a:xfrm>
              <a:off x="1599" y="3019"/>
              <a:ext cx="98" cy="92"/>
            </a:xfrm>
            <a:custGeom>
              <a:avLst/>
              <a:gdLst>
                <a:gd name="T0" fmla="*/ 0 w 296"/>
                <a:gd name="T1" fmla="*/ 0 h 256"/>
                <a:gd name="T2" fmla="*/ 0 w 296"/>
                <a:gd name="T3" fmla="*/ 0 h 256"/>
                <a:gd name="T4" fmla="*/ 0 w 296"/>
                <a:gd name="T5" fmla="*/ 0 h 256"/>
                <a:gd name="T6" fmla="*/ 0 w 296"/>
                <a:gd name="T7" fmla="*/ 0 h 256"/>
                <a:gd name="T8" fmla="*/ 0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44" name="Freeform 306"/>
            <p:cNvSpPr>
              <a:spLocks/>
            </p:cNvSpPr>
            <p:nvPr/>
          </p:nvSpPr>
          <p:spPr bwMode="auto">
            <a:xfrm>
              <a:off x="1601" y="2878"/>
              <a:ext cx="101" cy="104"/>
            </a:xfrm>
            <a:custGeom>
              <a:avLst/>
              <a:gdLst>
                <a:gd name="T0" fmla="*/ 0 w 304"/>
                <a:gd name="T1" fmla="*/ 0 h 288"/>
                <a:gd name="T2" fmla="*/ 0 w 304"/>
                <a:gd name="T3" fmla="*/ 0 h 288"/>
                <a:gd name="T4" fmla="*/ 0 w 304"/>
                <a:gd name="T5" fmla="*/ 0 h 288"/>
                <a:gd name="T6" fmla="*/ 0 w 304"/>
                <a:gd name="T7" fmla="*/ 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45" name="Oval 307"/>
            <p:cNvSpPr>
              <a:spLocks noChangeArrowheads="1"/>
            </p:cNvSpPr>
            <p:nvPr/>
          </p:nvSpPr>
          <p:spPr bwMode="auto">
            <a:xfrm>
              <a:off x="1684" y="3712"/>
              <a:ext cx="20" cy="4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46" name="Freeform 308"/>
            <p:cNvSpPr>
              <a:spLocks/>
            </p:cNvSpPr>
            <p:nvPr/>
          </p:nvSpPr>
          <p:spPr bwMode="auto">
            <a:xfrm>
              <a:off x="1595" y="3713"/>
              <a:ext cx="102" cy="86"/>
            </a:xfrm>
            <a:custGeom>
              <a:avLst/>
              <a:gdLst>
                <a:gd name="T0" fmla="*/ 0 w 306"/>
                <a:gd name="T1" fmla="*/ 0 h 240"/>
                <a:gd name="T2" fmla="*/ 0 w 306"/>
                <a:gd name="T3" fmla="*/ 0 h 240"/>
                <a:gd name="T4" fmla="*/ 0 w 306"/>
                <a:gd name="T5" fmla="*/ 0 h 240"/>
                <a:gd name="T6" fmla="*/ 0 w 306"/>
                <a:gd name="T7" fmla="*/ 0 h 240"/>
                <a:gd name="T8" fmla="*/ 0 w 306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88147" name="AutoShape 309"/>
            <p:cNvSpPr>
              <a:spLocks noChangeArrowheads="1"/>
            </p:cNvSpPr>
            <p:nvPr/>
          </p:nvSpPr>
          <p:spPr bwMode="auto">
            <a:xfrm>
              <a:off x="1115" y="3743"/>
              <a:ext cx="497" cy="61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48" name="AutoShape 310"/>
            <p:cNvSpPr>
              <a:spLocks noChangeArrowheads="1"/>
            </p:cNvSpPr>
            <p:nvPr/>
          </p:nvSpPr>
          <p:spPr bwMode="auto">
            <a:xfrm>
              <a:off x="1143" y="3756"/>
              <a:ext cx="441" cy="3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49" name="Oval 311"/>
            <p:cNvSpPr>
              <a:spLocks noChangeArrowheads="1"/>
            </p:cNvSpPr>
            <p:nvPr/>
          </p:nvSpPr>
          <p:spPr bwMode="auto">
            <a:xfrm>
              <a:off x="1183" y="3613"/>
              <a:ext cx="68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50" name="Oval 312"/>
            <p:cNvSpPr>
              <a:spLocks noChangeArrowheads="1"/>
            </p:cNvSpPr>
            <p:nvPr/>
          </p:nvSpPr>
          <p:spPr bwMode="auto">
            <a:xfrm>
              <a:off x="1259" y="3613"/>
              <a:ext cx="64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>
                <a:solidFill>
                  <a:srgbClr val="FF0000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51" name="Oval 313"/>
            <p:cNvSpPr>
              <a:spLocks noChangeArrowheads="1"/>
            </p:cNvSpPr>
            <p:nvPr/>
          </p:nvSpPr>
          <p:spPr bwMode="auto">
            <a:xfrm>
              <a:off x="1331" y="3613"/>
              <a:ext cx="64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88152" name="Rectangle 314"/>
            <p:cNvSpPr>
              <a:spLocks noChangeArrowheads="1"/>
            </p:cNvSpPr>
            <p:nvPr/>
          </p:nvSpPr>
          <p:spPr bwMode="auto">
            <a:xfrm>
              <a:off x="1496" y="3377"/>
              <a:ext cx="36" cy="32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>
                <a:ea typeface="MS PGothic" pitchFamily="34" charset="-128"/>
                <a:cs typeface="Arial" charset="0"/>
              </a:endParaRPr>
            </a:p>
          </p:txBody>
        </p:sp>
      </p:grpSp>
      <p:sp>
        <p:nvSpPr>
          <p:cNvPr id="88126" name="939 - TextBox"/>
          <p:cNvSpPr txBox="1">
            <a:spLocks noChangeArrowheads="1"/>
          </p:cNvSpPr>
          <p:nvPr/>
        </p:nvSpPr>
        <p:spPr bwMode="auto">
          <a:xfrm>
            <a:off x="3176588" y="1331913"/>
            <a:ext cx="56784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000"/>
              <a:t> </a:t>
            </a:r>
            <a:r>
              <a:rPr lang="el-GR" sz="2000">
                <a:solidFill>
                  <a:srgbClr val="FF0000"/>
                </a:solidFill>
              </a:rPr>
              <a:t>δέσμευση πόρων</a:t>
            </a:r>
          </a:p>
          <a:p>
            <a:pPr lvl="1"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l-GR" sz="2000"/>
              <a:t> εγκαθίδρυση κλήσης, σηματοδοσία </a:t>
            </a:r>
            <a:r>
              <a:rPr lang="en-US" sz="2000"/>
              <a:t>(RSVP)</a:t>
            </a:r>
          </a:p>
          <a:p>
            <a:pPr lvl="1"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 sz="2000"/>
              <a:t> </a:t>
            </a:r>
            <a:r>
              <a:rPr lang="el-GR" sz="2000"/>
              <a:t>κίνηση, δήλωση </a:t>
            </a:r>
            <a:r>
              <a:rPr lang="en-US" sz="2000"/>
              <a:t>QoS</a:t>
            </a:r>
          </a:p>
          <a:p>
            <a:pPr lvl="1">
              <a:buClr>
                <a:schemeClr val="accent2"/>
              </a:buClr>
              <a:buSzPct val="85000"/>
              <a:buFont typeface="Wingdings" pitchFamily="2" charset="2"/>
              <a:buChar char="§"/>
            </a:pPr>
            <a:r>
              <a:rPr lang="en-US" sz="2000"/>
              <a:t> </a:t>
            </a:r>
            <a:r>
              <a:rPr lang="el-GR" sz="2000"/>
              <a:t>έλεγχος αποδοχής ανά στοιχείο</a:t>
            </a:r>
          </a:p>
        </p:txBody>
      </p:sp>
      <p:sp>
        <p:nvSpPr>
          <p:cNvPr id="88127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8128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3F75EE4E-EE7B-4A9E-8177-B7BA594E0357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86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4" grpId="0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omic Sans MS"/>
                <a:cs typeface="Comic Sans MS"/>
              </a:rPr>
              <a:t>Τέλος Ενότητας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7" y="5827935"/>
            <a:ext cx="1581685" cy="553393"/>
          </a:xfrm>
          <a:prstGeom prst="rect">
            <a:avLst/>
          </a:prstGeom>
        </p:spPr>
      </p:pic>
      <p:pic>
        <p:nvPicPr>
          <p:cNvPr id="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547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Comic Sans MS"/>
                <a:cs typeface="Comic Sans MS"/>
              </a:rPr>
              <a:t>Άδεια Χρήσης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5270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Comic Sans MS"/>
                <a:cs typeface="Comic Sans MS"/>
              </a:rPr>
              <a:t>Σημείωμα </a:t>
            </a:r>
            <a:r>
              <a:rPr lang="el-GR" dirty="0" smtClean="0">
                <a:latin typeface="Comic Sans MS"/>
                <a:cs typeface="Comic Sans MS"/>
              </a:rPr>
              <a:t>Αναφοράς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Comic Sans MS"/>
                <a:cs typeface="Comic Sans MS"/>
              </a:rPr>
              <a:t>Copyright </a:t>
            </a:r>
            <a:r>
              <a:rPr lang="el-GR" sz="2000" dirty="0" err="1" smtClean="0">
                <a:latin typeface="Comic Sans MS"/>
                <a:cs typeface="Comic Sans MS"/>
              </a:rPr>
              <a:t>Εθνικόν</a:t>
            </a:r>
            <a:r>
              <a:rPr lang="el-GR" sz="2000" dirty="0" smtClean="0">
                <a:latin typeface="Comic Sans MS"/>
                <a:cs typeface="Comic Sans MS"/>
              </a:rPr>
              <a:t> και </a:t>
            </a:r>
            <a:r>
              <a:rPr lang="el-GR" sz="2000" dirty="0" err="1" smtClean="0">
                <a:latin typeface="Comic Sans MS"/>
                <a:cs typeface="Comic Sans MS"/>
              </a:rPr>
              <a:t>Καποδιστριακόν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r>
              <a:rPr lang="el-GR" sz="2000" dirty="0" err="1" smtClean="0">
                <a:latin typeface="Comic Sans MS"/>
                <a:cs typeface="Comic Sans MS"/>
              </a:rPr>
              <a:t>Πανεπιστήμιον</a:t>
            </a:r>
            <a:r>
              <a:rPr lang="el-GR" sz="2000" dirty="0" smtClean="0">
                <a:latin typeface="Comic Sans MS"/>
                <a:cs typeface="Comic Sans MS"/>
              </a:rPr>
              <a:t> Αθηνών</a:t>
            </a:r>
            <a:r>
              <a:rPr lang="en-US" sz="2000" dirty="0" smtClean="0">
                <a:latin typeface="Comic Sans MS"/>
                <a:cs typeface="Comic Sans MS"/>
              </a:rPr>
              <a:t>, </a:t>
            </a:r>
            <a:r>
              <a:rPr lang="el-GR" sz="2000" dirty="0" smtClean="0">
                <a:latin typeface="Comic Sans MS"/>
                <a:cs typeface="Comic Sans MS"/>
              </a:rPr>
              <a:t>Μεράκος Λάζαρος 2014</a:t>
            </a:r>
            <a:r>
              <a:rPr lang="el-GR" sz="2000" dirty="0">
                <a:latin typeface="Comic Sans MS"/>
                <a:cs typeface="Comic Sans MS"/>
              </a:rPr>
              <a:t>. </a:t>
            </a:r>
            <a:r>
              <a:rPr lang="el-GR" sz="2000" dirty="0" smtClean="0">
                <a:latin typeface="Comic Sans MS"/>
                <a:cs typeface="Comic Sans MS"/>
              </a:rPr>
              <a:t>«Δίκτυα Επικοινωνιών ΙΙ. Ενότητα </a:t>
            </a:r>
            <a:r>
              <a:rPr lang="en-US" sz="2000" dirty="0" smtClean="0">
                <a:latin typeface="Comic Sans MS"/>
                <a:cs typeface="Comic Sans MS"/>
              </a:rPr>
              <a:t>4</a:t>
            </a:r>
            <a:r>
              <a:rPr lang="el-GR" sz="2000" dirty="0" smtClean="0">
                <a:latin typeface="Comic Sans MS"/>
                <a:cs typeface="Comic Sans MS"/>
              </a:rPr>
              <a:t>: Δικτύωση Πολυμέσων». Έκδοση: 1.01. Αθήνα 2014. </a:t>
            </a:r>
            <a:br>
              <a:rPr lang="el-GR" sz="2000" dirty="0" smtClean="0">
                <a:latin typeface="Comic Sans MS"/>
                <a:cs typeface="Comic Sans MS"/>
              </a:rPr>
            </a:br>
            <a:r>
              <a:rPr lang="el-GR" sz="2000" dirty="0" smtClean="0">
                <a:latin typeface="Comic Sans MS"/>
                <a:cs typeface="Comic Sans MS"/>
              </a:rPr>
              <a:t>Διαθέσιμο </a:t>
            </a:r>
            <a:r>
              <a:rPr lang="el-GR" sz="2000" dirty="0">
                <a:latin typeface="Comic Sans MS"/>
                <a:cs typeface="Comic Sans MS"/>
              </a:rPr>
              <a:t>από τη δικτυακή </a:t>
            </a:r>
            <a:r>
              <a:rPr lang="el-GR" sz="2000" dirty="0" smtClean="0">
                <a:latin typeface="Comic Sans MS"/>
                <a:cs typeface="Comic Sans MS"/>
              </a:rPr>
              <a:t>διεύθυνση: </a:t>
            </a:r>
          </a:p>
          <a:p>
            <a:pPr marL="0" indent="0">
              <a:buNone/>
            </a:pPr>
            <a:r>
              <a:rPr lang="en-US" sz="2000" dirty="0" smtClean="0">
                <a:latin typeface="Comic Sans MS"/>
                <a:cs typeface="Comic Sans MS"/>
                <a:hlinkClick r:id="rId3"/>
              </a:rPr>
              <a:t>http</a:t>
            </a:r>
            <a:r>
              <a:rPr lang="en-US" sz="2000" dirty="0">
                <a:latin typeface="Comic Sans MS"/>
                <a:cs typeface="Comic Sans MS"/>
                <a:hlinkClick r:id="rId3"/>
              </a:rPr>
              <a:t>://opencourses.uoa.gr/courses/</a:t>
            </a:r>
            <a:r>
              <a:rPr lang="en-US" sz="2000" dirty="0" smtClean="0">
                <a:latin typeface="Comic Sans MS"/>
                <a:cs typeface="Comic Sans MS"/>
                <a:hlinkClick r:id="rId3"/>
              </a:rPr>
              <a:t>DI15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5806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/>
              <a:t>Δικτύωση πολυμέσων: 3 τύποι εφαρμογών</a:t>
            </a:r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188913" y="1023938"/>
            <a:ext cx="8718550" cy="510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l-GR" sz="2400"/>
              <a:t> </a:t>
            </a:r>
            <a:r>
              <a:rPr lang="el-GR" sz="2400">
                <a:solidFill>
                  <a:srgbClr val="FF0000"/>
                </a:solidFill>
              </a:rPr>
              <a:t>ροή αποθηκευμένου</a:t>
            </a:r>
            <a:r>
              <a:rPr lang="el-GR" sz="2400"/>
              <a:t> ήχου, </a:t>
            </a:r>
            <a:r>
              <a:rPr lang="en-US" sz="2400"/>
              <a:t>video</a:t>
            </a:r>
            <a:endParaRPr lang="el-GR" sz="2400"/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sz="2000"/>
              <a:t> </a:t>
            </a:r>
            <a:r>
              <a:rPr lang="el-GR" sz="2000">
                <a:solidFill>
                  <a:schemeClr val="accent2"/>
                </a:solidFill>
              </a:rPr>
              <a:t>ροή:</a:t>
            </a:r>
            <a:r>
              <a:rPr lang="el-GR" sz="2000"/>
              <a:t> μπορεί να ξεκινήσει το </a:t>
            </a:r>
            <a:r>
              <a:rPr lang="en-US" sz="2000"/>
              <a:t>playout </a:t>
            </a:r>
            <a:r>
              <a:rPr lang="el-GR" sz="2000"/>
              <a:t>πριν κατεβάσει ολόκληρο το αρχείο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sz="2000"/>
              <a:t> </a:t>
            </a:r>
            <a:r>
              <a:rPr lang="el-GR" sz="2000">
                <a:solidFill>
                  <a:schemeClr val="accent2"/>
                </a:solidFill>
              </a:rPr>
              <a:t>αποθηκευμένο (στο </a:t>
            </a:r>
            <a:r>
              <a:rPr lang="en-US" sz="2000">
                <a:solidFill>
                  <a:schemeClr val="accent2"/>
                </a:solidFill>
              </a:rPr>
              <a:t>server)</a:t>
            </a:r>
            <a:r>
              <a:rPr lang="el-GR" sz="2000">
                <a:solidFill>
                  <a:schemeClr val="accent2"/>
                </a:solidFill>
              </a:rPr>
              <a:t>:</a:t>
            </a:r>
            <a:r>
              <a:rPr lang="el-GR" sz="2000"/>
              <a:t> μπορεί να μεταδώσει ταχύτερα από ότι θα αναπαράγεται ο ήχος/</a:t>
            </a:r>
            <a:r>
              <a:rPr lang="en-US" sz="2000"/>
              <a:t>video</a:t>
            </a:r>
            <a:r>
              <a:rPr lang="el-GR" sz="2000"/>
              <a:t> (υπονοεί αποθήκευση/ενταμίευση στον πελάτη)</a:t>
            </a:r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sz="2000"/>
              <a:t> π.χ. </a:t>
            </a:r>
            <a:r>
              <a:rPr lang="en-US" sz="2000"/>
              <a:t>YouTube, Netflix, Hulu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n-US" sz="2400"/>
              <a:t> </a:t>
            </a:r>
            <a:r>
              <a:rPr lang="el-GR" sz="2400">
                <a:solidFill>
                  <a:srgbClr val="FF0000"/>
                </a:solidFill>
              </a:rPr>
              <a:t>συνδιάλεξη</a:t>
            </a:r>
            <a:r>
              <a:rPr lang="el-GR" sz="2400"/>
              <a:t> φωνής/</a:t>
            </a:r>
            <a:r>
              <a:rPr lang="en-US" sz="2400"/>
              <a:t>video over IP</a:t>
            </a:r>
            <a:endParaRPr lang="el-GR" sz="2400"/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sz="2000"/>
              <a:t> </a:t>
            </a:r>
            <a:r>
              <a:rPr lang="el-GR" sz="2000">
                <a:solidFill>
                  <a:srgbClr val="FF0000"/>
                </a:solidFill>
              </a:rPr>
              <a:t>διαδραστική</a:t>
            </a:r>
            <a:r>
              <a:rPr lang="el-GR" sz="2000"/>
              <a:t> φύση συνομιλίας ανθρώπου με άνθρωπο, περιορίζει την ανοχή στις καθυστερήσεις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r>
              <a:rPr lang="el-GR" sz="2000"/>
              <a:t> </a:t>
            </a:r>
            <a:r>
              <a:rPr lang="el-GR" sz="2400">
                <a:solidFill>
                  <a:srgbClr val="FF0000"/>
                </a:solidFill>
              </a:rPr>
              <a:t>ζωντανή ροή</a:t>
            </a:r>
            <a:r>
              <a:rPr lang="el-GR" sz="2400"/>
              <a:t> ήχου, </a:t>
            </a:r>
            <a:r>
              <a:rPr lang="en-US" sz="2400"/>
              <a:t>video</a:t>
            </a:r>
            <a:endParaRPr lang="el-GR" sz="2400"/>
          </a:p>
          <a:p>
            <a:pPr lvl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</a:pPr>
            <a:r>
              <a:rPr lang="el-GR" sz="2000"/>
              <a:t> π.χ., ζωντανό αθλητικό γεγονός (ποδόσφαιρο)</a:t>
            </a:r>
          </a:p>
        </p:txBody>
      </p:sp>
      <p:sp>
        <p:nvSpPr>
          <p:cNvPr id="19460" name="Footer Placeholder 3"/>
          <p:cNvSpPr txBox="1">
            <a:spLocks/>
          </p:cNvSpPr>
          <p:nvPr/>
        </p:nvSpPr>
        <p:spPr bwMode="auto">
          <a:xfrm>
            <a:off x="4154488" y="6486525"/>
            <a:ext cx="431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l-GR" sz="1200">
                <a:solidFill>
                  <a:srgbClr val="000000"/>
                </a:solidFill>
                <a:latin typeface="Arial" charset="0"/>
                <a:cs typeface="Arial" charset="0"/>
              </a:rPr>
              <a:t>Δίκτυα Επικοινωνιών ΙΙ - Δικτύωση Πολυμέσων</a:t>
            </a:r>
            <a:endParaRPr lang="en-US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461" name="Slide Number Placeholder 4"/>
          <p:cNvSpPr txBox="1">
            <a:spLocks/>
          </p:cNvSpPr>
          <p:nvPr/>
        </p:nvSpPr>
        <p:spPr bwMode="auto">
          <a:xfrm>
            <a:off x="8181975" y="6486525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t>7-</a:t>
            </a:r>
            <a:fld id="{85B8550E-F9D4-438F-995A-44164A823F6E}" type="slidenum">
              <a:rPr lang="en-US" sz="120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rPr>
              <a:pPr algn="r"/>
              <a:t>9</a:t>
            </a:fld>
            <a:endParaRPr lang="en-US" sz="1200">
              <a:solidFill>
                <a:srgbClr val="000000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/>
                <a:cs typeface="Comic Sans MS"/>
              </a:rPr>
              <a:t>Χρηματοδότηση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Comic Sans MS"/>
                <a:cs typeface="Comic Sans MS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l-GR" sz="2000" dirty="0" smtClean="0">
                <a:latin typeface="Comic Sans MS"/>
                <a:cs typeface="Comic Sans MS"/>
              </a:rPr>
              <a:t>Το έργο «</a:t>
            </a:r>
            <a:r>
              <a:rPr lang="el-GR" sz="2000" b="1" dirty="0" smtClean="0">
                <a:latin typeface="Comic Sans MS"/>
                <a:cs typeface="Comic Sans MS"/>
              </a:rPr>
              <a:t>Ανοικτά Μαθήματα στο Πανεπιστήμιο Αθηνών</a:t>
            </a:r>
            <a:r>
              <a:rPr lang="el-GR" sz="2000" dirty="0" smtClean="0">
                <a:latin typeface="Comic Sans MS"/>
                <a:cs typeface="Comic Sans MS"/>
              </a:rPr>
              <a:t>» έχει χρηματοδοτήσει μόνο τη αναδιαμόρφωση του εκπαιδευτικού υλικού. </a:t>
            </a:r>
          </a:p>
          <a:p>
            <a:r>
              <a:rPr lang="el-GR" sz="2000" dirty="0" smtClean="0">
                <a:latin typeface="Comic Sans MS"/>
                <a:cs typeface="Comic Sans MS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797152"/>
            <a:ext cx="6480048" cy="154228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659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7,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9718</TotalTime>
  <Words>7284</Words>
  <Application>Microsoft Office PowerPoint</Application>
  <PresentationFormat>Προβολή στην οθόνη (4:3)</PresentationFormat>
  <Paragraphs>1167</Paragraphs>
  <Slides>90</Slides>
  <Notes>55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10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5</vt:i4>
      </vt:variant>
      <vt:variant>
        <vt:lpstr>Τίτλοι διαφανειών</vt:lpstr>
      </vt:variant>
      <vt:variant>
        <vt:i4>90</vt:i4>
      </vt:variant>
    </vt:vector>
  </HeadingPairs>
  <TitlesOfParts>
    <vt:vector size="106" baseType="lpstr">
      <vt:lpstr>ＭＳ Ｐゴシック</vt:lpstr>
      <vt:lpstr>ＭＳ Ｐゴシック</vt:lpstr>
      <vt:lpstr>Arial</vt:lpstr>
      <vt:lpstr>Arial Narrow</vt:lpstr>
      <vt:lpstr>Comic Sans MS</vt:lpstr>
      <vt:lpstr>Courier New</vt:lpstr>
      <vt:lpstr>Garamond</vt:lpstr>
      <vt:lpstr>Times New Roman</vt:lpstr>
      <vt:lpstr>Wingdings</vt:lpstr>
      <vt:lpstr>ZapfDingbats</vt:lpstr>
      <vt:lpstr>Default Design</vt:lpstr>
      <vt:lpstr>Clip</vt:lpstr>
      <vt:lpstr>VISIO</vt:lpstr>
      <vt:lpstr>Equation</vt:lpstr>
      <vt:lpstr>Εξίσωση</vt:lpstr>
      <vt:lpstr>Photo Editor Photo</vt:lpstr>
      <vt:lpstr>Δίκτυα Επικοινωνιών ΙΙ </vt:lpstr>
      <vt:lpstr> Δίκτυα Επικοινωνιών ΙΙ Τμήμα Πληροφορικής και Τηλεπικοινωνιών      Εθνικό &amp; Καποδιστριακό      Πανεπιστήμιο Αθηνών</vt:lpstr>
      <vt:lpstr>Δικτύωση Πολυμέσων: Διάρθρωση</vt:lpstr>
      <vt:lpstr>Δικτύωση Πολυμέσων: Διάρθρωση</vt:lpstr>
      <vt:lpstr>Πολυμέσα: Ήχος</vt:lpstr>
      <vt:lpstr>Πολυμέσα: Ήχος</vt:lpstr>
      <vt:lpstr>Πολυμέσα: Βίντεο</vt:lpstr>
      <vt:lpstr>Πολυμέσα: Βίντεο</vt:lpstr>
      <vt:lpstr>Δικτύωση πολυμέσων: 3 τύποι εφαρμογών</vt:lpstr>
      <vt:lpstr>Δικτύωση Πολυμέσων: Διάρθρωση</vt:lpstr>
      <vt:lpstr>Συνεχής ροή αποθηκευμένου video  </vt:lpstr>
      <vt:lpstr>Συνεχής ροή αποθηκευμένου video: προκλήσεις</vt:lpstr>
      <vt:lpstr>Συνεχής ροή αποθηκευμένου video: επανάληψη</vt:lpstr>
      <vt:lpstr>Ενταμίευση στην πλευρά του πελάτη, αναπαραγωγή</vt:lpstr>
      <vt:lpstr>Ενταμίευση στην πλευρά του πελάτη, αναπαραγωγή</vt:lpstr>
      <vt:lpstr>Ενταμίευση στην πλευρά του πελάτη, αναπαραγωγή</vt:lpstr>
      <vt:lpstr>Streaming Multimedia: UDP</vt:lpstr>
      <vt:lpstr>Streaming Multimedia: HTTP</vt:lpstr>
      <vt:lpstr>Streaming multimedia: DASH</vt:lpstr>
      <vt:lpstr>Streaming multimedia: DASH</vt:lpstr>
      <vt:lpstr>Δίκτυα διανομής περιεχομένου</vt:lpstr>
      <vt:lpstr>Δίκτυα διανομής περιεχομένου</vt:lpstr>
      <vt:lpstr>CDN: “απλό” σενάριο πρόσβασης περιεχομένου</vt:lpstr>
      <vt:lpstr>CDN στρατηγική επιλογής cluster</vt:lpstr>
      <vt:lpstr>Μελέτη περίπτωσης: Netflix</vt:lpstr>
      <vt:lpstr>Μελέτη περίπτωσης: Netflix</vt:lpstr>
      <vt:lpstr>Παρουσίαση του PowerPoint</vt:lpstr>
      <vt:lpstr>Voice-over-IP (VoIP)</vt:lpstr>
      <vt:lpstr>Χαρακτηριστικά VoIP</vt:lpstr>
      <vt:lpstr>VoIP: απώλεια πακέτων και καθυστέρηση</vt:lpstr>
      <vt:lpstr>Διακύμανση της καθυστέρησης (Delay Jitter)</vt:lpstr>
      <vt:lpstr>VoIP: σταθερή καθυστέρηση πριν την αναπαραγωγή</vt:lpstr>
      <vt:lpstr>VoIP: Σταθερή καθυστέρηση πριν την αναπαραγωγή</vt:lpstr>
      <vt:lpstr>Προσαρμοζόμενη καθυστέρηση αναπαραγωγής, I</vt:lpstr>
      <vt:lpstr>Προσαρμοζόμενη καθυστέρηση αναπαραγωγής,IΙ</vt:lpstr>
      <vt:lpstr>Προσαρμοζόμενη αναπαραγωγή, III</vt:lpstr>
      <vt:lpstr>VoIP: Ανάκαμψη από την απώλεια πακέτων (1)</vt:lpstr>
      <vt:lpstr>Ανάκαμψη από την απώλεια πακέτων (2)</vt:lpstr>
      <vt:lpstr>Ανάκαμψη από την απώλεια πακέτων (3)</vt:lpstr>
      <vt:lpstr>Voice-over-IP: Skype</vt:lpstr>
      <vt:lpstr>P2P Voice-over-IP: skype</vt:lpstr>
      <vt:lpstr>Skype: ομότιμοι ως αναμεταδότες</vt:lpstr>
      <vt:lpstr>Παρουσίαση του PowerPoint</vt:lpstr>
      <vt:lpstr>Πρωτόκολλο πραγματικού χρόνου (Real-Time Protocol, RTP)</vt:lpstr>
      <vt:lpstr>Το RTP «τρέχει» πάνω από το UDP</vt:lpstr>
      <vt:lpstr>Παράδειγμα RTP</vt:lpstr>
      <vt:lpstr>RTP και QoS</vt:lpstr>
      <vt:lpstr>Κεφαλίδα RTP</vt:lpstr>
      <vt:lpstr>Κεφαλίδα RTP (2)</vt:lpstr>
      <vt:lpstr>Real-Time Control Protocol (RTCP)</vt:lpstr>
      <vt:lpstr>RTCP πακέτα</vt:lpstr>
      <vt:lpstr>Συγχρονισμός των ροών δεδομένων</vt:lpstr>
      <vt:lpstr>SIP: Session Initiation Protocol [RFC 3261]</vt:lpstr>
      <vt:lpstr>Υπηρεσίες του SIP</vt:lpstr>
      <vt:lpstr>Εγκαθίδρυση κλήσης σε μια γνωστή διεύθυνση ΙΡ</vt:lpstr>
      <vt:lpstr>Εγκαθίδρυση κλήσης (συνέχεια)</vt:lpstr>
      <vt:lpstr>Παράδειγμα μηνύματος SIP</vt:lpstr>
      <vt:lpstr>Μετάφραση ονομάτων και Θέση χρήστη</vt:lpstr>
      <vt:lpstr>SIP Registrar</vt:lpstr>
      <vt:lpstr>SIP Proxy</vt:lpstr>
      <vt:lpstr>Παράδειγμα </vt:lpstr>
      <vt:lpstr>Σύγκριση με το H.323</vt:lpstr>
      <vt:lpstr>Παρουσίαση του PowerPoint</vt:lpstr>
      <vt:lpstr>Υποστήριξη δικτύων για πολυμέσα</vt:lpstr>
      <vt:lpstr>Διαστασιολόγηση δικτύων βέλτιστης προσπάθειας</vt:lpstr>
      <vt:lpstr>Παροχή πολλαπλών κλάσεων υπηρεσίας</vt:lpstr>
      <vt:lpstr>Πολλαπλές κλάσεις υπηρεσίας: σενάριο</vt:lpstr>
      <vt:lpstr>Σενάριο 1: μίξη HTTP και VoIP</vt:lpstr>
      <vt:lpstr>Αρχές παροχής εγγυήσεων QOS (συνέχεια)</vt:lpstr>
      <vt:lpstr>Αρχές παροχής εγγυήσεων QOS (συνέχεια)</vt:lpstr>
      <vt:lpstr>Μηχανισμοί Χρονοπρογραμματισμού και Αστυνόμευσης</vt:lpstr>
      <vt:lpstr>Πολιτικές προγραμματισμού: προτεραιότητες</vt:lpstr>
      <vt:lpstr>Πολιτικές χρονοπρογραμματισμού (συνέχεια)</vt:lpstr>
      <vt:lpstr>Πολιτικές χρονοπρογραμματισμού (συνέχεια)</vt:lpstr>
      <vt:lpstr>Μηχανισμοί αστυνόμευσης </vt:lpstr>
      <vt:lpstr>Μηχανισμοί αστυνόμευσης: υλοποίηση</vt:lpstr>
      <vt:lpstr>Μηχανισμοί αστυνόμευσης (συνέχεια)</vt:lpstr>
      <vt:lpstr>Διαφοροποιημένες υπηρεσίες</vt:lpstr>
      <vt:lpstr>Η αρχιτεκτονική των Diffserv</vt:lpstr>
      <vt:lpstr>Παρουσίαση του PowerPoint</vt:lpstr>
      <vt:lpstr>Diffserv μαρκάρισμα πακέτων</vt:lpstr>
      <vt:lpstr>Κατηγοριοποίηση, διατήρηση</vt:lpstr>
      <vt:lpstr>Προώθηση (Per-hop Behavior - PHB)</vt:lpstr>
      <vt:lpstr>Προώθηση (PHB)</vt:lpstr>
      <vt:lpstr>Εγγυήσεις QoS ανά σύνδεση</vt:lpstr>
      <vt:lpstr>Σενάριο εγγυημένου QoS</vt:lpstr>
      <vt:lpstr>Τέλος Ενότητας</vt:lpstr>
      <vt:lpstr>Άδεια Χρήσης</vt:lpstr>
      <vt:lpstr>Σημείωμα Αναφοράς</vt:lpstr>
      <vt:lpstr>Χρηματοδότηση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</dc:title>
  <dc:creator>Administrator</dc:creator>
  <cp:lastModifiedBy>Michael Pantazoglou</cp:lastModifiedBy>
  <cp:revision>607</cp:revision>
  <cp:lastPrinted>2015-02-25T15:01:08Z</cp:lastPrinted>
  <dcterms:created xsi:type="dcterms:W3CDTF">1999-10-08T19:08:27Z</dcterms:created>
  <dcterms:modified xsi:type="dcterms:W3CDTF">2015-02-27T11:39:59Z</dcterms:modified>
</cp:coreProperties>
</file>