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3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1"/>
  </p:notesMasterIdLst>
  <p:sldIdLst>
    <p:sldId id="256" r:id="rId3"/>
    <p:sldId id="261" r:id="rId4"/>
    <p:sldId id="262" r:id="rId5"/>
    <p:sldId id="264" r:id="rId6"/>
    <p:sldId id="265" r:id="rId7"/>
    <p:sldId id="277" r:id="rId8"/>
    <p:sldId id="269" r:id="rId9"/>
    <p:sldId id="278" r:id="rId10"/>
    <p:sldId id="270" r:id="rId11"/>
    <p:sldId id="306" r:id="rId12"/>
    <p:sldId id="272" r:id="rId13"/>
    <p:sldId id="280" r:id="rId14"/>
    <p:sldId id="290" r:id="rId15"/>
    <p:sldId id="295" r:id="rId16"/>
    <p:sldId id="299" r:id="rId17"/>
    <p:sldId id="292" r:id="rId18"/>
    <p:sldId id="291" r:id="rId19"/>
    <p:sldId id="294" r:id="rId20"/>
  </p:sldIdLst>
  <p:sldSz cx="9144000" cy="6858000" type="screen4x3"/>
  <p:notesSz cx="6858000" cy="9144000"/>
  <p:custDataLst>
    <p:tags r:id="rId22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256"/>
            <p14:sldId id="261"/>
            <p14:sldId id="262"/>
            <p14:sldId id="264"/>
            <p14:sldId id="265"/>
            <p14:sldId id="277"/>
            <p14:sldId id="269"/>
            <p14:sldId id="278"/>
            <p14:sldId id="270"/>
            <p14:sldId id="306"/>
            <p14:sldId id="272"/>
            <p14:sldId id="280"/>
            <p14:sldId id="290"/>
            <p14:sldId id="295"/>
            <p14:sldId id="299"/>
            <p14:sldId id="292"/>
            <p14:sldId id="291"/>
            <p14:sldId id="294"/>
          </p14:sldIdLst>
        </p14:section>
        <p14:section name="Untitled Section" id="{0F1CB131-A6BD-43D0-B8D4-1F27CEF7A05E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 varScale="1">
        <p:scale>
          <a:sx n="71" d="100"/>
          <a:sy n="71" d="100"/>
        </p:scale>
        <p:origin x="-72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23/7/2015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0261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44804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6215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4343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016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026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Κριτήρια επιλογής κατάλληλης τεχνικής χημικής ανάλυσης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 descr="[DECORATIVE]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 descr="[DECORATIVE]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Κριτήρια επιλογής κατάλληλης τεχνικής χημικής ανάλυσης</a:t>
            </a:r>
          </a:p>
        </p:txBody>
      </p:sp>
      <p:pic>
        <p:nvPicPr>
          <p:cNvPr id="6" name="Picture 5" descr="[DECORATIVE]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Κριτήρια επιλογής κατάλληλης τεχνικής χημικής ανάλυσης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Κριτήρια επιλογής κατάλληλης τεχνικής χημικής ανάλυσης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Κριτήρια επιλογής κατάλληλης τεχνικής χημικής ανάλυσης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 descr="[DECORATIVE]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 descr="[DECORATIVE]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Κριτήρια επιλογής κατάλληλης τεχνικής χημικής ανάλυσης</a:t>
            </a:r>
          </a:p>
        </p:txBody>
      </p:sp>
      <p:pic>
        <p:nvPicPr>
          <p:cNvPr id="8" name="Picture 7" descr="[DECORATIVE]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Κριτήρια επιλογής κατάλληλης τεχνικής χημικής ανάλυσης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/>
          <a:lstStyle/>
          <a:p>
            <a:r>
              <a:rPr lang="el-GR" dirty="0" err="1" smtClean="0">
                <a:solidFill>
                  <a:srgbClr val="5075BC"/>
                </a:solidFill>
              </a:rPr>
              <a:t>Υδρογεωχημεία</a:t>
            </a:r>
            <a:r>
              <a:rPr lang="el-GR" dirty="0" smtClean="0">
                <a:solidFill>
                  <a:srgbClr val="5075BC"/>
                </a:solidFill>
              </a:rPr>
              <a:t> – </a:t>
            </a:r>
            <a:br>
              <a:rPr lang="el-GR" dirty="0" smtClean="0">
                <a:solidFill>
                  <a:srgbClr val="5075BC"/>
                </a:solidFill>
              </a:rPr>
            </a:br>
            <a:r>
              <a:rPr lang="el-GR" dirty="0" smtClean="0">
                <a:solidFill>
                  <a:srgbClr val="5075BC"/>
                </a:solidFill>
              </a:rPr>
              <a:t>Αναλυτική Γεωχημεία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3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8: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 smtClean="0"/>
              <a:t>Κριτήρια επιλογής κατάλληλης τεχνικής χημικής ανάλυσης</a:t>
            </a:r>
            <a:endParaRPr lang="en-US" altLang="el-GR" sz="2800" dirty="0" smtClean="0"/>
          </a:p>
          <a:p>
            <a:endParaRPr lang="en-US" sz="2800" dirty="0" smtClean="0"/>
          </a:p>
          <a:p>
            <a:r>
              <a:rPr lang="el-GR" sz="2800" dirty="0" smtClean="0"/>
              <a:t>Αριάδνη Αργυράκη</a:t>
            </a:r>
            <a:endParaRPr lang="el-GR" sz="2800" dirty="0"/>
          </a:p>
          <a:p>
            <a:r>
              <a:rPr lang="el-GR" sz="2800" dirty="0"/>
              <a:t>Σχολή Θετικών Επιστημών </a:t>
            </a:r>
          </a:p>
          <a:p>
            <a:r>
              <a:rPr lang="el-GR" sz="2800" dirty="0"/>
              <a:t>Τμήμα Γεωλογίας και </a:t>
            </a:r>
            <a:r>
              <a:rPr lang="el-GR" sz="2800" dirty="0" err="1"/>
              <a:t>Γεωπεριβάλλοντος</a:t>
            </a:r>
            <a:endParaRPr lang="el-GR" sz="2800" dirty="0"/>
          </a:p>
          <a:p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el-GR" sz="4000" dirty="0"/>
              <a:t>Τεχνικές ανάλυσης </a:t>
            </a:r>
            <a:r>
              <a:rPr lang="el-GR" sz="4000" dirty="0" smtClean="0"/>
              <a:t>στερεών (2/2)</a:t>
            </a:r>
            <a:endParaRPr lang="el-GR" sz="4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b="1" dirty="0">
                <a:ea typeface="Calibri" pitchFamily="34" charset="0"/>
                <a:cs typeface="Times New Roman" pitchFamily="18" charset="0"/>
              </a:rPr>
              <a:t>Απευθείας ανάλυση </a:t>
            </a:r>
            <a:r>
              <a:rPr lang="el-GR" sz="2800" b="1" dirty="0" smtClean="0">
                <a:ea typeface="Calibri" pitchFamily="34" charset="0"/>
                <a:cs typeface="Times New Roman" pitchFamily="18" charset="0"/>
              </a:rPr>
              <a:t>στερεών:</a:t>
            </a:r>
          </a:p>
          <a:p>
            <a:pPr marL="0" lvl="0" indent="0">
              <a:buNone/>
            </a:pPr>
            <a:endParaRPr lang="el-GR" sz="2800" b="1" dirty="0"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l-GR" sz="2800" dirty="0">
                <a:ea typeface="Calibri" pitchFamily="34" charset="0"/>
                <a:cs typeface="Times New Roman" pitchFamily="18" charset="0"/>
              </a:rPr>
              <a:t>Ελαχιστοποίηση χρόνου προετοιμασίας δείγματος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l-GR" sz="2800" dirty="0">
                <a:ea typeface="Calibri" pitchFamily="34" charset="0"/>
                <a:cs typeface="Times New Roman" pitchFamily="18" charset="0"/>
              </a:rPr>
              <a:t>Μικρότερη αραίωση στοιχείων χαμηλής συγκέντρωσης</a:t>
            </a:r>
            <a:endParaRPr lang="el-GR" sz="2800" dirty="0"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l-GR" sz="2800" dirty="0">
                <a:ea typeface="Calibri" pitchFamily="34" charset="0"/>
                <a:cs typeface="Arial" pitchFamily="34" charset="0"/>
              </a:rPr>
              <a:t>Δυνατότητα επαναληπτικής ανάλυσης δειγμάτων αναφοράς (π.χ. </a:t>
            </a:r>
            <a:r>
              <a:rPr lang="en-US" sz="2800" dirty="0">
                <a:ea typeface="Calibri" pitchFamily="34" charset="0"/>
                <a:cs typeface="Arial" pitchFamily="34" charset="0"/>
              </a:rPr>
              <a:t>CRM</a:t>
            </a:r>
            <a:r>
              <a:rPr lang="el-GR" sz="2800" dirty="0">
                <a:ea typeface="Calibri" pitchFamily="34" charset="0"/>
                <a:cs typeface="Arial" pitchFamily="34" charset="0"/>
              </a:rPr>
              <a:t>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l-GR" sz="2800" dirty="0">
                <a:ea typeface="Calibri" pitchFamily="34" charset="0"/>
                <a:cs typeface="Arial" pitchFamily="34" charset="0"/>
              </a:rPr>
              <a:t>Αποφυγή απώλειας αδιάλυτων υπολειμματικών φάσεων π.χ. </a:t>
            </a:r>
            <a:r>
              <a:rPr lang="en-US" sz="2800" dirty="0" err="1">
                <a:ea typeface="Calibri" pitchFamily="34" charset="0"/>
                <a:cs typeface="Arial" pitchFamily="34" charset="0"/>
              </a:rPr>
              <a:t>Zr</a:t>
            </a:r>
            <a:endParaRPr lang="el-GR" sz="2800" dirty="0"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l-GR" sz="2800" dirty="0">
                <a:ea typeface="Calibri" pitchFamily="34" charset="0"/>
                <a:cs typeface="Arial" pitchFamily="34" charset="0"/>
              </a:rPr>
              <a:t>Αποφυγή απώλειας πτητικών προϊόντων π.χ. </a:t>
            </a:r>
            <a:r>
              <a:rPr lang="en-US" sz="2800" dirty="0" err="1">
                <a:ea typeface="Calibri" pitchFamily="34" charset="0"/>
                <a:cs typeface="Arial" pitchFamily="34" charset="0"/>
              </a:rPr>
              <a:t>SiF</a:t>
            </a:r>
            <a:r>
              <a:rPr lang="el-GR" sz="2800" baseline="-30000" dirty="0" smtClean="0">
                <a:ea typeface="Calibri" pitchFamily="34" charset="0"/>
                <a:cs typeface="Arial" pitchFamily="34" charset="0"/>
              </a:rPr>
              <a:t>4</a:t>
            </a:r>
            <a:endParaRPr lang="el-GR" sz="2800" dirty="0">
              <a:ea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29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4000" dirty="0" smtClean="0"/>
              <a:t>Σύγκριση αναλυτικών τεχνικών</a:t>
            </a:r>
            <a:endParaRPr lang="el-GR" altLang="el-GR" sz="4000" dirty="0"/>
          </a:p>
        </p:txBody>
      </p:sp>
      <p:graphicFrame>
        <p:nvGraphicFramePr>
          <p:cNvPr id="4" name="Group 242" title="Σύγκριση αναλυτικών τεχνικών"/>
          <p:cNvGraphicFramePr>
            <a:graphicFrameLocks noGrp="1"/>
          </p:cNvGraphicFramePr>
          <p:nvPr>
            <p:ph idx="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84083118"/>
              </p:ext>
            </p:extLst>
          </p:nvPr>
        </p:nvGraphicFramePr>
        <p:xfrm>
          <a:off x="179512" y="1412776"/>
          <a:ext cx="8812975" cy="3949842"/>
        </p:xfrm>
        <a:graphic>
          <a:graphicData uri="http://schemas.openxmlformats.org/drawingml/2006/table">
            <a:tbl>
              <a:tblPr firstRow="1"/>
              <a:tblGrid>
                <a:gridCol w="877697"/>
                <a:gridCol w="998474"/>
                <a:gridCol w="1639380"/>
                <a:gridCol w="1628775"/>
                <a:gridCol w="1504950"/>
                <a:gridCol w="2163699"/>
              </a:tblGrid>
              <a:tr h="81963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Τεχνική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Τύπος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δοκιμίου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Κύρια στοιχεία/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προετοιμασία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Ιχνοστοιχεία 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1-1000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ppm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Ιχνοστοιχεία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&lt; </a:t>
                      </a: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1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ppm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Ταχύτητα ανάλυσης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(1 δείγμα, 20 στοιχεία)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0844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XRF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Πούδρα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Δισκίο σύντηξης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Πεπιεσμένο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δισκίο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85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INAA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Στερεό ή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πούδρα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Εγκλωβισμένη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κάψουλα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Εγκλωβισμένη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κάψουλα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1-2h 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χρόνος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μέτρησης)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0844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ICP-AES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Διάλυμα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Διαλυτοποίηση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/ 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σύντηξη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Διαλυτοποίηση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/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σύντηξη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 min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85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ICP-MS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Διάλυμα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Διαλυτοποίηση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Διαλυτοποίηση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4 min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0844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F-AAS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Διάλυμα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Διαλυτοποίηση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/ 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σύντηξη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Διαλυτοποίηση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1.5 h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380312" y="5797497"/>
            <a:ext cx="1152128" cy="2880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85000" lnSpcReduction="20000"/>
          </a:bodyPr>
          <a:lstStyle/>
          <a:p>
            <a:r>
              <a:rPr lang="el-GR" dirty="0" smtClean="0"/>
              <a:t>Πίνακας 2</a:t>
            </a:r>
          </a:p>
        </p:txBody>
      </p:sp>
    </p:spTree>
    <p:extLst>
      <p:ext uri="{BB962C8B-B14F-4D97-AF65-F5344CB8AC3E}">
        <p14:creationId xmlns:p14="http://schemas.microsoft.com/office/powerpoint/2010/main" val="416472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Κριτήρια επιλογής κατάλληλης τεχνικής χημικής ανάλυσης</a:t>
            </a:r>
            <a:endParaRPr lang="en-US" alt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l-GR" sz="2000" dirty="0" smtClean="0"/>
              <a:t>1.0.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</a:t>
            </a:r>
            <a:r>
              <a:rPr lang="el-GR" sz="2000" dirty="0" err="1" smtClean="0"/>
              <a:t>Εθνικόν</a:t>
            </a:r>
            <a:r>
              <a:rPr lang="el-GR" sz="2000" dirty="0" smtClean="0"/>
              <a:t> και </a:t>
            </a:r>
            <a:r>
              <a:rPr lang="el-GR" sz="2000" dirty="0" err="1" smtClean="0"/>
              <a:t>Καποδιστριακόν</a:t>
            </a:r>
            <a:r>
              <a:rPr lang="el-GR" sz="2000" dirty="0" smtClean="0"/>
              <a:t> </a:t>
            </a:r>
            <a:r>
              <a:rPr lang="el-GR" sz="2000" dirty="0" err="1" smtClean="0"/>
              <a:t>Πανεπιστήμιον</a:t>
            </a:r>
            <a:r>
              <a:rPr lang="el-GR" sz="2000" dirty="0" smtClean="0"/>
              <a:t> Αθηνών</a:t>
            </a:r>
            <a:r>
              <a:rPr lang="en-US" sz="2000" dirty="0" smtClean="0"/>
              <a:t>, </a:t>
            </a:r>
            <a:r>
              <a:rPr lang="el-GR" sz="2000" dirty="0"/>
              <a:t>Αριάδνη Αργυράκη, Αναπληρώτρια Καθηγήτρια. «</a:t>
            </a:r>
            <a:r>
              <a:rPr lang="el-GR" sz="2000" dirty="0" err="1"/>
              <a:t>Υδρογεωχημεία</a:t>
            </a:r>
            <a:r>
              <a:rPr lang="el-GR" sz="2000" dirty="0"/>
              <a:t>-Αναλυτική Γεωχημεία. Κριτήρια επιλογής κατάλληλης τεχνικής χημικής </a:t>
            </a:r>
            <a:r>
              <a:rPr lang="el-GR" sz="2000" dirty="0" smtClean="0"/>
              <a:t>ανάλυσης». </a:t>
            </a:r>
            <a:r>
              <a:rPr lang="el-GR" sz="2000" dirty="0"/>
              <a:t>Έκδοση: 1.0. Αθήνα 2015. Διαθέσιμο από τη δικτυακή διεύθυνση: </a:t>
            </a:r>
            <a:r>
              <a:rPr lang="en-US" sz="2000" dirty="0"/>
              <a:t>http://opencourses.uoa.gr/courses/GEOL103/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4000" dirty="0"/>
              <a:t>Στόχοι ανάλυσης/ ερευνητή</a:t>
            </a:r>
            <a:endParaRPr lang="el-GR" sz="4000" dirty="0"/>
          </a:p>
        </p:txBody>
      </p:sp>
      <p:sp>
        <p:nvSpPr>
          <p:cNvPr id="4" name="Θέση κειμένου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l-GR" altLang="el-GR" sz="2400" dirty="0"/>
              <a:t>Π</a:t>
            </a:r>
            <a:r>
              <a:rPr lang="el-GR" altLang="el-GR" sz="2400" dirty="0" smtClean="0"/>
              <a:t>ροσδιορισμός </a:t>
            </a:r>
            <a:r>
              <a:rPr lang="el-GR" altLang="el-GR" sz="2400" dirty="0"/>
              <a:t>συγκεντρώσεων στοιχείων και ανόργανων ενώσεων σε πρακτικά </a:t>
            </a:r>
            <a:r>
              <a:rPr lang="el-GR" altLang="el-GR" sz="2400" b="1" dirty="0"/>
              <a:t>ομοιογενή </a:t>
            </a:r>
            <a:r>
              <a:rPr lang="el-GR" altLang="el-GR" sz="2400" dirty="0"/>
              <a:t>δείγματα (</a:t>
            </a:r>
            <a:r>
              <a:rPr lang="en-US" altLang="el-GR" sz="2400" dirty="0"/>
              <a:t>bulk analysis</a:t>
            </a:r>
            <a:r>
              <a:rPr lang="el-GR" altLang="el-GR" sz="2400" dirty="0"/>
              <a:t>) </a:t>
            </a:r>
            <a:endParaRPr lang="el-GR" altLang="el-GR" sz="2400" dirty="0" smtClean="0"/>
          </a:p>
          <a:p>
            <a:pPr>
              <a:lnSpc>
                <a:spcPct val="80000"/>
              </a:lnSpc>
            </a:pPr>
            <a:r>
              <a:rPr lang="el-GR" altLang="el-GR" sz="2400" dirty="0"/>
              <a:t>Τ</a:t>
            </a:r>
            <a:r>
              <a:rPr lang="el-GR" altLang="el-GR" sz="2400" dirty="0" smtClean="0"/>
              <a:t>εχνικές </a:t>
            </a:r>
            <a:r>
              <a:rPr lang="el-GR" altLang="el-GR" sz="2400" dirty="0"/>
              <a:t>μικροανάλυσης </a:t>
            </a:r>
            <a:r>
              <a:rPr lang="en-US" altLang="el-GR" sz="2400" dirty="0">
                <a:sym typeface="Wingdings" pitchFamily="2" charset="2"/>
              </a:rPr>
              <a:t></a:t>
            </a:r>
            <a:r>
              <a:rPr lang="el-GR" altLang="el-GR" sz="2400" dirty="0"/>
              <a:t> σημειακός προσδιορισμός συγκεντρώσεων σε ετερογενή μέσα ή μικροσκοπικά δείγματα</a:t>
            </a:r>
            <a:r>
              <a:rPr lang="el-GR" altLang="el-GR" sz="2400" dirty="0" smtClean="0"/>
              <a:t>.</a:t>
            </a:r>
            <a:endParaRPr lang="en-US" altLang="el-GR" sz="2400" dirty="0"/>
          </a:p>
          <a:p>
            <a:pPr>
              <a:lnSpc>
                <a:spcPct val="80000"/>
              </a:lnSpc>
            </a:pPr>
            <a:r>
              <a:rPr lang="el-GR" altLang="el-GR" sz="2400" dirty="0"/>
              <a:t>Να καθορίσει την απαιτούμενη ποιότητα των δεδομένων ώστε να ικανοποιούν τους σκοπούς της έρευνας (</a:t>
            </a:r>
            <a:r>
              <a:rPr lang="en-US" altLang="el-GR" sz="2400" dirty="0"/>
              <a:t>fitness for purpose</a:t>
            </a:r>
            <a:r>
              <a:rPr lang="el-GR" altLang="el-GR" sz="2400" dirty="0" smtClean="0"/>
              <a:t>)</a:t>
            </a:r>
            <a:endParaRPr lang="el-GR" altLang="el-GR" sz="2400" dirty="0"/>
          </a:p>
          <a:p>
            <a:pPr>
              <a:lnSpc>
                <a:spcPct val="80000"/>
              </a:lnSpc>
            </a:pPr>
            <a:r>
              <a:rPr lang="el-GR" altLang="el-GR" sz="2400" dirty="0"/>
              <a:t>Να ελαχιστοποιήσει το κόστος της </a:t>
            </a:r>
            <a:r>
              <a:rPr lang="el-GR" altLang="el-GR" sz="2400" dirty="0" smtClean="0"/>
              <a:t>ανάλυσης</a:t>
            </a:r>
            <a:endParaRPr lang="el-GR" altLang="el-GR" sz="2400" dirty="0"/>
          </a:p>
          <a:p>
            <a:pPr>
              <a:lnSpc>
                <a:spcPct val="80000"/>
              </a:lnSpc>
            </a:pPr>
            <a:r>
              <a:rPr lang="el-GR" altLang="el-GR" sz="2400" dirty="0"/>
              <a:t>Να διασφαλίσει ότι η αναλυτική διαδικασία περιλαμβάνει ενέργειες ποιοτικού ελέγχου</a:t>
            </a:r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Ποιότητα των δεδομένων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l-GR" altLang="el-GR" sz="2400" dirty="0"/>
              <a:t>Απαιτήσεις ανάλογα με στόχο: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l-GR" altLang="el-GR" sz="2400" dirty="0"/>
              <a:t>χαρακτηρισμός ρύπανσης σε ένα ποτάμι, 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l-GR" altLang="el-GR" sz="2400" dirty="0"/>
              <a:t>παραμετροποίηση ενός μοντέλου περιγραφής διαδικασιών κρυστάλλωσης μάγματος, 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l-GR" altLang="el-GR" sz="2400" dirty="0"/>
              <a:t>εντοπισμός ενός κοιτάσματος σε περιοχή εμφάνισης γρανιτικών πετρωμάτων. </a:t>
            </a:r>
          </a:p>
          <a:p>
            <a:pPr marL="0" indent="0">
              <a:lnSpc>
                <a:spcPct val="90000"/>
              </a:lnSpc>
              <a:buNone/>
            </a:pPr>
            <a:endParaRPr lang="el-GR" altLang="el-GR" sz="2400" dirty="0"/>
          </a:p>
          <a:p>
            <a:pPr marL="0" indent="0">
              <a:lnSpc>
                <a:spcPct val="90000"/>
              </a:lnSpc>
              <a:buNone/>
            </a:pPr>
            <a:r>
              <a:rPr lang="el-GR" altLang="el-GR" sz="2400" dirty="0"/>
              <a:t>Σε κάθε περίπτωση η ποιότητα των δεδομένων θα πρέπει να είναι τέτοια ώστε το ποσοστό της γεωχημικής διακύμανσης των τιμών να μη επικαλύπτεται από το ποσοστό της μεταβλητότητας που οφείλεται σε σφάλματα των μετρήσεων </a:t>
            </a:r>
            <a:r>
              <a:rPr lang="el-GR" altLang="el-GR" sz="2400" dirty="0" smtClean="0"/>
              <a:t>⤍ Ενέργειες </a:t>
            </a:r>
            <a:r>
              <a:rPr lang="el-GR" altLang="el-GR" sz="2400" dirty="0"/>
              <a:t>διαπίστωσης τυχαίων σφαλμάτων</a:t>
            </a:r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3600" dirty="0"/>
              <a:t>1. Εκτίμηση ποτάμιας ρύπανσης</a:t>
            </a:r>
            <a:endParaRPr lang="el-GR" sz="3600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en-US" altLang="el-GR" b="1" dirty="0"/>
              <a:t>A</a:t>
            </a:r>
            <a:r>
              <a:rPr lang="el-GR" altLang="el-GR" b="1" dirty="0" err="1"/>
              <a:t>παιτείται</a:t>
            </a:r>
            <a:r>
              <a:rPr lang="el-GR" altLang="el-GR" b="1" dirty="0"/>
              <a:t> σύγκριση των τιμών συγκέντρωσης του αναλυτή με θεσμοθετημένο όριο ρύπανσης </a:t>
            </a:r>
            <a:r>
              <a:rPr lang="en-US" altLang="el-GR" dirty="0">
                <a:sym typeface="Wingdings" pitchFamily="2" charset="2"/>
              </a:rPr>
              <a:t></a:t>
            </a:r>
            <a:r>
              <a:rPr lang="el-GR" altLang="el-GR" dirty="0">
                <a:sym typeface="Wingdings" pitchFamily="2" charset="2"/>
              </a:rPr>
              <a:t> </a:t>
            </a:r>
          </a:p>
          <a:p>
            <a:pPr marL="457200" indent="-457200">
              <a:lnSpc>
                <a:spcPct val="90000"/>
              </a:lnSpc>
            </a:pPr>
            <a:r>
              <a:rPr lang="el-GR" altLang="el-GR" dirty="0"/>
              <a:t>Συστηματικά σφάλματα ενδεχόμενα επηρεάζουν την απόλυτη ακρίβεια με κίνδυνο να ληφθούν εσφαλμένες αποφάσεις σε σχέση με τα πραγματικά επίπεδα ρύπανσης του ποτάμιου νερού. </a:t>
            </a:r>
            <a:r>
              <a:rPr lang="el-GR" altLang="el-GR" dirty="0">
                <a:sym typeface="Wingdings" pitchFamily="2" charset="2"/>
              </a:rPr>
              <a:t> </a:t>
            </a:r>
          </a:p>
          <a:p>
            <a:pPr marL="457200" indent="-457200">
              <a:lnSpc>
                <a:spcPct val="90000"/>
              </a:lnSpc>
            </a:pPr>
            <a:r>
              <a:rPr lang="en-US" altLang="el-GR" dirty="0"/>
              <a:t>A</a:t>
            </a:r>
            <a:r>
              <a:rPr lang="el-GR" altLang="el-GR" dirty="0" err="1"/>
              <a:t>παραίτητο</a:t>
            </a:r>
            <a:r>
              <a:rPr lang="el-GR" altLang="el-GR" dirty="0"/>
              <a:t> να συμπεριληφθούν στην αναλυτική σειρά των δειγμάτων και τα κατάλληλα πιστοποιημένα δείγματα αναφοράς (</a:t>
            </a:r>
            <a:r>
              <a:rPr lang="en-US" altLang="el-GR" dirty="0"/>
              <a:t>CRMs</a:t>
            </a:r>
            <a:r>
              <a:rPr lang="el-GR" altLang="el-GR" dirty="0"/>
              <a:t>)</a:t>
            </a:r>
          </a:p>
          <a:p>
            <a:pPr marL="457200" indent="-457200">
              <a:lnSpc>
                <a:spcPct val="90000"/>
              </a:lnSpc>
              <a:buNone/>
            </a:pPr>
            <a:endParaRPr lang="en-US" altLang="el-GR" dirty="0"/>
          </a:p>
          <a:p>
            <a:pPr marL="457200" indent="-457200">
              <a:lnSpc>
                <a:spcPct val="90000"/>
              </a:lnSpc>
              <a:buFontTx/>
              <a:buAutoNum type="arabicPeriod" startAt="2"/>
            </a:pPr>
            <a:r>
              <a:rPr lang="el-GR" altLang="el-GR" b="1" dirty="0"/>
              <a:t>Όριο ανίχνευσης μεθόδου </a:t>
            </a:r>
            <a:r>
              <a:rPr lang="el-GR" altLang="el-GR" dirty="0">
                <a:sym typeface="Wingdings" pitchFamily="2" charset="2"/>
              </a:rPr>
              <a:t></a:t>
            </a:r>
          </a:p>
          <a:p>
            <a:pPr marL="457200" indent="-457200">
              <a:lnSpc>
                <a:spcPct val="90000"/>
              </a:lnSpc>
            </a:pPr>
            <a:r>
              <a:rPr lang="el-GR" altLang="el-GR" dirty="0"/>
              <a:t>Λόγω τον χαμηλών συγκεντρώσεων πολλών στοιχείων στο νερό, η τεχνική </a:t>
            </a:r>
            <a:r>
              <a:rPr lang="en-US" altLang="el-GR" dirty="0"/>
              <a:t>ICP</a:t>
            </a:r>
            <a:r>
              <a:rPr lang="el-GR" altLang="el-GR" dirty="0"/>
              <a:t>-</a:t>
            </a:r>
            <a:r>
              <a:rPr lang="en-US" altLang="el-GR" dirty="0"/>
              <a:t>MS </a:t>
            </a:r>
            <a:r>
              <a:rPr lang="el-GR" altLang="el-GR" dirty="0"/>
              <a:t>μπορεί να δώσει τη λύση. </a:t>
            </a:r>
          </a:p>
        </p:txBody>
      </p:sp>
    </p:spTree>
    <p:extLst>
      <p:ext uri="{BB962C8B-B14F-4D97-AF65-F5344CB8AC3E}">
        <p14:creationId xmlns:p14="http://schemas.microsoft.com/office/powerpoint/2010/main" val="155227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2. Μαγματική </a:t>
            </a:r>
            <a:r>
              <a:rPr lang="el-GR" altLang="el-GR" dirty="0"/>
              <a:t>κρυστάλλωση</a:t>
            </a: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l-GR" sz="2800" dirty="0"/>
              <a:t>E</a:t>
            </a:r>
            <a:r>
              <a:rPr lang="el-GR" altLang="el-GR" sz="2800" dirty="0" err="1"/>
              <a:t>κτίμηση</a:t>
            </a:r>
            <a:r>
              <a:rPr lang="el-GR" altLang="el-GR" sz="2800" dirty="0"/>
              <a:t> της σχετικής μεταβολής συγκέντρωσης </a:t>
            </a:r>
            <a:r>
              <a:rPr lang="el-GR" altLang="el-GR" sz="2800" dirty="0" smtClean="0"/>
              <a:t>ενός συστατικού </a:t>
            </a:r>
            <a:r>
              <a:rPr lang="el-GR" altLang="el-GR" sz="2800" dirty="0"/>
              <a:t>μεταξύ των δειγμάτων πετρωμάτων </a:t>
            </a:r>
            <a:r>
              <a:rPr lang="el-GR" altLang="el-GR" sz="2800" dirty="0" smtClean="0"/>
              <a:t>που προέκυψαν </a:t>
            </a:r>
            <a:r>
              <a:rPr lang="el-GR" altLang="el-GR" sz="2800" dirty="0"/>
              <a:t>από την διαδικασία της κλασματικής </a:t>
            </a:r>
            <a:r>
              <a:rPr lang="el-GR" altLang="el-GR" sz="2800" dirty="0" smtClean="0"/>
              <a:t>κρυστάλλωσης </a:t>
            </a:r>
            <a:r>
              <a:rPr lang="en-US" altLang="el-GR" sz="2800" dirty="0">
                <a:sym typeface="Wingdings" pitchFamily="2" charset="2"/>
              </a:rPr>
              <a:t> </a:t>
            </a:r>
            <a:r>
              <a:rPr lang="el-GR" altLang="el-GR" sz="2800" dirty="0" smtClean="0"/>
              <a:t>δεν </a:t>
            </a:r>
            <a:r>
              <a:rPr lang="el-GR" altLang="el-GR" sz="2800" dirty="0"/>
              <a:t>ενδιαφέρει τόσο η απόλυτη </a:t>
            </a:r>
            <a:r>
              <a:rPr lang="el-GR" altLang="el-GR" sz="2800" dirty="0" smtClean="0"/>
              <a:t>ακρίβεια </a:t>
            </a:r>
            <a:r>
              <a:rPr lang="el-GR" altLang="el-GR" sz="2800" dirty="0"/>
              <a:t>όσο η </a:t>
            </a:r>
            <a:r>
              <a:rPr lang="el-GR" altLang="el-GR" sz="2800" b="1" dirty="0" err="1"/>
              <a:t>επαναληψημότητα</a:t>
            </a:r>
            <a:r>
              <a:rPr lang="el-GR" altLang="el-GR" sz="2800" dirty="0"/>
              <a:t> των μετρήσεων, </a:t>
            </a:r>
            <a:r>
              <a:rPr lang="el-GR" altLang="el-GR" sz="2800" dirty="0" smtClean="0"/>
              <a:t>εφ</a:t>
            </a:r>
            <a:r>
              <a:rPr lang="el-GR" altLang="el-GR" sz="2800" dirty="0"/>
              <a:t>’ όσον οι διαφορές συγκέντρωσης είναι γενικά </a:t>
            </a:r>
            <a:r>
              <a:rPr lang="el-GR" altLang="el-GR" sz="2800" dirty="0" smtClean="0"/>
              <a:t>μικρές </a:t>
            </a:r>
            <a:r>
              <a:rPr lang="el-GR" altLang="el-GR" sz="2800" dirty="0"/>
              <a:t>από δείγμα σε δείγμα. </a:t>
            </a:r>
          </a:p>
        </p:txBody>
      </p:sp>
    </p:spTree>
    <p:extLst>
      <p:ext uri="{BB962C8B-B14F-4D97-AF65-F5344CB8AC3E}">
        <p14:creationId xmlns:p14="http://schemas.microsoft.com/office/powerpoint/2010/main" val="4999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3. Εντοπισμός κοιτάσματος</a:t>
            </a:r>
            <a:endParaRPr lang="el-GR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el-GR" sz="2800" dirty="0"/>
              <a:t>O</a:t>
            </a:r>
            <a:r>
              <a:rPr lang="el-GR" altLang="el-GR" sz="2800" dirty="0"/>
              <a:t>ι απαιτήσεις ελαττώνονται ως προς την ακρίβεια και την </a:t>
            </a:r>
            <a:r>
              <a:rPr lang="el-GR" altLang="el-GR" sz="2800" dirty="0" err="1"/>
              <a:t>επαναληψημότητα</a:t>
            </a:r>
            <a:r>
              <a:rPr lang="el-GR" altLang="el-GR" sz="2800" dirty="0"/>
              <a:t>, καθώς συνήθως το κοίτασμα περιέχει συγκεντρώσεις στοιχείων ενδιαφέροντος πολλαπλάσιες των συγκεντρώσεων στα περιβάλλοντα στείρα πετρώματα. </a:t>
            </a:r>
            <a:endParaRPr lang="en-US" altLang="el-GR" sz="2800" dirty="0"/>
          </a:p>
          <a:p>
            <a:pPr>
              <a:lnSpc>
                <a:spcPct val="80000"/>
              </a:lnSpc>
            </a:pPr>
            <a:r>
              <a:rPr lang="en-US" altLang="el-GR" sz="2800" dirty="0"/>
              <a:t>O</a:t>
            </a:r>
            <a:r>
              <a:rPr lang="el-GR" altLang="el-GR" sz="2800" dirty="0"/>
              <a:t>ι γεωχημικές ανωμαλίες εντοπίζονται εύκολα χωρίς να απαιτείται ιδιαίτερη επένδυση στο πρόγραμμα ποιοτικού ελέγχου. Στην περίπτωση αυτή επιλέγεται μια αναλυτική μέθοδος η οποία είναι ταχεία με δυνατότητα χρήσης ακόμη και στην ύπαιθρο. </a:t>
            </a:r>
          </a:p>
          <a:p>
            <a:pPr marL="0" indent="0">
              <a:buNone/>
            </a:pP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46750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Group 567" title="Τεχνικές ανάλυσης διαλυμάτων "/>
          <p:cNvGraphicFramePr>
            <a:graphicFrameLocks noGrp="1"/>
          </p:cNvGraphicFramePr>
          <p:nvPr>
            <p:ph idx="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21184345"/>
              </p:ext>
            </p:extLst>
          </p:nvPr>
        </p:nvGraphicFramePr>
        <p:xfrm>
          <a:off x="2483768" y="1340769"/>
          <a:ext cx="6336704" cy="4907364"/>
        </p:xfrm>
        <a:graphic>
          <a:graphicData uri="http://schemas.openxmlformats.org/drawingml/2006/table">
            <a:tbl>
              <a:tblPr firstRow="1"/>
              <a:tblGrid>
                <a:gridCol w="1557454"/>
                <a:gridCol w="719351"/>
                <a:gridCol w="862885"/>
                <a:gridCol w="915678"/>
                <a:gridCol w="821640"/>
                <a:gridCol w="1459696"/>
              </a:tblGrid>
              <a:tr h="697711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Στοιχείο</a:t>
                      </a:r>
                    </a:p>
                  </a:txBody>
                  <a:tcPr marL="49920" marR="49920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F-AAS</a:t>
                      </a:r>
                    </a:p>
                  </a:txBody>
                  <a:tcPr marL="49920" marR="49920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GF-AAS</a:t>
                      </a:r>
                    </a:p>
                  </a:txBody>
                  <a:tcPr marL="49920" marR="49920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ICP-AES</a:t>
                      </a:r>
                    </a:p>
                  </a:txBody>
                  <a:tcPr marL="49920" marR="49920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ICP-MS</a:t>
                      </a:r>
                    </a:p>
                  </a:txBody>
                  <a:tcPr marL="49920" marR="49920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Πρότυπο δείγμα πόσιμου νερού</a:t>
                      </a:r>
                    </a:p>
                  </a:txBody>
                  <a:tcPr marL="49920" marR="49920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716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Li</a:t>
                      </a:r>
                    </a:p>
                  </a:txBody>
                  <a:tcPr marL="49920" marR="49920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9920" marR="49920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0.03</a:t>
                      </a:r>
                    </a:p>
                  </a:txBody>
                  <a:tcPr marL="49920" marR="49920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45</a:t>
                      </a:r>
                    </a:p>
                  </a:txBody>
                  <a:tcPr marL="49920" marR="49920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49920" marR="49920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9920" marR="49920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716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Be</a:t>
                      </a:r>
                    </a:p>
                  </a:txBody>
                  <a:tcPr marL="49920" marR="49920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9920" marR="49920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0.006</a:t>
                      </a:r>
                    </a:p>
                  </a:txBody>
                  <a:tcPr marL="49920" marR="49920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0.54</a:t>
                      </a:r>
                    </a:p>
                  </a:txBody>
                  <a:tcPr marL="49920" marR="49920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0.3</a:t>
                      </a:r>
                    </a:p>
                  </a:txBody>
                  <a:tcPr marL="49920" marR="49920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9920" marR="49920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716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49920" marR="49920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2100</a:t>
                      </a:r>
                    </a:p>
                  </a:txBody>
                  <a:tcPr marL="49920" marR="49920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45</a:t>
                      </a:r>
                    </a:p>
                  </a:txBody>
                  <a:tcPr marL="49920" marR="49920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9.6</a:t>
                      </a:r>
                    </a:p>
                  </a:txBody>
                  <a:tcPr marL="49920" marR="49920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49920" marR="49920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5000</a:t>
                      </a:r>
                    </a:p>
                  </a:txBody>
                  <a:tcPr marL="49920" marR="49920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716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Na</a:t>
                      </a:r>
                    </a:p>
                  </a:txBody>
                  <a:tcPr marL="49920" marR="49920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9920" marR="49920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0.009</a:t>
                      </a:r>
                    </a:p>
                  </a:txBody>
                  <a:tcPr marL="49920" marR="49920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58</a:t>
                      </a:r>
                    </a:p>
                  </a:txBody>
                  <a:tcPr marL="49920" marR="49920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2.3</a:t>
                      </a:r>
                    </a:p>
                  </a:txBody>
                  <a:tcPr marL="49920" marR="49920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200000</a:t>
                      </a:r>
                    </a:p>
                  </a:txBody>
                  <a:tcPr marL="49920" marR="49920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716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Mg</a:t>
                      </a:r>
                    </a:p>
                  </a:txBody>
                  <a:tcPr marL="49920" marR="49920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0.6</a:t>
                      </a:r>
                    </a:p>
                  </a:txBody>
                  <a:tcPr marL="49920" marR="49920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0.0006</a:t>
                      </a:r>
                    </a:p>
                  </a:txBody>
                  <a:tcPr marL="49920" marR="49920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49920" marR="49920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9920" marR="49920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9920" marR="49920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716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Al</a:t>
                      </a:r>
                    </a:p>
                  </a:txBody>
                  <a:tcPr marL="49920" marR="49920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49920" marR="49920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0.03</a:t>
                      </a:r>
                    </a:p>
                  </a:txBody>
                  <a:tcPr marL="49920" marR="49920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49920" marR="49920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0.6</a:t>
                      </a:r>
                    </a:p>
                  </a:txBody>
                  <a:tcPr marL="49920" marR="49920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9920" marR="49920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716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Ca</a:t>
                      </a:r>
                    </a:p>
                  </a:txBody>
                  <a:tcPr marL="49920" marR="49920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9920" marR="49920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0.03</a:t>
                      </a:r>
                    </a:p>
                  </a:txBody>
                  <a:tcPr marL="49920" marR="49920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49920" marR="49920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49920" marR="49920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9920" marR="49920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716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Fe</a:t>
                      </a:r>
                    </a:p>
                  </a:txBody>
                  <a:tcPr marL="49920" marR="49920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49920" marR="49920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0.03</a:t>
                      </a:r>
                    </a:p>
                  </a:txBody>
                  <a:tcPr marL="49920" marR="49920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12.4</a:t>
                      </a:r>
                    </a:p>
                  </a:txBody>
                  <a:tcPr marL="49920" marR="49920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49920" marR="49920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300</a:t>
                      </a:r>
                    </a:p>
                  </a:txBody>
                  <a:tcPr marL="49920" marR="49920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716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Zn</a:t>
                      </a:r>
                    </a:p>
                  </a:txBody>
                  <a:tcPr marL="49920" marR="49920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9920" marR="49920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0.006</a:t>
                      </a:r>
                    </a:p>
                  </a:txBody>
                  <a:tcPr marL="49920" marR="49920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49920" marR="49920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9920" marR="49920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5000</a:t>
                      </a:r>
                    </a:p>
                  </a:txBody>
                  <a:tcPr marL="49920" marR="49920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716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Cd</a:t>
                      </a:r>
                    </a:p>
                  </a:txBody>
                  <a:tcPr marL="49920" marR="49920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9920" marR="49920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0.0006</a:t>
                      </a:r>
                    </a:p>
                  </a:txBody>
                  <a:tcPr marL="49920" marR="49920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49920" marR="49920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0.05</a:t>
                      </a:r>
                    </a:p>
                  </a:txBody>
                  <a:tcPr marL="49920" marR="49920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9920" marR="49920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716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Tl</a:t>
                      </a:r>
                    </a:p>
                  </a:txBody>
                  <a:tcPr marL="49920" marR="49920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49920" marR="49920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0.03</a:t>
                      </a:r>
                    </a:p>
                  </a:txBody>
                  <a:tcPr marL="49920" marR="49920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80</a:t>
                      </a:r>
                    </a:p>
                  </a:txBody>
                  <a:tcPr marL="49920" marR="49920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0.04</a:t>
                      </a:r>
                    </a:p>
                  </a:txBody>
                  <a:tcPr marL="49920" marR="49920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9920" marR="49920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716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Pb</a:t>
                      </a:r>
                    </a:p>
                  </a:txBody>
                  <a:tcPr marL="49920" marR="49920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49920" marR="49920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0.021</a:t>
                      </a:r>
                    </a:p>
                  </a:txBody>
                  <a:tcPr marL="49920" marR="49920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84</a:t>
                      </a:r>
                    </a:p>
                  </a:txBody>
                  <a:tcPr marL="49920" marR="49920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0.06</a:t>
                      </a:r>
                    </a:p>
                  </a:txBody>
                  <a:tcPr marL="49920" marR="49920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49920" marR="49920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4214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Χρόνος 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ανάλυσης/δείγμα</a:t>
                      </a:r>
                    </a:p>
                  </a:txBody>
                  <a:tcPr marL="49920" marR="49920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 marL="49920" marR="49920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5h</a:t>
                      </a:r>
                    </a:p>
                  </a:txBody>
                  <a:tcPr marL="49920" marR="49920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1 min</a:t>
                      </a:r>
                    </a:p>
                  </a:txBody>
                  <a:tcPr marL="49920" marR="49920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4 min</a:t>
                      </a:r>
                    </a:p>
                  </a:txBody>
                  <a:tcPr marL="49920" marR="49920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49920" marR="49920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>
          <a:xfrm>
            <a:off x="457201" y="1556792"/>
            <a:ext cx="1954559" cy="4608512"/>
          </a:xfrm>
        </p:spPr>
        <p:txBody>
          <a:bodyPr>
            <a:normAutofit/>
          </a:bodyPr>
          <a:lstStyle/>
          <a:p>
            <a:r>
              <a:rPr lang="el-GR" altLang="el-GR" sz="2400" dirty="0"/>
              <a:t>Αναλύσεις νερού</a:t>
            </a:r>
            <a:r>
              <a:rPr lang="en-US" altLang="el-GR" sz="2400" dirty="0"/>
              <a:t>: </a:t>
            </a:r>
            <a:endParaRPr lang="el-GR" altLang="el-GR" sz="2400" dirty="0" smtClean="0"/>
          </a:p>
          <a:p>
            <a:r>
              <a:rPr lang="el-GR" altLang="el-GR" sz="2400" dirty="0" smtClean="0"/>
              <a:t>όρια </a:t>
            </a:r>
            <a:r>
              <a:rPr lang="el-GR" altLang="el-GR" sz="2400" dirty="0"/>
              <a:t>ανίχνευσης και τυπικές συγκεντρώσεις στο νερό </a:t>
            </a:r>
            <a:r>
              <a:rPr lang="en-US" altLang="el-GR" sz="2400" dirty="0"/>
              <a:t>(ng/ g)</a:t>
            </a:r>
            <a:endParaRPr lang="el-GR" altLang="el-GR" sz="2400" dirty="0"/>
          </a:p>
          <a:p>
            <a:endParaRPr lang="el-GR" sz="2400" dirty="0"/>
          </a:p>
        </p:txBody>
      </p:sp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Τεχνικές ανάλυσης </a:t>
            </a:r>
            <a:r>
              <a:rPr lang="el-GR" dirty="0" smtClean="0"/>
              <a:t>διαλυμάτων (1/2) 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1259632" y="5949280"/>
            <a:ext cx="1152128" cy="2880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85000" lnSpcReduction="20000"/>
          </a:bodyPr>
          <a:lstStyle/>
          <a:p>
            <a:r>
              <a:rPr lang="el-GR" dirty="0" smtClean="0"/>
              <a:t>Πίνακας 1</a:t>
            </a:r>
          </a:p>
        </p:txBody>
      </p:sp>
    </p:spTree>
    <p:extLst>
      <p:ext uri="{BB962C8B-B14F-4D97-AF65-F5344CB8AC3E}">
        <p14:creationId xmlns:p14="http://schemas.microsoft.com/office/powerpoint/2010/main" val="141908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Τεχνικές ανάλυσης </a:t>
            </a:r>
            <a:r>
              <a:rPr lang="el-GR" dirty="0" smtClean="0"/>
              <a:t>διαλυμάτων (2/2) </a:t>
            </a:r>
            <a:endParaRPr lang="el-GR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l-GR" altLang="el-GR" sz="2000" dirty="0"/>
              <a:t>Η </a:t>
            </a:r>
            <a:r>
              <a:rPr lang="el-GR" altLang="el-GR" sz="2000" b="1" dirty="0"/>
              <a:t>τεχνική </a:t>
            </a:r>
            <a:r>
              <a:rPr lang="en-US" altLang="el-GR" sz="2000" b="1" dirty="0"/>
              <a:t>AAS </a:t>
            </a:r>
            <a:r>
              <a:rPr lang="el-GR" altLang="el-GR" sz="2000" dirty="0"/>
              <a:t>υστερεί ως προς τον χρόνο που απαιτείται για την ολοκλήρωση της ανάλυσης τουλάχιστο κατά μία τάξη μεγέθους από της τεχνικές του πλάσματος. </a:t>
            </a:r>
          </a:p>
          <a:p>
            <a:pPr>
              <a:lnSpc>
                <a:spcPct val="80000"/>
              </a:lnSpc>
            </a:pPr>
            <a:r>
              <a:rPr lang="el-GR" altLang="el-GR" sz="2000" dirty="0"/>
              <a:t>Για την ανάλυση δειγμάτων νερού η </a:t>
            </a:r>
            <a:r>
              <a:rPr lang="el-GR" altLang="el-GR" sz="2000" b="1" dirty="0"/>
              <a:t>τεχνική </a:t>
            </a:r>
            <a:r>
              <a:rPr lang="en-US" altLang="el-GR" sz="2000" b="1" dirty="0"/>
              <a:t>F</a:t>
            </a:r>
            <a:r>
              <a:rPr lang="el-GR" altLang="el-GR" sz="2000" b="1" dirty="0"/>
              <a:t>-</a:t>
            </a:r>
            <a:r>
              <a:rPr lang="en-US" altLang="el-GR" sz="2000" b="1" dirty="0"/>
              <a:t>AAS </a:t>
            </a:r>
            <a:r>
              <a:rPr lang="el-GR" altLang="el-GR" sz="2000" dirty="0"/>
              <a:t>υστερεί γενικά εκτός του πλεονεκτήματος του χαμηλού κόστους. Όμως η </a:t>
            </a:r>
            <a:r>
              <a:rPr lang="el-GR" altLang="el-GR" sz="2000" b="1" dirty="0"/>
              <a:t>τεχνική </a:t>
            </a:r>
            <a:r>
              <a:rPr lang="en-US" altLang="el-GR" sz="2000" b="1" dirty="0"/>
              <a:t>GF</a:t>
            </a:r>
            <a:r>
              <a:rPr lang="el-GR" altLang="el-GR" sz="2000" b="1" dirty="0"/>
              <a:t>-</a:t>
            </a:r>
            <a:r>
              <a:rPr lang="en-US" altLang="el-GR" sz="2000" b="1" dirty="0"/>
              <a:t>AAS</a:t>
            </a:r>
            <a:r>
              <a:rPr lang="el-GR" altLang="el-GR" sz="2000" b="1" dirty="0"/>
              <a:t> </a:t>
            </a:r>
            <a:r>
              <a:rPr lang="el-GR" altLang="el-GR" sz="2000" dirty="0"/>
              <a:t>έχει το σημαντικό πλεονέκτημα των πολύ χαμηλών ορίων ανίχνευσης</a:t>
            </a:r>
            <a:r>
              <a:rPr lang="el-GR" altLang="el-GR" sz="2000" dirty="0" smtClean="0"/>
              <a:t>.</a:t>
            </a:r>
            <a:endParaRPr lang="el-GR" altLang="el-GR" sz="2000" dirty="0"/>
          </a:p>
          <a:p>
            <a:pPr>
              <a:lnSpc>
                <a:spcPct val="80000"/>
              </a:lnSpc>
            </a:pPr>
            <a:r>
              <a:rPr lang="el-GR" altLang="el-GR" sz="2000" dirty="0"/>
              <a:t>Η </a:t>
            </a:r>
            <a:r>
              <a:rPr lang="el-GR" altLang="el-GR" sz="2000" b="1" dirty="0"/>
              <a:t>τεχνική </a:t>
            </a:r>
            <a:r>
              <a:rPr lang="en-US" altLang="el-GR" sz="2000" b="1" dirty="0"/>
              <a:t>ICP</a:t>
            </a:r>
            <a:r>
              <a:rPr lang="el-GR" altLang="el-GR" sz="2000" b="1" dirty="0"/>
              <a:t>-</a:t>
            </a:r>
            <a:r>
              <a:rPr lang="en-US" altLang="el-GR" sz="2000" b="1" dirty="0"/>
              <a:t>AES</a:t>
            </a:r>
            <a:r>
              <a:rPr lang="el-GR" altLang="el-GR" sz="2000" b="1" dirty="0"/>
              <a:t> </a:t>
            </a:r>
            <a:r>
              <a:rPr lang="el-GR" altLang="el-GR" sz="2000" dirty="0"/>
              <a:t>προσφέρει όρια ανίχνευσης της ίδιας τάξης μεγέθους με αυτά της </a:t>
            </a:r>
            <a:r>
              <a:rPr lang="en-US" altLang="el-GR" sz="2000" dirty="0"/>
              <a:t>AAS </a:t>
            </a:r>
            <a:r>
              <a:rPr lang="el-GR" altLang="el-GR" sz="2000" dirty="0"/>
              <a:t>για τα περισσότερα στοιχεία, έτσι γενικά δεν μπορεί να εφαρμοστεί στην ανάλυση φυσικών νερών χωρίς </a:t>
            </a:r>
            <a:r>
              <a:rPr lang="el-GR" altLang="el-GR" sz="2000" dirty="0" err="1"/>
              <a:t>προσυγκέντρωση</a:t>
            </a:r>
            <a:r>
              <a:rPr lang="el-GR" altLang="el-GR" sz="2000" dirty="0"/>
              <a:t> των δειγμάτων</a:t>
            </a:r>
            <a:r>
              <a:rPr lang="el-GR" altLang="el-GR" sz="2000" dirty="0" smtClean="0"/>
              <a:t>.</a:t>
            </a:r>
            <a:endParaRPr lang="el-GR" altLang="el-GR" sz="2000" dirty="0"/>
          </a:p>
          <a:p>
            <a:pPr>
              <a:lnSpc>
                <a:spcPct val="80000"/>
              </a:lnSpc>
            </a:pPr>
            <a:r>
              <a:rPr lang="el-GR" altLang="el-GR" sz="2000" dirty="0"/>
              <a:t>Η </a:t>
            </a:r>
            <a:r>
              <a:rPr lang="el-GR" altLang="el-GR" sz="2000" b="1" dirty="0"/>
              <a:t>τεχνική </a:t>
            </a:r>
            <a:r>
              <a:rPr lang="en-US" altLang="el-GR" sz="2000" b="1" dirty="0"/>
              <a:t>ICP</a:t>
            </a:r>
            <a:r>
              <a:rPr lang="el-GR" altLang="el-GR" sz="2000" b="1" dirty="0"/>
              <a:t>-</a:t>
            </a:r>
            <a:r>
              <a:rPr lang="en-US" altLang="el-GR" sz="2000" b="1" dirty="0"/>
              <a:t>MS </a:t>
            </a:r>
            <a:r>
              <a:rPr lang="el-GR" altLang="el-GR" sz="2000" dirty="0"/>
              <a:t>χαρακτηρίζεται από όρια ανίχνευσης 10 -100 φορές χαμηλότερα από αυτά της </a:t>
            </a:r>
            <a:r>
              <a:rPr lang="en-US" altLang="el-GR" sz="2000" dirty="0"/>
              <a:t>ICP</a:t>
            </a:r>
            <a:r>
              <a:rPr lang="el-GR" altLang="el-GR" sz="2000" dirty="0"/>
              <a:t>-</a:t>
            </a:r>
            <a:r>
              <a:rPr lang="en-US" altLang="el-GR" sz="2000" dirty="0"/>
              <a:t>AES</a:t>
            </a:r>
            <a:r>
              <a:rPr lang="el-GR" altLang="el-GR" sz="2000" dirty="0"/>
              <a:t>, με εξαίρεση ορισμένα στοιχεία</a:t>
            </a:r>
            <a:r>
              <a:rPr lang="el-GR" altLang="el-GR" sz="2000" dirty="0" smtClean="0"/>
              <a:t>.</a:t>
            </a:r>
            <a:endParaRPr lang="el-GR" altLang="el-GR" sz="2000" dirty="0"/>
          </a:p>
          <a:p>
            <a:pPr>
              <a:lnSpc>
                <a:spcPct val="80000"/>
              </a:lnSpc>
            </a:pPr>
            <a:r>
              <a:rPr lang="el-GR" altLang="el-GR" sz="2000" dirty="0"/>
              <a:t>Όλες οι παραπάνω τεχνικές απαιτούν αραίωση των δειγμάτων διαλυμάτων υψηλής ιοντικής ισχύος (π.χ. θαλασσινό νερό) πριν την ανάλυση, ενώ δεν έχουν δυνατότητα ανάλυσης ανιόντων</a:t>
            </a:r>
            <a:r>
              <a:rPr lang="el-GR" altLang="el-GR" sz="2000" dirty="0" smtClean="0"/>
              <a:t>.</a:t>
            </a:r>
            <a:endParaRPr lang="el-GR" altLang="el-GR" sz="2000" dirty="0"/>
          </a:p>
        </p:txBody>
      </p:sp>
    </p:spTree>
    <p:extLst>
      <p:ext uri="{BB962C8B-B14F-4D97-AF65-F5344CB8AC3E}">
        <p14:creationId xmlns:p14="http://schemas.microsoft.com/office/powerpoint/2010/main" val="21330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el-GR" sz="4000" dirty="0"/>
              <a:t>Τεχνικές ανάλυσης </a:t>
            </a:r>
            <a:r>
              <a:rPr lang="el-GR" sz="4000" dirty="0" smtClean="0"/>
              <a:t>στερεών (1/2)</a:t>
            </a:r>
            <a:endParaRPr lang="el-GR" sz="4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l-GR" sz="2800" b="1" dirty="0">
                <a:ea typeface="Calibri" pitchFamily="34" charset="0"/>
                <a:cs typeface="Times New Roman" pitchFamily="18" charset="0"/>
              </a:rPr>
              <a:t>Μετά από </a:t>
            </a:r>
            <a:r>
              <a:rPr lang="el-GR" sz="2800" b="1" dirty="0" err="1" smtClean="0">
                <a:ea typeface="Calibri" pitchFamily="34" charset="0"/>
                <a:cs typeface="Times New Roman" pitchFamily="18" charset="0"/>
              </a:rPr>
              <a:t>διαλυτοποίηση</a:t>
            </a:r>
            <a:r>
              <a:rPr lang="el-GR" sz="2800" b="1" dirty="0" smtClean="0"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lvl="0" indent="0">
              <a:buNone/>
            </a:pPr>
            <a:endParaRPr lang="el-GR" sz="2800" b="1" dirty="0"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l-GR" sz="2800" dirty="0">
                <a:ea typeface="Calibri" pitchFamily="34" charset="0"/>
                <a:cs typeface="Times New Roman" pitchFamily="18" charset="0"/>
              </a:rPr>
              <a:t>Ευκολότερη τυποποίηση</a:t>
            </a:r>
            <a:r>
              <a:rPr lang="en-US" sz="2800" dirty="0">
                <a:ea typeface="Calibri" pitchFamily="34" charset="0"/>
                <a:cs typeface="Times New Roman" pitchFamily="18" charset="0"/>
              </a:rPr>
              <a:t>- </a:t>
            </a:r>
            <a:r>
              <a:rPr lang="el-GR" sz="2800" dirty="0">
                <a:ea typeface="Calibri" pitchFamily="34" charset="0"/>
                <a:cs typeface="Times New Roman" pitchFamily="18" charset="0"/>
              </a:rPr>
              <a:t>βαθμονόμηση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l-GR" sz="2800" dirty="0">
                <a:ea typeface="Calibri" pitchFamily="34" charset="0"/>
                <a:cs typeface="Times New Roman" pitchFamily="18" charset="0"/>
              </a:rPr>
              <a:t>Ελαχιστοποίηση παρεμβολών μήτρας</a:t>
            </a:r>
            <a:endParaRPr lang="el-GR" sz="2800" dirty="0"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l-GR" sz="2800" dirty="0">
                <a:ea typeface="Calibri" pitchFamily="34" charset="0"/>
                <a:cs typeface="Arial" pitchFamily="34" charset="0"/>
              </a:rPr>
              <a:t>Εύκολος διαχωρισμός φάσεων και </a:t>
            </a:r>
            <a:r>
              <a:rPr lang="el-GR" sz="2800" dirty="0" err="1">
                <a:ea typeface="Calibri" pitchFamily="34" charset="0"/>
                <a:cs typeface="Arial" pitchFamily="34" charset="0"/>
              </a:rPr>
              <a:t>προσυγκέντρωση</a:t>
            </a:r>
            <a:endParaRPr lang="el-GR" sz="2800" dirty="0"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l-GR" sz="2800" dirty="0">
                <a:ea typeface="Calibri" pitchFamily="34" charset="0"/>
                <a:cs typeface="Arial" pitchFamily="34" charset="0"/>
              </a:rPr>
              <a:t>Δυνατότητα προσδιορισμού επιλεγμένων φάσεων με κατάλληλη μέθοδο μερικής </a:t>
            </a:r>
            <a:r>
              <a:rPr lang="el-GR" sz="2800" dirty="0" err="1">
                <a:ea typeface="Calibri" pitchFamily="34" charset="0"/>
                <a:cs typeface="Arial" pitchFamily="34" charset="0"/>
              </a:rPr>
              <a:t>διαλυτοποίησης</a:t>
            </a:r>
            <a:endParaRPr lang="el-GR" sz="2800" dirty="0"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l-GR" sz="2800" dirty="0">
                <a:ea typeface="Calibri" pitchFamily="34" charset="0"/>
                <a:cs typeface="Arial" pitchFamily="34" charset="0"/>
              </a:rPr>
              <a:t>Δυνατότητα </a:t>
            </a:r>
            <a:r>
              <a:rPr lang="el-GR" sz="2800" dirty="0" err="1">
                <a:ea typeface="Calibri" pitchFamily="34" charset="0"/>
                <a:cs typeface="Arial" pitchFamily="34" charset="0"/>
              </a:rPr>
              <a:t>διαλυτοποίησης</a:t>
            </a:r>
            <a:r>
              <a:rPr lang="el-GR" sz="2800" dirty="0">
                <a:ea typeface="Calibri" pitchFamily="34" charset="0"/>
                <a:cs typeface="Arial" pitchFamily="34" charset="0"/>
              </a:rPr>
              <a:t> μεγάλης μάζας δείγματος για αναλυτές με ετερογενή διασπορά στο δείγμα (π.χ. </a:t>
            </a:r>
            <a:r>
              <a:rPr lang="en-US" sz="2800" dirty="0">
                <a:ea typeface="Calibri" pitchFamily="34" charset="0"/>
                <a:cs typeface="Arial" pitchFamily="34" charset="0"/>
              </a:rPr>
              <a:t>Au</a:t>
            </a:r>
            <a:r>
              <a:rPr lang="el-GR" sz="2800" dirty="0" smtClean="0">
                <a:ea typeface="Calibri" pitchFamily="34" charset="0"/>
                <a:cs typeface="Arial" pitchFamily="34" charset="0"/>
              </a:rPr>
              <a:t>)</a:t>
            </a:r>
            <a:endParaRPr lang="el-GR" sz="2800" dirty="0">
              <a:ea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99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HECKTIMEDATE" val="23/7/2015 4:12:31 μμ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TABLEHEADER" val="R0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TABLEHEADER" val="R0;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C0902347-05A0-4574-A9B0-CC5BE2A042E6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1705</TotalTime>
  <Words>1098</Words>
  <Application>Microsoft Office PowerPoint</Application>
  <PresentationFormat>Προβολή στην οθόνη (4:3)</PresentationFormat>
  <Paragraphs>244</Paragraphs>
  <Slides>18</Slides>
  <Notes>18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19" baseType="lpstr">
      <vt:lpstr>Θέμα του Office</vt:lpstr>
      <vt:lpstr>Υδρογεωχημεία –  Αναλυτική Γεωχημεία</vt:lpstr>
      <vt:lpstr>Στόχοι ανάλυσης/ ερευνητή</vt:lpstr>
      <vt:lpstr>Ποιότητα των δεδομένων </vt:lpstr>
      <vt:lpstr>1. Εκτίμηση ποτάμιας ρύπανσης</vt:lpstr>
      <vt:lpstr>2. Μαγματική κρυστάλλωση</vt:lpstr>
      <vt:lpstr>3. Εντοπισμός κοιτάσματος</vt:lpstr>
      <vt:lpstr>Τεχνικές ανάλυσης διαλυμάτων (1/2) </vt:lpstr>
      <vt:lpstr>Τεχνικές ανάλυσης διαλυμάτων (2/2) </vt:lpstr>
      <vt:lpstr>Τεχνικές ανάλυσης στερεών (1/2)</vt:lpstr>
      <vt:lpstr>Τεχνικές ανάλυσης στερεών (2/2)</vt:lpstr>
      <vt:lpstr>Σύγκριση αναλυτικών τεχνικών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Κριτήρια επιλογης τεχνικής</dc:title>
  <dc:creator>Αριάδνη Αργυράκη</dc:creator>
  <cp:keywords>ανάλυση, τεχνική,</cp:keywords>
  <cp:lastModifiedBy>Hara</cp:lastModifiedBy>
  <cp:revision>192</cp:revision>
  <dcterms:created xsi:type="dcterms:W3CDTF">2012-09-06T09:03:05Z</dcterms:created>
  <dcterms:modified xsi:type="dcterms:W3CDTF">2015-07-23T13:13:05Z</dcterms:modified>
  <cp:category>Αναλυτική γεωχημεία</cp:category>
</cp:coreProperties>
</file>