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329" r:id="rId3"/>
    <p:sldId id="333" r:id="rId4"/>
    <p:sldId id="334" r:id="rId5"/>
    <p:sldId id="335" r:id="rId6"/>
    <p:sldId id="336" r:id="rId7"/>
    <p:sldId id="337" r:id="rId8"/>
    <p:sldId id="338"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30" r:id="rId23"/>
    <p:sldId id="290" r:id="rId24"/>
    <p:sldId id="295" r:id="rId25"/>
    <p:sldId id="361" r:id="rId26"/>
    <p:sldId id="362" r:id="rId27"/>
    <p:sldId id="291" r:id="rId28"/>
    <p:sldId id="294" r:id="rId29"/>
    <p:sldId id="356" r:id="rId30"/>
    <p:sldId id="357" r:id="rId31"/>
    <p:sldId id="358" r:id="rId32"/>
    <p:sldId id="359" r:id="rId33"/>
    <p:sldId id="360" r:id="rId34"/>
    <p:sldId id="353" r:id="rId35"/>
    <p:sldId id="354" r:id="rId36"/>
    <p:sldId id="355"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40"/>
            <p14:sldId id="341"/>
            <p14:sldId id="342"/>
            <p14:sldId id="343"/>
            <p14:sldId id="344"/>
            <p14:sldId id="345"/>
            <p14:sldId id="346"/>
            <p14:sldId id="347"/>
            <p14:sldId id="348"/>
            <p14:sldId id="349"/>
            <p14:sldId id="350"/>
            <p14:sldId id="351"/>
            <p14:sldId id="352"/>
            <p14:sldId id="330"/>
            <p14:sldId id="290"/>
            <p14:sldId id="295"/>
            <p14:sldId id="361"/>
            <p14:sldId id="362"/>
            <p14:sldId id="291"/>
            <p14:sldId id="294"/>
            <p14:sldId id="356"/>
            <p14:sldId id="357"/>
            <p14:sldId id="358"/>
            <p14:sldId id="359"/>
            <p14:sldId id="360"/>
          </p14:sldIdLst>
        </p14:section>
        <p14:section name="Untitled Section" id="{0F1CB131-A6BD-43D0-B8D4-1F27CEF7A05E}">
          <p14:sldIdLst>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28" autoAdjust="0"/>
    <p:restoredTop sz="96187" autoAdjust="0"/>
  </p:normalViewPr>
  <p:slideViewPr>
    <p:cSldViewPr>
      <p:cViewPr varScale="1">
        <p:scale>
          <a:sx n="53" d="100"/>
          <a:sy n="53" d="100"/>
        </p:scale>
        <p:origin x="53" y="7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14222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6137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10434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0032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6691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88287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8643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781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4/18/2016</a:t>
            </a:fld>
            <a:endParaRPr lang="en-US">
              <a:latin typeface="Arial" charset="0"/>
            </a:endParaRPr>
          </a:p>
        </p:txBody>
      </p:sp>
    </p:spTree>
    <p:extLst>
      <p:ext uri="{BB962C8B-B14F-4D97-AF65-F5344CB8AC3E}">
        <p14:creationId xmlns:p14="http://schemas.microsoft.com/office/powerpoint/2010/main" val="290587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4/18/2016</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charset="0"/>
              </a:rPr>
              <a:t>Grafik: http://de.wikipedia.org/wiki/Datei:Meister_des_Book_of_Lindisfarne_001.jpg 4.11.2009</a:t>
            </a:r>
          </a:p>
        </p:txBody>
      </p:sp>
    </p:spTree>
    <p:extLst>
      <p:ext uri="{BB962C8B-B14F-4D97-AF65-F5344CB8AC3E}">
        <p14:creationId xmlns:p14="http://schemas.microsoft.com/office/powerpoint/2010/main" val="324704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auto">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6079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74651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8665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 στα Ευαγγέλια</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class.uoa.gr/courses/SOCTHEOL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courses.uoa.gr/courses/SOCTHEOL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eclass.uoa.gr/courses/SOCTHEOL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opencourses.uoa.gr/courses/SOCTHEOL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reekbooks.gr/ProductImages/XtraLarge/DVD/PARAMOUNT/334197.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1.bp.blogspot.com/-TlILvz4O-jA/TbH1EN1ZLiI/AAAAAAAAEO4/1Z_Q10EmCEs/s1600/JudasFacebookfront.png" TargetMode="External"/><Relationship Id="rId4" Type="http://schemas.openxmlformats.org/officeDocument/2006/relationships/hyperlink" Target="https://amistadcuauti.files.wordpress.com/2008/09/149025judas23.jpg?w=67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Nikolaj_Nikolajewitsch_Ge_002.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pametthess.files.wordpress.com/2012/02/judas_burning.jpg" TargetMode="External"/><Relationship Id="rId5" Type="http://schemas.openxmlformats.org/officeDocument/2006/relationships/hyperlink" Target="http://www.karmanor.gr/userfiles/image/diafora/ioydas0125.jpg" TargetMode="External"/><Relationship Id="rId4" Type="http://schemas.openxmlformats.org/officeDocument/2006/relationships/hyperlink" Target="http://rethemnosnews.gr/wp-content/uploads/2012/04/judas-kiss.jp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rodon.cz/admin/upload/ModuleObraz/457.jpg" TargetMode="External"/><Relationship Id="rId7" Type="http://schemas.openxmlformats.org/officeDocument/2006/relationships/hyperlink" Target="https://vatopaidi.files.wordpress.com/2012/04/prodosia.jpg?w=6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media.virbcdn.com/cdn_images/resize_1024x1365/3e/f4b3e9acf906d288-image_3.jpg" TargetMode="External"/><Relationship Id="rId5" Type="http://schemas.openxmlformats.org/officeDocument/2006/relationships/hyperlink" Target="http://www.asxetos.gr/wp-content/uploads/blood_brushes.jpg" TargetMode="External"/><Relationship Id="rId4" Type="http://schemas.openxmlformats.org/officeDocument/2006/relationships/hyperlink" Target="http://i.ytimg.com/vi/UOFw_6C-rHg/mqdefault.jp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6.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000" dirty="0">
                <a:solidFill>
                  <a:srgbClr val="5075BC"/>
                </a:solidFill>
              </a:rPr>
              <a:t>Εισαγωγή στην Κ.Δ. και ιστορία εποχής της Καινής Διαθήκης</a:t>
            </a:r>
            <a:endParaRPr lang="el-GR" sz="4200" dirty="0">
              <a:solidFill>
                <a:srgbClr val="5075BC"/>
              </a:solidFill>
            </a:endParaRPr>
          </a:p>
        </p:txBody>
      </p:sp>
      <p:sp>
        <p:nvSpPr>
          <p:cNvPr id="3" name="Υπότιτλος 2"/>
          <p:cNvSpPr>
            <a:spLocks noGrp="1"/>
          </p:cNvSpPr>
          <p:nvPr>
            <p:ph type="subTitle" idx="1"/>
          </p:nvPr>
        </p:nvSpPr>
        <p:spPr>
          <a:xfrm>
            <a:off x="683568" y="3980656"/>
            <a:ext cx="7776864" cy="1752600"/>
          </a:xfrm>
        </p:spPr>
        <p:txBody>
          <a:bodyPr>
            <a:noAutofit/>
          </a:bodyPr>
          <a:lstStyle/>
          <a:p>
            <a:r>
              <a:rPr lang="el-GR" altLang="el-GR" sz="2800" dirty="0" smtClean="0">
                <a:solidFill>
                  <a:srgbClr val="5075BC"/>
                </a:solidFill>
                <a:latin typeface="+mj-lt"/>
                <a:ea typeface="+mj-ea"/>
                <a:cs typeface="+mj-cs"/>
              </a:rPr>
              <a:t>Μάθημα 4 </a:t>
            </a:r>
            <a:r>
              <a:rPr lang="el-GR" sz="2800" dirty="0" smtClean="0">
                <a:solidFill>
                  <a:srgbClr val="5075BC"/>
                </a:solidFill>
                <a:latin typeface="+mj-lt"/>
                <a:ea typeface="+mj-ea"/>
                <a:cs typeface="+mj-cs"/>
              </a:rPr>
              <a:t>: </a:t>
            </a:r>
            <a:r>
              <a:rPr lang="el-GR" sz="2800" dirty="0" smtClean="0"/>
              <a:t>Ο Ι</a:t>
            </a:r>
            <a:r>
              <a:rPr lang="el-GR" sz="2800" dirty="0" smtClean="0"/>
              <a:t>ούδας στα Ευαγγ</a:t>
            </a:r>
            <a:r>
              <a:rPr lang="el-GR" sz="2800" dirty="0" smtClean="0"/>
              <a:t>έλια</a:t>
            </a:r>
            <a:endParaRPr lang="el-GR" sz="2800" dirty="0" smtClean="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107504" y="116632"/>
            <a:ext cx="5472608" cy="65527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80000" indent="-180000" fontAlgn="auto">
              <a:lnSpc>
                <a:spcPts val="1600"/>
              </a:lnSpc>
              <a:spcBef>
                <a:spcPts val="0"/>
              </a:spcBef>
              <a:spcAft>
                <a:spcPts val="0"/>
              </a:spcAft>
              <a:buFontTx/>
              <a:buAutoNum type="arabicPeriod"/>
              <a:defRPr/>
            </a:pPr>
            <a:r>
              <a:rPr lang="el-GR" sz="1600" dirty="0" smtClean="0"/>
              <a:t>Για τον Ιωάννη η προδοσία συνδέεται με την απιστία. Ήδη στην Καπερναούμ μετά την Ομολογία του Πέτρου ο Ιησούς αναφέρει: </a:t>
            </a:r>
            <a:r>
              <a:rPr lang="el-GR" sz="1600" b="1" i="1" dirty="0" err="1" smtClean="0"/>
              <a:t>οὐκ</a:t>
            </a:r>
            <a:r>
              <a:rPr lang="el-GR" sz="1600" b="1" i="1" dirty="0" smtClean="0"/>
              <a:t> </a:t>
            </a:r>
            <a:r>
              <a:rPr lang="el-GR" sz="1600" b="1" i="1" dirty="0" err="1" smtClean="0"/>
              <a:t>ἐγὼ</a:t>
            </a:r>
            <a:r>
              <a:rPr lang="el-GR" sz="1600" b="1" i="1" dirty="0" smtClean="0"/>
              <a:t> </a:t>
            </a:r>
            <a:r>
              <a:rPr lang="el-GR" sz="1600" b="1" i="1" dirty="0" err="1" smtClean="0"/>
              <a:t>ὑμᾶς</a:t>
            </a:r>
            <a:r>
              <a:rPr lang="el-GR" sz="1600" b="1" i="1" dirty="0" smtClean="0"/>
              <a:t> </a:t>
            </a:r>
            <a:r>
              <a:rPr lang="el-GR" sz="1600" b="1" i="1" dirty="0" err="1" smtClean="0"/>
              <a:t>τοὺς</a:t>
            </a:r>
            <a:r>
              <a:rPr lang="el-GR" sz="1600" b="1" i="1" dirty="0" smtClean="0"/>
              <a:t> </a:t>
            </a:r>
            <a:r>
              <a:rPr lang="el-GR" sz="1600" b="1" i="1" dirty="0" err="1" smtClean="0"/>
              <a:t>δώδεκα</a:t>
            </a:r>
            <a:r>
              <a:rPr lang="el-GR" sz="1600" b="1" i="1" dirty="0" smtClean="0"/>
              <a:t> </a:t>
            </a:r>
            <a:r>
              <a:rPr lang="el-GR" sz="1600" b="1" i="1" dirty="0" err="1" smtClean="0"/>
              <a:t>ἐξελεξάμην</a:t>
            </a:r>
            <a:r>
              <a:rPr lang="el-GR" sz="1600" b="1" i="1" dirty="0" smtClean="0"/>
              <a:t>; </a:t>
            </a:r>
            <a:r>
              <a:rPr lang="el-GR" sz="1600" b="1" i="1" dirty="0" err="1" smtClean="0"/>
              <a:t>καὶ</a:t>
            </a:r>
            <a:r>
              <a:rPr lang="el-GR" sz="1600" b="1" i="1" dirty="0" smtClean="0"/>
              <a:t> </a:t>
            </a:r>
            <a:r>
              <a:rPr lang="el-GR" sz="1600" b="1" i="1" dirty="0" err="1" smtClean="0"/>
              <a:t>ἐξ</a:t>
            </a:r>
            <a:r>
              <a:rPr lang="el-GR" sz="1600" b="1" i="1" dirty="0" smtClean="0"/>
              <a:t> </a:t>
            </a:r>
            <a:r>
              <a:rPr lang="el-GR" sz="1600" b="1" i="1" dirty="0" err="1" smtClean="0"/>
              <a:t>ὑμῶν</a:t>
            </a:r>
            <a:r>
              <a:rPr lang="el-GR" sz="1600" b="1" i="1" dirty="0" smtClean="0"/>
              <a:t> </a:t>
            </a:r>
            <a:r>
              <a:rPr lang="el-GR" sz="1600" b="1" i="1" dirty="0" err="1" smtClean="0"/>
              <a:t>εἷς</a:t>
            </a:r>
            <a:r>
              <a:rPr lang="el-GR" sz="1600" b="1" i="1" dirty="0" smtClean="0"/>
              <a:t> </a:t>
            </a:r>
            <a:r>
              <a:rPr lang="el-GR" sz="1600" b="1" i="1" dirty="0" err="1" smtClean="0"/>
              <a:t>διάβολός</a:t>
            </a:r>
            <a:r>
              <a:rPr lang="el-GR" sz="1600" b="1" i="1" dirty="0" smtClean="0"/>
              <a:t> </a:t>
            </a:r>
            <a:r>
              <a:rPr lang="el-GR" sz="1600" b="1" i="1" dirty="0" err="1" smtClean="0"/>
              <a:t>ἐστιν</a:t>
            </a:r>
            <a:r>
              <a:rPr lang="el-GR" sz="1600" dirty="0" smtClean="0"/>
              <a:t>. </a:t>
            </a:r>
            <a:r>
              <a:rPr lang="en-US" sz="1600" dirty="0" smtClean="0"/>
              <a:t>(6</a:t>
            </a:r>
            <a:r>
              <a:rPr lang="el-GR" sz="1600" dirty="0" smtClean="0"/>
              <a:t>, </a:t>
            </a:r>
            <a:r>
              <a:rPr lang="en-US" sz="1600" dirty="0" smtClean="0"/>
              <a:t>70)</a:t>
            </a:r>
            <a:r>
              <a:rPr lang="el-GR" sz="1600" dirty="0" smtClean="0"/>
              <a:t>. Δεν καταλαμβάνεται από τον Διάβολο αλλά είναι ο ίδιος!</a:t>
            </a:r>
          </a:p>
          <a:p>
            <a:pPr marL="180000" indent="-180000" fontAlgn="auto">
              <a:lnSpc>
                <a:spcPts val="1600"/>
              </a:lnSpc>
              <a:spcBef>
                <a:spcPts val="0"/>
              </a:spcBef>
              <a:spcAft>
                <a:spcPts val="0"/>
              </a:spcAft>
              <a:buFontTx/>
              <a:buAutoNum type="arabicPeriod"/>
              <a:defRPr/>
            </a:pPr>
            <a:r>
              <a:rPr lang="el-GR" sz="1600" dirty="0" smtClean="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smtClean="0"/>
              <a:t>ψωμίον</a:t>
            </a:r>
            <a:r>
              <a:rPr lang="el-GR" sz="1600" dirty="0" smtClean="0"/>
              <a:t> </a:t>
            </a:r>
            <a:r>
              <a:rPr lang="el-GR" sz="1600" dirty="0" err="1" smtClean="0"/>
              <a:t>βεβαμμένον</a:t>
            </a:r>
            <a:r>
              <a:rPr lang="el-GR" sz="1600" dirty="0" smtClean="0"/>
              <a:t>  με τη φράση </a:t>
            </a:r>
            <a:r>
              <a:rPr lang="el-GR" sz="1600" i="1" dirty="0" smtClean="0"/>
              <a:t>ὃ </a:t>
            </a:r>
            <a:r>
              <a:rPr lang="el-GR" sz="1600" i="1" dirty="0" err="1" smtClean="0"/>
              <a:t>ποιεῖς</a:t>
            </a:r>
            <a:r>
              <a:rPr lang="el-GR" sz="1600" i="1" dirty="0" smtClean="0"/>
              <a:t> </a:t>
            </a:r>
            <a:r>
              <a:rPr lang="el-GR" sz="1600" i="1" dirty="0" err="1" smtClean="0"/>
              <a:t>ποίησον</a:t>
            </a:r>
            <a:r>
              <a:rPr lang="el-GR" sz="1600" i="1" dirty="0" smtClean="0"/>
              <a:t> </a:t>
            </a:r>
            <a:r>
              <a:rPr lang="el-GR" sz="1600" i="1" dirty="0" err="1" smtClean="0"/>
              <a:t>τάχιον</a:t>
            </a:r>
            <a:r>
              <a:rPr lang="el-GR" sz="1600" dirty="0" smtClean="0"/>
              <a:t> </a:t>
            </a:r>
            <a:r>
              <a:rPr lang="en-US" sz="1600" dirty="0" smtClean="0"/>
              <a:t>(13</a:t>
            </a:r>
            <a:r>
              <a:rPr lang="el-GR" sz="1600" dirty="0" smtClean="0"/>
              <a:t>, </a:t>
            </a:r>
            <a:r>
              <a:rPr lang="en-US" sz="1600" dirty="0" smtClean="0"/>
              <a:t>27)</a:t>
            </a:r>
            <a:r>
              <a:rPr lang="el-GR" sz="1600" dirty="0" smtClean="0"/>
              <a:t>! </a:t>
            </a:r>
            <a:r>
              <a:rPr lang="el-GR" sz="1600" b="1" i="1" dirty="0" err="1" smtClean="0"/>
              <a:t>Λαβὼν</a:t>
            </a:r>
            <a:r>
              <a:rPr lang="el-GR" sz="1600" b="1" i="1" dirty="0" smtClean="0"/>
              <a:t> </a:t>
            </a:r>
            <a:r>
              <a:rPr lang="el-GR" sz="1600" b="1" i="1" dirty="0" err="1" smtClean="0"/>
              <a:t>οὖν</a:t>
            </a:r>
            <a:r>
              <a:rPr lang="el-GR" sz="1600" b="1" i="1" dirty="0" smtClean="0"/>
              <a:t> </a:t>
            </a:r>
            <a:r>
              <a:rPr lang="el-GR" sz="1600" b="1" i="1" dirty="0" err="1" smtClean="0"/>
              <a:t>τὸ</a:t>
            </a:r>
            <a:r>
              <a:rPr lang="el-GR" sz="1600" b="1" i="1" dirty="0" smtClean="0"/>
              <a:t> </a:t>
            </a:r>
            <a:r>
              <a:rPr lang="el-GR" sz="1600" b="1" i="1" dirty="0" err="1" smtClean="0"/>
              <a:t>ψωμίον</a:t>
            </a:r>
            <a:r>
              <a:rPr lang="el-GR" sz="1600" b="1" i="1" dirty="0" smtClean="0"/>
              <a:t> </a:t>
            </a:r>
            <a:r>
              <a:rPr lang="el-GR" sz="1600" b="1" i="1" dirty="0" err="1" smtClean="0"/>
              <a:t>ἐκεῖνος</a:t>
            </a:r>
            <a:r>
              <a:rPr lang="el-GR" sz="1600" b="1" i="1" dirty="0" smtClean="0"/>
              <a:t> </a:t>
            </a:r>
            <a:r>
              <a:rPr lang="el-GR" sz="1600" b="1" i="1" dirty="0" err="1" smtClean="0"/>
              <a:t>ἐξῆλθεν</a:t>
            </a:r>
            <a:r>
              <a:rPr lang="el-GR" sz="1600" b="1" i="1" dirty="0" smtClean="0"/>
              <a:t> </a:t>
            </a:r>
            <a:r>
              <a:rPr lang="el-GR" sz="1600" b="1" i="1" dirty="0" err="1" smtClean="0"/>
              <a:t>εὐθύς</a:t>
            </a:r>
            <a:r>
              <a:rPr lang="el-GR" sz="1600" b="1" i="1" dirty="0" smtClean="0"/>
              <a:t>. </a:t>
            </a:r>
            <a:r>
              <a:rPr lang="el-GR" sz="1600" b="1" i="1" dirty="0" err="1" smtClean="0"/>
              <a:t>ἦν</a:t>
            </a:r>
            <a:r>
              <a:rPr lang="el-GR" sz="1600" b="1" i="1" dirty="0" smtClean="0"/>
              <a:t> </a:t>
            </a:r>
            <a:r>
              <a:rPr lang="el-GR" sz="1600" b="1" i="1" dirty="0" err="1" smtClean="0"/>
              <a:t>δὲ</a:t>
            </a:r>
            <a:r>
              <a:rPr lang="el-GR" sz="1600" b="1" i="1" dirty="0" smtClean="0"/>
              <a:t> </a:t>
            </a:r>
            <a:r>
              <a:rPr lang="el-GR" sz="1600" b="1" i="1" dirty="0" err="1" smtClean="0"/>
              <a:t>νύξ</a:t>
            </a:r>
            <a:r>
              <a:rPr lang="el-GR" sz="1600" dirty="0" smtClean="0"/>
              <a:t>  </a:t>
            </a:r>
            <a:r>
              <a:rPr lang="en-US" sz="1600" dirty="0" smtClean="0"/>
              <a:t>(</a:t>
            </a:r>
            <a:r>
              <a:rPr lang="el-GR" sz="1600" dirty="0" smtClean="0"/>
              <a:t>στ. </a:t>
            </a:r>
            <a:r>
              <a:rPr lang="en-US" sz="1600" dirty="0" smtClean="0"/>
              <a:t>30)</a:t>
            </a:r>
            <a:r>
              <a:rPr lang="el-GR" sz="1600" dirty="0" smtClean="0"/>
              <a:t>. </a:t>
            </a:r>
            <a:r>
              <a:rPr lang="el-GR" sz="1600" b="1" dirty="0" smtClean="0"/>
              <a:t>ΦΕΥΓΕΙ ΑΠΌ ΤΟ ΦΩΣ! ΤΟ ΥΙΟΣ ΤΗΣ ΑΠΩΛΕΙΑΣ ΣΤΟ 17, 12 ΑΝΑΚΑΛΕΙ ΤΟ ΗΣΑΙΑ 57, 4.</a:t>
            </a:r>
          </a:p>
          <a:p>
            <a:pPr marL="180000" indent="-180000" fontAlgn="auto">
              <a:lnSpc>
                <a:spcPts val="1600"/>
              </a:lnSpc>
              <a:spcBef>
                <a:spcPts val="0"/>
              </a:spcBef>
              <a:spcAft>
                <a:spcPts val="0"/>
              </a:spcAft>
              <a:buFontTx/>
              <a:buAutoNum type="arabicPeriod"/>
              <a:defRPr/>
            </a:pPr>
            <a:r>
              <a:rPr lang="el-GR" sz="1600" dirty="0"/>
              <a:t>Ο </a:t>
            </a:r>
            <a:r>
              <a:rPr lang="el-GR" sz="1600" dirty="0" smtClean="0"/>
              <a:t>Ιησούς-ΕΓΩ ΕΙΜΙ, ο οποίος οδηγείται </a:t>
            </a:r>
            <a:r>
              <a:rPr lang="el-GR" sz="1600" b="1" dirty="0" smtClean="0"/>
              <a:t>ΕΚΟΥΣΙΑ και ΑΓΕΡΩΧΑ</a:t>
            </a:r>
            <a:r>
              <a:rPr lang="el-GR" sz="1600" dirty="0" smtClean="0"/>
              <a:t> στη Σύλληψη και την  Ύψωση, </a:t>
            </a:r>
            <a:r>
              <a:rPr lang="el-GR" sz="1600" dirty="0"/>
              <a:t>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a:t>
            </a:r>
            <a:r>
              <a:rPr lang="el-GR" sz="1600" dirty="0" smtClean="0"/>
              <a:t>]). </a:t>
            </a:r>
            <a:r>
              <a:rPr lang="el-GR" sz="1600" dirty="0"/>
              <a:t>Έτσι  εντάσσει και επεξηγεί την πορεία Του διά της «λογικής» του </a:t>
            </a:r>
            <a:r>
              <a:rPr lang="el-GR" sz="1600" dirty="0" smtClean="0"/>
              <a:t>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a:t>
            </a:r>
            <a:r>
              <a:rPr lang="el-GR" sz="1600" dirty="0" smtClean="0"/>
              <a:t>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a:t>
            </a:r>
            <a:r>
              <a:rPr lang="el-GR" sz="1600" dirty="0" smtClean="0"/>
              <a:t>Εκκλησίας. Ο </a:t>
            </a:r>
            <a:r>
              <a:rPr lang="el-GR" sz="1600" dirty="0"/>
              <a:t>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a:t>
            </a:r>
            <a:r>
              <a:rPr lang="el-GR" sz="1600" i="1" dirty="0" smtClean="0"/>
              <a:t>της</a:t>
            </a:r>
            <a:r>
              <a:rPr lang="el-GR" sz="1600" dirty="0" smtClean="0"/>
              <a:t>. </a:t>
            </a: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652120" y="1772816"/>
            <a:ext cx="3276365" cy="2376265"/>
          </a:xfrm>
          <a:prstGeom prst="rect">
            <a:avLst/>
          </a:prstGeom>
          <a:noFill/>
          <a:ln w="9525">
            <a:noFill/>
            <a:miter lim="800000"/>
            <a:headEnd/>
            <a:tailEnd/>
          </a:ln>
        </p:spPr>
      </p:pic>
      <p:sp>
        <p:nvSpPr>
          <p:cNvPr id="6" name="5 - TextBox"/>
          <p:cNvSpPr txBox="1"/>
          <p:nvPr/>
        </p:nvSpPr>
        <p:spPr>
          <a:xfrm>
            <a:off x="5652120" y="4437112"/>
            <a:ext cx="3276365" cy="1400383"/>
          </a:xfrm>
          <a:prstGeom prst="rect">
            <a:avLst/>
          </a:prstGeom>
          <a:noFill/>
        </p:spPr>
        <p:txBody>
          <a:bodyPr wrap="square" rtlCol="0">
            <a:spAutoFit/>
          </a:bodyPr>
          <a:lstStyle/>
          <a:p>
            <a:r>
              <a:rPr lang="el-GR" sz="1700" b="1" dirty="0" smtClean="0">
                <a:solidFill>
                  <a:srgbClr val="5075BC"/>
                </a:solidFill>
              </a:rPr>
              <a:t>Κεφ.11-12</a:t>
            </a:r>
          </a:p>
          <a:p>
            <a:r>
              <a:rPr lang="el-GR" sz="1700" b="1" dirty="0" smtClean="0">
                <a:solidFill>
                  <a:srgbClr val="5075BC"/>
                </a:solidFill>
              </a:rPr>
              <a:t>Α. θάνατος/ανάσταση Λαζάρου</a:t>
            </a:r>
          </a:p>
          <a:p>
            <a:r>
              <a:rPr lang="el-GR" sz="1700" b="1" dirty="0" smtClean="0">
                <a:solidFill>
                  <a:srgbClr val="5075BC"/>
                </a:solidFill>
              </a:rPr>
              <a:t>Β. προφητεία Καϊάφα (ειρωνεία)</a:t>
            </a:r>
          </a:p>
          <a:p>
            <a:r>
              <a:rPr lang="el-GR" sz="1700" b="1" dirty="0" smtClean="0">
                <a:solidFill>
                  <a:srgbClr val="5075BC"/>
                </a:solidFill>
              </a:rPr>
              <a:t>Α’. Χρίση </a:t>
            </a:r>
            <a:r>
              <a:rPr lang="el-GR" sz="1700" b="1" dirty="0" err="1" smtClean="0">
                <a:solidFill>
                  <a:srgbClr val="5075BC"/>
                </a:solidFill>
              </a:rPr>
              <a:t>προτυπούσα</a:t>
            </a:r>
            <a:r>
              <a:rPr lang="el-GR" sz="1700" b="1" dirty="0" smtClean="0">
                <a:solidFill>
                  <a:srgbClr val="5075BC"/>
                </a:solidFill>
              </a:rPr>
              <a:t> την Ύψωση</a:t>
            </a:r>
          </a:p>
          <a:p>
            <a:r>
              <a:rPr lang="el-GR" sz="1700" b="1" dirty="0" smtClean="0">
                <a:solidFill>
                  <a:srgbClr val="5075BC"/>
                </a:solidFill>
              </a:rPr>
              <a:t>Β.᾿ αντίθεση Ιούδα</a:t>
            </a:r>
            <a:endParaRPr lang="el-GR" sz="1700" b="1" dirty="0">
              <a:solidFill>
                <a:srgbClr val="5075BC"/>
              </a:solidFill>
            </a:endParaRPr>
          </a:p>
        </p:txBody>
      </p:sp>
      <p:sp>
        <p:nvSpPr>
          <p:cNvPr id="2" name="TextBox 1"/>
          <p:cNvSpPr txBox="1"/>
          <p:nvPr/>
        </p:nvSpPr>
        <p:spPr>
          <a:xfrm>
            <a:off x="5652120" y="116632"/>
            <a:ext cx="3312368" cy="1368152"/>
          </a:xfrm>
          <a:prstGeom prst="rect">
            <a:avLst/>
          </a:prstGeom>
        </p:spPr>
        <p:txBody>
          <a:bodyPr vert="horz" wrap="square" lIns="91440" tIns="45720" rIns="91440" bIns="45720" rtlCol="0" anchor="ctr">
            <a:normAutofit/>
          </a:bodyPr>
          <a:lstStyle/>
          <a:p>
            <a:pPr algn="ctr"/>
            <a:r>
              <a:rPr lang="el-GR" sz="3000" dirty="0">
                <a:solidFill>
                  <a:srgbClr val="5075BC"/>
                </a:solidFill>
              </a:rPr>
              <a:t>Ο ΙΟΥΔΑΣ ΣΤΟ </a:t>
            </a:r>
            <a:r>
              <a:rPr lang="el-GR" sz="3000" dirty="0" smtClean="0">
                <a:solidFill>
                  <a:srgbClr val="5075BC"/>
                </a:solidFill>
              </a:rPr>
              <a:t>ΚΑΤΑ ΙΩΑΝΝΗ</a:t>
            </a:r>
            <a:endParaRPr lang="el-GR" sz="3000" dirty="0">
              <a:solidFill>
                <a:srgbClr val="5075BC"/>
              </a:solidFill>
            </a:endParaRPr>
          </a:p>
        </p:txBody>
      </p:sp>
      <p:sp>
        <p:nvSpPr>
          <p:cNvPr id="8" name="TextBox 7"/>
          <p:cNvSpPr txBox="1"/>
          <p:nvPr/>
        </p:nvSpPr>
        <p:spPr>
          <a:xfrm>
            <a:off x="8604448" y="3915965"/>
            <a:ext cx="216024" cy="228599"/>
          </a:xfrm>
          <a:prstGeom prst="rect">
            <a:avLst/>
          </a:prstGeom>
        </p:spPr>
        <p:txBody>
          <a:bodyPr vert="horz" wrap="square" lIns="91440" tIns="45720" rIns="91440" bIns="45720" rtlCol="0" anchor="ctr">
            <a:noAutofit/>
          </a:bodyPr>
          <a:lstStyle/>
          <a:p>
            <a:pPr algn="ctr"/>
            <a:r>
              <a:rPr lang="el-GR" sz="1500" dirty="0"/>
              <a:t>6</a:t>
            </a:r>
            <a:endParaRPr lang="el-GR" sz="1500" dirty="0" smtClean="0"/>
          </a:p>
        </p:txBody>
      </p:sp>
    </p:spTree>
    <p:extLst>
      <p:ext uri="{BB962C8B-B14F-4D97-AF65-F5344CB8AC3E}">
        <p14:creationId xmlns:p14="http://schemas.microsoft.com/office/powerpoint/2010/main" val="55314172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4618"/>
            <a:ext cx="8229600" cy="886110"/>
          </a:xfrm>
        </p:spPr>
        <p:txBody>
          <a:bodyPr>
            <a:normAutofit/>
          </a:bodyPr>
          <a:lstStyle/>
          <a:p>
            <a:r>
              <a:rPr lang="el-GR" dirty="0"/>
              <a:t>ΤΟ ΦΙΛΙ ΤΟΥ </a:t>
            </a:r>
            <a:r>
              <a:rPr lang="el-GR" dirty="0" smtClean="0"/>
              <a:t>ΙΟΥΔΑ</a:t>
            </a:r>
            <a:endParaRPr lang="el-GR" dirty="0"/>
          </a:p>
        </p:txBody>
      </p:sp>
      <p:sp>
        <p:nvSpPr>
          <p:cNvPr id="3" name="Θέση περιεχομένου 2"/>
          <p:cNvSpPr>
            <a:spLocks noGrp="1"/>
          </p:cNvSpPr>
          <p:nvPr>
            <p:ph sz="half" idx="1"/>
          </p:nvPr>
        </p:nvSpPr>
        <p:spPr>
          <a:xfrm>
            <a:off x="457200" y="980728"/>
            <a:ext cx="5122912" cy="5328592"/>
          </a:xfrm>
        </p:spPr>
        <p:txBody>
          <a:bodyPr>
            <a:noAutofit/>
          </a:bodyPr>
          <a:lstStyle/>
          <a:p>
            <a:pPr marL="0" indent="0">
              <a:lnSpc>
                <a:spcPts val="1700"/>
              </a:lnSpc>
              <a:spcBef>
                <a:spcPts val="0"/>
              </a:spcBef>
              <a:buNone/>
              <a:defRPr/>
            </a:pPr>
            <a:r>
              <a:rPr lang="el-GR" sz="1800" dirty="0" smtClean="0"/>
              <a:t>Το </a:t>
            </a:r>
            <a:r>
              <a:rPr lang="el-GR" sz="1800" dirty="0"/>
              <a:t>γεγονός παραπέμπει στον ασπασμό του αρχιστράτηγου του Δαυίδ, </a:t>
            </a:r>
            <a:r>
              <a:rPr lang="el-GR" sz="1800" dirty="0" err="1"/>
              <a:t>Ιωάβ</a:t>
            </a:r>
            <a:r>
              <a:rPr lang="el-GR" sz="1800" dirty="0"/>
              <a:t>, ο οποίος με τον τρόπο αυτό σκότωσε τον ανταγωνιστή του </a:t>
            </a:r>
            <a:r>
              <a:rPr lang="el-GR" sz="1800" dirty="0" err="1"/>
              <a:t>Αμάσσα</a:t>
            </a:r>
            <a:r>
              <a:rPr lang="el-GR" sz="1800" dirty="0"/>
              <a:t> (Β’ </a:t>
            </a:r>
            <a:r>
              <a:rPr lang="el-GR" sz="1800" dirty="0" err="1"/>
              <a:t>Βασ</a:t>
            </a:r>
            <a:r>
              <a:rPr lang="el-GR" sz="1800" dirty="0"/>
              <a:t>. 20, 9). </a:t>
            </a:r>
          </a:p>
          <a:p>
            <a:pPr marL="0" indent="0">
              <a:lnSpc>
                <a:spcPts val="1700"/>
              </a:lnSpc>
              <a:spcBef>
                <a:spcPts val="0"/>
              </a:spcBef>
              <a:buNone/>
              <a:defRPr/>
            </a:pPr>
            <a:r>
              <a:rPr lang="el-GR" sz="1800" dirty="0"/>
              <a:t>Οι </a:t>
            </a:r>
            <a:r>
              <a:rPr lang="en-US" sz="1800" dirty="0" err="1"/>
              <a:t>Strack</a:t>
            </a:r>
            <a:r>
              <a:rPr lang="el-GR" sz="1800" dirty="0"/>
              <a:t>-</a:t>
            </a:r>
            <a:r>
              <a:rPr lang="en-US" sz="1800" dirty="0" err="1"/>
              <a:t>Billerbeck</a:t>
            </a:r>
            <a:r>
              <a:rPr lang="el-GR" sz="1800" dirty="0"/>
              <a:t>, </a:t>
            </a:r>
            <a:r>
              <a:rPr lang="en-US" sz="1800" i="1" dirty="0"/>
              <a:t>Midrash</a:t>
            </a:r>
            <a:r>
              <a:rPr lang="en-US" sz="1800" dirty="0"/>
              <a:t> </a:t>
            </a:r>
            <a:r>
              <a:rPr lang="en-US" sz="1800" i="1" dirty="0"/>
              <a:t>I</a:t>
            </a:r>
            <a:r>
              <a:rPr lang="el-GR" sz="1800" i="1" dirty="0"/>
              <a:t>,</a:t>
            </a:r>
            <a:r>
              <a:rPr lang="el-GR" sz="1800" dirty="0"/>
              <a:t> 996 παραπέμπουν στον ασπασμό που έδωσε ο </a:t>
            </a:r>
            <a:r>
              <a:rPr lang="el-GR" sz="1800" dirty="0" err="1"/>
              <a:t>Ησαύ</a:t>
            </a:r>
            <a:r>
              <a:rPr lang="el-GR" sz="1800" dirty="0"/>
              <a:t> στον Ιακώβ (Γεν. 33, 4), ο οποίος αποτέλεσε στη </a:t>
            </a:r>
            <a:r>
              <a:rPr lang="el-GR" sz="1800" dirty="0" err="1"/>
              <a:t>ραββινική</a:t>
            </a:r>
            <a:r>
              <a:rPr lang="el-GR" sz="1800" dirty="0"/>
              <a:t> παράδοση το κατεξοχήν παράδειγμα υποκρισίας. </a:t>
            </a:r>
          </a:p>
          <a:p>
            <a:pPr marL="0" indent="0">
              <a:lnSpc>
                <a:spcPts val="1700"/>
              </a:lnSpc>
              <a:spcBef>
                <a:spcPts val="0"/>
              </a:spcBef>
              <a:buNone/>
              <a:defRPr/>
            </a:pPr>
            <a:r>
              <a:rPr lang="el-GR" sz="1800" dirty="0"/>
              <a:t>Ο ασπασμός του Ιούδα συνδέεται από το </a:t>
            </a:r>
            <a:r>
              <a:rPr lang="el-GR" sz="1800" dirty="0" err="1"/>
              <a:t>Ben</a:t>
            </a:r>
            <a:r>
              <a:rPr lang="el-GR" sz="1800" dirty="0"/>
              <a:t> </a:t>
            </a:r>
            <a:r>
              <a:rPr lang="el-GR" sz="1800" dirty="0" err="1"/>
              <a:t>Chorin</a:t>
            </a:r>
            <a:r>
              <a:rPr lang="el-GR" sz="1800" dirty="0"/>
              <a:t> (</a:t>
            </a:r>
            <a:r>
              <a:rPr lang="en-US" sz="1800" i="1" dirty="0" err="1"/>
              <a:t>Bruder</a:t>
            </a:r>
            <a:r>
              <a:rPr lang="en-US" sz="1800" i="1" dirty="0"/>
              <a:t> Jesus</a:t>
            </a:r>
            <a:r>
              <a:rPr lang="el-GR" sz="1800" dirty="0"/>
              <a:t>, 153) με τον </a:t>
            </a:r>
            <a:r>
              <a:rPr lang="el-GR" sz="1800" b="1" dirty="0"/>
              <a:t>ασπασμό του θανάτου</a:t>
            </a:r>
            <a:r>
              <a:rPr lang="el-GR" sz="1800" dirty="0"/>
              <a:t>. Ο δίκαιος πεθαίνει σύμφωνα με την ιουδαϊκή αντίληψη μέσω του ασπασμού του Θεού, όπως ο Μωυσής (</a:t>
            </a:r>
            <a:r>
              <a:rPr lang="el-GR" sz="1800" dirty="0" err="1"/>
              <a:t>χαγαδική</a:t>
            </a:r>
            <a:r>
              <a:rPr lang="el-GR" sz="1800" dirty="0"/>
              <a:t> ερμηνεία </a:t>
            </a:r>
            <a:r>
              <a:rPr lang="el-GR" sz="1800" dirty="0" err="1"/>
              <a:t>Δτ</a:t>
            </a:r>
            <a:r>
              <a:rPr lang="el-GR" sz="1800" dirty="0"/>
              <a:t>. 34, 5). Με τον ασπασμό αυτό ο Θεός λαμβάνει την ψυχή του αγαπημένου δούλου του. </a:t>
            </a:r>
          </a:p>
          <a:p>
            <a:pPr marL="0" indent="0">
              <a:lnSpc>
                <a:spcPts val="1700"/>
              </a:lnSpc>
              <a:spcBef>
                <a:spcPts val="0"/>
              </a:spcBef>
              <a:buNone/>
              <a:defRPr/>
            </a:pPr>
            <a:r>
              <a:rPr lang="el-GR" sz="1800" dirty="0"/>
              <a:t>Ο ίδιος ερευνητής) σημειώνει ότι, όπως στο </a:t>
            </a:r>
            <a:r>
              <a:rPr lang="el-GR" sz="1800" dirty="0" err="1"/>
              <a:t>Κουμράν</a:t>
            </a:r>
            <a:r>
              <a:rPr lang="el-GR" sz="1800" dirty="0"/>
              <a:t> γινόταν λόγος για τους </a:t>
            </a:r>
            <a:r>
              <a:rPr lang="el-GR" sz="1800" dirty="0" err="1"/>
              <a:t>γυιούς</a:t>
            </a:r>
            <a:r>
              <a:rPr lang="el-GR" sz="1800" dirty="0"/>
              <a:t> του σκότους, έτσι και στο </a:t>
            </a:r>
            <a:r>
              <a:rPr lang="el-GR" sz="1800" dirty="0" err="1"/>
              <a:t>Μιδράς</a:t>
            </a:r>
            <a:r>
              <a:rPr lang="el-GR" sz="1800" dirty="0"/>
              <a:t> των τεσσάρων υιών της </a:t>
            </a:r>
            <a:r>
              <a:rPr lang="el-GR" sz="1800" dirty="0" err="1"/>
              <a:t>πασχάλιας</a:t>
            </a:r>
            <a:r>
              <a:rPr lang="el-GR" sz="1800" dirty="0"/>
              <a:t> λειτουργίας, ο δεύτερος </a:t>
            </a:r>
            <a:r>
              <a:rPr lang="el-GR" sz="1800" dirty="0" err="1"/>
              <a:t>γυιος</a:t>
            </a:r>
            <a:r>
              <a:rPr lang="el-GR" sz="1800" dirty="0"/>
              <a:t> είναι ο </a:t>
            </a:r>
            <a:r>
              <a:rPr lang="el-GR" sz="1800" dirty="0" err="1"/>
              <a:t>Rascha</a:t>
            </a:r>
            <a:r>
              <a:rPr lang="el-GR" sz="1800" dirty="0"/>
              <a:t>, ήταν ο κακός, ο προδότης, αυτός που εκούσια αποχωρίζεται </a:t>
            </a:r>
            <a:r>
              <a:rPr lang="el-GR" sz="1800" dirty="0" err="1"/>
              <a:t>απ</a:t>
            </a:r>
            <a:r>
              <a:rPr lang="el-GR" sz="1800" dirty="0"/>
              <a:t>΄ τη σύναξη των αγίων.</a:t>
            </a:r>
          </a:p>
          <a:p>
            <a:pPr marL="0" indent="0">
              <a:lnSpc>
                <a:spcPts val="1700"/>
              </a:lnSpc>
              <a:spcBef>
                <a:spcPts val="300"/>
              </a:spcBef>
              <a:buNone/>
              <a:defRPr/>
            </a:pPr>
            <a:r>
              <a:rPr lang="el-GR" sz="1800" dirty="0" smtClean="0"/>
              <a:t>ΑΠΌ </a:t>
            </a:r>
            <a:r>
              <a:rPr lang="el-GR" sz="1800" dirty="0"/>
              <a:t>ΤΑ ΑΝΩΤΕΡΩ ΣΥΝΑΓΕΤΑΙ ΌΤΙ Ο ΙΟΥΔΑΣ ΣΤΟΥΣ </a:t>
            </a:r>
            <a:r>
              <a:rPr lang="el-GR" sz="1800" dirty="0" smtClean="0"/>
              <a:t>ΕΥΑΓΓΕΛΙΣΤΕΣ ΛΕΙΤΟΥΡΓΕΙ </a:t>
            </a:r>
            <a:r>
              <a:rPr lang="el-GR" sz="1800" dirty="0"/>
              <a:t>ΚΑΙ ΩΣ ΠΑΡΑΔΕΙΓΜΑ ΣΥΜΠΕΡΙΦΟΡΑΣ ΚΑΠΟΙΩΝ ΜΕΛΩΝ ΤΗΣ ΕΚΚΛΗΣΙΑΣ</a:t>
            </a:r>
            <a:r>
              <a:rPr lang="el-GR" sz="1800" dirty="0" smtClean="0"/>
              <a:t>.</a:t>
            </a:r>
            <a:endParaRPr lang="el-GR" sz="18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1628800"/>
            <a:ext cx="3339976" cy="2500211"/>
          </a:xfrm>
        </p:spPr>
      </p:pic>
      <p:sp>
        <p:nvSpPr>
          <p:cNvPr id="6" name="TextBox 5"/>
          <p:cNvSpPr txBox="1"/>
          <p:nvPr/>
        </p:nvSpPr>
        <p:spPr>
          <a:xfrm>
            <a:off x="5724128" y="4293095"/>
            <a:ext cx="3024336" cy="591999"/>
          </a:xfrm>
          <a:prstGeom prst="rect">
            <a:avLst/>
          </a:prstGeom>
        </p:spPr>
        <p:txBody>
          <a:bodyPr vert="horz" wrap="square" lIns="91440" tIns="45720" rIns="91440" bIns="45720" rtlCol="0" anchor="ctr">
            <a:noAutofit/>
          </a:bodyPr>
          <a:lstStyle/>
          <a:p>
            <a:r>
              <a:rPr lang="el-GR" dirty="0"/>
              <a:t>Δεν μνημονεύεται στο </a:t>
            </a:r>
            <a:r>
              <a:rPr lang="el-GR" b="1" i="1" dirty="0"/>
              <a:t>Κατά </a:t>
            </a:r>
            <a:r>
              <a:rPr lang="el-GR" b="1" i="1" dirty="0" smtClean="0"/>
              <a:t>Ιωάννη</a:t>
            </a:r>
            <a:endParaRPr lang="el-GR" b="1" i="1" dirty="0"/>
          </a:p>
        </p:txBody>
      </p:sp>
      <p:sp>
        <p:nvSpPr>
          <p:cNvPr id="7" name="TextBox 6"/>
          <p:cNvSpPr txBox="1"/>
          <p:nvPr/>
        </p:nvSpPr>
        <p:spPr>
          <a:xfrm>
            <a:off x="8708571" y="4119661"/>
            <a:ext cx="216024" cy="228599"/>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36038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922" y="116632"/>
            <a:ext cx="8229600" cy="648072"/>
          </a:xfrm>
        </p:spPr>
        <p:txBody>
          <a:bodyPr>
            <a:noAutofit/>
          </a:bodyPr>
          <a:lstStyle/>
          <a:p>
            <a:r>
              <a:rPr lang="el-GR" sz="3200" dirty="0"/>
              <a:t>ΤΟ ΤΕΛΟΣ ΤΟΥ ΙΟΥΔΑ ΣΥΜΦΩΝΑ ΜΕ ΤΟΝ </a:t>
            </a:r>
            <a:r>
              <a:rPr lang="el-GR" sz="3200" dirty="0" smtClean="0"/>
              <a:t>ΠΑΠΙΑ</a:t>
            </a:r>
            <a:endParaRPr lang="el-GR" sz="3200" dirty="0"/>
          </a:p>
        </p:txBody>
      </p:sp>
      <p:sp>
        <p:nvSpPr>
          <p:cNvPr id="3" name="Θέση περιεχομένου 2"/>
          <p:cNvSpPr>
            <a:spLocks noGrp="1"/>
          </p:cNvSpPr>
          <p:nvPr>
            <p:ph idx="1"/>
          </p:nvPr>
        </p:nvSpPr>
        <p:spPr>
          <a:xfrm>
            <a:off x="462858" y="2698416"/>
            <a:ext cx="8429622" cy="3528355"/>
          </a:xfrm>
        </p:spPr>
        <p:txBody>
          <a:bodyPr>
            <a:noAutofit/>
          </a:bodyPr>
          <a:lstStyle/>
          <a:p>
            <a:pPr marL="0" indent="0">
              <a:lnSpc>
                <a:spcPts val="1700"/>
              </a:lnSpc>
              <a:spcBef>
                <a:spcPts val="600"/>
              </a:spcBef>
              <a:buNone/>
            </a:pPr>
            <a:r>
              <a:rPr lang="el-GR" sz="1700" b="1" dirty="0"/>
              <a:t>ΠΑΠΙΑΣ:  </a:t>
            </a:r>
            <a:r>
              <a:rPr lang="el-GR" sz="1700" b="1" dirty="0" err="1"/>
              <a:t>Ἀπολιναρίου</a:t>
            </a:r>
            <a:r>
              <a:rPr lang="el-GR" sz="1700" dirty="0"/>
              <a:t>· </a:t>
            </a:r>
            <a:r>
              <a:rPr lang="el-GR" sz="1700" i="1" dirty="0" err="1"/>
              <a:t>Οὐκ</a:t>
            </a:r>
            <a:r>
              <a:rPr lang="el-GR" sz="1700" i="1" dirty="0"/>
              <a:t> </a:t>
            </a:r>
            <a:r>
              <a:rPr lang="el-GR" sz="1700" i="1" dirty="0" err="1"/>
              <a:t>ἀπέθανε</a:t>
            </a:r>
            <a:r>
              <a:rPr lang="el-GR" sz="1700" i="1" dirty="0"/>
              <a:t> </a:t>
            </a:r>
            <a:r>
              <a:rPr lang="el-GR" sz="1700" i="1" dirty="0" err="1"/>
              <a:t>τῇ</a:t>
            </a:r>
            <a:r>
              <a:rPr lang="el-GR" sz="1700" i="1" dirty="0"/>
              <a:t> </a:t>
            </a:r>
            <a:r>
              <a:rPr lang="el-GR" sz="1700" i="1" dirty="0" err="1"/>
              <a:t>ἀγχόνῃ</a:t>
            </a:r>
            <a:r>
              <a:rPr lang="el-GR" sz="1700" i="1" dirty="0"/>
              <a:t> </a:t>
            </a:r>
            <a:r>
              <a:rPr lang="el-GR" sz="1700" i="1" dirty="0" err="1"/>
              <a:t>Ἰούδας</a:t>
            </a:r>
            <a:r>
              <a:rPr lang="el-GR" sz="1700" i="1" dirty="0"/>
              <a:t>, </a:t>
            </a:r>
            <a:r>
              <a:rPr lang="el-GR" sz="1700" i="1" dirty="0" err="1"/>
              <a:t>ἀλλ</a:t>
            </a:r>
            <a:r>
              <a:rPr lang="el-GR" sz="1700" i="1" dirty="0"/>
              <a:t>’ </a:t>
            </a:r>
            <a:r>
              <a:rPr lang="el-GR" sz="1700" i="1" dirty="0" err="1"/>
              <a:t>ἐπεβίω</a:t>
            </a:r>
            <a:r>
              <a:rPr lang="el-GR" sz="1700" i="1" dirty="0"/>
              <a:t> </a:t>
            </a:r>
            <a:r>
              <a:rPr lang="el-GR" sz="1700" i="1" dirty="0" err="1"/>
              <a:t>καθαιρεθεὶς</a:t>
            </a:r>
            <a:r>
              <a:rPr lang="el-GR" sz="1700" i="1" dirty="0"/>
              <a:t> </a:t>
            </a:r>
            <a:r>
              <a:rPr lang="el-GR" sz="1700" i="1" dirty="0" err="1"/>
              <a:t>πρὸ</a:t>
            </a:r>
            <a:r>
              <a:rPr lang="el-GR" sz="1700" i="1" dirty="0"/>
              <a:t> </a:t>
            </a:r>
            <a:r>
              <a:rPr lang="el-GR" sz="1700" i="1" dirty="0" err="1"/>
              <a:t>τοῦ</a:t>
            </a:r>
            <a:r>
              <a:rPr lang="el-GR" sz="1700" i="1" dirty="0"/>
              <a:t> </a:t>
            </a:r>
            <a:r>
              <a:rPr lang="el-GR" sz="1700" i="1" dirty="0" err="1"/>
              <a:t>ἀποπνιγῆναι</a:t>
            </a:r>
            <a:r>
              <a:rPr lang="el-GR" sz="1700" i="1" dirty="0"/>
              <a:t>. </a:t>
            </a:r>
            <a:r>
              <a:rPr lang="el-GR" sz="1700" i="1" dirty="0" err="1"/>
              <a:t>καὶ</a:t>
            </a:r>
            <a:r>
              <a:rPr lang="el-GR" sz="1700" i="1" dirty="0"/>
              <a:t> </a:t>
            </a:r>
            <a:r>
              <a:rPr lang="el-GR" sz="1700" i="1" dirty="0" err="1"/>
              <a:t>τοῦτο</a:t>
            </a:r>
            <a:r>
              <a:rPr lang="el-GR" sz="1700" i="1" dirty="0"/>
              <a:t> </a:t>
            </a:r>
            <a:r>
              <a:rPr lang="el-GR" sz="1700" i="1" dirty="0" err="1"/>
              <a:t>δηλοῦσιν</a:t>
            </a:r>
            <a:r>
              <a:rPr lang="el-GR" sz="1700" i="1" dirty="0"/>
              <a:t> </a:t>
            </a:r>
            <a:r>
              <a:rPr lang="el-GR" sz="1700" i="1" dirty="0" err="1"/>
              <a:t>αἱ</a:t>
            </a:r>
            <a:r>
              <a:rPr lang="el-GR" sz="1700" i="1" dirty="0"/>
              <a:t> </a:t>
            </a:r>
            <a:r>
              <a:rPr lang="el-GR" sz="1700" i="1" dirty="0" err="1"/>
              <a:t>τῶν</a:t>
            </a:r>
            <a:r>
              <a:rPr lang="el-GR" sz="1700" i="1" dirty="0"/>
              <a:t> </a:t>
            </a:r>
            <a:r>
              <a:rPr lang="el-GR" sz="1700" i="1" dirty="0" err="1"/>
              <a:t>ἀποστόλων</a:t>
            </a:r>
            <a:r>
              <a:rPr lang="el-GR" sz="1700" i="1" dirty="0"/>
              <a:t> Πράξεις, </a:t>
            </a:r>
            <a:r>
              <a:rPr lang="el-GR" sz="1700" i="1" dirty="0" err="1"/>
              <a:t>ὅτι</a:t>
            </a:r>
            <a:r>
              <a:rPr lang="el-GR" sz="1700" i="1" dirty="0"/>
              <a:t> </a:t>
            </a:r>
            <a:r>
              <a:rPr lang="el-GR" sz="1700" i="1" dirty="0" err="1"/>
              <a:t>πρηνὴς</a:t>
            </a:r>
            <a:r>
              <a:rPr lang="el-GR" sz="1700" i="1" dirty="0"/>
              <a:t> γενόμενος </a:t>
            </a:r>
            <a:r>
              <a:rPr lang="el-GR" sz="1700" i="1" dirty="0" err="1"/>
              <a:t>ἐλάκησε</a:t>
            </a:r>
            <a:r>
              <a:rPr lang="el-GR" sz="1700" i="1" dirty="0"/>
              <a:t> μέσος, </a:t>
            </a:r>
            <a:r>
              <a:rPr lang="el-GR" sz="1700" i="1" dirty="0" err="1"/>
              <a:t>καὶ</a:t>
            </a:r>
            <a:r>
              <a:rPr lang="el-GR" sz="1700" i="1" dirty="0"/>
              <a:t> </a:t>
            </a:r>
            <a:r>
              <a:rPr lang="el-GR" sz="1700" i="1" dirty="0" err="1"/>
              <a:t>ἐξεχύθη</a:t>
            </a:r>
            <a:r>
              <a:rPr lang="el-GR" sz="1700" i="1" dirty="0"/>
              <a:t> </a:t>
            </a:r>
            <a:r>
              <a:rPr lang="el-GR" sz="1700" i="1" dirty="0" err="1"/>
              <a:t>τὰ</a:t>
            </a:r>
            <a:r>
              <a:rPr lang="el-GR" sz="1700" i="1" dirty="0"/>
              <a:t> σπλάγχνα </a:t>
            </a:r>
            <a:r>
              <a:rPr lang="el-GR" sz="1700" i="1" dirty="0" err="1"/>
              <a:t>αὐτοῦ</a:t>
            </a:r>
            <a:r>
              <a:rPr lang="el-GR" sz="1700" i="1" dirty="0"/>
              <a:t>. </a:t>
            </a:r>
            <a:r>
              <a:rPr lang="el-GR" sz="1700" i="1" dirty="0" err="1"/>
              <a:t>τοῦτο</a:t>
            </a:r>
            <a:r>
              <a:rPr lang="el-GR" sz="1700" i="1" dirty="0"/>
              <a:t> </a:t>
            </a:r>
            <a:r>
              <a:rPr lang="el-GR" sz="1700" i="1" dirty="0" err="1"/>
              <a:t>δὲ</a:t>
            </a:r>
            <a:r>
              <a:rPr lang="el-GR" sz="1700" i="1" dirty="0"/>
              <a:t> </a:t>
            </a:r>
            <a:r>
              <a:rPr lang="el-GR" sz="1700" i="1" dirty="0" err="1"/>
              <a:t>σαφέστερον</a:t>
            </a:r>
            <a:r>
              <a:rPr lang="el-GR" sz="1700" i="1" dirty="0"/>
              <a:t> </a:t>
            </a:r>
            <a:r>
              <a:rPr lang="el-GR" sz="1700" i="1" dirty="0" err="1"/>
              <a:t>ἱστορεῖ</a:t>
            </a:r>
            <a:r>
              <a:rPr lang="el-GR" sz="1700" i="1" dirty="0"/>
              <a:t> </a:t>
            </a:r>
            <a:r>
              <a:rPr lang="el-GR" sz="1700" i="1" dirty="0" err="1"/>
              <a:t>Παπίας</a:t>
            </a:r>
            <a:r>
              <a:rPr lang="el-GR" sz="1700" i="1" dirty="0"/>
              <a:t> ὁ </a:t>
            </a:r>
            <a:r>
              <a:rPr lang="el-GR" sz="1700" i="1" dirty="0" err="1"/>
              <a:t>Ἰωάννου</a:t>
            </a:r>
            <a:r>
              <a:rPr lang="el-GR" sz="1700" i="1" dirty="0"/>
              <a:t> </a:t>
            </a:r>
            <a:r>
              <a:rPr lang="el-GR" sz="1700" i="1" dirty="0" err="1"/>
              <a:t>μαθητὴς</a:t>
            </a:r>
            <a:r>
              <a:rPr lang="el-GR" sz="1700" i="1" dirty="0"/>
              <a:t> λέγων </a:t>
            </a:r>
            <a:r>
              <a:rPr lang="el-GR" sz="1700" i="1" dirty="0" err="1"/>
              <a:t>οὕτως</a:t>
            </a:r>
            <a:r>
              <a:rPr lang="el-GR" sz="1700" i="1" dirty="0"/>
              <a:t> </a:t>
            </a:r>
            <a:r>
              <a:rPr lang="el-GR" sz="1700" i="1" dirty="0" err="1"/>
              <a:t>ἐν</a:t>
            </a:r>
            <a:r>
              <a:rPr lang="el-GR" sz="1700" i="1" dirty="0"/>
              <a:t> </a:t>
            </a:r>
            <a:r>
              <a:rPr lang="el-GR" sz="1700" i="1" dirty="0" err="1"/>
              <a:t>τῷ</a:t>
            </a:r>
            <a:r>
              <a:rPr lang="el-GR" sz="1700" i="1" dirty="0"/>
              <a:t> δ’ </a:t>
            </a:r>
            <a:r>
              <a:rPr lang="el-GR" sz="1700" i="1" dirty="0" err="1"/>
              <a:t>τῆς</a:t>
            </a:r>
            <a:r>
              <a:rPr lang="el-GR" sz="1700" i="1" dirty="0"/>
              <a:t> </a:t>
            </a:r>
            <a:r>
              <a:rPr lang="el-GR" sz="1700" i="1" dirty="0" err="1"/>
              <a:t>ἐξηγήσεως</a:t>
            </a:r>
            <a:r>
              <a:rPr lang="el-GR" sz="1700" i="1" dirty="0"/>
              <a:t> </a:t>
            </a:r>
            <a:r>
              <a:rPr lang="el-GR" sz="1700" i="1" dirty="0" err="1"/>
              <a:t>τῶν</a:t>
            </a:r>
            <a:r>
              <a:rPr lang="el-GR" sz="1700" i="1" dirty="0"/>
              <a:t> </a:t>
            </a:r>
            <a:r>
              <a:rPr lang="el-GR" sz="1700" i="1" dirty="0" err="1"/>
              <a:t>κυριακῶν</a:t>
            </a:r>
            <a:r>
              <a:rPr lang="el-GR" sz="1700" i="1" dirty="0"/>
              <a:t> λόγων·  (5) „Μέγα </a:t>
            </a:r>
            <a:r>
              <a:rPr lang="el-GR" sz="1700" i="1" dirty="0" err="1"/>
              <a:t>δὲ</a:t>
            </a:r>
            <a:r>
              <a:rPr lang="el-GR" sz="1700" i="1" dirty="0"/>
              <a:t> </a:t>
            </a:r>
            <a:r>
              <a:rPr lang="el-GR" sz="1700" i="1" dirty="0" err="1"/>
              <a:t>ἀσεβείας</a:t>
            </a:r>
            <a:r>
              <a:rPr lang="el-GR" sz="1700" i="1" dirty="0"/>
              <a:t> </a:t>
            </a:r>
            <a:r>
              <a:rPr lang="el-GR" sz="1700" i="1" dirty="0" err="1"/>
              <a:t>ὑπόδειγμα</a:t>
            </a:r>
            <a:r>
              <a:rPr lang="el-GR" sz="1700" i="1" dirty="0"/>
              <a:t> </a:t>
            </a:r>
            <a:r>
              <a:rPr lang="el-GR" sz="1700" i="1" dirty="0" err="1"/>
              <a:t>ἐν</a:t>
            </a:r>
            <a:r>
              <a:rPr lang="el-GR" sz="1700" i="1" dirty="0"/>
              <a:t> </a:t>
            </a:r>
            <a:r>
              <a:rPr lang="el-GR" sz="1700" i="1" dirty="0" err="1"/>
              <a:t>τούτῳ</a:t>
            </a:r>
            <a:r>
              <a:rPr lang="el-GR" sz="1700" i="1" dirty="0"/>
              <a:t> </a:t>
            </a:r>
            <a:r>
              <a:rPr lang="el-GR" sz="1700" i="1" dirty="0" err="1"/>
              <a:t>τῷ</a:t>
            </a:r>
            <a:r>
              <a:rPr lang="el-GR" sz="1700" i="1" dirty="0"/>
              <a:t> </a:t>
            </a:r>
            <a:r>
              <a:rPr lang="el-GR" sz="1700" i="1" dirty="0" err="1"/>
              <a:t>κόσμῳ</a:t>
            </a:r>
            <a:r>
              <a:rPr lang="el-GR" sz="1700" i="1" dirty="0"/>
              <a:t> </a:t>
            </a:r>
            <a:r>
              <a:rPr lang="el-GR" sz="1700" i="1" dirty="0" err="1"/>
              <a:t>περιεπάτησεν</a:t>
            </a:r>
            <a:r>
              <a:rPr lang="el-GR" sz="1700" i="1" dirty="0"/>
              <a:t>  ὁ </a:t>
            </a:r>
            <a:r>
              <a:rPr lang="el-GR" sz="1700" i="1" dirty="0" err="1"/>
              <a:t>Ἰούδας</a:t>
            </a:r>
            <a:r>
              <a:rPr lang="el-GR" sz="1700" i="1" dirty="0"/>
              <a:t> </a:t>
            </a:r>
            <a:r>
              <a:rPr lang="el-GR" sz="1700" b="1" i="1" dirty="0" err="1"/>
              <a:t>πρησθεὶς</a:t>
            </a:r>
            <a:r>
              <a:rPr lang="el-GR" sz="1700" b="1" i="1" dirty="0"/>
              <a:t> </a:t>
            </a:r>
            <a:r>
              <a:rPr lang="el-GR" sz="1700" b="1" i="1" dirty="0" err="1"/>
              <a:t>ἐπὶ</a:t>
            </a:r>
            <a:r>
              <a:rPr lang="el-GR" sz="1700" b="1" i="1" dirty="0"/>
              <a:t> </a:t>
            </a:r>
            <a:r>
              <a:rPr lang="el-GR" sz="1700" b="1" i="1" dirty="0" err="1"/>
              <a:t>τοσοῦτον</a:t>
            </a:r>
            <a:r>
              <a:rPr lang="el-GR" sz="1700" b="1" i="1" dirty="0"/>
              <a:t> </a:t>
            </a:r>
            <a:r>
              <a:rPr lang="el-GR" sz="1700" b="1" i="1" dirty="0" err="1"/>
              <a:t>τὴν</a:t>
            </a:r>
            <a:r>
              <a:rPr lang="el-GR" sz="1700" b="1" i="1" dirty="0"/>
              <a:t> σάρκα, </a:t>
            </a:r>
            <a:r>
              <a:rPr lang="el-GR" sz="1700" b="1" i="1" dirty="0" err="1"/>
              <a:t>ὥστε</a:t>
            </a:r>
            <a:r>
              <a:rPr lang="el-GR" sz="1700" b="1" i="1" dirty="0"/>
              <a:t> </a:t>
            </a:r>
            <a:r>
              <a:rPr lang="el-GR" sz="1700" b="1" i="1" dirty="0" err="1"/>
              <a:t>μηδὲ</a:t>
            </a:r>
            <a:r>
              <a:rPr lang="el-GR" sz="1700" b="1" i="1" dirty="0"/>
              <a:t> </a:t>
            </a:r>
            <a:r>
              <a:rPr lang="el-GR" sz="1700" b="1" i="1" dirty="0" err="1"/>
              <a:t>ὁπόθεν</a:t>
            </a:r>
            <a:r>
              <a:rPr lang="el-GR" sz="1700" b="1" i="1" dirty="0"/>
              <a:t>  </a:t>
            </a:r>
            <a:r>
              <a:rPr lang="el-GR" sz="1700" b="1" i="1" dirty="0" err="1"/>
              <a:t>ἅμαξα</a:t>
            </a:r>
            <a:r>
              <a:rPr lang="el-GR" sz="1700" b="1" i="1" dirty="0"/>
              <a:t> </a:t>
            </a:r>
            <a:r>
              <a:rPr lang="el-GR" sz="1700" b="1" i="1" dirty="0" err="1"/>
              <a:t>ῥᾳδίως</a:t>
            </a:r>
            <a:r>
              <a:rPr lang="el-GR" sz="1700" b="1" i="1" dirty="0"/>
              <a:t> διέρχεται </a:t>
            </a:r>
            <a:r>
              <a:rPr lang="el-GR" sz="1700" b="1" i="1" dirty="0" err="1"/>
              <a:t>ἐκεῖνον</a:t>
            </a:r>
            <a:r>
              <a:rPr lang="el-GR" sz="1700" b="1" i="1" dirty="0"/>
              <a:t> </a:t>
            </a:r>
            <a:r>
              <a:rPr lang="el-GR" sz="1700" b="1" i="1" dirty="0" err="1"/>
              <a:t>δύνασθαι</a:t>
            </a:r>
            <a:r>
              <a:rPr lang="el-GR" sz="1700" b="1" i="1" dirty="0"/>
              <a:t> </a:t>
            </a:r>
            <a:r>
              <a:rPr lang="el-GR" sz="1700" b="1" i="1" dirty="0" err="1"/>
              <a:t>διελθεῖν</a:t>
            </a:r>
            <a:r>
              <a:rPr lang="el-GR" sz="1700" i="1" dirty="0"/>
              <a:t>, </a:t>
            </a:r>
            <a:r>
              <a:rPr lang="el-GR" sz="1700" i="1" dirty="0" err="1"/>
              <a:t>ἀλλὰ</a:t>
            </a:r>
            <a:r>
              <a:rPr lang="el-GR" sz="1700" i="1" dirty="0"/>
              <a:t> </a:t>
            </a:r>
            <a:r>
              <a:rPr lang="el-GR" sz="1700" i="1" dirty="0" err="1"/>
              <a:t>μηδὲ</a:t>
            </a:r>
            <a:r>
              <a:rPr lang="el-GR" sz="1700" i="1" dirty="0"/>
              <a:t> </a:t>
            </a:r>
            <a:r>
              <a:rPr lang="el-GR" sz="1700" i="1" dirty="0" err="1"/>
              <a:t>αὐτὸν</a:t>
            </a:r>
            <a:r>
              <a:rPr lang="el-GR" sz="1700" i="1" dirty="0"/>
              <a:t> μόνον </a:t>
            </a:r>
            <a:r>
              <a:rPr lang="el-GR" sz="1700" i="1" dirty="0" err="1"/>
              <a:t>τὸν</a:t>
            </a:r>
            <a:r>
              <a:rPr lang="el-GR" sz="1700" i="1" dirty="0"/>
              <a:t> </a:t>
            </a:r>
            <a:r>
              <a:rPr lang="el-GR" sz="1700" i="1" dirty="0" err="1"/>
              <a:t>τῆς</a:t>
            </a:r>
            <a:r>
              <a:rPr lang="el-GR" sz="1700" i="1" dirty="0"/>
              <a:t> </a:t>
            </a:r>
            <a:r>
              <a:rPr lang="el-GR" sz="1700" i="1" dirty="0" err="1"/>
              <a:t>κεφαλῆς</a:t>
            </a:r>
            <a:r>
              <a:rPr lang="el-GR" sz="1700" i="1" dirty="0"/>
              <a:t> </a:t>
            </a:r>
            <a:r>
              <a:rPr lang="el-GR" sz="1700" i="1" dirty="0" err="1"/>
              <a:t>ὄγκον</a:t>
            </a:r>
            <a:r>
              <a:rPr lang="el-GR" sz="1700" i="1" dirty="0"/>
              <a:t> </a:t>
            </a:r>
            <a:r>
              <a:rPr lang="el-GR" sz="1700" i="1" dirty="0" err="1"/>
              <a:t>αὐτοῦ</a:t>
            </a:r>
            <a:r>
              <a:rPr lang="el-GR" sz="1700" i="1" dirty="0"/>
              <a:t>. </a:t>
            </a:r>
            <a:r>
              <a:rPr lang="el-GR" sz="1700" i="1" dirty="0" err="1"/>
              <a:t>τὰ</a:t>
            </a:r>
            <a:r>
              <a:rPr lang="el-GR" sz="1700" i="1" dirty="0"/>
              <a:t> </a:t>
            </a:r>
            <a:r>
              <a:rPr lang="el-GR" sz="1700" i="1" dirty="0" err="1"/>
              <a:t>μὲν</a:t>
            </a:r>
            <a:r>
              <a:rPr lang="el-GR" sz="1700" i="1" dirty="0"/>
              <a:t> </a:t>
            </a:r>
            <a:r>
              <a:rPr lang="el-GR" sz="1700" i="1" dirty="0" err="1"/>
              <a:t>γὰρ</a:t>
            </a:r>
            <a:r>
              <a:rPr lang="el-GR" sz="1700" i="1" dirty="0"/>
              <a:t> βλέφαρα </a:t>
            </a:r>
            <a:r>
              <a:rPr lang="el-GR" sz="1700" i="1" dirty="0" err="1"/>
              <a:t>τῶν</a:t>
            </a:r>
            <a:r>
              <a:rPr lang="el-GR" sz="1700" i="1" dirty="0"/>
              <a:t> </a:t>
            </a:r>
            <a:r>
              <a:rPr lang="el-GR" sz="1700" i="1" dirty="0" err="1"/>
              <a:t>ὀφθαλμῶν</a:t>
            </a:r>
            <a:r>
              <a:rPr lang="el-GR" sz="1700" i="1" dirty="0"/>
              <a:t> </a:t>
            </a:r>
            <a:r>
              <a:rPr lang="el-GR" sz="1700" i="1" dirty="0" err="1"/>
              <a:t>αὐτοῦ</a:t>
            </a:r>
            <a:r>
              <a:rPr lang="el-GR" sz="1700" i="1" dirty="0"/>
              <a:t> </a:t>
            </a:r>
            <a:r>
              <a:rPr lang="el-GR" sz="1700" i="1" dirty="0" err="1"/>
              <a:t>φασὶ</a:t>
            </a:r>
            <a:r>
              <a:rPr lang="el-GR" sz="1700" i="1" dirty="0"/>
              <a:t> </a:t>
            </a:r>
            <a:r>
              <a:rPr lang="el-GR" sz="1700" i="1" dirty="0" err="1"/>
              <a:t>τοσοῦτον</a:t>
            </a:r>
            <a:r>
              <a:rPr lang="el-GR" sz="1700" i="1" dirty="0"/>
              <a:t> </a:t>
            </a:r>
            <a:r>
              <a:rPr lang="el-GR" sz="1700" i="1" dirty="0" err="1"/>
              <a:t>ἐξοιδῆσαι</a:t>
            </a:r>
            <a:r>
              <a:rPr lang="el-GR" sz="1700" i="1" dirty="0"/>
              <a:t>, </a:t>
            </a:r>
            <a:r>
              <a:rPr lang="el-GR" sz="1700" i="1" dirty="0" err="1"/>
              <a:t>ὡς</a:t>
            </a:r>
            <a:r>
              <a:rPr lang="el-GR" sz="1700" i="1" dirty="0"/>
              <a:t> </a:t>
            </a:r>
            <a:r>
              <a:rPr lang="el-GR" sz="1700" i="1" dirty="0" err="1"/>
              <a:t>αὐτὸν</a:t>
            </a:r>
            <a:r>
              <a:rPr lang="el-GR" sz="1700" i="1" dirty="0"/>
              <a:t> </a:t>
            </a:r>
            <a:r>
              <a:rPr lang="el-GR" sz="1700" i="1" dirty="0" err="1"/>
              <a:t>μὲν</a:t>
            </a:r>
            <a:r>
              <a:rPr lang="el-GR" sz="1700" i="1" dirty="0"/>
              <a:t>  καθόλου </a:t>
            </a:r>
            <a:r>
              <a:rPr lang="el-GR" sz="1700" i="1" dirty="0" err="1"/>
              <a:t>τὸ</a:t>
            </a:r>
            <a:r>
              <a:rPr lang="el-GR" sz="1700" i="1" dirty="0"/>
              <a:t> </a:t>
            </a:r>
            <a:r>
              <a:rPr lang="el-GR" sz="1700" i="1" dirty="0" err="1"/>
              <a:t>φῶς</a:t>
            </a:r>
            <a:r>
              <a:rPr lang="el-GR" sz="1700" i="1" dirty="0"/>
              <a:t> </a:t>
            </a:r>
            <a:r>
              <a:rPr lang="el-GR" sz="1700" i="1" dirty="0" err="1"/>
              <a:t>μὴ</a:t>
            </a:r>
            <a:r>
              <a:rPr lang="el-GR" sz="1700" i="1" dirty="0"/>
              <a:t> </a:t>
            </a:r>
            <a:r>
              <a:rPr lang="el-GR" sz="1700" i="1" dirty="0" err="1"/>
              <a:t>βλέπειν</a:t>
            </a:r>
            <a:r>
              <a:rPr lang="el-GR" sz="1700" i="1" dirty="0"/>
              <a:t>, </a:t>
            </a:r>
            <a:r>
              <a:rPr lang="el-GR" sz="1700" i="1" dirty="0" err="1"/>
              <a:t>τοὺς</a:t>
            </a:r>
            <a:r>
              <a:rPr lang="el-GR" sz="1700" i="1" dirty="0"/>
              <a:t> </a:t>
            </a:r>
            <a:r>
              <a:rPr lang="el-GR" sz="1700" i="1" dirty="0" err="1"/>
              <a:t>ὀφθαλμοὺς</a:t>
            </a:r>
            <a:r>
              <a:rPr lang="el-GR" sz="1700" i="1" dirty="0"/>
              <a:t> </a:t>
            </a:r>
            <a:r>
              <a:rPr lang="el-GR" sz="1700" i="1" dirty="0" err="1"/>
              <a:t>δὲ</a:t>
            </a:r>
            <a:r>
              <a:rPr lang="el-GR" sz="1700" i="1" dirty="0"/>
              <a:t> </a:t>
            </a:r>
            <a:r>
              <a:rPr lang="el-GR" sz="1700" i="1" dirty="0" err="1"/>
              <a:t>αὐτοῦ</a:t>
            </a:r>
            <a:r>
              <a:rPr lang="el-GR" sz="1700" i="1" dirty="0"/>
              <a:t> </a:t>
            </a:r>
            <a:r>
              <a:rPr lang="el-GR" sz="1700" i="1" dirty="0" err="1"/>
              <a:t>μηδὲ</a:t>
            </a:r>
            <a:r>
              <a:rPr lang="el-GR" sz="1700" i="1" dirty="0"/>
              <a:t> </a:t>
            </a:r>
            <a:r>
              <a:rPr lang="el-GR" sz="1700" i="1" dirty="0" err="1"/>
              <a:t>ὑπὸ</a:t>
            </a:r>
            <a:r>
              <a:rPr lang="el-GR" sz="1700" i="1" dirty="0"/>
              <a:t>  </a:t>
            </a:r>
            <a:r>
              <a:rPr lang="el-GR" sz="1700" i="1" dirty="0" err="1"/>
              <a:t>ἰατροῦ</a:t>
            </a:r>
            <a:r>
              <a:rPr lang="el-GR" sz="1700" i="1" dirty="0"/>
              <a:t> </a:t>
            </a:r>
            <a:r>
              <a:rPr lang="el-GR" sz="1700" i="1" dirty="0">
                <a:hlinkClick r:id="rId2"/>
              </a:rPr>
              <a:t>&lt;</a:t>
            </a:r>
            <a:r>
              <a:rPr lang="el-GR" sz="1700" i="1" dirty="0" err="1"/>
              <a:t>διὰ</a:t>
            </a:r>
            <a:r>
              <a:rPr lang="el-GR" sz="1700" i="1" dirty="0">
                <a:hlinkClick r:id="rId2"/>
              </a:rPr>
              <a:t>&gt;</a:t>
            </a:r>
            <a:r>
              <a:rPr lang="el-GR" sz="1700" i="1" dirty="0"/>
              <a:t> διόπτρας </a:t>
            </a:r>
            <a:r>
              <a:rPr lang="el-GR" sz="1700" i="1" dirty="0" err="1"/>
              <a:t>ὀφθῆναι</a:t>
            </a:r>
            <a:r>
              <a:rPr lang="el-GR" sz="1700" i="1" dirty="0"/>
              <a:t> </a:t>
            </a:r>
            <a:r>
              <a:rPr lang="el-GR" sz="1700" i="1" dirty="0" err="1"/>
              <a:t>δύνασθαι</a:t>
            </a:r>
            <a:r>
              <a:rPr lang="el-GR" sz="1700" i="1" dirty="0"/>
              <a:t>· </a:t>
            </a:r>
            <a:r>
              <a:rPr lang="el-GR" sz="1700" i="1" dirty="0" err="1"/>
              <a:t>τοσοῦτον</a:t>
            </a:r>
            <a:r>
              <a:rPr lang="el-GR" sz="1700" i="1" dirty="0"/>
              <a:t> βάθος </a:t>
            </a:r>
            <a:r>
              <a:rPr lang="el-GR" sz="1700" i="1" dirty="0" err="1"/>
              <a:t>εἶχον</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ἔξωθεν</a:t>
            </a:r>
            <a:r>
              <a:rPr lang="el-GR" sz="1700" i="1" dirty="0"/>
              <a:t> </a:t>
            </a:r>
            <a:r>
              <a:rPr lang="el-GR" sz="1700" i="1" dirty="0" err="1"/>
              <a:t>ἐπιφανείας</a:t>
            </a:r>
            <a:r>
              <a:rPr lang="el-GR" sz="1700" i="1" dirty="0"/>
              <a:t>. </a:t>
            </a:r>
            <a:r>
              <a:rPr lang="el-GR" sz="1700" i="1" dirty="0" err="1"/>
              <a:t>τὸ</a:t>
            </a:r>
            <a:r>
              <a:rPr lang="el-GR" sz="1700" i="1" dirty="0"/>
              <a:t> </a:t>
            </a:r>
            <a:r>
              <a:rPr lang="el-GR" sz="1700" i="1" dirty="0" err="1"/>
              <a:t>δὲ</a:t>
            </a:r>
            <a:r>
              <a:rPr lang="el-GR" sz="1700" i="1" dirty="0"/>
              <a:t> </a:t>
            </a:r>
            <a:r>
              <a:rPr lang="el-GR" sz="1700" i="1" dirty="0" err="1"/>
              <a:t>αἰδοῖον</a:t>
            </a:r>
            <a:r>
              <a:rPr lang="el-GR" sz="1700" i="1" dirty="0"/>
              <a:t> </a:t>
            </a:r>
            <a:r>
              <a:rPr lang="el-GR" sz="1700" i="1" dirty="0" err="1"/>
              <a:t>αὐτοῦ</a:t>
            </a:r>
            <a:r>
              <a:rPr lang="el-GR" sz="1700" i="1" dirty="0"/>
              <a:t> πάσης </a:t>
            </a:r>
            <a:r>
              <a:rPr lang="el-GR" sz="1700" i="1" dirty="0" err="1"/>
              <a:t>μὲν</a:t>
            </a:r>
            <a:r>
              <a:rPr lang="el-GR" sz="1700" i="1" dirty="0"/>
              <a:t> </a:t>
            </a:r>
            <a:r>
              <a:rPr lang="el-GR" sz="1700" i="1" dirty="0" err="1"/>
              <a:t>ἀσχημοσύνης</a:t>
            </a:r>
            <a:r>
              <a:rPr lang="el-GR" sz="1700" i="1" dirty="0"/>
              <a:t> </a:t>
            </a:r>
            <a:r>
              <a:rPr lang="el-GR" sz="1700" i="1" dirty="0" err="1"/>
              <a:t>ἀηδέστερον</a:t>
            </a:r>
            <a:r>
              <a:rPr lang="el-GR" sz="1700" i="1" dirty="0"/>
              <a:t> </a:t>
            </a:r>
            <a:r>
              <a:rPr lang="el-GR" sz="1700" i="1" dirty="0" err="1"/>
              <a:t>καὶ</a:t>
            </a:r>
            <a:r>
              <a:rPr lang="el-GR" sz="1700" i="1" dirty="0"/>
              <a:t> </a:t>
            </a:r>
            <a:r>
              <a:rPr lang="el-GR" sz="1700" i="1" dirty="0" err="1"/>
              <a:t>μεῖζον</a:t>
            </a:r>
            <a:r>
              <a:rPr lang="el-GR" sz="1700" i="1" dirty="0"/>
              <a:t> </a:t>
            </a:r>
            <a:r>
              <a:rPr lang="el-GR" sz="1700" i="1" dirty="0" err="1"/>
              <a:t>φαίνεσθαι</a:t>
            </a:r>
            <a:r>
              <a:rPr lang="el-GR" sz="1700" i="1" dirty="0"/>
              <a:t>, </a:t>
            </a:r>
            <a:r>
              <a:rPr lang="el-GR" sz="1700" i="1" dirty="0" err="1"/>
              <a:t>φέρεσθαι</a:t>
            </a:r>
            <a:r>
              <a:rPr lang="el-GR" sz="1700" i="1" dirty="0"/>
              <a:t> </a:t>
            </a:r>
            <a:r>
              <a:rPr lang="el-GR" sz="1700" i="1" dirty="0" err="1"/>
              <a:t>δὲ</a:t>
            </a:r>
            <a:r>
              <a:rPr lang="el-GR" sz="1700" i="1" dirty="0"/>
              <a:t> δι’ </a:t>
            </a:r>
            <a:r>
              <a:rPr lang="el-GR" sz="1700" i="1" dirty="0" err="1"/>
              <a:t>αὐτοῦ</a:t>
            </a:r>
            <a:r>
              <a:rPr lang="el-GR" sz="1700" i="1" dirty="0"/>
              <a:t> </a:t>
            </a:r>
            <a:r>
              <a:rPr lang="el-GR" sz="1700" i="1" dirty="0" err="1"/>
              <a:t>ἐκ</a:t>
            </a:r>
            <a:r>
              <a:rPr lang="el-GR" sz="1700" i="1" dirty="0"/>
              <a:t> </a:t>
            </a:r>
            <a:r>
              <a:rPr lang="el-GR" sz="1700" i="1" dirty="0" err="1"/>
              <a:t>παντὸς</a:t>
            </a:r>
            <a:r>
              <a:rPr lang="el-GR" sz="1700" i="1" dirty="0"/>
              <a:t> </a:t>
            </a:r>
            <a:r>
              <a:rPr lang="el-GR" sz="1700" i="1" dirty="0" err="1"/>
              <a:t>τοῦ</a:t>
            </a:r>
            <a:r>
              <a:rPr lang="el-GR" sz="1700" i="1" dirty="0"/>
              <a:t> σώματος συρρέοντας </a:t>
            </a:r>
            <a:r>
              <a:rPr lang="el-GR" sz="1700" i="1" dirty="0" err="1"/>
              <a:t>ἰχῶράς</a:t>
            </a:r>
            <a:r>
              <a:rPr lang="el-GR" sz="1700" i="1" dirty="0"/>
              <a:t> τε </a:t>
            </a:r>
            <a:r>
              <a:rPr lang="el-GR" sz="1700" i="1" dirty="0" err="1"/>
              <a:t>καὶ</a:t>
            </a:r>
            <a:r>
              <a:rPr lang="el-GR" sz="1700" i="1" dirty="0"/>
              <a:t> σκώληκας </a:t>
            </a:r>
            <a:r>
              <a:rPr lang="el-GR" sz="1700" i="1" dirty="0" err="1"/>
              <a:t>εἰς</a:t>
            </a:r>
            <a:r>
              <a:rPr lang="el-GR" sz="1700" i="1" dirty="0"/>
              <a:t> (10)</a:t>
            </a:r>
            <a:r>
              <a:rPr lang="el-GR" sz="1700" i="1" dirty="0" err="1"/>
              <a:t>ὕβριν</a:t>
            </a:r>
            <a:r>
              <a:rPr lang="el-GR" sz="1700" i="1" dirty="0"/>
              <a:t> δι’ </a:t>
            </a:r>
            <a:r>
              <a:rPr lang="el-GR" sz="1700" i="1" dirty="0" err="1"/>
              <a:t>αὐτῶν</a:t>
            </a:r>
            <a:r>
              <a:rPr lang="el-GR" sz="1700" i="1" dirty="0"/>
              <a:t> μόνων </a:t>
            </a:r>
            <a:r>
              <a:rPr lang="el-GR" sz="1700" i="1" dirty="0" err="1"/>
              <a:t>τῶν</a:t>
            </a:r>
            <a:r>
              <a:rPr lang="el-GR" sz="1700" i="1" dirty="0"/>
              <a:t> </a:t>
            </a:r>
            <a:r>
              <a:rPr lang="el-GR" sz="1700" i="1" dirty="0" err="1"/>
              <a:t>ἀναγκαίων</a:t>
            </a:r>
            <a:r>
              <a:rPr lang="el-GR" sz="1700" i="1" dirty="0"/>
              <a:t>. </a:t>
            </a:r>
            <a:r>
              <a:rPr lang="el-GR" sz="1700" b="1" i="1" dirty="0"/>
              <a:t>(3.) </a:t>
            </a:r>
            <a:r>
              <a:rPr lang="el-GR" sz="1700" i="1" dirty="0" err="1"/>
              <a:t>μετὰ</a:t>
            </a:r>
            <a:r>
              <a:rPr lang="el-GR" sz="1700" i="1" dirty="0"/>
              <a:t> </a:t>
            </a:r>
            <a:r>
              <a:rPr lang="el-GR" sz="1700" i="1" dirty="0" err="1"/>
              <a:t>πολλὰς</a:t>
            </a:r>
            <a:r>
              <a:rPr lang="el-GR" sz="1700" i="1" dirty="0"/>
              <a:t> </a:t>
            </a:r>
            <a:r>
              <a:rPr lang="el-GR" sz="1700" i="1" dirty="0" err="1"/>
              <a:t>δὲ</a:t>
            </a:r>
            <a:r>
              <a:rPr lang="el-GR" sz="1700" i="1" dirty="0"/>
              <a:t> βασάνους </a:t>
            </a:r>
            <a:r>
              <a:rPr lang="el-GR" sz="1700" i="1" dirty="0" err="1"/>
              <a:t>καὶ</a:t>
            </a:r>
            <a:r>
              <a:rPr lang="el-GR" sz="1700" i="1" dirty="0"/>
              <a:t> τιμωρίας </a:t>
            </a:r>
            <a:r>
              <a:rPr lang="el-GR" sz="1700" i="1" dirty="0" err="1"/>
              <a:t>ἐν</a:t>
            </a:r>
            <a:r>
              <a:rPr lang="el-GR" sz="1700" i="1" dirty="0"/>
              <a:t> </a:t>
            </a:r>
            <a:r>
              <a:rPr lang="el-GR" sz="1700" i="1" dirty="0" err="1"/>
              <a:t>ἰδίῳ</a:t>
            </a:r>
            <a:r>
              <a:rPr lang="el-GR" sz="1700" i="1" dirty="0"/>
              <a:t>, </a:t>
            </a:r>
            <a:r>
              <a:rPr lang="el-GR" sz="1700" i="1" dirty="0" err="1"/>
              <a:t>φασί</a:t>
            </a:r>
            <a:r>
              <a:rPr lang="el-GR" sz="1700" i="1" dirty="0"/>
              <a:t>, </a:t>
            </a:r>
            <a:r>
              <a:rPr lang="el-GR" sz="1700" i="1" dirty="0" err="1"/>
              <a:t>χωρίῳ</a:t>
            </a:r>
            <a:r>
              <a:rPr lang="el-GR" sz="1700" i="1" dirty="0"/>
              <a:t> </a:t>
            </a:r>
            <a:r>
              <a:rPr lang="el-GR" sz="1700" i="1" dirty="0" err="1"/>
              <a:t>τελευτήσαντος</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ὀδμῆς</a:t>
            </a:r>
            <a:r>
              <a:rPr lang="el-GR" sz="1700" i="1" dirty="0"/>
              <a:t> </a:t>
            </a:r>
            <a:r>
              <a:rPr lang="el-GR" sz="1700" i="1" dirty="0" err="1"/>
              <a:t>ἔρημον</a:t>
            </a:r>
            <a:r>
              <a:rPr lang="el-GR" sz="1700" i="1" dirty="0"/>
              <a:t> </a:t>
            </a:r>
            <a:r>
              <a:rPr lang="el-GR" sz="1700" i="1" dirty="0" err="1"/>
              <a:t>καὶ</a:t>
            </a:r>
            <a:r>
              <a:rPr lang="el-GR" sz="1700" i="1" dirty="0"/>
              <a:t> </a:t>
            </a:r>
            <a:r>
              <a:rPr lang="el-GR" sz="1700" i="1" dirty="0" err="1"/>
              <a:t>ἀοίκητον</a:t>
            </a:r>
            <a:r>
              <a:rPr lang="el-GR" sz="1700" i="1" dirty="0"/>
              <a:t> </a:t>
            </a:r>
            <a:r>
              <a:rPr lang="el-GR" sz="1700" i="1" dirty="0" err="1"/>
              <a:t>τὸ</a:t>
            </a:r>
            <a:r>
              <a:rPr lang="el-GR" sz="1700" i="1" dirty="0"/>
              <a:t> </a:t>
            </a:r>
            <a:r>
              <a:rPr lang="el-GR" sz="1700" i="1" dirty="0" err="1"/>
              <a:t>χωρίον</a:t>
            </a:r>
            <a:r>
              <a:rPr lang="el-GR" sz="1700" i="1" dirty="0"/>
              <a:t> μέχρι </a:t>
            </a:r>
            <a:r>
              <a:rPr lang="el-GR" sz="1700" i="1" dirty="0" err="1"/>
              <a:t>τῆς</a:t>
            </a:r>
            <a:r>
              <a:rPr lang="el-GR" sz="1700" i="1" dirty="0"/>
              <a:t> </a:t>
            </a:r>
            <a:r>
              <a:rPr lang="el-GR" sz="1700" i="1" dirty="0" err="1"/>
              <a:t>νῦν</a:t>
            </a:r>
            <a:r>
              <a:rPr lang="el-GR" sz="1700" i="1" dirty="0"/>
              <a:t> γενέσθαι </a:t>
            </a:r>
            <a:r>
              <a:rPr lang="el-GR" sz="1700" dirty="0" err="1"/>
              <a:t>ὀδμῆς</a:t>
            </a:r>
            <a:r>
              <a:rPr lang="el-GR" sz="1700" dirty="0"/>
              <a:t> </a:t>
            </a:r>
            <a:r>
              <a:rPr lang="el-GR" sz="1700" dirty="0" err="1"/>
              <a:t>ἔρημον</a:t>
            </a:r>
            <a:r>
              <a:rPr lang="el-GR" sz="1700" dirty="0"/>
              <a:t> </a:t>
            </a:r>
            <a:r>
              <a:rPr lang="el-GR" sz="1700" dirty="0" err="1"/>
              <a:t>καὶ</a:t>
            </a:r>
            <a:r>
              <a:rPr lang="el-GR" sz="1700" dirty="0"/>
              <a:t> </a:t>
            </a:r>
            <a:r>
              <a:rPr lang="el-GR" sz="1700" dirty="0" err="1"/>
              <a:t>ἀοίκητον</a:t>
            </a:r>
            <a:r>
              <a:rPr lang="el-GR" sz="1700" dirty="0"/>
              <a:t> </a:t>
            </a:r>
            <a:r>
              <a:rPr lang="el-GR" sz="1700" dirty="0" err="1"/>
              <a:t>τὸ</a:t>
            </a:r>
            <a:r>
              <a:rPr lang="el-GR" sz="1700" dirty="0"/>
              <a:t> </a:t>
            </a:r>
            <a:r>
              <a:rPr lang="el-GR" sz="1700" dirty="0" err="1"/>
              <a:t>χωρίον</a:t>
            </a:r>
            <a:r>
              <a:rPr lang="el-GR" sz="1700" dirty="0"/>
              <a:t> μέχρι </a:t>
            </a:r>
            <a:r>
              <a:rPr lang="el-GR" sz="1700" dirty="0" err="1"/>
              <a:t>τῆς</a:t>
            </a:r>
            <a:r>
              <a:rPr lang="el-GR" sz="1700" dirty="0"/>
              <a:t> </a:t>
            </a:r>
            <a:r>
              <a:rPr lang="el-GR" sz="1700" dirty="0" err="1"/>
              <a:t>νῦν</a:t>
            </a:r>
            <a:r>
              <a:rPr lang="el-GR" sz="1700" dirty="0"/>
              <a:t> γενέσθαι, </a:t>
            </a:r>
            <a:r>
              <a:rPr lang="el-GR" sz="1700" dirty="0" err="1"/>
              <a:t>ἀλλ</a:t>
            </a:r>
            <a:r>
              <a:rPr lang="el-GR" sz="1700" dirty="0"/>
              <a:t>’ </a:t>
            </a:r>
            <a:r>
              <a:rPr lang="el-GR" sz="1700" dirty="0" err="1"/>
              <a:t>οὐδὲ</a:t>
            </a:r>
            <a:r>
              <a:rPr lang="el-GR" sz="1700" dirty="0"/>
              <a:t> μέχρι </a:t>
            </a:r>
            <a:r>
              <a:rPr lang="el-GR" sz="1700" dirty="0" err="1"/>
              <a:t>τῆς</a:t>
            </a:r>
            <a:r>
              <a:rPr lang="el-GR" sz="1700" dirty="0"/>
              <a:t> σήμερον </a:t>
            </a:r>
            <a:r>
              <a:rPr lang="el-GR" sz="1700" dirty="0" err="1"/>
              <a:t>δύνασθαί</a:t>
            </a:r>
            <a:r>
              <a:rPr lang="el-GR" sz="1700" dirty="0"/>
              <a:t> </a:t>
            </a:r>
            <a:r>
              <a:rPr lang="el-GR" sz="1700" dirty="0" err="1"/>
              <a:t>τινα</a:t>
            </a:r>
            <a:r>
              <a:rPr lang="el-GR" sz="1700" dirty="0"/>
              <a:t> </a:t>
            </a:r>
            <a:r>
              <a:rPr lang="el-GR" sz="1700" dirty="0" err="1"/>
              <a:t>ἐκεῖνον</a:t>
            </a:r>
            <a:r>
              <a:rPr lang="el-GR" sz="1700" dirty="0"/>
              <a:t> </a:t>
            </a:r>
            <a:r>
              <a:rPr lang="el-GR" sz="1700" dirty="0" err="1"/>
              <a:t>τὸν</a:t>
            </a:r>
            <a:r>
              <a:rPr lang="el-GR" sz="1700" dirty="0"/>
              <a:t> </a:t>
            </a:r>
            <a:r>
              <a:rPr lang="el-GR" sz="1700" dirty="0" err="1"/>
              <a:t>τόπον</a:t>
            </a:r>
            <a:r>
              <a:rPr lang="el-GR" sz="1700" dirty="0"/>
              <a:t>  </a:t>
            </a:r>
            <a:r>
              <a:rPr lang="el-GR" sz="1700" dirty="0" err="1"/>
              <a:t>παρελθεῖν</a:t>
            </a:r>
            <a:r>
              <a:rPr lang="el-GR" sz="1700" dirty="0"/>
              <a:t>, </a:t>
            </a:r>
            <a:r>
              <a:rPr lang="el-GR" sz="1700" dirty="0" err="1"/>
              <a:t>ἐὰν</a:t>
            </a:r>
            <a:r>
              <a:rPr lang="el-GR" sz="1700" dirty="0"/>
              <a:t> </a:t>
            </a:r>
            <a:r>
              <a:rPr lang="el-GR" sz="1700" dirty="0" err="1"/>
              <a:t>μὴ</a:t>
            </a:r>
            <a:r>
              <a:rPr lang="el-GR" sz="1700" dirty="0"/>
              <a:t> </a:t>
            </a:r>
            <a:r>
              <a:rPr lang="el-GR" sz="1700" dirty="0" err="1"/>
              <a:t>τὰς</a:t>
            </a:r>
            <a:r>
              <a:rPr lang="el-GR" sz="1700" dirty="0"/>
              <a:t> </a:t>
            </a:r>
            <a:r>
              <a:rPr lang="el-GR" sz="1700" dirty="0" err="1"/>
              <a:t>ῥῖνας</a:t>
            </a:r>
            <a:r>
              <a:rPr lang="el-GR" sz="1700" dirty="0"/>
              <a:t> </a:t>
            </a:r>
            <a:r>
              <a:rPr lang="el-GR" sz="1700" dirty="0" err="1"/>
              <a:t>ταῖς</a:t>
            </a:r>
            <a:r>
              <a:rPr lang="el-GR" sz="1700" dirty="0"/>
              <a:t> </a:t>
            </a:r>
            <a:r>
              <a:rPr lang="el-GR" sz="1700" dirty="0" err="1"/>
              <a:t>χερσὶν</a:t>
            </a:r>
            <a:r>
              <a:rPr lang="el-GR" sz="1700" dirty="0"/>
              <a:t> </a:t>
            </a:r>
            <a:r>
              <a:rPr lang="el-GR" sz="1700" dirty="0" err="1"/>
              <a:t>ἐπιφράξῃ</a:t>
            </a:r>
            <a:r>
              <a:rPr lang="el-GR" sz="1700" dirty="0"/>
              <a:t>. </a:t>
            </a:r>
            <a:r>
              <a:rPr lang="el-GR" sz="1700" dirty="0" err="1"/>
              <a:t>τοσαύτη</a:t>
            </a:r>
            <a:r>
              <a:rPr lang="el-GR" sz="1700" dirty="0"/>
              <a:t> </a:t>
            </a:r>
            <a:r>
              <a:rPr lang="el-GR" sz="1700" dirty="0" err="1"/>
              <a:t>διὰ</a:t>
            </a:r>
            <a:r>
              <a:rPr lang="el-GR" sz="1700" dirty="0"/>
              <a:t>  (5) </a:t>
            </a:r>
            <a:r>
              <a:rPr lang="el-GR" sz="1700" dirty="0" err="1"/>
              <a:t>τῆς</a:t>
            </a:r>
            <a:r>
              <a:rPr lang="el-GR" sz="1700" dirty="0"/>
              <a:t> </a:t>
            </a:r>
            <a:r>
              <a:rPr lang="el-GR" sz="1700" dirty="0" err="1"/>
              <a:t>σαρκὸς</a:t>
            </a:r>
            <a:r>
              <a:rPr lang="el-GR" sz="1700" dirty="0"/>
              <a:t> </a:t>
            </a:r>
            <a:r>
              <a:rPr lang="el-GR" sz="1700" dirty="0" err="1"/>
              <a:t>αὐτοῦ</a:t>
            </a:r>
            <a:r>
              <a:rPr lang="el-GR" sz="1700" dirty="0"/>
              <a:t> </a:t>
            </a:r>
            <a:r>
              <a:rPr lang="el-GR" sz="1700" dirty="0" err="1"/>
              <a:t>καὶ</a:t>
            </a:r>
            <a:r>
              <a:rPr lang="el-GR" sz="1700" dirty="0"/>
              <a:t> </a:t>
            </a:r>
            <a:r>
              <a:rPr lang="el-GR" sz="1700" dirty="0" err="1"/>
              <a:t>ἐπὶ</a:t>
            </a:r>
            <a:r>
              <a:rPr lang="el-GR" sz="1700" dirty="0"/>
              <a:t> </a:t>
            </a:r>
            <a:r>
              <a:rPr lang="el-GR" sz="1700" dirty="0" err="1"/>
              <a:t>τῆς</a:t>
            </a:r>
            <a:r>
              <a:rPr lang="el-GR" sz="1700" dirty="0"/>
              <a:t> </a:t>
            </a:r>
            <a:r>
              <a:rPr lang="el-GR" sz="1700" dirty="0" err="1"/>
              <a:t>γῆς</a:t>
            </a:r>
            <a:r>
              <a:rPr lang="el-GR" sz="1700" dirty="0"/>
              <a:t> </a:t>
            </a:r>
            <a:r>
              <a:rPr lang="el-GR" sz="1700" dirty="0" err="1"/>
              <a:t>ἔκρυσις</a:t>
            </a:r>
            <a:r>
              <a:rPr lang="el-GR" sz="1700" dirty="0"/>
              <a:t> </a:t>
            </a:r>
            <a:r>
              <a:rPr lang="el-GR" sz="1700" dirty="0" err="1"/>
              <a:t>ἐχώρησεν</a:t>
            </a:r>
            <a:r>
              <a:rPr lang="el-GR" sz="1700" dirty="0"/>
              <a:t>.</a:t>
            </a:r>
            <a:r>
              <a:rPr lang="el-GR" sz="1700" dirty="0">
                <a:hlinkClick r:id="rId3"/>
              </a:rPr>
              <a:t>“</a:t>
            </a:r>
            <a:r>
              <a:rPr lang="el-GR" sz="1700" dirty="0"/>
              <a:t> </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764704"/>
            <a:ext cx="5688632" cy="1933712"/>
          </a:xfrm>
          <a:prstGeom prst="rect">
            <a:avLst/>
          </a:prstGeom>
        </p:spPr>
      </p:pic>
      <p:sp>
        <p:nvSpPr>
          <p:cNvPr id="5" name="TextBox 4"/>
          <p:cNvSpPr txBox="1"/>
          <p:nvPr/>
        </p:nvSpPr>
        <p:spPr>
          <a:xfrm>
            <a:off x="7164288" y="2152609"/>
            <a:ext cx="216024" cy="228599"/>
          </a:xfrm>
          <a:prstGeom prst="rect">
            <a:avLst/>
          </a:prstGeom>
        </p:spPr>
        <p:txBody>
          <a:bodyPr vert="horz" wrap="square" lIns="91440" tIns="45720" rIns="91440" bIns="45720" rtlCol="0" anchor="ctr">
            <a:noAutofit/>
          </a:bodyPr>
          <a:lstStyle/>
          <a:p>
            <a:pPr algn="ctr"/>
            <a:r>
              <a:rPr lang="el-GR" sz="1500" dirty="0" smtClean="0"/>
              <a:t>8</a:t>
            </a:r>
          </a:p>
        </p:txBody>
      </p:sp>
    </p:spTree>
    <p:extLst>
      <p:ext uri="{BB962C8B-B14F-4D97-AF65-F5344CB8AC3E}">
        <p14:creationId xmlns:p14="http://schemas.microsoft.com/office/powerpoint/2010/main" val="34696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0972" y="116632"/>
            <a:ext cx="8229600" cy="720080"/>
          </a:xfrm>
        </p:spPr>
        <p:txBody>
          <a:bodyPr>
            <a:normAutofit/>
          </a:bodyPr>
          <a:lstStyle/>
          <a:p>
            <a:r>
              <a:rPr lang="el-GR" sz="4000" dirty="0"/>
              <a:t>ΙΟΥΔΑΣ ΚΑΙ </a:t>
            </a:r>
            <a:r>
              <a:rPr lang="el-GR" sz="4000" dirty="0" smtClean="0"/>
              <a:t>ΙΟΥΔΑΙΟΙ</a:t>
            </a:r>
            <a:endParaRPr lang="el-GR" sz="4000" dirty="0"/>
          </a:p>
        </p:txBody>
      </p:sp>
      <p:sp>
        <p:nvSpPr>
          <p:cNvPr id="3" name="Θέση περιεχομένου 2"/>
          <p:cNvSpPr>
            <a:spLocks noGrp="1"/>
          </p:cNvSpPr>
          <p:nvPr>
            <p:ph idx="1"/>
          </p:nvPr>
        </p:nvSpPr>
        <p:spPr>
          <a:xfrm>
            <a:off x="460972" y="2492896"/>
            <a:ext cx="8358201" cy="3877891"/>
          </a:xfrm>
        </p:spPr>
        <p:txBody>
          <a:bodyPr anchor="b">
            <a:noAutofit/>
          </a:bodyPr>
          <a:lstStyle/>
          <a:p>
            <a:pPr marL="0" indent="0">
              <a:lnSpc>
                <a:spcPts val="1700"/>
              </a:lnSpc>
              <a:spcBef>
                <a:spcPts val="300"/>
              </a:spcBef>
              <a:buNone/>
            </a:pPr>
            <a:r>
              <a:rPr lang="el-GR" sz="2000" dirty="0"/>
              <a:t>Επί τη βάσει ιδίως του </a:t>
            </a:r>
            <a:r>
              <a:rPr lang="el-GR" sz="2000" dirty="0" err="1"/>
              <a:t>Ιω</a:t>
            </a:r>
            <a:r>
              <a:rPr lang="el-GR" sz="2000" dirty="0"/>
              <a:t>. 8 και του Ιούδα καλλιεργήθηκε στον Μεσαίωνα ένας αντισημιτισμός που διαρκεί ως τις μέρες μας.</a:t>
            </a:r>
          </a:p>
          <a:p>
            <a:pPr marL="0" indent="0">
              <a:lnSpc>
                <a:spcPts val="1700"/>
              </a:lnSpc>
              <a:spcBef>
                <a:spcPts val="300"/>
              </a:spcBef>
              <a:buNone/>
            </a:pPr>
            <a:r>
              <a:rPr lang="el-GR" sz="2000" dirty="0"/>
              <a:t>Στο </a:t>
            </a:r>
            <a:r>
              <a:rPr lang="el-GR" sz="2000" dirty="0" err="1"/>
              <a:t>Ιω</a:t>
            </a:r>
            <a:r>
              <a:rPr lang="el-GR" sz="2000" dirty="0"/>
              <a:t>. </a:t>
            </a:r>
            <a:r>
              <a:rPr lang="el-GR" sz="2000" i="1" dirty="0"/>
              <a:t>Ιουδαίοι</a:t>
            </a:r>
            <a:r>
              <a:rPr lang="el-GR" sz="2000" dirty="0"/>
              <a:t>, όμως, δεν χαρακτηρίζονται μόνον οι Αρχιερείς. Είναι εξόχως σημαντικό ότι ο Ιησούς με τα σκληρά λόγια του </a:t>
            </a:r>
            <a:r>
              <a:rPr lang="el-GR" sz="2000" dirty="0" err="1"/>
              <a:t>Ιω</a:t>
            </a:r>
            <a:r>
              <a:rPr lang="el-GR" sz="2000" dirty="0"/>
              <a:t>. 8 απευθύνεται ιδιαίτερα </a:t>
            </a:r>
            <a:r>
              <a:rPr lang="el-GR" sz="2000" b="1" i="1" dirty="0" err="1"/>
              <a:t>πρὸς</a:t>
            </a:r>
            <a:r>
              <a:rPr lang="el-GR" sz="2000" b="1" i="1" dirty="0"/>
              <a:t> </a:t>
            </a:r>
            <a:r>
              <a:rPr lang="el-GR" sz="2000" b="1" i="1" dirty="0" err="1"/>
              <a:t>τοὺς</a:t>
            </a:r>
            <a:r>
              <a:rPr lang="el-GR" sz="2000" b="1" i="1" dirty="0"/>
              <a:t> </a:t>
            </a:r>
            <a:r>
              <a:rPr lang="el-GR" sz="2000" b="1" i="1" dirty="0" err="1"/>
              <a:t>πεπιστευκότας</a:t>
            </a:r>
            <a:r>
              <a:rPr lang="el-GR" sz="2000" b="1" i="1" dirty="0"/>
              <a:t> </a:t>
            </a:r>
            <a:r>
              <a:rPr lang="el-GR" sz="2000" b="1" i="1" dirty="0" err="1"/>
              <a:t>αὐτῷ</a:t>
            </a:r>
            <a:r>
              <a:rPr lang="el-GR" sz="2000" i="1" dirty="0"/>
              <a:t> </a:t>
            </a:r>
            <a:r>
              <a:rPr lang="el-GR" sz="2000" i="1" dirty="0" err="1"/>
              <a:t>Ἰουδαίους</a:t>
            </a:r>
            <a:r>
              <a:rPr lang="el-GR" sz="2000" i="1" dirty="0"/>
              <a:t> </a:t>
            </a:r>
            <a:r>
              <a:rPr lang="el-GR" sz="2000" dirty="0"/>
              <a:t>σημειώνοντας:</a:t>
            </a:r>
            <a:r>
              <a:rPr lang="el-GR" sz="2000" i="1" dirty="0"/>
              <a:t> </a:t>
            </a:r>
            <a:r>
              <a:rPr lang="el-GR" sz="2000" i="1" dirty="0" err="1"/>
              <a:t>ἐὰν</a:t>
            </a:r>
            <a:r>
              <a:rPr lang="el-GR" sz="2000" i="1" dirty="0"/>
              <a:t> </a:t>
            </a:r>
            <a:r>
              <a:rPr lang="el-GR" sz="2000" i="1" dirty="0" err="1"/>
              <a:t>ὑμεῖς</a:t>
            </a:r>
            <a:r>
              <a:rPr lang="el-GR" sz="2000" i="1" dirty="0"/>
              <a:t> </a:t>
            </a:r>
            <a:r>
              <a:rPr lang="el-GR" sz="2000" i="1" dirty="0" err="1"/>
              <a:t>μείνητε</a:t>
            </a:r>
            <a:r>
              <a:rPr lang="el-GR" sz="2000" i="1" dirty="0"/>
              <a:t> </a:t>
            </a:r>
            <a:r>
              <a:rPr lang="el-GR" sz="2000" i="1" dirty="0" err="1"/>
              <a:t>ἐν</a:t>
            </a:r>
            <a:r>
              <a:rPr lang="el-GR" sz="2000" i="1" dirty="0"/>
              <a:t> </a:t>
            </a:r>
            <a:r>
              <a:rPr lang="el-GR" sz="2000" i="1" dirty="0" err="1"/>
              <a:t>τῷ</a:t>
            </a:r>
            <a:r>
              <a:rPr lang="el-GR" sz="2000" i="1" dirty="0"/>
              <a:t> </a:t>
            </a:r>
            <a:r>
              <a:rPr lang="el-GR" sz="2000" i="1" dirty="0" err="1"/>
              <a:t>λόγῳ</a:t>
            </a:r>
            <a:r>
              <a:rPr lang="el-GR" sz="2000" i="1" dirty="0"/>
              <a:t> </a:t>
            </a:r>
            <a:r>
              <a:rPr lang="el-GR" sz="2000" i="1" dirty="0" err="1"/>
              <a:t>τῷ</a:t>
            </a:r>
            <a:r>
              <a:rPr lang="el-GR" sz="2000" i="1" dirty="0"/>
              <a:t> </a:t>
            </a:r>
            <a:r>
              <a:rPr lang="el-GR" sz="2000" i="1" dirty="0" err="1"/>
              <a:t>ἐμῷ</a:t>
            </a:r>
            <a:r>
              <a:rPr lang="el-GR" sz="2000" i="1" dirty="0"/>
              <a:t>, </a:t>
            </a:r>
            <a:r>
              <a:rPr lang="el-GR" sz="2000" i="1" dirty="0" err="1"/>
              <a:t>ἀληθῶς</a:t>
            </a:r>
            <a:r>
              <a:rPr lang="el-GR" sz="2000" i="1" dirty="0"/>
              <a:t> </a:t>
            </a:r>
            <a:r>
              <a:rPr lang="el-GR" sz="2000" i="1" dirty="0" err="1"/>
              <a:t>μαθηταί</a:t>
            </a:r>
            <a:r>
              <a:rPr lang="el-GR" sz="2000" i="1" dirty="0"/>
              <a:t> </a:t>
            </a:r>
            <a:r>
              <a:rPr lang="el-GR" sz="2000" i="1" dirty="0" err="1"/>
              <a:t>μού</a:t>
            </a:r>
            <a:r>
              <a:rPr lang="el-GR" sz="2000" i="1" dirty="0"/>
              <a:t> </a:t>
            </a:r>
            <a:r>
              <a:rPr lang="el-GR" sz="2000" i="1" dirty="0" err="1"/>
              <a:t>ἐστε</a:t>
            </a:r>
            <a:r>
              <a:rPr lang="el-GR" sz="2000" dirty="0"/>
              <a:t> (8, 31). Συνεπώς ο Ιωάννης (που γράφει στα τέλη του 1</a:t>
            </a:r>
            <a:r>
              <a:rPr lang="el-GR" sz="2000" baseline="30000" dirty="0"/>
              <a:t>ου</a:t>
            </a:r>
            <a:r>
              <a:rPr lang="el-GR" sz="2000" dirty="0"/>
              <a:t> αι. όταν Συναγωγή και Εκκλησία αρχίζουν εμφανώς πλέον να διαφοροποιούνται) απευθύνεται κατεξοχήν σε βαπτισμένα μέλη της Κοινότητάς του που είχαν αναπτύξει τη δαιμονική- αλαζονική αυτάρκεια ότι αυτόματα επειδή ανήκουν στον «εκλεκτό λαό» σώζονται, χωρίς να εκπληρώνουν κατ’ ουσία το θέλημα του Πατέρα. Αυτή η «λογική» κάνει τους «Ιουδαίους» γόνους του διαβόλου σε αντιθετικό παραλληλισμό προς τον αληθινό Ισραήλ. </a:t>
            </a:r>
          </a:p>
          <a:p>
            <a:pPr marL="0" indent="0">
              <a:lnSpc>
                <a:spcPts val="1700"/>
              </a:lnSpc>
              <a:spcBef>
                <a:spcPts val="300"/>
              </a:spcBef>
              <a:buNone/>
            </a:pPr>
            <a:r>
              <a:rPr lang="el-GR" sz="2000" dirty="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3316414" cy="187220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818551"/>
            <a:ext cx="3742391" cy="1908801"/>
          </a:xfrm>
          <a:prstGeom prst="rect">
            <a:avLst/>
          </a:prstGeom>
        </p:spPr>
      </p:pic>
      <p:sp>
        <p:nvSpPr>
          <p:cNvPr id="6" name="TextBox 5"/>
          <p:cNvSpPr txBox="1"/>
          <p:nvPr/>
        </p:nvSpPr>
        <p:spPr>
          <a:xfrm>
            <a:off x="3927974" y="2498753"/>
            <a:ext cx="216024" cy="228599"/>
          </a:xfrm>
          <a:prstGeom prst="rect">
            <a:avLst/>
          </a:prstGeom>
        </p:spPr>
        <p:txBody>
          <a:bodyPr vert="horz" wrap="square" lIns="91440" tIns="45720" rIns="91440" bIns="45720" rtlCol="0" anchor="ctr">
            <a:noAutofit/>
          </a:bodyPr>
          <a:lstStyle/>
          <a:p>
            <a:pPr algn="ctr"/>
            <a:r>
              <a:rPr lang="el-GR" sz="1500" dirty="0" smtClean="0"/>
              <a:t>9</a:t>
            </a:r>
          </a:p>
        </p:txBody>
      </p:sp>
      <p:sp>
        <p:nvSpPr>
          <p:cNvPr id="7" name="TextBox 6"/>
          <p:cNvSpPr txBox="1"/>
          <p:nvPr/>
        </p:nvSpPr>
        <p:spPr>
          <a:xfrm>
            <a:off x="8537713" y="2478912"/>
            <a:ext cx="432048" cy="268279"/>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35939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4294967295"/>
          </p:nvPr>
        </p:nvSpPr>
        <p:spPr>
          <a:xfrm>
            <a:off x="250825" y="2780928"/>
            <a:ext cx="8713663" cy="3961185"/>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nSpc>
                <a:spcPts val="1800"/>
              </a:lnSpc>
              <a:spcBef>
                <a:spcPts val="0"/>
              </a:spcBef>
              <a:buNone/>
              <a:defRPr/>
            </a:pPr>
            <a:r>
              <a:rPr lang="el-GR" sz="1700" i="1" dirty="0" smtClean="0"/>
              <a:t>Στην </a:t>
            </a:r>
            <a:r>
              <a:rPr lang="el-GR" sz="1700" i="1" dirty="0"/>
              <a:t>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700" i="1" dirty="0" err="1"/>
              <a:t>Ωρίσθη</a:t>
            </a:r>
            <a:r>
              <a:rPr lang="el-GR" sz="1700" i="1" dirty="0"/>
              <a:t> του λοιπού ουδείς των Εβραίων να </a:t>
            </a:r>
            <a:r>
              <a:rPr lang="el-GR" sz="1700" i="1" dirty="0" err="1"/>
              <a:t>κατοική</a:t>
            </a:r>
            <a:r>
              <a:rPr lang="el-GR" sz="1700" i="1" dirty="0"/>
              <a:t> πλέον εις το μέρος της πόλεως ο ευαρεστείται, </a:t>
            </a:r>
            <a:r>
              <a:rPr lang="el-GR" sz="1700" i="1" dirty="0" err="1"/>
              <a:t>αλλ</a:t>
            </a:r>
            <a:r>
              <a:rPr lang="el-GR" sz="1700" i="1" dirty="0"/>
              <a:t>’ εν τη συνοικία </a:t>
            </a:r>
            <a:r>
              <a:rPr lang="el-GR" sz="1700" b="1" i="1" dirty="0" err="1"/>
              <a:t>Γέτω</a:t>
            </a:r>
            <a:r>
              <a:rPr lang="el-GR" sz="1700" i="1" dirty="0"/>
              <a:t>, ήτις επί τούτω </a:t>
            </a:r>
            <a:r>
              <a:rPr lang="el-GR" sz="1700" i="1" dirty="0" err="1"/>
              <a:t>ωρίσθη</a:t>
            </a:r>
            <a:r>
              <a:rPr lang="el-GR" sz="1700" i="1" dirty="0"/>
              <a:t> εις το </a:t>
            </a:r>
            <a:r>
              <a:rPr lang="el-GR" sz="1700" i="1" dirty="0" err="1"/>
              <a:t>παράμετρον</a:t>
            </a:r>
            <a:r>
              <a:rPr lang="el-GR" sz="1700" i="1" dirty="0"/>
              <a:t> τι της πόλεως, και δια δύω σταυρωτών διόδων σχηματίζει σχήμα Σταυρού. Ταύτης αι τέσσαρες είσοδοι </a:t>
            </a:r>
            <a:r>
              <a:rPr lang="el-GR" sz="1700" b="1" i="1" dirty="0" err="1"/>
              <a:t>ετειχίσθησαν</a:t>
            </a:r>
            <a:r>
              <a:rPr lang="el-GR" sz="1700" i="1" dirty="0"/>
              <a:t> </a:t>
            </a:r>
            <a:r>
              <a:rPr lang="el-GR" sz="1700" i="1" dirty="0" err="1"/>
              <a:t>έχουσαι</a:t>
            </a:r>
            <a:r>
              <a:rPr lang="el-GR" sz="1700" i="1" dirty="0"/>
              <a:t> μόνον </a:t>
            </a:r>
            <a:r>
              <a:rPr lang="el-GR" sz="1700" i="1" dirty="0" err="1"/>
              <a:t>πύλας</a:t>
            </a:r>
            <a:r>
              <a:rPr lang="el-GR" sz="1700" i="1" dirty="0"/>
              <a:t>, </a:t>
            </a:r>
            <a:r>
              <a:rPr lang="el-GR" sz="1700" i="1" dirty="0" err="1"/>
              <a:t>εφών</a:t>
            </a:r>
            <a:r>
              <a:rPr lang="el-GR" sz="1700" i="1" dirty="0"/>
              <a:t> ετέθη το σύνολον του αγίου Μάρκου με την εξής </a:t>
            </a:r>
            <a:r>
              <a:rPr lang="el-GR" sz="1700" i="1" dirty="0" err="1"/>
              <a:t>επιγραφήν</a:t>
            </a:r>
            <a:r>
              <a:rPr lang="el-GR" sz="1700" i="1" dirty="0"/>
              <a:t>: </a:t>
            </a:r>
            <a:r>
              <a:rPr lang="en-US" sz="1700" i="1" dirty="0"/>
              <a:t>In </a:t>
            </a:r>
            <a:r>
              <a:rPr lang="en-US" sz="1700" i="1" dirty="0" err="1"/>
              <a:t>Cruce</a:t>
            </a:r>
            <a:r>
              <a:rPr lang="en-US" sz="1700" i="1" dirty="0"/>
              <a:t> </a:t>
            </a:r>
            <a:r>
              <a:rPr lang="en-US" sz="1700" i="1" dirty="0" err="1"/>
              <a:t>quia</a:t>
            </a:r>
            <a:r>
              <a:rPr lang="en-US" sz="1700" i="1" dirty="0"/>
              <a:t> </a:t>
            </a:r>
            <a:r>
              <a:rPr lang="en-US" sz="1700" i="1" dirty="0" err="1" smtClean="0"/>
              <a:t>Crucifixerunt</a:t>
            </a:r>
            <a:r>
              <a:rPr lang="el-GR" sz="1700" i="1" dirty="0" smtClean="0"/>
              <a:t> </a:t>
            </a:r>
            <a:r>
              <a:rPr lang="el-GR" sz="1700" b="1" i="1" dirty="0" smtClean="0">
                <a:solidFill>
                  <a:schemeClr val="tx1"/>
                </a:solidFill>
              </a:rPr>
              <a:t>(</a:t>
            </a:r>
            <a:r>
              <a:rPr lang="de-DE" sz="1700" b="1" dirty="0" smtClean="0">
                <a:solidFill>
                  <a:schemeClr val="tx1"/>
                </a:solidFill>
              </a:rPr>
              <a:t>«E</a:t>
            </a:r>
            <a:r>
              <a:rPr lang="el-GR" sz="1700" b="1" dirty="0" smtClean="0">
                <a:solidFill>
                  <a:schemeClr val="tx1"/>
                </a:solidFill>
              </a:rPr>
              <a:t>ν </a:t>
            </a:r>
            <a:r>
              <a:rPr lang="el-GR" sz="1700" b="1" dirty="0" err="1" smtClean="0">
                <a:solidFill>
                  <a:schemeClr val="tx1"/>
                </a:solidFill>
              </a:rPr>
              <a:t>σταυρώ</a:t>
            </a:r>
            <a:r>
              <a:rPr lang="el-GR" sz="1700" b="1" dirty="0" smtClean="0">
                <a:solidFill>
                  <a:schemeClr val="tx1"/>
                </a:solidFill>
              </a:rPr>
              <a:t> οι </a:t>
            </a:r>
            <a:r>
              <a:rPr lang="el-GR" sz="1700" b="1" dirty="0" err="1" smtClean="0">
                <a:solidFill>
                  <a:schemeClr val="tx1"/>
                </a:solidFill>
              </a:rPr>
              <a:t>σταυρώσαντες</a:t>
            </a:r>
            <a:r>
              <a:rPr lang="el-GR" sz="1700" b="1" dirty="0" smtClean="0">
                <a:solidFill>
                  <a:schemeClr val="tx1"/>
                </a:solidFill>
              </a:rPr>
              <a:t>!»)</a:t>
            </a:r>
            <a:r>
              <a:rPr lang="el-GR" sz="1700" i="1" dirty="0" smtClean="0">
                <a:solidFill>
                  <a:schemeClr val="tx1"/>
                </a:solidFill>
              </a:rPr>
              <a:t>. </a:t>
            </a:r>
            <a:r>
              <a:rPr lang="el-GR" sz="1700" i="1" dirty="0"/>
              <a:t>20 Δια του αυτού ψηφίσματος </a:t>
            </a:r>
            <a:r>
              <a:rPr lang="el-GR" sz="1700" i="1" dirty="0" err="1"/>
              <a:t>απηγορεύθη</a:t>
            </a:r>
            <a:r>
              <a:rPr lang="el-GR" sz="1700" i="1" dirty="0"/>
              <a:t> η εκ της συνοικίας έξοδος των Εβραίων από της Μεγάλης </a:t>
            </a:r>
            <a:r>
              <a:rPr lang="el-GR" sz="1700" i="1" dirty="0" smtClean="0"/>
              <a:t>Πέμπτης </a:t>
            </a:r>
            <a:r>
              <a:rPr lang="el-GR" sz="1700" i="1" dirty="0"/>
              <a:t>μέχρι και της Νέας Τρίτης της </a:t>
            </a:r>
            <a:r>
              <a:rPr lang="el-GR" sz="1700" i="1" dirty="0" err="1"/>
              <a:t>Δ</a:t>
            </a:r>
            <a:r>
              <a:rPr lang="el-GR" sz="1700" i="1" dirty="0" err="1" smtClean="0"/>
              <a:t>ιακαινισίμου</a:t>
            </a:r>
            <a:r>
              <a:rPr lang="el-GR" sz="1700" i="1" dirty="0"/>
              <a:t>, </a:t>
            </a:r>
            <a:r>
              <a:rPr lang="el-GR" sz="1700" i="1" dirty="0" err="1"/>
              <a:t>ότε</a:t>
            </a:r>
            <a:r>
              <a:rPr lang="el-GR" sz="1700" i="1" dirty="0"/>
              <a:t> καθ’ όλον το διάστημα τούτο </a:t>
            </a:r>
            <a:r>
              <a:rPr lang="el-GR" sz="1700" i="1" dirty="0" err="1"/>
              <a:t>κλείονται</a:t>
            </a:r>
            <a:r>
              <a:rPr lang="el-GR" sz="1700" i="1" dirty="0"/>
              <a:t> και αι </a:t>
            </a:r>
            <a:r>
              <a:rPr lang="el-GR" sz="1700" i="1" dirty="0" err="1"/>
              <a:t>θύραι</a:t>
            </a:r>
            <a:r>
              <a:rPr lang="el-GR" sz="1700" i="1" dirty="0"/>
              <a:t> της εβραϊκής συνοικίας</a:t>
            </a:r>
            <a:r>
              <a:rPr lang="el-GR" sz="1700" i="1" dirty="0" smtClean="0"/>
              <a:t>.</a:t>
            </a:r>
            <a:r>
              <a:rPr lang="el-GR" sz="1700" dirty="0" smtClean="0"/>
              <a:t> Εν </a:t>
            </a:r>
            <a:r>
              <a:rPr lang="el-GR" sz="1700" dirty="0" err="1" smtClean="0"/>
              <a:t>Ζακύνθω</a:t>
            </a:r>
            <a:r>
              <a:rPr lang="el-GR" sz="1700" dirty="0" smtClean="0"/>
              <a:t>, περί τον μήνα </a:t>
            </a:r>
            <a:r>
              <a:rPr lang="el-GR" sz="1700" dirty="0" err="1" smtClean="0"/>
              <a:t>Απρίλιον</a:t>
            </a:r>
            <a:r>
              <a:rPr lang="el-GR" sz="1700" dirty="0" smtClean="0"/>
              <a:t> του έτους 1712, την </a:t>
            </a:r>
            <a:r>
              <a:rPr lang="el-GR" sz="1700" dirty="0" err="1" smtClean="0"/>
              <a:t>Κυριακήν</a:t>
            </a:r>
            <a:r>
              <a:rPr lang="el-GR" sz="1700" dirty="0" smtClean="0"/>
              <a:t> των Βαΐων, </a:t>
            </a:r>
            <a:r>
              <a:rPr lang="el-GR" sz="1700" dirty="0" err="1" smtClean="0"/>
              <a:t>εχάθη</a:t>
            </a:r>
            <a:r>
              <a:rPr lang="el-GR" sz="1700" dirty="0" smtClean="0"/>
              <a:t> πενταετές άρρεν </a:t>
            </a:r>
            <a:r>
              <a:rPr lang="el-GR" sz="1700" dirty="0" err="1" smtClean="0"/>
              <a:t>παιδίον</a:t>
            </a:r>
            <a:r>
              <a:rPr lang="el-GR" sz="1700" dirty="0" smtClean="0"/>
              <a:t>, το οποίον, με </a:t>
            </a:r>
            <a:r>
              <a:rPr lang="el-GR" sz="1700" dirty="0" err="1" smtClean="0"/>
              <a:t>όλας</a:t>
            </a:r>
            <a:r>
              <a:rPr lang="el-GR" sz="1700" dirty="0" smtClean="0"/>
              <a:t> τας των τεθλιμμένων γονέων του και της Κυβερνήσεως </a:t>
            </a:r>
            <a:r>
              <a:rPr lang="el-GR" sz="1700" dirty="0" err="1" smtClean="0"/>
              <a:t>ερεύνας</a:t>
            </a:r>
            <a:r>
              <a:rPr lang="el-GR" sz="1700" dirty="0" smtClean="0"/>
              <a:t>, δεν </a:t>
            </a:r>
            <a:r>
              <a:rPr lang="el-GR" sz="1700" dirty="0" err="1" smtClean="0"/>
              <a:t>ηδυνήθη</a:t>
            </a:r>
            <a:r>
              <a:rPr lang="el-GR" sz="1700" dirty="0" smtClean="0"/>
              <a:t> να </a:t>
            </a:r>
            <a:r>
              <a:rPr lang="el-GR" sz="1700" dirty="0" err="1" smtClean="0"/>
              <a:t>ευρεθή</a:t>
            </a:r>
            <a:r>
              <a:rPr lang="el-GR" sz="1700" dirty="0" smtClean="0"/>
              <a:t>. </a:t>
            </a:r>
            <a:r>
              <a:rPr lang="el-GR" sz="1700" dirty="0" err="1" smtClean="0"/>
              <a:t>Επεκράτει</a:t>
            </a:r>
            <a:r>
              <a:rPr lang="el-GR" sz="1700" dirty="0" smtClean="0"/>
              <a:t> τότε εις </a:t>
            </a:r>
            <a:r>
              <a:rPr lang="el-GR" sz="1700" dirty="0" err="1" smtClean="0"/>
              <a:t>Ζάκυνθον</a:t>
            </a:r>
            <a:r>
              <a:rPr lang="el-GR" sz="1700" dirty="0" smtClean="0"/>
              <a:t> η ιδέα ότι οι Εβραίοι κατά τας </a:t>
            </a:r>
            <a:r>
              <a:rPr lang="el-GR" sz="1700" dirty="0" err="1" smtClean="0"/>
              <a:t>εορτάς</a:t>
            </a:r>
            <a:r>
              <a:rPr lang="el-GR" sz="1700" dirty="0" smtClean="0"/>
              <a:t> του Πάσχα </a:t>
            </a:r>
            <a:r>
              <a:rPr lang="el-GR" sz="1700" b="1" dirty="0" err="1" smtClean="0"/>
              <a:t>επροσπάθουν</a:t>
            </a:r>
            <a:r>
              <a:rPr lang="el-GR" sz="1700" b="1" dirty="0" smtClean="0"/>
              <a:t> να </a:t>
            </a:r>
            <a:r>
              <a:rPr lang="el-GR" sz="1700" b="1" dirty="0" err="1" smtClean="0"/>
              <a:t>προμηθεύωνται</a:t>
            </a:r>
            <a:r>
              <a:rPr lang="el-GR" sz="1700" b="1" dirty="0" smtClean="0"/>
              <a:t> με αίμα Χριστιανών, όπως το μεταχειρίζονται εις την κατασκευήν των </a:t>
            </a:r>
            <a:r>
              <a:rPr lang="el-GR" sz="1700" b="1" dirty="0" err="1" smtClean="0"/>
              <a:t>αζύμων</a:t>
            </a:r>
            <a:r>
              <a:rPr lang="el-GR" sz="1700" dirty="0" smtClean="0"/>
              <a:t>. Ως εκ τούτου ηγέρθη υπόνοια μήπως το απολεσθέν </a:t>
            </a:r>
            <a:r>
              <a:rPr lang="el-GR" sz="1700" dirty="0" err="1" smtClean="0"/>
              <a:t>παιδίον</a:t>
            </a:r>
            <a:r>
              <a:rPr lang="el-GR" sz="1700" dirty="0" smtClean="0"/>
              <a:t> συνελήφθη υπό των Εβραίων και υπεβλήθη εις τον </a:t>
            </a:r>
            <a:r>
              <a:rPr lang="el-GR" sz="1700" dirty="0" err="1" smtClean="0"/>
              <a:t>μαρτυρικόν</a:t>
            </a:r>
            <a:r>
              <a:rPr lang="el-GR" sz="1700" dirty="0" smtClean="0"/>
              <a:t> θάνατον, ίνα το αίμα του </a:t>
            </a:r>
            <a:r>
              <a:rPr lang="el-GR" sz="1700" dirty="0" err="1" smtClean="0"/>
              <a:t>χρησιμεύση</a:t>
            </a:r>
            <a:r>
              <a:rPr lang="el-GR" sz="1700" dirty="0" smtClean="0"/>
              <a:t> εις αυτούς, ως </a:t>
            </a:r>
            <a:r>
              <a:rPr lang="el-GR" sz="1700" dirty="0" err="1" smtClean="0"/>
              <a:t>είρηται</a:t>
            </a:r>
            <a:r>
              <a:rPr lang="el-GR" sz="1700" dirty="0" smtClean="0"/>
              <a:t>.</a:t>
            </a:r>
            <a:endParaRPr lang="el-GR" sz="1700" i="1" dirty="0" smtClean="0"/>
          </a:p>
          <a:p>
            <a:pPr marL="0" indent="0" algn="r">
              <a:lnSpc>
                <a:spcPts val="1800"/>
              </a:lnSpc>
              <a:spcBef>
                <a:spcPts val="0"/>
              </a:spcBef>
              <a:buNone/>
              <a:defRPr/>
            </a:pPr>
            <a:r>
              <a:rPr lang="de-DE" sz="1700" dirty="0">
                <a:solidFill>
                  <a:schemeClr val="tx1"/>
                </a:solidFill>
              </a:rPr>
              <a:t>http://</a:t>
            </a:r>
            <a:r>
              <a:rPr lang="de-DE" sz="1700" dirty="0" smtClean="0">
                <a:solidFill>
                  <a:schemeClr val="tx1"/>
                </a:solidFill>
              </a:rPr>
              <a:t>www.kis.gr/files/xronika%20%20234_print2.pdf</a:t>
            </a:r>
            <a:endParaRPr lang="el-GR" sz="1700" dirty="0"/>
          </a:p>
        </p:txBody>
      </p:sp>
      <p:pic>
        <p:nvPicPr>
          <p:cNvPr id="4098" name="Picture 2"/>
          <p:cNvPicPr>
            <a:picLocks noChangeAspect="1" noChangeArrowheads="1"/>
          </p:cNvPicPr>
          <p:nvPr/>
        </p:nvPicPr>
        <p:blipFill>
          <a:blip r:embed="rId2" cstate="print"/>
          <a:srcRect/>
          <a:stretch>
            <a:fillRect/>
          </a:stretch>
        </p:blipFill>
        <p:spPr bwMode="auto">
          <a:xfrm>
            <a:off x="3275856" y="116632"/>
            <a:ext cx="5616624" cy="2571465"/>
          </a:xfrm>
          <a:prstGeom prst="rect">
            <a:avLst/>
          </a:prstGeom>
          <a:noFill/>
          <a:ln w="9525">
            <a:noFill/>
            <a:miter lim="800000"/>
            <a:headEnd/>
            <a:tailEnd/>
          </a:ln>
        </p:spPr>
      </p:pic>
      <p:sp>
        <p:nvSpPr>
          <p:cNvPr id="8" name="TextBox 7"/>
          <p:cNvSpPr txBox="1"/>
          <p:nvPr/>
        </p:nvSpPr>
        <p:spPr>
          <a:xfrm>
            <a:off x="3275856" y="2419818"/>
            <a:ext cx="432048" cy="268279"/>
          </a:xfrm>
          <a:prstGeom prst="rect">
            <a:avLst/>
          </a:prstGeom>
        </p:spPr>
        <p:txBody>
          <a:bodyPr vert="horz" wrap="square" lIns="91440" tIns="45720" rIns="91440" bIns="45720" rtlCol="0" anchor="ctr">
            <a:noAutofit/>
          </a:bodyPr>
          <a:lstStyle/>
          <a:p>
            <a:pPr algn="ctr"/>
            <a:r>
              <a:rPr lang="el-GR" sz="1500" dirty="0" smtClean="0"/>
              <a:t>11</a:t>
            </a:r>
          </a:p>
        </p:txBody>
      </p:sp>
      <p:sp>
        <p:nvSpPr>
          <p:cNvPr id="6" name="8 - Στρογγυλεμένο ορθογώνιο"/>
          <p:cNvSpPr txBox="1">
            <a:spLocks noChangeArrowheads="1"/>
          </p:cNvSpPr>
          <p:nvPr/>
        </p:nvSpPr>
        <p:spPr>
          <a:xfrm>
            <a:off x="107504" y="836712"/>
            <a:ext cx="3129657" cy="1191816"/>
          </a:xfrm>
          <a:prstGeom prst="roundRect">
            <a:avLst>
              <a:gd name="adj" fmla="val 16667"/>
            </a:avLst>
          </a:prstGeom>
          <a:noFill/>
          <a:ln>
            <a:solidFill>
              <a:srgbClr val="5075B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lvl1pPr algn="ctr" defTabSz="914400" rtl="0" eaLnBrk="1" latinLnBrk="0" hangingPunct="1">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spcBef>
                <a:spcPts val="0"/>
              </a:spcBef>
              <a:defRPr/>
            </a:pPr>
            <a:r>
              <a:rPr lang="el-GR" sz="3200" i="1" smtClean="0">
                <a:solidFill>
                  <a:srgbClr val="5075BC"/>
                </a:solidFill>
              </a:rPr>
              <a:t>Ζάκυνθος: Πάσχα του 1877 </a:t>
            </a:r>
            <a:endParaRPr lang="el-GR" sz="3200" dirty="0">
              <a:solidFill>
                <a:srgbClr val="5075BC"/>
              </a:solidFill>
              <a:latin typeface="Palatino Linotype" pitchFamily="18" charset="0"/>
            </a:endParaRPr>
          </a:p>
        </p:txBody>
      </p:sp>
    </p:spTree>
    <p:extLst>
      <p:ext uri="{BB962C8B-B14F-4D97-AF65-F5344CB8AC3E}">
        <p14:creationId xmlns:p14="http://schemas.microsoft.com/office/powerpoint/2010/main" val="11714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338936" cy="6048672"/>
          </a:xfrm>
        </p:spPr>
        <p:txBody>
          <a:bodyPr>
            <a:noAutofit/>
          </a:bodyPr>
          <a:lstStyle/>
          <a:p>
            <a:pPr marL="0" indent="0">
              <a:lnSpc>
                <a:spcPts val="1600"/>
              </a:lnSpc>
              <a:spcBef>
                <a:spcPts val="600"/>
              </a:spcBef>
              <a:buNone/>
            </a:pPr>
            <a:r>
              <a:rPr lang="el-GR" sz="1700" cap="all" dirty="0"/>
              <a:t>χ</a:t>
            </a:r>
            <a:r>
              <a:rPr lang="el-GR" sz="1700" dirty="0"/>
              <a:t>αρακτηριστική είναι η παρερμηνεία της κραυγής </a:t>
            </a:r>
            <a:r>
              <a:rPr lang="el-GR" sz="1700" b="1" i="1" dirty="0" err="1"/>
              <a:t>τὸ</a:t>
            </a:r>
            <a:r>
              <a:rPr lang="el-GR" sz="1700" b="1" i="1" dirty="0"/>
              <a:t> </a:t>
            </a:r>
            <a:r>
              <a:rPr lang="el-GR" sz="1700" b="1" i="1" dirty="0" err="1"/>
              <a:t>αἷμα</a:t>
            </a:r>
            <a:r>
              <a:rPr lang="el-GR" sz="1700" b="1" i="1" dirty="0"/>
              <a:t> </a:t>
            </a:r>
            <a:r>
              <a:rPr lang="el-GR" sz="1700" b="1" i="1" dirty="0" err="1"/>
              <a:t>αὐτοῦ</a:t>
            </a:r>
            <a:r>
              <a:rPr lang="el-GR" sz="1700" b="1" i="1" dirty="0"/>
              <a:t> </a:t>
            </a:r>
            <a:r>
              <a:rPr lang="el-GR" sz="1700" b="1" i="1" dirty="0" err="1"/>
              <a:t>ἐφ</a:t>
            </a:r>
            <a:r>
              <a:rPr lang="el-GR" sz="1700" b="1" i="1" dirty="0"/>
              <a:t>’ </a:t>
            </a:r>
            <a:r>
              <a:rPr lang="el-GR" sz="1700" b="1" i="1" dirty="0" err="1"/>
              <a:t>ἡμᾶς</a:t>
            </a:r>
            <a:r>
              <a:rPr lang="el-GR" sz="1700" b="1" i="1" dirty="0"/>
              <a:t> </a:t>
            </a:r>
            <a:r>
              <a:rPr lang="el-GR" sz="1700" b="1" i="1" dirty="0" err="1"/>
              <a:t>καὶ</a:t>
            </a:r>
            <a:r>
              <a:rPr lang="el-GR" sz="1700" b="1" i="1" dirty="0"/>
              <a:t> </a:t>
            </a:r>
            <a:r>
              <a:rPr lang="el-GR" sz="1700" b="1" i="1" dirty="0" err="1"/>
              <a:t>ἐπὶ</a:t>
            </a:r>
            <a:r>
              <a:rPr lang="el-GR" sz="1700" b="1" i="1" dirty="0"/>
              <a:t> </a:t>
            </a:r>
            <a:r>
              <a:rPr lang="el-GR" sz="1700" b="1" i="1" dirty="0" err="1"/>
              <a:t>τὰ</a:t>
            </a:r>
            <a:r>
              <a:rPr lang="el-GR" sz="1700" b="1" i="1" dirty="0"/>
              <a:t> τέκνα </a:t>
            </a:r>
            <a:r>
              <a:rPr lang="el-GR" sz="1700" b="1" i="1" dirty="0" err="1"/>
              <a:t>ἡμῶν</a:t>
            </a:r>
            <a:r>
              <a:rPr lang="el-GR" sz="1700" dirty="0"/>
              <a:t> στο Ματθαίο (27, 25), η οποία στην ταινία του </a:t>
            </a:r>
            <a:r>
              <a:rPr lang="en-US" sz="1700" dirty="0"/>
              <a:t>Gibson</a:t>
            </a:r>
            <a:r>
              <a:rPr lang="el-GR" sz="1700" dirty="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sz="1700" cap="all" dirty="0"/>
              <a:t>η</a:t>
            </a:r>
            <a:r>
              <a:rPr lang="el-GR" sz="1700" dirty="0"/>
              <a:t> </a:t>
            </a:r>
            <a:r>
              <a:rPr lang="el-GR" sz="1700" b="1" dirty="0"/>
              <a:t>δραματική ειρωνεία</a:t>
            </a:r>
            <a:r>
              <a:rPr lang="el-GR" sz="1700" dirty="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sz="1700" dirty="0" err="1"/>
              <a:t>πρβλ</a:t>
            </a:r>
            <a:r>
              <a:rPr lang="el-GR" sz="1700" dirty="0"/>
              <a:t>. </a:t>
            </a:r>
            <a:r>
              <a:rPr lang="el-GR" sz="1700" dirty="0" err="1"/>
              <a:t>Ιω</a:t>
            </a:r>
            <a:r>
              <a:rPr lang="el-GR" sz="1700" dirty="0"/>
              <a:t>. 11, 49-52). </a:t>
            </a:r>
          </a:p>
          <a:p>
            <a:pPr marL="0" indent="0">
              <a:lnSpc>
                <a:spcPts val="1600"/>
              </a:lnSpc>
              <a:spcBef>
                <a:spcPts val="600"/>
              </a:spcBef>
              <a:buNone/>
            </a:pPr>
            <a:r>
              <a:rPr lang="el-GR" sz="1700" dirty="0" smtClean="0"/>
              <a:t>Το </a:t>
            </a:r>
            <a:r>
              <a:rPr lang="el-GR" sz="1700" dirty="0"/>
              <a:t>αίμα του Ιησού και η σημασία του δεσπόζει στα κεφ. 26-27. </a:t>
            </a:r>
            <a:r>
              <a:rPr lang="el-GR" sz="1700" cap="all" dirty="0"/>
              <a:t>σ</a:t>
            </a:r>
            <a:r>
              <a:rPr lang="el-GR" sz="1700" dirty="0"/>
              <a:t>το </a:t>
            </a:r>
            <a:r>
              <a:rPr lang="el-GR" sz="1700" dirty="0" err="1"/>
              <a:t>Μτ</a:t>
            </a:r>
            <a:r>
              <a:rPr lang="el-GR" sz="1700" dirty="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sz="1700" b="1" i="1" dirty="0" err="1"/>
              <a:t>τοῦτο</a:t>
            </a:r>
            <a:r>
              <a:rPr lang="el-GR" sz="1700" b="1" i="1" dirty="0"/>
              <a:t> </a:t>
            </a:r>
            <a:r>
              <a:rPr lang="el-GR" sz="1700" b="1" i="1" dirty="0" err="1"/>
              <a:t>γάρ</a:t>
            </a:r>
            <a:r>
              <a:rPr lang="el-GR" sz="1700" b="1" i="1" dirty="0"/>
              <a:t> </a:t>
            </a:r>
            <a:r>
              <a:rPr lang="el-GR" sz="1700" b="1" i="1" dirty="0" err="1"/>
              <a:t>ἐστιν</a:t>
            </a:r>
            <a:r>
              <a:rPr lang="el-GR" sz="1700" b="1" i="1" dirty="0"/>
              <a:t> </a:t>
            </a:r>
            <a:r>
              <a:rPr lang="el-GR" sz="1700" b="1" i="1" dirty="0" err="1"/>
              <a:t>τὸ</a:t>
            </a:r>
            <a:r>
              <a:rPr lang="el-GR" sz="1700" b="1" i="1" dirty="0"/>
              <a:t> </a:t>
            </a:r>
            <a:r>
              <a:rPr lang="el-GR" sz="1700" b="1" i="1" dirty="0" err="1"/>
              <a:t>αἷμά</a:t>
            </a:r>
            <a:r>
              <a:rPr lang="el-GR" sz="1700" b="1" i="1" dirty="0"/>
              <a:t> μου </a:t>
            </a:r>
            <a:r>
              <a:rPr lang="el-GR" sz="1700" b="1" i="1" dirty="0" err="1"/>
              <a:t>τῆς</a:t>
            </a:r>
            <a:r>
              <a:rPr lang="el-GR" sz="1700" b="1" i="1" dirty="0"/>
              <a:t> </a:t>
            </a:r>
            <a:r>
              <a:rPr lang="el-GR" sz="1700" b="1" i="1" dirty="0" err="1"/>
              <a:t>διαθήκης</a:t>
            </a:r>
            <a:r>
              <a:rPr lang="el-GR" sz="1700" b="1" i="1" dirty="0"/>
              <a:t> </a:t>
            </a:r>
            <a:r>
              <a:rPr lang="el-GR" sz="1700" b="1" i="1" dirty="0" err="1"/>
              <a:t>τὸ</a:t>
            </a:r>
            <a:r>
              <a:rPr lang="el-GR" sz="1700" b="1" i="1" dirty="0"/>
              <a:t> </a:t>
            </a:r>
            <a:r>
              <a:rPr lang="el-GR" sz="1700" b="1" i="1" dirty="0" err="1"/>
              <a:t>περὶ</a:t>
            </a:r>
            <a:r>
              <a:rPr lang="el-GR" sz="1700" b="1" i="1" dirty="0"/>
              <a:t> </a:t>
            </a:r>
            <a:r>
              <a:rPr lang="el-GR" sz="1700" b="1" i="1" dirty="0" err="1"/>
              <a:t>πολλῶν</a:t>
            </a:r>
            <a:r>
              <a:rPr lang="el-GR" sz="1700" b="1" i="1" dirty="0"/>
              <a:t> </a:t>
            </a:r>
            <a:r>
              <a:rPr lang="el-GR" sz="1700" b="1" i="1" dirty="0" err="1"/>
              <a:t>ἐκχυννόμενον</a:t>
            </a:r>
            <a:r>
              <a:rPr lang="el-GR" sz="1700" b="1" i="1" dirty="0"/>
              <a:t>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a:t>
            </a:r>
            <a:r>
              <a:rPr lang="el-GR" sz="1700" dirty="0" err="1"/>
              <a:t>πρβλ</a:t>
            </a:r>
            <a:r>
              <a:rPr lang="el-GR" sz="1700" dirty="0"/>
              <a:t>. </a:t>
            </a:r>
            <a:r>
              <a:rPr lang="el-GR" sz="1700" dirty="0" err="1"/>
              <a:t>Ιερ</a:t>
            </a:r>
            <a:r>
              <a:rPr lang="el-GR" sz="1700" dirty="0"/>
              <a:t>. 31, 31-4</a:t>
            </a:r>
            <a:r>
              <a:rPr lang="el-GR" sz="1700" baseline="30000" dirty="0"/>
              <a:t>.</a:t>
            </a:r>
            <a:r>
              <a:rPr lang="el-GR" sz="1700" dirty="0"/>
              <a:t> 32, 37-41).  </a:t>
            </a:r>
            <a:r>
              <a:rPr lang="el-GR" sz="1700" cap="all" dirty="0"/>
              <a:t>η</a:t>
            </a:r>
            <a:r>
              <a:rPr lang="el-GR" sz="1700" dirty="0"/>
              <a:t> προσθήκη της φράσης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απαντάται μόνο στο </a:t>
            </a:r>
            <a:r>
              <a:rPr lang="el-GR" sz="1700" dirty="0" err="1"/>
              <a:t>Μτ</a:t>
            </a:r>
            <a:r>
              <a:rPr lang="el-GR" sz="1700" dirty="0"/>
              <a:t>., ενώ με την </a:t>
            </a:r>
            <a:r>
              <a:rPr lang="el-GR" sz="1700" dirty="0" err="1"/>
              <a:t>αραμαϊκή</a:t>
            </a:r>
            <a:r>
              <a:rPr lang="el-GR" sz="1700" dirty="0"/>
              <a:t> φράση </a:t>
            </a:r>
            <a:r>
              <a:rPr lang="el-GR" sz="1700" i="1" dirty="0" err="1"/>
              <a:t>περὶ</a:t>
            </a:r>
            <a:r>
              <a:rPr lang="el-GR" sz="1700" i="1" dirty="0"/>
              <a:t> </a:t>
            </a:r>
            <a:r>
              <a:rPr lang="el-GR" sz="1700" i="1" dirty="0" err="1"/>
              <a:t>πολλῶν</a:t>
            </a:r>
            <a:r>
              <a:rPr lang="el-GR" sz="1700" i="1" dirty="0"/>
              <a:t>, </a:t>
            </a:r>
            <a:r>
              <a:rPr lang="el-GR" sz="1700" dirty="0"/>
              <a:t>σημαίνεται η </a:t>
            </a:r>
            <a:r>
              <a:rPr lang="el-GR" sz="1700" i="1" dirty="0"/>
              <a:t>υπέρ όλων </a:t>
            </a:r>
            <a:r>
              <a:rPr lang="el-GR" sz="1700" dirty="0"/>
              <a:t>θυσία του Ιησού</a:t>
            </a:r>
            <a:r>
              <a:rPr lang="el-GR" sz="1700" i="1" dirty="0"/>
              <a:t> </a:t>
            </a:r>
            <a:r>
              <a:rPr lang="el-GR" sz="1700" dirty="0"/>
              <a:t>(</a:t>
            </a:r>
            <a:r>
              <a:rPr lang="el-GR" sz="1700" dirty="0" err="1"/>
              <a:t>πρβλ</a:t>
            </a:r>
            <a:r>
              <a:rPr lang="el-GR" sz="1700" dirty="0"/>
              <a:t>. </a:t>
            </a:r>
            <a:r>
              <a:rPr lang="el-GR" sz="1700" dirty="0" err="1"/>
              <a:t>Μτ</a:t>
            </a:r>
            <a:r>
              <a:rPr lang="el-GR" sz="1700" dirty="0"/>
              <a:t>. 20, 28</a:t>
            </a:r>
            <a:r>
              <a:rPr lang="el-GR" sz="1700" dirty="0" smtClean="0"/>
              <a:t>).</a:t>
            </a:r>
            <a:endParaRPr lang="el-GR" sz="1700" dirty="0"/>
          </a:p>
          <a:p>
            <a:pPr marL="0" indent="0">
              <a:lnSpc>
                <a:spcPts val="1600"/>
              </a:lnSpc>
              <a:spcBef>
                <a:spcPts val="600"/>
              </a:spcBef>
              <a:buNone/>
            </a:pPr>
            <a:r>
              <a:rPr lang="de-DE" sz="1700" dirty="0" smtClean="0"/>
              <a:t>Τα </a:t>
            </a:r>
            <a:r>
              <a:rPr lang="de-DE" sz="1700" dirty="0"/>
              <a:t>επ</a:t>
            </a:r>
            <a:r>
              <a:rPr lang="de-DE" sz="1700" dirty="0" err="1"/>
              <a:t>ιχειρήμ</a:t>
            </a:r>
            <a:r>
              <a:rPr lang="de-DE" sz="1700" dirty="0"/>
              <a:t>ατα αντλούνται από το άρθρο</a:t>
            </a:r>
            <a:r>
              <a:rPr lang="en-US" sz="1700" dirty="0"/>
              <a:t> J. P. </a:t>
            </a:r>
            <a:r>
              <a:rPr lang="en-US" sz="1700" dirty="0" err="1"/>
              <a:t>Heil</a:t>
            </a:r>
            <a:r>
              <a:rPr lang="en-US" sz="1700" b="1" cap="small" dirty="0"/>
              <a:t>, </a:t>
            </a:r>
            <a:r>
              <a:rPr lang="en-US" sz="1700" dirty="0"/>
              <a:t>The Blood of Jesus in Matthew: A Narrative-Critical Perspective, </a:t>
            </a:r>
            <a:r>
              <a:rPr lang="en-US" sz="1700" i="1" dirty="0"/>
              <a:t>Perspectives in Religious Studies</a:t>
            </a:r>
            <a:r>
              <a:rPr lang="en-US" sz="1700" dirty="0"/>
              <a:t> 18 (1991) 117-124</a:t>
            </a:r>
            <a:r>
              <a:rPr lang="en-US" sz="1700" dirty="0" smtClean="0"/>
              <a:t>.</a:t>
            </a:r>
            <a:endParaRPr lang="el-GR" sz="17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412776"/>
            <a:ext cx="2636702" cy="3169369"/>
          </a:xfrm>
        </p:spPr>
      </p:pic>
      <p:sp>
        <p:nvSpPr>
          <p:cNvPr id="6" name="TextBox 5"/>
          <p:cNvSpPr txBox="1"/>
          <p:nvPr/>
        </p:nvSpPr>
        <p:spPr>
          <a:xfrm>
            <a:off x="5868144" y="260648"/>
            <a:ext cx="2636702" cy="1008112"/>
          </a:xfrm>
          <a:prstGeom prst="rect">
            <a:avLst/>
          </a:prstGeom>
        </p:spPr>
        <p:txBody>
          <a:bodyPr vert="horz" wrap="square" lIns="91440" tIns="45720" rIns="91440" bIns="45720" rtlCol="0" anchor="ctr">
            <a:noAutofit/>
          </a:bodyPr>
          <a:lstStyle/>
          <a:p>
            <a:pPr algn="ctr"/>
            <a:r>
              <a:rPr lang="el-GR" sz="3400" dirty="0">
                <a:solidFill>
                  <a:srgbClr val="5075BC"/>
                </a:solidFill>
              </a:rPr>
              <a:t>ΤΟ ΑΙΜΑ ΤΟΥ </a:t>
            </a:r>
            <a:r>
              <a:rPr lang="el-GR" sz="3400" dirty="0" smtClean="0">
                <a:solidFill>
                  <a:srgbClr val="5075BC"/>
                </a:solidFill>
              </a:rPr>
              <a:t>ΕΦ’ </a:t>
            </a:r>
            <a:r>
              <a:rPr lang="el-GR" sz="3400" dirty="0">
                <a:solidFill>
                  <a:srgbClr val="5075BC"/>
                </a:solidFill>
              </a:rPr>
              <a:t>ΗΜΑΣ</a:t>
            </a:r>
            <a:endParaRPr lang="el-GR" sz="3400" dirty="0" smtClean="0">
              <a:solidFill>
                <a:srgbClr val="5075BC"/>
              </a:solidFill>
            </a:endParaRPr>
          </a:p>
        </p:txBody>
      </p:sp>
      <p:sp>
        <p:nvSpPr>
          <p:cNvPr id="8" name="TextBox 7"/>
          <p:cNvSpPr txBox="1"/>
          <p:nvPr/>
        </p:nvSpPr>
        <p:spPr>
          <a:xfrm>
            <a:off x="8072798" y="4331188"/>
            <a:ext cx="432048" cy="268279"/>
          </a:xfrm>
          <a:prstGeom prst="rect">
            <a:avLst/>
          </a:prstGeom>
        </p:spPr>
        <p:txBody>
          <a:bodyPr vert="horz" wrap="square" lIns="91440" tIns="45720" rIns="91440" bIns="45720" rtlCol="0" anchor="ctr">
            <a:noAutofit/>
          </a:bodyPr>
          <a:lstStyle/>
          <a:p>
            <a:pPr algn="ctr"/>
            <a:r>
              <a:rPr lang="el-GR" sz="1500" dirty="0" smtClean="0"/>
              <a:t>12</a:t>
            </a:r>
          </a:p>
        </p:txBody>
      </p:sp>
      <p:sp>
        <p:nvSpPr>
          <p:cNvPr id="9" name="1 - Τίτλος"/>
          <p:cNvSpPr>
            <a:spLocks noGrp="1"/>
          </p:cNvSpPr>
          <p:nvPr>
            <p:ph type="title"/>
          </p:nvPr>
        </p:nvSpPr>
        <p:spPr>
          <a:xfrm>
            <a:off x="5868144" y="4941888"/>
            <a:ext cx="2880320" cy="1162050"/>
          </a:xfrm>
        </p:spPr>
        <p:txBody>
          <a:bodyPr rtlCol="0">
            <a:noAutofit/>
          </a:bodyPr>
          <a:lstStyle/>
          <a:p>
            <a:pPr fontAlgn="auto">
              <a:spcAft>
                <a:spcPts val="0"/>
              </a:spcAft>
              <a:defRPr/>
            </a:pPr>
            <a:r>
              <a:rPr lang="el-GR" sz="1800" dirty="0" smtClean="0"/>
              <a:t>ΤΟ ΑΙΜΑ ΤΟΥ ΕΦ ΗΜΑΣ</a:t>
            </a:r>
            <a:br>
              <a:rPr lang="el-GR" sz="1800" dirty="0" smtClean="0"/>
            </a:br>
            <a:r>
              <a:rPr lang="el-GR" sz="1800" dirty="0" smtClean="0"/>
              <a:t/>
            </a:r>
            <a:br>
              <a:rPr lang="el-GR" sz="1800" dirty="0" smtClean="0"/>
            </a:br>
            <a:r>
              <a:rPr lang="el-GR" sz="1800" dirty="0" smtClean="0"/>
              <a:t>αίμα του </a:t>
            </a:r>
            <a:r>
              <a:rPr lang="el-GR" sz="1800" dirty="0" err="1" smtClean="0"/>
              <a:t>Άβελ</a:t>
            </a:r>
            <a:r>
              <a:rPr lang="el-GR" sz="1800" dirty="0" smtClean="0"/>
              <a:t> που ζητά εκδίκηση;;</a:t>
            </a:r>
            <a:endParaRPr lang="el-GR" sz="1800" i="1" dirty="0"/>
          </a:p>
        </p:txBody>
      </p:sp>
    </p:spTree>
    <p:extLst>
      <p:ext uri="{BB962C8B-B14F-4D97-AF65-F5344CB8AC3E}">
        <p14:creationId xmlns:p14="http://schemas.microsoft.com/office/powerpoint/2010/main" val="425222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0092" y="386638"/>
            <a:ext cx="3394720" cy="1066130"/>
          </a:xfrm>
        </p:spPr>
        <p:txBody>
          <a:bodyPr>
            <a:noAutofit/>
          </a:bodyPr>
          <a:lstStyle/>
          <a:p>
            <a:r>
              <a:rPr lang="el-GR" sz="3600" dirty="0"/>
              <a:t>ΑΚΕΛΔΑΜΑΧ: </a:t>
            </a:r>
            <a:r>
              <a:rPr lang="el-GR" sz="3600" dirty="0" smtClean="0"/>
              <a:t>ΑΓΡΟΣ ΑΙΜΑΤΟΣ</a:t>
            </a:r>
            <a:endParaRPr lang="el-GR" sz="3600" dirty="0"/>
          </a:p>
        </p:txBody>
      </p:sp>
      <p:sp>
        <p:nvSpPr>
          <p:cNvPr id="3" name="Θέση περιεχομένου 2"/>
          <p:cNvSpPr>
            <a:spLocks noGrp="1"/>
          </p:cNvSpPr>
          <p:nvPr>
            <p:ph sz="half" idx="1"/>
          </p:nvPr>
        </p:nvSpPr>
        <p:spPr>
          <a:xfrm>
            <a:off x="457200" y="260648"/>
            <a:ext cx="4834880" cy="5976664"/>
          </a:xfrm>
        </p:spPr>
        <p:txBody>
          <a:bodyPr>
            <a:noAutofit/>
          </a:bodyPr>
          <a:lstStyle/>
          <a:p>
            <a:pPr marL="0" indent="0">
              <a:lnSpc>
                <a:spcPts val="1800"/>
              </a:lnSpc>
              <a:spcBef>
                <a:spcPts val="300"/>
              </a:spcBef>
              <a:buNone/>
            </a:pPr>
            <a:r>
              <a:rPr lang="el-GR" sz="2000" b="1" dirty="0"/>
              <a:t>ΑΝΑΦΟΡΑ</a:t>
            </a:r>
            <a:r>
              <a:rPr lang="el-GR" sz="2000" dirty="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2000" i="1" dirty="0" err="1"/>
              <a:t>ήμαρτον</a:t>
            </a:r>
            <a:r>
              <a:rPr lang="el-GR" sz="2000" i="1" dirty="0"/>
              <a:t> </a:t>
            </a:r>
            <a:r>
              <a:rPr lang="el-GR" sz="2000" i="1" dirty="0" err="1"/>
              <a:t>παραδούς</a:t>
            </a:r>
            <a:r>
              <a:rPr lang="el-GR" sz="2000" i="1" dirty="0"/>
              <a:t> αίμα αθώον</a:t>
            </a:r>
            <a:r>
              <a:rPr lang="el-GR" sz="2000" dirty="0"/>
              <a:t>. </a:t>
            </a:r>
          </a:p>
          <a:p>
            <a:pPr marL="0" indent="0">
              <a:lnSpc>
                <a:spcPts val="1800"/>
              </a:lnSpc>
              <a:spcBef>
                <a:spcPts val="300"/>
              </a:spcBef>
              <a:buNone/>
            </a:pPr>
            <a:r>
              <a:rPr lang="el-GR" sz="2000" b="1" dirty="0" smtClean="0"/>
              <a:t>Στο </a:t>
            </a:r>
            <a:r>
              <a:rPr lang="el-GR" sz="2000" b="1" dirty="0"/>
              <a:t>σημείο αυτό η δραματική ειρωνεία κλιμακώνεται. </a:t>
            </a:r>
            <a:r>
              <a:rPr lang="el-GR" sz="2000" dirty="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2000" i="1" dirty="0" err="1"/>
              <a:t>Οὐκ</a:t>
            </a:r>
            <a:r>
              <a:rPr lang="el-GR" sz="2000" i="1" dirty="0"/>
              <a:t> </a:t>
            </a:r>
            <a:r>
              <a:rPr lang="el-GR" sz="2000" i="1" dirty="0" err="1"/>
              <a:t>ἔξεστιν</a:t>
            </a:r>
            <a:r>
              <a:rPr lang="el-GR" sz="2000" i="1" dirty="0"/>
              <a:t> </a:t>
            </a:r>
            <a:r>
              <a:rPr lang="el-GR" sz="2000" i="1" dirty="0" err="1"/>
              <a:t>βαλεῖν</a:t>
            </a:r>
            <a:r>
              <a:rPr lang="el-GR" sz="2000" i="1" dirty="0"/>
              <a:t> </a:t>
            </a:r>
            <a:r>
              <a:rPr lang="el-GR" sz="2000" i="1" dirty="0" err="1"/>
              <a:t>αὐτὰ</a:t>
            </a:r>
            <a:r>
              <a:rPr lang="el-GR" sz="2000" i="1" dirty="0"/>
              <a:t> </a:t>
            </a:r>
            <a:r>
              <a:rPr lang="el-GR" sz="2000" i="1" dirty="0" err="1"/>
              <a:t>εἰς</a:t>
            </a:r>
            <a:r>
              <a:rPr lang="el-GR" sz="2000" i="1" dirty="0"/>
              <a:t> </a:t>
            </a:r>
            <a:r>
              <a:rPr lang="el-GR" sz="2000" i="1" dirty="0" err="1"/>
              <a:t>τὸν</a:t>
            </a:r>
            <a:r>
              <a:rPr lang="el-GR" sz="2000" i="1" dirty="0"/>
              <a:t> </a:t>
            </a:r>
            <a:r>
              <a:rPr lang="el-GR" sz="2000" i="1" dirty="0" err="1"/>
              <a:t>κορβανᾶν</a:t>
            </a:r>
            <a:r>
              <a:rPr lang="el-GR" sz="2000" i="1" dirty="0"/>
              <a:t>͵ </a:t>
            </a:r>
            <a:r>
              <a:rPr lang="el-GR" sz="2000" b="1" i="1" dirty="0" err="1"/>
              <a:t>ἐπεὶ</a:t>
            </a:r>
            <a:r>
              <a:rPr lang="el-GR" sz="2000" b="1" i="1" dirty="0"/>
              <a:t> </a:t>
            </a:r>
            <a:r>
              <a:rPr lang="el-GR" sz="2000" b="1" i="1" dirty="0" err="1"/>
              <a:t>τιμὴ</a:t>
            </a:r>
            <a:r>
              <a:rPr lang="el-GR" sz="2000" b="1" i="1" dirty="0"/>
              <a:t> </a:t>
            </a:r>
            <a:r>
              <a:rPr lang="el-GR" sz="2000" b="1" i="1" dirty="0" err="1"/>
              <a:t>αἵματός</a:t>
            </a:r>
            <a:r>
              <a:rPr lang="el-GR" sz="2000" b="1" i="1" dirty="0"/>
              <a:t> </a:t>
            </a:r>
            <a:r>
              <a:rPr lang="el-GR" sz="2000" b="1" i="1" dirty="0" err="1"/>
              <a:t>ἐστιν</a:t>
            </a:r>
            <a:r>
              <a:rPr lang="el-GR" sz="2000" i="1" dirty="0"/>
              <a:t>. </a:t>
            </a:r>
            <a:r>
              <a:rPr lang="el-GR" sz="2000" i="1" dirty="0" err="1"/>
              <a:t>συμβούλιον</a:t>
            </a:r>
            <a:r>
              <a:rPr lang="el-GR" sz="2000" i="1" dirty="0"/>
              <a:t> </a:t>
            </a:r>
            <a:r>
              <a:rPr lang="el-GR" sz="2000" i="1" dirty="0" err="1"/>
              <a:t>δὲ</a:t>
            </a:r>
            <a:r>
              <a:rPr lang="el-GR" sz="2000" i="1" dirty="0"/>
              <a:t> </a:t>
            </a:r>
            <a:r>
              <a:rPr lang="el-GR" sz="2000" i="1" dirty="0" err="1"/>
              <a:t>λαβόντες</a:t>
            </a:r>
            <a:r>
              <a:rPr lang="el-GR" sz="2000" i="1" dirty="0"/>
              <a:t> </a:t>
            </a:r>
            <a:r>
              <a:rPr lang="el-GR" sz="2000" i="1" dirty="0" err="1"/>
              <a:t>ἠγόρασαν</a:t>
            </a:r>
            <a:r>
              <a:rPr lang="el-GR" sz="2000" i="1" dirty="0"/>
              <a:t> </a:t>
            </a:r>
            <a:r>
              <a:rPr lang="el-GR" sz="2000" i="1" dirty="0" err="1"/>
              <a:t>ἐξ</a:t>
            </a:r>
            <a:r>
              <a:rPr lang="el-GR" sz="2000" i="1" dirty="0"/>
              <a:t> </a:t>
            </a:r>
            <a:r>
              <a:rPr lang="el-GR" sz="2000" i="1" dirty="0" err="1"/>
              <a:t>αὐτῶν</a:t>
            </a:r>
            <a:r>
              <a:rPr lang="el-GR" sz="2000" i="1" dirty="0"/>
              <a:t> </a:t>
            </a:r>
            <a:r>
              <a:rPr lang="el-GR" sz="2000" i="1" dirty="0" err="1"/>
              <a:t>τὸν</a:t>
            </a:r>
            <a:r>
              <a:rPr lang="el-GR" sz="2000" i="1" dirty="0"/>
              <a:t> </a:t>
            </a:r>
            <a:r>
              <a:rPr lang="el-GR" sz="2000" i="1" dirty="0" err="1"/>
              <a:t>Ἀγρὸν</a:t>
            </a:r>
            <a:r>
              <a:rPr lang="el-GR" sz="2000" i="1" dirty="0"/>
              <a:t> </a:t>
            </a:r>
            <a:r>
              <a:rPr lang="el-GR" sz="2000" i="1" dirty="0" err="1"/>
              <a:t>τοῦ</a:t>
            </a:r>
            <a:r>
              <a:rPr lang="el-GR" sz="2000" i="1" dirty="0"/>
              <a:t> </a:t>
            </a:r>
            <a:r>
              <a:rPr lang="el-GR" sz="2000" i="1" dirty="0" err="1"/>
              <a:t>Κεραμέως</a:t>
            </a:r>
            <a:r>
              <a:rPr lang="el-GR" sz="2000" i="1" dirty="0"/>
              <a:t> </a:t>
            </a:r>
            <a:r>
              <a:rPr lang="el-GR" sz="2000" i="1" dirty="0" err="1"/>
              <a:t>εἰς</a:t>
            </a:r>
            <a:r>
              <a:rPr lang="el-GR" sz="2000" i="1" dirty="0"/>
              <a:t> </a:t>
            </a:r>
            <a:r>
              <a:rPr lang="el-GR" sz="2000" i="1" dirty="0" err="1"/>
              <a:t>ταφὴν</a:t>
            </a:r>
            <a:r>
              <a:rPr lang="el-GR" sz="2000" i="1" dirty="0"/>
              <a:t> </a:t>
            </a:r>
            <a:r>
              <a:rPr lang="el-GR" sz="2000" i="1" dirty="0" err="1"/>
              <a:t>τοῖς</a:t>
            </a:r>
            <a:r>
              <a:rPr lang="el-GR" sz="2000" i="1" dirty="0"/>
              <a:t> </a:t>
            </a:r>
            <a:r>
              <a:rPr lang="el-GR" sz="2000" i="1" dirty="0" err="1"/>
              <a:t>ξένοις</a:t>
            </a:r>
            <a:r>
              <a:rPr lang="el-GR" sz="2000" i="1" dirty="0"/>
              <a:t>. </a:t>
            </a:r>
            <a:r>
              <a:rPr lang="el-GR" sz="2000" i="1" dirty="0" err="1"/>
              <a:t>διὸ</a:t>
            </a:r>
            <a:r>
              <a:rPr lang="el-GR" sz="2000" i="1" dirty="0"/>
              <a:t> </a:t>
            </a:r>
            <a:r>
              <a:rPr lang="el-GR" sz="2000" i="1" dirty="0" err="1"/>
              <a:t>ἐκλήθη</a:t>
            </a:r>
            <a:r>
              <a:rPr lang="el-GR" sz="2000" i="1" dirty="0"/>
              <a:t> ὁ </a:t>
            </a:r>
            <a:r>
              <a:rPr lang="el-GR" sz="2000" i="1" dirty="0" err="1"/>
              <a:t>ἀγρὸς</a:t>
            </a:r>
            <a:r>
              <a:rPr lang="el-GR" sz="2000" i="1" dirty="0"/>
              <a:t> </a:t>
            </a:r>
            <a:r>
              <a:rPr lang="el-GR" sz="2000" i="1" dirty="0" err="1"/>
              <a:t>ἐκεῖνος</a:t>
            </a:r>
            <a:r>
              <a:rPr lang="el-GR" sz="2000" i="1" dirty="0"/>
              <a:t> </a:t>
            </a:r>
            <a:r>
              <a:rPr lang="el-GR" sz="2000" b="1" i="1" dirty="0" err="1"/>
              <a:t>Ἀγρὸς</a:t>
            </a:r>
            <a:r>
              <a:rPr lang="el-GR" sz="2000" b="1" i="1" dirty="0"/>
              <a:t> </a:t>
            </a:r>
            <a:r>
              <a:rPr lang="el-GR" sz="2000" b="1" i="1" dirty="0" err="1"/>
              <a:t>Αἵματος</a:t>
            </a:r>
            <a:r>
              <a:rPr lang="el-GR" sz="2000" i="1" dirty="0"/>
              <a:t> </a:t>
            </a:r>
            <a:r>
              <a:rPr lang="el-GR" sz="2000" i="1" dirty="0" err="1"/>
              <a:t>ἕως</a:t>
            </a:r>
            <a:r>
              <a:rPr lang="el-GR" sz="2000" i="1" dirty="0"/>
              <a:t> </a:t>
            </a:r>
            <a:r>
              <a:rPr lang="el-GR" sz="2000" i="1" dirty="0" err="1"/>
              <a:t>τῆς</a:t>
            </a:r>
            <a:r>
              <a:rPr lang="el-GR" sz="2000" i="1" dirty="0"/>
              <a:t> </a:t>
            </a:r>
            <a:r>
              <a:rPr lang="el-GR" sz="2000" i="1" dirty="0" err="1"/>
              <a:t>σήμερον</a:t>
            </a:r>
            <a:r>
              <a:rPr lang="el-GR" sz="2000" i="1" dirty="0"/>
              <a:t> </a:t>
            </a:r>
            <a:r>
              <a:rPr lang="el-GR" sz="2000" dirty="0"/>
              <a:t>(</a:t>
            </a:r>
            <a:r>
              <a:rPr lang="el-GR" sz="2000" dirty="0" err="1"/>
              <a:t>Μτ</a:t>
            </a:r>
            <a:r>
              <a:rPr lang="el-GR" sz="2000" dirty="0"/>
              <a:t>. 27, 6). </a:t>
            </a:r>
          </a:p>
          <a:p>
            <a:pPr marL="0" indent="0">
              <a:lnSpc>
                <a:spcPts val="1800"/>
              </a:lnSpc>
              <a:spcBef>
                <a:spcPts val="300"/>
              </a:spcBef>
              <a:buNone/>
            </a:pPr>
            <a:r>
              <a:rPr lang="el-GR" sz="2000" dirty="0"/>
              <a:t>Παρά την πρόθεσή τους, η τιμή του αίματος του Ιησού γίνεται με αυτόν τον τρόπο το μέσον για να </a:t>
            </a:r>
            <a:r>
              <a:rPr lang="el-GR" sz="2000" b="1" dirty="0"/>
              <a:t>φιλοξενηθούν οι «ακάθαρτοι» ξένοι, </a:t>
            </a:r>
            <a:r>
              <a:rPr lang="el-GR" sz="2000" dirty="0"/>
              <a:t>με τους οποίους ο Ιησούς είχε λίγο πριν (κατά την παραβολή της Κρίσεως) ταυτιστεί (25, 35-40</a:t>
            </a:r>
            <a:r>
              <a:rPr lang="el-GR" sz="2000" baseline="30000" dirty="0"/>
              <a:t>.</a:t>
            </a:r>
            <a:r>
              <a:rPr lang="el-GR" sz="2000" dirty="0"/>
              <a:t> </a:t>
            </a:r>
            <a:r>
              <a:rPr lang="el-GR" sz="2000" dirty="0" err="1"/>
              <a:t>πρβλ</a:t>
            </a:r>
            <a:r>
              <a:rPr lang="el-GR" sz="2000" dirty="0"/>
              <a:t>. 5, 43-48</a:t>
            </a:r>
            <a:r>
              <a:rPr lang="el-GR" sz="2000" baseline="30000" dirty="0"/>
              <a:t>.</a:t>
            </a:r>
            <a:r>
              <a:rPr lang="el-GR" sz="2000" dirty="0"/>
              <a:t> 8,5-13</a:t>
            </a:r>
            <a:r>
              <a:rPr lang="el-GR" sz="2000" baseline="30000" dirty="0"/>
              <a:t>.</a:t>
            </a:r>
            <a:r>
              <a:rPr lang="el-GR" sz="2000" dirty="0"/>
              <a:t> 15, 21-28).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916832"/>
            <a:ext cx="3610744" cy="2214994"/>
          </a:xfrm>
        </p:spPr>
      </p:pic>
      <p:sp>
        <p:nvSpPr>
          <p:cNvPr id="6" name="TextBox 5"/>
          <p:cNvSpPr txBox="1"/>
          <p:nvPr/>
        </p:nvSpPr>
        <p:spPr>
          <a:xfrm>
            <a:off x="8470776" y="4131826"/>
            <a:ext cx="432048" cy="268279"/>
          </a:xfrm>
          <a:prstGeom prst="rect">
            <a:avLst/>
          </a:prstGeom>
        </p:spPr>
        <p:txBody>
          <a:bodyPr vert="horz" wrap="square" lIns="91440" tIns="45720" rIns="91440" bIns="45720" rtlCol="0" anchor="ctr">
            <a:noAutofit/>
          </a:bodyPr>
          <a:lstStyle/>
          <a:p>
            <a:pPr algn="ctr"/>
            <a:r>
              <a:rPr lang="el-GR" sz="1500" dirty="0" smtClean="0"/>
              <a:t>13</a:t>
            </a:r>
          </a:p>
        </p:txBody>
      </p:sp>
    </p:spTree>
    <p:extLst>
      <p:ext uri="{BB962C8B-B14F-4D97-AF65-F5344CB8AC3E}">
        <p14:creationId xmlns:p14="http://schemas.microsoft.com/office/powerpoint/2010/main" val="100212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9488" y="512676"/>
            <a:ext cx="5770984" cy="1080120"/>
          </a:xfrm>
        </p:spPr>
        <p:txBody>
          <a:bodyPr>
            <a:normAutofit/>
          </a:bodyPr>
          <a:lstStyle/>
          <a:p>
            <a:r>
              <a:rPr lang="el-GR" dirty="0" smtClean="0"/>
              <a:t>ΠΙΛΑΤΟΣ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88640"/>
            <a:ext cx="2592288" cy="1728192"/>
          </a:xfrm>
        </p:spPr>
      </p:pic>
      <p:sp>
        <p:nvSpPr>
          <p:cNvPr id="4" name="Θέση περιεχομένου 3"/>
          <p:cNvSpPr>
            <a:spLocks noGrp="1"/>
          </p:cNvSpPr>
          <p:nvPr>
            <p:ph sz="half" idx="2"/>
          </p:nvPr>
        </p:nvSpPr>
        <p:spPr>
          <a:xfrm>
            <a:off x="395536" y="1916832"/>
            <a:ext cx="8424936" cy="4320479"/>
          </a:xfrm>
        </p:spPr>
        <p:txBody>
          <a:bodyPr>
            <a:noAutofit/>
          </a:bodyPr>
          <a:lstStyle/>
          <a:p>
            <a:pPr marL="0" indent="0">
              <a:lnSpc>
                <a:spcPct val="90000"/>
              </a:lnSpc>
              <a:buNone/>
              <a:defRPr/>
            </a:pPr>
            <a:r>
              <a:rPr lang="el-GR" sz="1800" dirty="0" smtClean="0"/>
              <a:t>Η </a:t>
            </a:r>
            <a:r>
              <a:rPr lang="el-GR" sz="1800" dirty="0"/>
              <a:t>επόμενη αναφορά στο αίμα του Ιησού γίνεται κατά το πλύσιμο των χεριών του Πιλάτου, όταν εκείνος διακηρύσσει: </a:t>
            </a:r>
            <a:r>
              <a:rPr lang="el-GR" sz="1800" i="1" dirty="0" err="1"/>
              <a:t>ἀθῷός</a:t>
            </a:r>
            <a:r>
              <a:rPr lang="el-GR" sz="1800" i="1" dirty="0"/>
              <a:t> </a:t>
            </a:r>
            <a:r>
              <a:rPr lang="el-GR" sz="1800" i="1" dirty="0" err="1"/>
              <a:t>εἰμι</a:t>
            </a:r>
            <a:r>
              <a:rPr lang="el-GR" sz="1800" i="1" dirty="0"/>
              <a:t> </a:t>
            </a:r>
            <a:r>
              <a:rPr lang="el-GR" sz="1800" b="1" i="1" dirty="0" err="1"/>
              <a:t>ἀπὸ</a:t>
            </a:r>
            <a:r>
              <a:rPr lang="el-GR" sz="1800" b="1" i="1" dirty="0"/>
              <a:t> </a:t>
            </a:r>
            <a:r>
              <a:rPr lang="el-GR" sz="1800" b="1" i="1" dirty="0" err="1"/>
              <a:t>τοῦ</a:t>
            </a:r>
            <a:r>
              <a:rPr lang="el-GR" sz="1800" b="1" i="1" dirty="0"/>
              <a:t> </a:t>
            </a:r>
            <a:r>
              <a:rPr lang="el-GR" sz="1800" b="1" i="1" dirty="0" err="1"/>
              <a:t>αἵματος</a:t>
            </a:r>
            <a:r>
              <a:rPr lang="el-GR" sz="1800" i="1" dirty="0"/>
              <a:t> </a:t>
            </a:r>
            <a:r>
              <a:rPr lang="el-GR" sz="1800" i="1" dirty="0" err="1"/>
              <a:t>τούτου</a:t>
            </a:r>
            <a:r>
              <a:rPr lang="el-GR" sz="1800" i="1" dirty="0"/>
              <a:t>· </a:t>
            </a:r>
            <a:r>
              <a:rPr lang="el-GR" sz="1800" i="1" dirty="0" err="1"/>
              <a:t>ὑμεῖς</a:t>
            </a:r>
            <a:r>
              <a:rPr lang="el-GR" sz="1800" i="1" dirty="0"/>
              <a:t> </a:t>
            </a:r>
            <a:r>
              <a:rPr lang="el-GR" sz="1800" i="1" dirty="0" err="1"/>
              <a:t>ὄψεσθε</a:t>
            </a:r>
            <a:r>
              <a:rPr lang="el-GR" sz="1800" i="1" dirty="0"/>
              <a:t> </a:t>
            </a:r>
            <a:r>
              <a:rPr lang="el-GR" sz="1800" dirty="0"/>
              <a:t>(</a:t>
            </a:r>
            <a:r>
              <a:rPr lang="el-GR" sz="1800" dirty="0" err="1"/>
              <a:t>Μτ</a:t>
            </a:r>
            <a:r>
              <a:rPr lang="el-GR" sz="1800" dirty="0"/>
              <a:t>. 27, 24). Ο ακροατής γνωρίζει ότι παρά την εντυπωσιακή χειρονομία του </a:t>
            </a:r>
            <a:r>
              <a:rPr lang="el-GR" sz="1800" cap="all" dirty="0" err="1"/>
              <a:t>ρ</a:t>
            </a:r>
            <a:r>
              <a:rPr lang="el-GR" sz="1800" dirty="0" err="1"/>
              <a:t>ωμαίου</a:t>
            </a:r>
            <a:r>
              <a:rPr lang="el-GR" sz="1800" dirty="0"/>
              <a:t>, πολιτικά, νομικά και ηθικά είναι συν-υπεύθυνος για τη σταύρωση του Ιησού, καθώς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1800" b="1" i="1" dirty="0"/>
              <a:t>ηγεμόνα</a:t>
            </a:r>
            <a:r>
              <a:rPr lang="el-GR" sz="1800" dirty="0"/>
              <a:t>, χαρακτηρισμός ο οποίος δεν απαντάται στο κατά Μάρκον. Την ευθύνη που αποποιείται ο Πιλάτος, την αναλαμβάνει ο όχλος, ο οποίος σε αντίθεση με τους θρησκευτικούς ηγέτες, μέχρι εκείνο ζωγραφίζεται στο κατά Ματθαίον με θετικά χρώματα. Η φράση  </a:t>
            </a:r>
            <a:r>
              <a:rPr lang="el-GR" sz="1800" b="1" i="1" dirty="0" err="1"/>
              <a:t>τὸ</a:t>
            </a:r>
            <a:r>
              <a:rPr lang="el-GR" sz="1800" b="1" i="1" dirty="0"/>
              <a:t> </a:t>
            </a:r>
            <a:r>
              <a:rPr lang="el-GR" sz="1800" b="1" i="1" dirty="0" err="1"/>
              <a:t>αἷμα</a:t>
            </a:r>
            <a:r>
              <a:rPr lang="el-GR" sz="1800" b="1" i="1" dirty="0"/>
              <a:t> </a:t>
            </a:r>
            <a:r>
              <a:rPr lang="el-GR" sz="1800" b="1" i="1" dirty="0" err="1"/>
              <a:t>αὐτοῦ</a:t>
            </a:r>
            <a:r>
              <a:rPr lang="el-GR" sz="1800" b="1" i="1" dirty="0"/>
              <a:t> </a:t>
            </a:r>
            <a:r>
              <a:rPr lang="el-GR" sz="1800" b="1" i="1" dirty="0" err="1"/>
              <a:t>ἐφ</a:t>
            </a:r>
            <a:r>
              <a:rPr lang="el-GR" sz="1800" b="1" i="1" dirty="0"/>
              <a:t>’ </a:t>
            </a:r>
            <a:r>
              <a:rPr lang="el-GR" sz="1800" b="1" i="1" dirty="0" err="1"/>
              <a:t>ἡμᾶς</a:t>
            </a:r>
            <a:r>
              <a:rPr lang="el-GR" sz="1800" b="1" i="1" dirty="0"/>
              <a:t> </a:t>
            </a:r>
            <a:r>
              <a:rPr lang="el-GR" sz="1800" b="1" i="1" dirty="0" err="1"/>
              <a:t>καὶ</a:t>
            </a:r>
            <a:r>
              <a:rPr lang="el-GR" sz="1800" b="1" i="1" dirty="0"/>
              <a:t> </a:t>
            </a:r>
            <a:r>
              <a:rPr lang="el-GR" sz="1800" b="1" i="1" dirty="0" err="1"/>
              <a:t>ἐπὶ</a:t>
            </a:r>
            <a:r>
              <a:rPr lang="el-GR" sz="1800" b="1" i="1" dirty="0"/>
              <a:t> </a:t>
            </a:r>
            <a:r>
              <a:rPr lang="el-GR" sz="1800" b="1" i="1" dirty="0" err="1"/>
              <a:t>τὰ</a:t>
            </a:r>
            <a:r>
              <a:rPr lang="el-GR" sz="1800" b="1" i="1" dirty="0"/>
              <a:t> τέκνα </a:t>
            </a:r>
            <a:r>
              <a:rPr lang="el-GR" sz="1800" b="1" i="1" dirty="0" err="1"/>
              <a:t>ἡμῶν</a:t>
            </a:r>
            <a:r>
              <a:rPr lang="el-GR" sz="1800" b="1" i="1" dirty="0"/>
              <a:t> </a:t>
            </a:r>
            <a:r>
              <a:rPr lang="el-GR" sz="1800" dirty="0"/>
              <a:t>για τον ακροατή του Ευαγγελίου προσημαίνει την καταστροφή του Ναού (</a:t>
            </a:r>
            <a:r>
              <a:rPr lang="el-GR" sz="1800" dirty="0" err="1"/>
              <a:t>πρβλ</a:t>
            </a:r>
            <a:r>
              <a:rPr lang="el-GR" sz="1800" dirty="0"/>
              <a:t>. 23, 34-36). Παρά την αρνητική χροιά που έχει η φράση αυτή στο στόμα του όχλου, το αίμα αυτό του Χριστού </a:t>
            </a:r>
            <a:r>
              <a:rPr lang="el-GR" sz="1800" dirty="0" err="1"/>
              <a:t>δρά</a:t>
            </a:r>
            <a:r>
              <a:rPr lang="el-GR" sz="1800" dirty="0"/>
              <a:t> ευεργετικά για τα τέκνα του. </a:t>
            </a:r>
            <a:r>
              <a:rPr lang="el-GR" sz="1800" cap="all" dirty="0"/>
              <a:t>μ</a:t>
            </a:r>
            <a:r>
              <a:rPr lang="el-GR" sz="1800" dirty="0"/>
              <a:t>έσω της θυσίας ο Ιησούς υποκαθιστά το Ιερό με τον εαυτό Του και λυτρώνει το λαό του όχι από τους εχθρούς (όπως έπραξε ο Ιησούς του </a:t>
            </a:r>
            <a:r>
              <a:rPr lang="el-GR" sz="1800" dirty="0" err="1"/>
              <a:t>Ναυή</a:t>
            </a:r>
            <a:r>
              <a:rPr lang="el-GR" sz="1800" dirty="0"/>
              <a:t>, αλλά) από τις αμαρτίες Του. Στο τέλος του κατά Ματθαίον οι </a:t>
            </a:r>
            <a:r>
              <a:rPr lang="el-GR" sz="1800" cap="all" dirty="0"/>
              <a:t>ι</a:t>
            </a:r>
            <a:r>
              <a:rPr lang="el-GR" sz="1800" dirty="0"/>
              <a:t>ουδαίοι μαθητές καλούνται να μαθητεύσουν πάντα τα έθνη (και τους Ιουδαίους) βαπτίζοντες αυτούς στο όνομα της αγίας Τριάδος</a:t>
            </a:r>
            <a:r>
              <a:rPr lang="el-GR" sz="1800" dirty="0" smtClean="0"/>
              <a:t>.</a:t>
            </a:r>
            <a:endParaRPr lang="el-GR" sz="1800" b="1" dirty="0">
              <a:solidFill>
                <a:srgbClr val="C00000"/>
              </a:solidFill>
              <a:latin typeface="Franklin Gothic Book" pitchFamily="34" charset="0"/>
            </a:endParaRPr>
          </a:p>
        </p:txBody>
      </p:sp>
      <p:sp>
        <p:nvSpPr>
          <p:cNvPr id="6" name="TextBox 5"/>
          <p:cNvSpPr txBox="1"/>
          <p:nvPr/>
        </p:nvSpPr>
        <p:spPr>
          <a:xfrm>
            <a:off x="2771800" y="1620674"/>
            <a:ext cx="432048" cy="268279"/>
          </a:xfrm>
          <a:prstGeom prst="rect">
            <a:avLst/>
          </a:prstGeom>
        </p:spPr>
        <p:txBody>
          <a:bodyPr vert="horz" wrap="square" lIns="91440" tIns="45720" rIns="91440" bIns="45720" rtlCol="0" anchor="ctr">
            <a:noAutofit/>
          </a:bodyPr>
          <a:lstStyle/>
          <a:p>
            <a:pPr algn="ctr"/>
            <a:r>
              <a:rPr lang="el-GR" sz="1500" dirty="0" smtClean="0"/>
              <a:t>14</a:t>
            </a:r>
          </a:p>
        </p:txBody>
      </p:sp>
    </p:spTree>
    <p:extLst>
      <p:ext uri="{BB962C8B-B14F-4D97-AF65-F5344CB8AC3E}">
        <p14:creationId xmlns:p14="http://schemas.microsoft.com/office/powerpoint/2010/main" val="197336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791469"/>
            <a:ext cx="8352928" cy="3589859"/>
          </a:xfrm>
        </p:spPr>
        <p:txBody>
          <a:bodyPr anchor="b">
            <a:normAutofit/>
          </a:bodyPr>
          <a:lstStyle/>
          <a:p>
            <a:pPr marL="0" indent="0">
              <a:lnSpc>
                <a:spcPts val="2100"/>
              </a:lnSpc>
              <a:spcBef>
                <a:spcPts val="600"/>
              </a:spcBef>
              <a:buNone/>
            </a:pPr>
            <a:r>
              <a:rPr lang="el-GR" sz="2000" b="1" dirty="0" smtClean="0"/>
              <a:t>ΦΩΤΟ </a:t>
            </a:r>
            <a:r>
              <a:rPr lang="el-GR" sz="2000" b="1" dirty="0"/>
              <a:t>1945 </a:t>
            </a:r>
            <a:r>
              <a:rPr lang="en-US" sz="2000" b="1" dirty="0"/>
              <a:t>Cartier-Bresson  Dessau</a:t>
            </a:r>
            <a:endParaRPr lang="el-GR" sz="2000" b="1" dirty="0"/>
          </a:p>
          <a:p>
            <a:pPr marL="0" indent="0">
              <a:lnSpc>
                <a:spcPts val="2100"/>
              </a:lnSpc>
              <a:spcBef>
                <a:spcPts val="600"/>
              </a:spcBef>
              <a:buNone/>
            </a:pPr>
            <a:r>
              <a:rPr lang="el-GR" sz="2000" b="1" dirty="0"/>
              <a:t>Δείχνει την προσαγωγή μιας καταδότριας των Ναζί. Θριαμβευτικά η μάρτυς κατηγορίας </a:t>
            </a:r>
            <a:r>
              <a:rPr lang="el-GR" sz="2000" b="1" dirty="0" smtClean="0"/>
              <a:t>κρατά </a:t>
            </a:r>
            <a:r>
              <a:rPr lang="el-GR" sz="2000" b="1" dirty="0"/>
              <a:t>τον Ιούδα, που ντροπαλός είναι εκτεθειμένος στα βλέμματα της πικρίας, απογοήτευσης, ουδετερότητας. Θύτες και θύματα, προδότες και προδομένοι εναλλάσσονται. Πολλές φορές η </a:t>
            </a:r>
            <a:r>
              <a:rPr lang="el-GR" sz="2000" b="1" dirty="0" err="1"/>
              <a:t>στοχοποίηση</a:t>
            </a:r>
            <a:r>
              <a:rPr lang="el-GR" sz="2000" b="1" dirty="0"/>
              <a:t> ενός, αποκρύπτει ότι ο καθείς είναι/γίνεται ενίοτε Ιούδας.</a:t>
            </a:r>
          </a:p>
          <a:p>
            <a:pPr marL="0" indent="0">
              <a:lnSpc>
                <a:spcPts val="2100"/>
              </a:lnSpc>
              <a:spcBef>
                <a:spcPts val="600"/>
              </a:spcBef>
              <a:buNone/>
            </a:pPr>
            <a:r>
              <a:rPr lang="el-GR" sz="2000" b="1" dirty="0"/>
              <a:t>Στην Εβρ. (6, 6) διαβάζουμε σχετικά με τον κίνδυνο </a:t>
            </a:r>
            <a:r>
              <a:rPr lang="en-US" sz="2000" baseline="30000" dirty="0"/>
              <a:t>6 </a:t>
            </a:r>
            <a:r>
              <a:rPr lang="el-GR" sz="2000" dirty="0" err="1"/>
              <a:t>καὶ</a:t>
            </a:r>
            <a:r>
              <a:rPr lang="el-GR" sz="2000" dirty="0"/>
              <a:t> </a:t>
            </a:r>
            <a:r>
              <a:rPr lang="el-GR" sz="2000" dirty="0" err="1"/>
              <a:t>παραπεσόντας</a:t>
            </a:r>
            <a:r>
              <a:rPr lang="el-GR" sz="2000" dirty="0"/>
              <a:t>, </a:t>
            </a:r>
            <a:r>
              <a:rPr lang="el-GR" sz="2000" dirty="0" err="1"/>
              <a:t>πάλιν</a:t>
            </a:r>
            <a:r>
              <a:rPr lang="el-GR" sz="2000" dirty="0"/>
              <a:t> </a:t>
            </a:r>
            <a:r>
              <a:rPr lang="el-GR" sz="2000" dirty="0" err="1"/>
              <a:t>ἀνακαινίζειν</a:t>
            </a:r>
            <a:r>
              <a:rPr lang="el-GR" sz="2000" dirty="0"/>
              <a:t> </a:t>
            </a:r>
            <a:r>
              <a:rPr lang="el-GR" sz="2000" dirty="0" err="1"/>
              <a:t>εἰς</a:t>
            </a:r>
            <a:r>
              <a:rPr lang="el-GR" sz="2000" dirty="0"/>
              <a:t> </a:t>
            </a:r>
            <a:r>
              <a:rPr lang="el-GR" sz="2000" dirty="0" err="1"/>
              <a:t>μετάνοιαν</a:t>
            </a:r>
            <a:r>
              <a:rPr lang="el-GR" sz="2000" dirty="0"/>
              <a:t>, </a:t>
            </a:r>
            <a:r>
              <a:rPr lang="el-GR" sz="2000" dirty="0" err="1"/>
              <a:t>ἀνασταυροῦντας</a:t>
            </a:r>
            <a:r>
              <a:rPr lang="el-GR" sz="2000" dirty="0"/>
              <a:t> </a:t>
            </a:r>
            <a:r>
              <a:rPr lang="el-GR" sz="2000" dirty="0" err="1"/>
              <a:t>ἑαυτοῖς</a:t>
            </a:r>
            <a:r>
              <a:rPr lang="el-GR" sz="2000" dirty="0"/>
              <a:t> </a:t>
            </a:r>
            <a:r>
              <a:rPr lang="el-GR" sz="2000" dirty="0" err="1"/>
              <a:t>τὸν</a:t>
            </a:r>
            <a:r>
              <a:rPr lang="el-GR" sz="2000" dirty="0"/>
              <a:t> </a:t>
            </a:r>
            <a:r>
              <a:rPr lang="el-GR" sz="2000" dirty="0" err="1"/>
              <a:t>Υἱὸν</a:t>
            </a:r>
            <a:r>
              <a:rPr lang="el-GR" sz="2000" dirty="0"/>
              <a:t> </a:t>
            </a:r>
            <a:r>
              <a:rPr lang="el-GR" sz="2000" dirty="0" err="1"/>
              <a:t>τοῦ</a:t>
            </a:r>
            <a:r>
              <a:rPr lang="el-GR" sz="2000" dirty="0"/>
              <a:t> </a:t>
            </a:r>
            <a:r>
              <a:rPr lang="el-GR" sz="2000" dirty="0" err="1"/>
              <a:t>Θεοῦ</a:t>
            </a:r>
            <a:r>
              <a:rPr lang="el-GR" sz="2000" dirty="0"/>
              <a:t> </a:t>
            </a:r>
            <a:r>
              <a:rPr lang="el-GR" sz="2000" dirty="0" err="1"/>
              <a:t>καὶ</a:t>
            </a:r>
            <a:r>
              <a:rPr lang="el-GR" sz="2000" dirty="0"/>
              <a:t> </a:t>
            </a:r>
            <a:r>
              <a:rPr lang="el-GR" sz="2000" dirty="0" err="1"/>
              <a:t>παραδειγματίζοντας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249" y="188640"/>
            <a:ext cx="4367517" cy="3476706"/>
          </a:xfrm>
          <a:prstGeom prst="rect">
            <a:avLst/>
          </a:prstGeom>
        </p:spPr>
      </p:pic>
      <p:sp>
        <p:nvSpPr>
          <p:cNvPr id="5" name="TextBox 4"/>
          <p:cNvSpPr txBox="1"/>
          <p:nvPr/>
        </p:nvSpPr>
        <p:spPr>
          <a:xfrm>
            <a:off x="6395718" y="3397067"/>
            <a:ext cx="432048" cy="268279"/>
          </a:xfrm>
          <a:prstGeom prst="rect">
            <a:avLst/>
          </a:prstGeom>
        </p:spPr>
        <p:txBody>
          <a:bodyPr vert="horz" wrap="square" lIns="91440" tIns="45720" rIns="91440" bIns="45720" rtlCol="0" anchor="ctr">
            <a:noAutofit/>
          </a:bodyPr>
          <a:lstStyle/>
          <a:p>
            <a:pPr algn="ctr"/>
            <a:r>
              <a:rPr lang="el-GR" sz="1500" dirty="0" smtClean="0"/>
              <a:t>15</a:t>
            </a:r>
          </a:p>
        </p:txBody>
      </p:sp>
    </p:spTree>
    <p:extLst>
      <p:ext uri="{BB962C8B-B14F-4D97-AF65-F5344CB8AC3E}">
        <p14:creationId xmlns:p14="http://schemas.microsoft.com/office/powerpoint/2010/main" val="320786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r>
              <a:rPr lang="el-GR" sz="2800" dirty="0"/>
              <a:t>Υλικό λάβαμε από αφιερωματικό τεύχος 165 του </a:t>
            </a:r>
            <a:r>
              <a:rPr lang="el-GR" sz="2800" dirty="0" err="1"/>
              <a:t>Bibel</a:t>
            </a:r>
            <a:r>
              <a:rPr lang="el-GR" sz="2800" dirty="0"/>
              <a:t> </a:t>
            </a:r>
            <a:r>
              <a:rPr lang="el-GR" sz="2800" dirty="0" err="1" smtClean="0"/>
              <a:t>heute</a:t>
            </a:r>
            <a:r>
              <a:rPr lang="el-GR" sz="2800" dirty="0" smtClean="0"/>
              <a:t> </a:t>
            </a:r>
            <a:r>
              <a:rPr lang="el-GR" sz="2800" dirty="0"/>
              <a:t>στον </a:t>
            </a:r>
            <a:r>
              <a:rPr lang="el-GR" sz="2800" dirty="0" smtClean="0"/>
              <a:t>Ιούδα.</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106" y="2558423"/>
            <a:ext cx="2855788" cy="3663486"/>
          </a:xfrm>
          <a:prstGeom prst="rect">
            <a:avLst/>
          </a:prstGeom>
        </p:spPr>
      </p:pic>
      <p:sp>
        <p:nvSpPr>
          <p:cNvPr id="5" name="TextBox 4"/>
          <p:cNvSpPr txBox="1"/>
          <p:nvPr/>
        </p:nvSpPr>
        <p:spPr>
          <a:xfrm>
            <a:off x="5652120" y="5948615"/>
            <a:ext cx="432048" cy="268279"/>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6</a:t>
            </a:r>
            <a:endParaRPr lang="el-GR" sz="1500" dirty="0" smtClean="0"/>
          </a:p>
        </p:txBody>
      </p:sp>
    </p:spTree>
    <p:extLst>
      <p:ext uri="{BB962C8B-B14F-4D97-AF65-F5344CB8AC3E}">
        <p14:creationId xmlns:p14="http://schemas.microsoft.com/office/powerpoint/2010/main" val="356022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ΙΟΥΔΑΣ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28800"/>
            <a:ext cx="5029200" cy="3756991"/>
          </a:xfrm>
        </p:spPr>
      </p:pic>
      <p:sp>
        <p:nvSpPr>
          <p:cNvPr id="5" name="TextBox 4"/>
          <p:cNvSpPr txBox="1"/>
          <p:nvPr/>
        </p:nvSpPr>
        <p:spPr>
          <a:xfrm>
            <a:off x="6870576" y="5157192"/>
            <a:ext cx="216024" cy="228599"/>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426932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ΔΩΔΕΚΑ </a:t>
            </a:r>
            <a:r>
              <a:rPr lang="el-GR" dirty="0" smtClean="0"/>
              <a:t>ΜΑΘΗΤΕΣ</a:t>
            </a:r>
            <a:endParaRPr lang="el-GR" dirty="0"/>
          </a:p>
        </p:txBody>
      </p:sp>
      <p:sp>
        <p:nvSpPr>
          <p:cNvPr id="4" name="3 - Στρογγυλεμένο ορθογώνιο"/>
          <p:cNvSpPr/>
          <p:nvPr/>
        </p:nvSpPr>
        <p:spPr>
          <a:xfrm>
            <a:off x="773865" y="1628800"/>
            <a:ext cx="7470543" cy="4608512"/>
          </a:xfrm>
          <a:prstGeom prst="roundRect">
            <a:avLst/>
          </a:prstGeom>
          <a:noFill/>
          <a:ln>
            <a:solidFill>
              <a:srgbClr val="5075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200" i="1" dirty="0" err="1">
                <a:solidFill>
                  <a:schemeClr val="tx1"/>
                </a:solidFill>
              </a:rPr>
              <a:t>Ἐποίησεν</a:t>
            </a:r>
            <a:r>
              <a:rPr lang="el-GR" sz="2200" i="1" dirty="0">
                <a:solidFill>
                  <a:schemeClr val="tx1"/>
                </a:solidFill>
              </a:rPr>
              <a:t> </a:t>
            </a:r>
            <a:r>
              <a:rPr lang="el-GR" sz="2200" i="1" dirty="0" err="1">
                <a:solidFill>
                  <a:schemeClr val="tx1"/>
                </a:solidFill>
              </a:rPr>
              <a:t>δώδεκα</a:t>
            </a:r>
            <a:r>
              <a:rPr lang="el-GR" sz="2200" dirty="0">
                <a:solidFill>
                  <a:schemeClr val="tx1"/>
                </a:solidFill>
              </a:rPr>
              <a:t>: δώδεκα ήταν ο συμβολικός αριθμός του </a:t>
            </a:r>
            <a:r>
              <a:rPr lang="el-GR" sz="2200" dirty="0" smtClean="0">
                <a:solidFill>
                  <a:schemeClr val="tx1"/>
                </a:solidFill>
              </a:rPr>
              <a:t>Ισραήλ - </a:t>
            </a:r>
            <a:r>
              <a:rPr lang="el-GR" sz="2200" dirty="0">
                <a:solidFill>
                  <a:schemeClr val="tx1"/>
                </a:solidFill>
              </a:rPr>
              <a:t>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sz="2200" i="1" dirty="0">
                <a:solidFill>
                  <a:schemeClr val="tx1"/>
                </a:solidFill>
              </a:rPr>
              <a:t>παραβολή ελπίδας</a:t>
            </a:r>
            <a:r>
              <a:rPr lang="el-GR" sz="2200" dirty="0">
                <a:solidFill>
                  <a:schemeClr val="tx1"/>
                </a:solidFill>
              </a:rPr>
              <a:t>: ολόκληρος ο Ισραήλ θα ανασυγκροτηθεί, οι δώδεκα φυλές θα </a:t>
            </a:r>
            <a:r>
              <a:rPr lang="el-GR" sz="2200" dirty="0" err="1">
                <a:solidFill>
                  <a:schemeClr val="tx1"/>
                </a:solidFill>
              </a:rPr>
              <a:t>ανασυναχθούν</a:t>
            </a:r>
            <a:r>
              <a:rPr lang="el-GR" sz="2200" dirty="0">
                <a:solidFill>
                  <a:schemeClr val="tx1"/>
                </a:solidFill>
              </a:rPr>
              <a:t>. </a:t>
            </a:r>
            <a:r>
              <a:rPr lang="el-GR" sz="2200" cap="all" dirty="0">
                <a:solidFill>
                  <a:schemeClr val="tx1"/>
                </a:solidFill>
              </a:rPr>
              <a:t>ο</a:t>
            </a:r>
            <a:r>
              <a:rPr lang="el-GR" sz="2200" dirty="0">
                <a:solidFill>
                  <a:schemeClr val="tx1"/>
                </a:solidFill>
              </a:rPr>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extLst>
      <p:ext uri="{BB962C8B-B14F-4D97-AF65-F5344CB8AC3E}">
        <p14:creationId xmlns:p14="http://schemas.microsoft.com/office/powerpoint/2010/main" val="3738109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r>
              <a:rPr lang="el-GR" sz="2000" dirty="0"/>
              <a:t>Έκδοση </a:t>
            </a:r>
            <a:r>
              <a:rPr lang="el-GR" sz="2000" dirty="0" smtClean="0"/>
              <a:t>διαθέσιμη </a:t>
            </a:r>
            <a:r>
              <a:rPr lang="el-GR" sz="2000" dirty="0" smtClean="0">
                <a:hlinkClick r:id="rId3"/>
              </a:rPr>
              <a:t>εδώ</a:t>
            </a:r>
            <a:r>
              <a:rPr lang="el-GR" sz="2000" dirty="0" smtClean="0"/>
              <a:t>. </a:t>
            </a:r>
            <a:endParaRPr lang="el-GR" sz="2000" dirty="0"/>
          </a:p>
        </p:txBody>
      </p:sp>
    </p:spTree>
    <p:extLst>
      <p:ext uri="{BB962C8B-B14F-4D97-AF65-F5344CB8AC3E}">
        <p14:creationId xmlns:p14="http://schemas.microsoft.com/office/powerpoint/2010/main" val="3256760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Σωτήριος Σ. </a:t>
            </a:r>
            <a:r>
              <a:rPr lang="el-GR" sz="2000" dirty="0" smtClean="0"/>
              <a:t>Δεσπότης  2014. </a:t>
            </a:r>
            <a:r>
              <a:rPr lang="el-GR" altLang="el-GR" sz="2000" dirty="0"/>
              <a:t>Σωτήριος Σ. </a:t>
            </a:r>
            <a:r>
              <a:rPr lang="el-GR" altLang="el-GR" sz="2000" dirty="0" smtClean="0"/>
              <a:t>Δεσπότης. </a:t>
            </a:r>
            <a:r>
              <a:rPr lang="el-GR" sz="2000" dirty="0" smtClean="0"/>
              <a:t>«Εισαγωγή </a:t>
            </a:r>
            <a:r>
              <a:rPr lang="el-GR" sz="2000" dirty="0"/>
              <a:t>στην Κ.Δ. &amp; Ιστορία Εποχής της Καινής </a:t>
            </a:r>
            <a:r>
              <a:rPr lang="el-GR" sz="2000" dirty="0" smtClean="0"/>
              <a:t>Διαθήκης. </a:t>
            </a:r>
            <a:r>
              <a:rPr lang="el-GR" sz="2000" dirty="0" smtClean="0"/>
              <a:t>Ο Ιούδας </a:t>
            </a:r>
            <a:r>
              <a:rPr lang="el-GR" sz="2000" smtClean="0"/>
              <a:t>στα Ευαγγέλια».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GB" sz="2000" dirty="0">
                <a:hlinkClick r:id="rId3"/>
              </a:rPr>
              <a:t>http://</a:t>
            </a:r>
            <a:r>
              <a:rPr lang="en-GB" sz="2000" dirty="0" smtClean="0">
                <a:hlinkClick r:id="rId3"/>
              </a:rPr>
              <a:t>opencourses.uoa.gr/courses/SOCTHEOL1</a:t>
            </a:r>
            <a:r>
              <a:rPr lang="el-GR" sz="2000" dirty="0" smtClean="0"/>
              <a:t>. </a:t>
            </a:r>
            <a:endParaRPr lang="el-GR" sz="2000" dirty="0"/>
          </a:p>
          <a:p>
            <a:endParaRPr lang="el-GR" sz="2000" dirty="0"/>
          </a:p>
        </p:txBody>
      </p:sp>
    </p:spTree>
    <p:extLst>
      <p:ext uri="{BB962C8B-B14F-4D97-AF65-F5344CB8AC3E}">
        <p14:creationId xmlns:p14="http://schemas.microsoft.com/office/powerpoint/2010/main" val="3740923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90172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r>
              <a:rPr lang="el-GR" sz="2000" dirty="0"/>
              <a:t>Έκδοση </a:t>
            </a:r>
            <a:r>
              <a:rPr lang="el-GR" sz="2000" dirty="0" smtClean="0"/>
              <a:t>διαθέσιμη </a:t>
            </a:r>
            <a:r>
              <a:rPr lang="el-GR" sz="2000" dirty="0" smtClean="0">
                <a:hlinkClick r:id="rId3"/>
              </a:rPr>
              <a:t>εδώ</a:t>
            </a:r>
            <a:r>
              <a:rPr lang="el-GR" sz="2000" dirty="0" smtClean="0"/>
              <a:t>. </a:t>
            </a:r>
            <a:endParaRPr lang="el-GR" sz="2000" dirty="0"/>
          </a:p>
        </p:txBody>
      </p:sp>
    </p:spTree>
    <p:extLst>
      <p:ext uri="{BB962C8B-B14F-4D97-AF65-F5344CB8AC3E}">
        <p14:creationId xmlns:p14="http://schemas.microsoft.com/office/powerpoint/2010/main" val="2126266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6624736"/>
          </a:xfrm>
          <a:prstGeom prst="rect">
            <a:avLst/>
          </a:prstGeom>
          <a:noFill/>
          <a:ln w="9525">
            <a:noFill/>
            <a:miter lim="800000"/>
            <a:headEnd/>
            <a:tailEnd/>
          </a:ln>
        </p:spPr>
        <p:txBody>
          <a:bodyPr wrap="square">
            <a:noAutofit/>
          </a:bodyPr>
          <a:lstStyle/>
          <a:p>
            <a:pPr fontAlgn="auto">
              <a:spcBef>
                <a:spcPts val="0"/>
              </a:spcBef>
              <a:spcAft>
                <a:spcPts val="0"/>
              </a:spcAft>
              <a:defRPr/>
            </a:pPr>
            <a:r>
              <a:rPr lang="el-GR" sz="1400" dirty="0"/>
              <a:t>Τ</a:t>
            </a:r>
            <a:r>
              <a:rPr lang="el-GR" sz="1400" dirty="0" smtClean="0"/>
              <a:t>ο </a:t>
            </a:r>
            <a:r>
              <a:rPr lang="el-GR" sz="1400" dirty="0"/>
              <a:t>περιοδικό </a:t>
            </a:r>
            <a:r>
              <a:rPr lang="el-GR" sz="1600" b="1" dirty="0" err="1"/>
              <a:t>National</a:t>
            </a:r>
            <a:r>
              <a:rPr lang="el-GR" sz="1600" b="1" dirty="0"/>
              <a:t> </a:t>
            </a:r>
            <a:r>
              <a:rPr lang="el-GR" sz="1600" b="1" dirty="0" err="1"/>
              <a:t>Geographic</a:t>
            </a:r>
            <a:r>
              <a:rPr lang="el-GR" sz="1600" b="1" dirty="0"/>
              <a:t> </a:t>
            </a:r>
            <a:r>
              <a:rPr lang="el-GR" sz="1600" b="1" dirty="0" smtClean="0"/>
              <a:t>το ΠΑΣΧΑ του 2007 διθυραμβικά </a:t>
            </a:r>
            <a:r>
              <a:rPr lang="el-GR" sz="1400" dirty="0" smtClean="0"/>
              <a:t>δημοσίευσε </a:t>
            </a:r>
            <a:r>
              <a:rPr lang="el-GR" sz="1400" dirty="0"/>
              <a:t>το πρωτότυπο κοπτικό κείμενο και τη μετάφραση του «ευαγγελίου του Ιούδα</a:t>
            </a:r>
            <a:r>
              <a:rPr lang="el-GR" sz="1400" dirty="0" smtClean="0"/>
              <a:t>», η οποία σήμερα αμφισβητείται για την ορθότητά της. </a:t>
            </a:r>
            <a:r>
              <a:rPr lang="el-GR" sz="1400" dirty="0"/>
              <a:t>Το κείμενο αυτό διασώθηκε σε προσφάτως ανακαλυφθέν κοπτικό </a:t>
            </a:r>
            <a:r>
              <a:rPr lang="el-GR" sz="1400" dirty="0" smtClean="0"/>
              <a:t>χειρόγραφο (31 φύλλων) </a:t>
            </a:r>
            <a:r>
              <a:rPr lang="el-GR" sz="1400" dirty="0"/>
              <a:t>του </a:t>
            </a:r>
            <a:r>
              <a:rPr lang="el-GR" sz="1400" dirty="0" smtClean="0"/>
              <a:t>4</a:t>
            </a:r>
            <a:r>
              <a:rPr lang="el-GR" sz="1400" baseline="30000" dirty="0" smtClean="0"/>
              <a:t>ου</a:t>
            </a:r>
            <a:r>
              <a:rPr lang="el-GR" sz="1400" dirty="0" smtClean="0"/>
              <a:t> αι. </a:t>
            </a:r>
            <a:r>
              <a:rPr lang="el-GR" sz="1400" dirty="0" err="1" smtClean="0"/>
              <a:t>μ.Χ</a:t>
            </a:r>
            <a:r>
              <a:rPr lang="el-GR" sz="1400" dirty="0" smtClean="0"/>
              <a:t>., μαζί με τα ήδη γνωστά </a:t>
            </a:r>
            <a:r>
              <a:rPr lang="el-GR" sz="1400" b="1" i="1" dirty="0" smtClean="0"/>
              <a:t>Επιστολή του Πέτρου προς τον Φίλιππο</a:t>
            </a:r>
            <a:r>
              <a:rPr lang="el-GR" sz="1400" i="1" dirty="0" smtClean="0"/>
              <a:t> </a:t>
            </a:r>
            <a:r>
              <a:rPr lang="el-GR" sz="1400" dirty="0" smtClean="0"/>
              <a:t>και </a:t>
            </a:r>
            <a:r>
              <a:rPr lang="el-GR" sz="1400" b="1" i="1" dirty="0" smtClean="0"/>
              <a:t>Αποκάλυψη Ιακώβου</a:t>
            </a:r>
            <a:r>
              <a:rPr lang="el-GR" sz="1400" dirty="0" smtClean="0"/>
              <a:t>. Φαίνεται </a:t>
            </a:r>
            <a:r>
              <a:rPr lang="el-GR" sz="1400" dirty="0"/>
              <a:t>όμως ότι αρχικά είχε συνταχθεί στην </a:t>
            </a:r>
            <a:r>
              <a:rPr lang="el-GR" sz="1400" dirty="0" smtClean="0"/>
              <a:t>ελληνική </a:t>
            </a:r>
            <a:r>
              <a:rPr lang="el-GR" sz="1400" dirty="0"/>
              <a:t>γλώσσα κατά τα μέσα του </a:t>
            </a:r>
            <a:r>
              <a:rPr lang="el-GR" sz="1400" dirty="0" smtClean="0"/>
              <a:t>2</a:t>
            </a:r>
            <a:r>
              <a:rPr lang="el-GR" sz="1400" baseline="30000" dirty="0" smtClean="0"/>
              <a:t>ου</a:t>
            </a:r>
            <a:r>
              <a:rPr lang="el-GR" sz="1400" dirty="0" smtClean="0"/>
              <a:t> αι. </a:t>
            </a:r>
            <a:r>
              <a:rPr lang="el-GR" sz="1400" dirty="0" err="1" smtClean="0"/>
              <a:t>μ.Χ</a:t>
            </a:r>
            <a:r>
              <a:rPr lang="el-GR" sz="1400" dirty="0"/>
              <a:t>. Ο συγγραφέας του είναι άγνωστος και δεν επιδιώκει την ταύτισή του με τον Ιούδα τον Ισκαριώτη, στον οποίο αναφέρεται σε τρίτο ενικό πρόσωπο. </a:t>
            </a:r>
            <a:r>
              <a:rPr lang="el-GR" sz="1400" dirty="0" smtClean="0"/>
              <a:t>Σύνοψη </a:t>
            </a:r>
            <a:r>
              <a:rPr lang="el-GR" sz="1400" dirty="0"/>
              <a:t>των θέσεών του </a:t>
            </a:r>
            <a:r>
              <a:rPr lang="el-GR" sz="1400" dirty="0" smtClean="0"/>
              <a:t>γίνεται στο </a:t>
            </a:r>
            <a:r>
              <a:rPr lang="el-GR" sz="1400" dirty="0"/>
              <a:t>180 </a:t>
            </a:r>
            <a:r>
              <a:rPr lang="el-GR" sz="1400" dirty="0" err="1"/>
              <a:t>μ.Χ</a:t>
            </a:r>
            <a:r>
              <a:rPr lang="el-GR" sz="1400" dirty="0"/>
              <a:t>.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a:t>
            </a:r>
            <a:r>
              <a:rPr lang="el-GR" sz="1400" b="1" dirty="0" smtClean="0"/>
              <a:t>Γνώσεως (1.31.1)</a:t>
            </a:r>
            <a:r>
              <a:rPr lang="el-GR" sz="1400" dirty="0" smtClean="0"/>
              <a:t>» σε συνδυασμό με τους </a:t>
            </a:r>
            <a:r>
              <a:rPr lang="el-GR" sz="1400" dirty="0" err="1" smtClean="0"/>
              <a:t>Καϊνίτες</a:t>
            </a:r>
            <a:r>
              <a:rPr lang="el-GR" sz="1400" dirty="0" smtClean="0"/>
              <a:t>. </a:t>
            </a:r>
          </a:p>
          <a:p>
            <a:pPr fontAlgn="auto">
              <a:spcBef>
                <a:spcPts val="0"/>
              </a:spcBef>
              <a:spcAft>
                <a:spcPts val="0"/>
              </a:spcAft>
              <a:defRPr/>
            </a:pPr>
            <a:r>
              <a:rPr lang="el-GR" sz="1400" dirty="0"/>
              <a:t>Στο ευαγγέλιο του </a:t>
            </a:r>
            <a:r>
              <a:rPr lang="el-GR" sz="1400" dirty="0" smtClean="0"/>
              <a:t>Ιούδα ο </a:t>
            </a:r>
            <a:r>
              <a:rPr lang="el-GR" sz="1400" dirty="0"/>
              <a:t>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a:t>
            </a:r>
            <a:r>
              <a:rPr lang="el-GR" sz="1400" b="1" dirty="0" smtClean="0"/>
              <a:t>ύλης. </a:t>
            </a:r>
            <a:r>
              <a:rPr lang="el-GR" sz="1400" dirty="0" smtClean="0"/>
              <a:t>Ο </a:t>
            </a:r>
            <a:r>
              <a:rPr lang="el-GR" sz="1400" dirty="0"/>
              <a:t>Ιούδας, </a:t>
            </a:r>
            <a:r>
              <a:rPr lang="el-GR" sz="1400" dirty="0" smtClean="0"/>
              <a:t>προβάλλεται </a:t>
            </a:r>
            <a:r>
              <a:rPr lang="el-GR" sz="1400" dirty="0"/>
              <a:t>εδώ </a:t>
            </a:r>
            <a:r>
              <a:rPr lang="el-GR" sz="1400" b="1" dirty="0"/>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r>
              <a:rPr lang="el-GR" sz="1400" dirty="0" smtClean="0"/>
              <a:t>.</a:t>
            </a:r>
            <a:endParaRPr lang="el-GR" dirty="0">
              <a:latin typeface="Franklin Gothic Book" pitchFamily="34" charset="0"/>
              <a:cs typeface="+mn-cs"/>
            </a:endParaRPr>
          </a:p>
        </p:txBody>
      </p:sp>
      <p:sp>
        <p:nvSpPr>
          <p:cNvPr id="6148" name="6 - Ορθογώνιο"/>
          <p:cNvSpPr>
            <a:spLocks noChangeArrowheads="1"/>
          </p:cNvSpPr>
          <p:nvPr/>
        </p:nvSpPr>
        <p:spPr bwMode="auto">
          <a:xfrm>
            <a:off x="5451857" y="3861048"/>
            <a:ext cx="3516327" cy="1477328"/>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p>
          <a:p>
            <a:r>
              <a:rPr lang="el-GR" b="1" i="1" dirty="0" smtClean="0">
                <a:latin typeface="Franklin Gothic Book" pitchFamily="34" charset="0"/>
              </a:rPr>
              <a:t>Χρ. </a:t>
            </a:r>
            <a:r>
              <a:rPr lang="el-GR" b="1" i="1" dirty="0" err="1" smtClean="0">
                <a:latin typeface="Franklin Gothic Book" pitchFamily="34" charset="0"/>
              </a:rPr>
              <a:t>Καρακόλης</a:t>
            </a:r>
            <a:endParaRPr lang="el-GR" b="1" i="1" dirty="0" smtClean="0">
              <a:latin typeface="Franklin Gothic Book" pitchFamily="34" charset="0"/>
            </a:endParaRPr>
          </a:p>
          <a:p>
            <a:r>
              <a:rPr lang="de-DE" i="1" dirty="0" smtClean="0"/>
              <a:t>http://www.discussion.gr/themata/judas/karakolis.html </a:t>
            </a:r>
            <a:endParaRPr lang="el-GR" i="1" dirty="0" smtClean="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908720"/>
            <a:ext cx="3516327" cy="2880320"/>
          </a:xfrm>
          <a:prstGeom prst="rect">
            <a:avLst/>
          </a:prstGeom>
          <a:noFill/>
          <a:ln w="9525">
            <a:noFill/>
            <a:miter lim="800000"/>
            <a:headEnd/>
            <a:tailEnd/>
          </a:ln>
        </p:spPr>
      </p:pic>
      <p:sp>
        <p:nvSpPr>
          <p:cNvPr id="5" name="TextBox 4"/>
          <p:cNvSpPr txBox="1"/>
          <p:nvPr/>
        </p:nvSpPr>
        <p:spPr>
          <a:xfrm>
            <a:off x="8731227" y="3482146"/>
            <a:ext cx="216024" cy="228599"/>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27125368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Σωτήριος Σ. </a:t>
            </a:r>
            <a:r>
              <a:rPr lang="el-GR" sz="2000" dirty="0" smtClean="0"/>
              <a:t>Δεσπότης  2014. </a:t>
            </a:r>
            <a:r>
              <a:rPr lang="el-GR" altLang="el-GR" sz="2000" dirty="0"/>
              <a:t>Σωτήριος Σ. </a:t>
            </a:r>
            <a:r>
              <a:rPr lang="el-GR" altLang="el-GR" sz="2000" dirty="0" smtClean="0"/>
              <a:t>Δεσπότης. </a:t>
            </a:r>
            <a:r>
              <a:rPr lang="el-GR" sz="2000" dirty="0" smtClean="0"/>
              <a:t>«Εισαγωγή </a:t>
            </a:r>
            <a:r>
              <a:rPr lang="el-GR" sz="2000" dirty="0"/>
              <a:t>στην Κ.Δ. &amp; Ιστορία Εποχής της Καινής </a:t>
            </a:r>
            <a:r>
              <a:rPr lang="el-GR" sz="2000" dirty="0" smtClean="0"/>
              <a:t>Διαθήκης. Ιούδας στα Ευαγγέλια».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GB" sz="2000" dirty="0">
                <a:hlinkClick r:id="rId3"/>
              </a:rPr>
              <a:t>http://</a:t>
            </a:r>
            <a:r>
              <a:rPr lang="en-GB" sz="2000" dirty="0" smtClean="0">
                <a:hlinkClick r:id="rId3"/>
              </a:rPr>
              <a:t>opencourses.uoa.gr/courses/SOCTHEOL1</a:t>
            </a:r>
            <a:r>
              <a:rPr lang="el-GR" sz="2000" dirty="0" smtClean="0"/>
              <a:t>. </a:t>
            </a:r>
            <a:endParaRPr lang="el-GR" sz="2000" dirty="0"/>
          </a:p>
          <a:p>
            <a:endParaRPr lang="el-GR" sz="2000" dirty="0"/>
          </a:p>
        </p:txBody>
      </p:sp>
    </p:spTree>
    <p:extLst>
      <p:ext uri="{BB962C8B-B14F-4D97-AF65-F5344CB8AC3E}">
        <p14:creationId xmlns:p14="http://schemas.microsoft.com/office/powerpoint/2010/main" val="150354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923322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420422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(1/3)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a:t>
            </a:r>
            <a:r>
              <a:rPr lang="el-GR" sz="2000" dirty="0" smtClean="0"/>
              <a:t>1</a:t>
            </a:r>
            <a:r>
              <a:rPr lang="en-US" sz="2000" dirty="0" smtClean="0"/>
              <a:t>: </a:t>
            </a:r>
            <a:r>
              <a:rPr lang="el-GR" sz="2000" dirty="0" err="1"/>
              <a:t>Εμπροσθόφυλλο</a:t>
            </a:r>
            <a:r>
              <a:rPr lang="el-GR" sz="2000" dirty="0"/>
              <a:t> της ταινίας "</a:t>
            </a:r>
            <a:r>
              <a:rPr lang="el-GR" sz="2000" dirty="0" err="1"/>
              <a:t>St</a:t>
            </a:r>
            <a:r>
              <a:rPr lang="el-GR" sz="2000" dirty="0"/>
              <a:t> JUDAS".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www.greekbooks.gr/ProductImages/XtraLarge/DVD/PARAMOUNT/334197.jpg</a:t>
            </a:r>
            <a:endParaRPr lang="en-US" sz="2000" dirty="0" smtClean="0"/>
          </a:p>
          <a:p>
            <a:pPr marL="0" indent="0">
              <a:buNone/>
            </a:pPr>
            <a:r>
              <a:rPr lang="el-GR" sz="2000" dirty="0" smtClean="0"/>
              <a:t>Εικόνα 2</a:t>
            </a:r>
            <a:r>
              <a:rPr lang="en-US" sz="2000" dirty="0" smtClean="0"/>
              <a:t>: </a:t>
            </a:r>
            <a:r>
              <a:rPr lang="en-US" sz="2000" dirty="0"/>
              <a:t>Copyrighted</a:t>
            </a:r>
            <a:r>
              <a:rPr lang="en-US" sz="2000" dirty="0" smtClean="0"/>
              <a:t>.</a:t>
            </a:r>
          </a:p>
          <a:p>
            <a:pPr marL="0" indent="0">
              <a:buNone/>
            </a:pPr>
            <a:r>
              <a:rPr lang="el-GR" sz="2000" dirty="0" smtClean="0"/>
              <a:t>Εικόνα 3</a:t>
            </a:r>
            <a:r>
              <a:rPr lang="en-US" sz="2000" dirty="0" smtClean="0"/>
              <a:t>: </a:t>
            </a:r>
            <a:r>
              <a:rPr lang="el-GR" sz="2000" dirty="0" smtClean="0"/>
              <a:t>Ηθοποιός </a:t>
            </a:r>
            <a:r>
              <a:rPr lang="el-GR" sz="2000" dirty="0"/>
              <a:t>που ενσαρκώνει σε ταινία τον </a:t>
            </a:r>
            <a:r>
              <a:rPr lang="el-GR" sz="2000" dirty="0" smtClean="0"/>
              <a:t>Ιούδα.</a:t>
            </a:r>
            <a:r>
              <a:rPr lang="en-US" sz="2000" dirty="0"/>
              <a:t> Copyrighted. </a:t>
            </a:r>
            <a:r>
              <a:rPr lang="el-GR" sz="2000" dirty="0" smtClean="0">
                <a:hlinkClick r:id="rId4"/>
              </a:rPr>
              <a:t>https</a:t>
            </a:r>
            <a:r>
              <a:rPr lang="el-GR" sz="2000" dirty="0">
                <a:hlinkClick r:id="rId4"/>
              </a:rPr>
              <a:t>://</a:t>
            </a:r>
            <a:r>
              <a:rPr lang="el-GR" sz="2000" dirty="0" smtClean="0">
                <a:hlinkClick r:id="rId4"/>
              </a:rPr>
              <a:t>amistadcuauti.files.wordpress.com/2008/09/149025judas23.jpg?w=676</a:t>
            </a:r>
            <a:endParaRPr lang="en-US" sz="2000" dirty="0" smtClean="0"/>
          </a:p>
          <a:p>
            <a:pPr marL="0" indent="0">
              <a:buNone/>
            </a:pPr>
            <a:r>
              <a:rPr lang="el-GR" sz="2000" dirty="0" smtClean="0"/>
              <a:t>Εικόνα 4</a:t>
            </a:r>
            <a:r>
              <a:rPr lang="en-US" sz="2000" dirty="0" smtClean="0"/>
              <a:t>: </a:t>
            </a:r>
            <a:r>
              <a:rPr lang="el-GR" sz="2000" dirty="0" smtClean="0"/>
              <a:t>Ηθοποιός </a:t>
            </a:r>
            <a:r>
              <a:rPr lang="el-GR" sz="2000" dirty="0"/>
              <a:t>που ενσαρκώνει σε ταινία τον </a:t>
            </a:r>
            <a:r>
              <a:rPr lang="el-GR" sz="2000" dirty="0" smtClean="0"/>
              <a:t>Ιούδα </a:t>
            </a:r>
            <a:r>
              <a:rPr lang="el-GR" sz="2000" dirty="0"/>
              <a:t>στην ταινία "Ο Ιησούς από την </a:t>
            </a:r>
            <a:r>
              <a:rPr lang="el-GR" sz="2000" dirty="0" smtClean="0"/>
              <a:t>Ναζαρέτ</a:t>
            </a:r>
            <a:r>
              <a:rPr lang="el-GR" sz="2000" dirty="0"/>
              <a:t>". </a:t>
            </a:r>
            <a:r>
              <a:rPr lang="en-US" sz="2000" dirty="0"/>
              <a:t>Copyrighted. </a:t>
            </a:r>
            <a:r>
              <a:rPr lang="el-GR" sz="2000" dirty="0" smtClean="0">
                <a:hlinkClick r:id="rId5"/>
              </a:rPr>
              <a:t>http</a:t>
            </a:r>
            <a:r>
              <a:rPr lang="el-GR" sz="2000" dirty="0">
                <a:hlinkClick r:id="rId5"/>
              </a:rPr>
              <a:t>://1.bp.blogspot.com</a:t>
            </a:r>
            <a:r>
              <a:rPr lang="el-GR" sz="2000" dirty="0" smtClean="0">
                <a:hlinkClick r:id="rId5"/>
              </a:rPr>
              <a:t>/-TlILvz4O-jA/TbH1EN1ZLiI/AAAAAAAAEO4/1Z_Q10EmCEs/s1600/JudasFacebookfront.png</a:t>
            </a:r>
            <a:r>
              <a:rPr lang="en-US" sz="2000" dirty="0" smtClean="0"/>
              <a:t> </a:t>
            </a:r>
            <a:endParaRPr lang="en-US" sz="2000" dirty="0"/>
          </a:p>
        </p:txBody>
      </p:sp>
    </p:spTree>
    <p:extLst>
      <p:ext uri="{BB962C8B-B14F-4D97-AF65-F5344CB8AC3E}">
        <p14:creationId xmlns:p14="http://schemas.microsoft.com/office/powerpoint/2010/main" val="1816194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a:t>Ιούδας, Ελαιογραφία του </a:t>
            </a:r>
            <a:r>
              <a:rPr lang="el-GR" sz="2000" dirty="0" err="1"/>
              <a:t>Nikolai</a:t>
            </a:r>
            <a:r>
              <a:rPr lang="el-GR" sz="2000" dirty="0"/>
              <a:t> </a:t>
            </a:r>
            <a:r>
              <a:rPr lang="el-GR" sz="2000" dirty="0" err="1"/>
              <a:t>Ge</a:t>
            </a:r>
            <a:r>
              <a:rPr lang="el-GR" sz="2000" dirty="0"/>
              <a:t>.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commons.wikimedia.org/wiki/File:Nikolaj_Nikolajewitsch_Ge_002.jpg</a:t>
            </a:r>
            <a:endParaRPr lang="en-US" sz="2000" dirty="0" smtClean="0"/>
          </a:p>
          <a:p>
            <a:pPr marL="0" indent="0">
              <a:buNone/>
            </a:pPr>
            <a:r>
              <a:rPr lang="el-GR" sz="2000" dirty="0" smtClean="0"/>
              <a:t>Εικόνα 6</a:t>
            </a:r>
            <a:r>
              <a:rPr lang="en-US" sz="2000" dirty="0" smtClean="0"/>
              <a:t>: Copyrighted.</a:t>
            </a:r>
          </a:p>
          <a:p>
            <a:pPr marL="0" indent="0">
              <a:buNone/>
            </a:pPr>
            <a:r>
              <a:rPr lang="el-GR" sz="2000" dirty="0" smtClean="0"/>
              <a:t>Εικόνα 7</a:t>
            </a:r>
            <a:r>
              <a:rPr lang="en-US" sz="2000" dirty="0" smtClean="0"/>
              <a:t>: </a:t>
            </a:r>
            <a:r>
              <a:rPr lang="el-GR" sz="2000" dirty="0"/>
              <a:t>Το φιλί του Ιούδα</a:t>
            </a:r>
            <a:r>
              <a:rPr lang="el-GR" sz="2000" dirty="0" smtClean="0"/>
              <a:t>.</a:t>
            </a:r>
            <a:r>
              <a:rPr lang="en-US" sz="2000" dirty="0"/>
              <a:t> </a:t>
            </a:r>
            <a:r>
              <a:rPr lang="en-US" sz="2000" dirty="0" smtClean="0"/>
              <a:t>Copyrighted. </a:t>
            </a:r>
            <a:r>
              <a:rPr lang="el-GR" sz="2000" dirty="0" smtClean="0">
                <a:hlinkClick r:id="rId4"/>
              </a:rPr>
              <a:t>http</a:t>
            </a:r>
            <a:r>
              <a:rPr lang="el-GR" sz="2000" dirty="0">
                <a:hlinkClick r:id="rId4"/>
              </a:rPr>
              <a:t>://</a:t>
            </a:r>
            <a:r>
              <a:rPr lang="el-GR" sz="2000" dirty="0" smtClean="0">
                <a:hlinkClick r:id="rId4"/>
              </a:rPr>
              <a:t>rethemnosnews.gr/wp-content/uploads/2012/04/judas-kiss.jpg</a:t>
            </a:r>
            <a:endParaRPr lang="en-US" sz="2000" dirty="0" smtClean="0"/>
          </a:p>
          <a:p>
            <a:pPr marL="0" indent="0">
              <a:buNone/>
            </a:pPr>
            <a:r>
              <a:rPr lang="el-GR" sz="2000" dirty="0" smtClean="0"/>
              <a:t>Εικόνα 8</a:t>
            </a:r>
            <a:r>
              <a:rPr lang="en-US" sz="2000" dirty="0"/>
              <a:t>: Copyrighted.</a:t>
            </a:r>
          </a:p>
          <a:p>
            <a:pPr marL="0" indent="0">
              <a:buNone/>
            </a:pPr>
            <a:r>
              <a:rPr lang="el-GR" sz="2000" dirty="0" smtClean="0"/>
              <a:t>Εικόνα 9</a:t>
            </a:r>
            <a:r>
              <a:rPr lang="en-US" sz="2000" dirty="0" smtClean="0"/>
              <a:t>: </a:t>
            </a:r>
            <a:r>
              <a:rPr lang="el-GR" sz="2000" dirty="0"/>
              <a:t>Το κάψιμο του Ιούδα. </a:t>
            </a:r>
            <a:r>
              <a:rPr lang="en-US" sz="2000" dirty="0"/>
              <a:t>Copyrighted</a:t>
            </a:r>
            <a:r>
              <a:rPr lang="en-US" sz="2000" dirty="0" smtClean="0"/>
              <a:t>. </a:t>
            </a:r>
            <a:r>
              <a:rPr lang="el-GR" sz="2000" dirty="0" smtClean="0">
                <a:hlinkClick r:id="rId5"/>
              </a:rPr>
              <a:t>http</a:t>
            </a:r>
            <a:r>
              <a:rPr lang="el-GR" sz="2000" dirty="0">
                <a:hlinkClick r:id="rId5"/>
              </a:rPr>
              <a:t>://</a:t>
            </a:r>
            <a:r>
              <a:rPr lang="el-GR" sz="2000" dirty="0" smtClean="0">
                <a:hlinkClick r:id="rId5"/>
              </a:rPr>
              <a:t>www.karmanor.gr/userfiles/image/diafora/ioydas0125.jpg</a:t>
            </a:r>
            <a:endParaRPr lang="en-US" sz="2000" dirty="0" smtClean="0"/>
          </a:p>
          <a:p>
            <a:pPr marL="0" indent="0">
              <a:buNone/>
            </a:pPr>
            <a:r>
              <a:rPr lang="el-GR" sz="2000" dirty="0" smtClean="0"/>
              <a:t>Εικόνα 10</a:t>
            </a:r>
            <a:r>
              <a:rPr lang="en-US" sz="2000" dirty="0" smtClean="0"/>
              <a:t>: </a:t>
            </a:r>
            <a:r>
              <a:rPr lang="el-GR" sz="2000" dirty="0"/>
              <a:t>Το κάψιμο του Ιούδα</a:t>
            </a:r>
            <a:r>
              <a:rPr lang="el-GR" sz="2000" dirty="0" smtClean="0"/>
              <a:t>.</a:t>
            </a:r>
            <a:r>
              <a:rPr lang="en-US" sz="2000" dirty="0"/>
              <a:t> Copyrighted. </a:t>
            </a:r>
            <a:r>
              <a:rPr lang="el-GR" sz="2000" dirty="0" smtClean="0">
                <a:hlinkClick r:id="rId6"/>
              </a:rPr>
              <a:t>https</a:t>
            </a:r>
            <a:r>
              <a:rPr lang="el-GR" sz="2000" dirty="0">
                <a:hlinkClick r:id="rId6"/>
              </a:rPr>
              <a:t>://</a:t>
            </a:r>
            <a:r>
              <a:rPr lang="el-GR" sz="2000" dirty="0" smtClean="0">
                <a:hlinkClick r:id="rId6"/>
              </a:rPr>
              <a:t>pametthess.files.wordpress.com/2012/02/judas_burning.jpg</a:t>
            </a:r>
            <a:endParaRPr lang="en-US" sz="2000" dirty="0" smtClean="0"/>
          </a:p>
          <a:p>
            <a:pPr marL="0" indent="0">
              <a:buNone/>
            </a:pPr>
            <a:r>
              <a:rPr lang="el-GR" sz="2000" dirty="0" smtClean="0"/>
              <a:t>Εικόνα 11</a:t>
            </a:r>
            <a:r>
              <a:rPr lang="en-US" sz="2000" dirty="0"/>
              <a:t>: Copyrighted</a:t>
            </a:r>
            <a:r>
              <a:rPr lang="en-US" sz="2000" dirty="0" smtClean="0"/>
              <a:t>.</a:t>
            </a:r>
            <a:endParaRPr lang="en-US" sz="2000" dirty="0"/>
          </a:p>
        </p:txBody>
      </p:sp>
    </p:spTree>
    <p:extLst>
      <p:ext uri="{BB962C8B-B14F-4D97-AF65-F5344CB8AC3E}">
        <p14:creationId xmlns:p14="http://schemas.microsoft.com/office/powerpoint/2010/main" val="3181588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12</a:t>
            </a:r>
            <a:r>
              <a:rPr lang="en-US" sz="2000" dirty="0" smtClean="0"/>
              <a:t>: </a:t>
            </a:r>
            <a:r>
              <a:rPr lang="el-GR" sz="2000" dirty="0"/>
              <a:t>Ο Άγιος Ματθαίος. </a:t>
            </a:r>
            <a:r>
              <a:rPr lang="en-US" sz="2000" dirty="0" smtClean="0"/>
              <a:t>Copyrighted</a:t>
            </a:r>
            <a:r>
              <a:rPr lang="el-GR" sz="2000" dirty="0" smtClean="0"/>
              <a:t>.</a:t>
            </a:r>
            <a:r>
              <a:rPr lang="en-US" sz="2000" dirty="0" smtClean="0"/>
              <a:t> </a:t>
            </a:r>
            <a:r>
              <a:rPr lang="el-GR" sz="2000" dirty="0" smtClean="0">
                <a:hlinkClick r:id="rId3"/>
              </a:rPr>
              <a:t>http</a:t>
            </a:r>
            <a:r>
              <a:rPr lang="el-GR" sz="2000" dirty="0">
                <a:hlinkClick r:id="rId3"/>
              </a:rPr>
              <a:t>://</a:t>
            </a:r>
            <a:r>
              <a:rPr lang="el-GR" sz="2000" dirty="0" smtClean="0">
                <a:hlinkClick r:id="rId3"/>
              </a:rPr>
              <a:t>www.rodon.cz/admin/upload/ModuleObraz/457.jpg</a:t>
            </a:r>
            <a:endParaRPr lang="en-US" sz="2000" dirty="0" smtClean="0"/>
          </a:p>
          <a:p>
            <a:pPr marL="0" indent="0">
              <a:buNone/>
            </a:pPr>
            <a:r>
              <a:rPr lang="el-GR" sz="2000" dirty="0" smtClean="0"/>
              <a:t>Εικόνα 13</a:t>
            </a:r>
            <a:r>
              <a:rPr lang="en-US" sz="2000" dirty="0"/>
              <a:t>: Drought Land. Copyrighted</a:t>
            </a:r>
            <a:r>
              <a:rPr lang="el-GR" sz="2000" dirty="0"/>
              <a:t>.</a:t>
            </a:r>
            <a:r>
              <a:rPr lang="en-US" sz="2000" dirty="0"/>
              <a:t> </a:t>
            </a:r>
            <a:r>
              <a:rPr lang="en-US" sz="2000" dirty="0" smtClean="0">
                <a:hlinkClick r:id="rId4"/>
              </a:rPr>
              <a:t>http</a:t>
            </a:r>
            <a:r>
              <a:rPr lang="en-US" sz="2000" dirty="0">
                <a:hlinkClick r:id="rId4"/>
              </a:rPr>
              <a:t>://</a:t>
            </a:r>
            <a:r>
              <a:rPr lang="en-US" sz="2000" dirty="0" smtClean="0">
                <a:hlinkClick r:id="rId4"/>
              </a:rPr>
              <a:t>i.ytimg.com/vi/UOFw_6C-rHg/mqdefault.jpg</a:t>
            </a:r>
            <a:endParaRPr lang="en-US" sz="2000" dirty="0" smtClean="0"/>
          </a:p>
          <a:p>
            <a:pPr marL="0" indent="0">
              <a:buNone/>
            </a:pPr>
            <a:r>
              <a:rPr lang="el-GR" sz="2000" dirty="0" smtClean="0"/>
              <a:t>Εικόνα 14</a:t>
            </a:r>
            <a:r>
              <a:rPr lang="en-US" sz="2000" dirty="0" smtClean="0"/>
              <a:t>: </a:t>
            </a:r>
            <a:r>
              <a:rPr lang="el-GR" sz="2000" dirty="0"/>
              <a:t>Κηλίδες αίματος</a:t>
            </a:r>
            <a:r>
              <a:rPr lang="el-GR" sz="2000" dirty="0" smtClean="0"/>
              <a:t>. </a:t>
            </a:r>
            <a:r>
              <a:rPr lang="en-US" sz="2000" dirty="0"/>
              <a:t>Copyrighted</a:t>
            </a:r>
            <a:r>
              <a:rPr lang="el-GR" sz="2000" dirty="0"/>
              <a:t>.</a:t>
            </a:r>
            <a:r>
              <a:rPr lang="en-US" sz="2000" dirty="0"/>
              <a:t> </a:t>
            </a:r>
            <a:r>
              <a:rPr lang="el-GR" sz="2000" dirty="0" smtClean="0">
                <a:hlinkClick r:id="rId5"/>
              </a:rPr>
              <a:t>http</a:t>
            </a:r>
            <a:r>
              <a:rPr lang="el-GR" sz="2000" dirty="0">
                <a:hlinkClick r:id="rId5"/>
              </a:rPr>
              <a:t>://</a:t>
            </a:r>
            <a:r>
              <a:rPr lang="el-GR" sz="2000" dirty="0" smtClean="0">
                <a:hlinkClick r:id="rId5"/>
              </a:rPr>
              <a:t>www.asxetos.gr/wp-content/uploads/blood_brushes.jpg</a:t>
            </a:r>
            <a:endParaRPr lang="el-GR" sz="2000" dirty="0" smtClean="0"/>
          </a:p>
          <a:p>
            <a:pPr marL="0" indent="0">
              <a:buNone/>
            </a:pPr>
            <a:r>
              <a:rPr lang="el-GR" sz="2000" dirty="0" smtClean="0"/>
              <a:t>Εικόνα 15</a:t>
            </a:r>
            <a:r>
              <a:rPr lang="en-US" sz="2000" dirty="0"/>
              <a:t>: Henri-Cartier </a:t>
            </a:r>
            <a:r>
              <a:rPr lang="en-US" sz="2000" dirty="0" err="1"/>
              <a:t>Bresson</a:t>
            </a:r>
            <a:r>
              <a:rPr lang="en-US" sz="2000" dirty="0"/>
              <a:t>, Dessau, </a:t>
            </a:r>
            <a:r>
              <a:rPr lang="en-US" sz="2000" dirty="0" smtClean="0"/>
              <a:t>Germany</a:t>
            </a:r>
            <a:r>
              <a:rPr lang="en-US" sz="2000" dirty="0"/>
              <a:t>, April 1945</a:t>
            </a:r>
            <a:r>
              <a:rPr lang="en-US" sz="2000" dirty="0" smtClean="0"/>
              <a:t>. </a:t>
            </a:r>
            <a:r>
              <a:rPr lang="en-US" sz="2000" dirty="0"/>
              <a:t>Copyrighted</a:t>
            </a:r>
            <a:r>
              <a:rPr lang="el-GR" sz="2000" dirty="0"/>
              <a:t>.</a:t>
            </a:r>
            <a:r>
              <a:rPr lang="en-US" sz="2000" dirty="0"/>
              <a:t> </a:t>
            </a:r>
            <a:r>
              <a:rPr lang="en-US" sz="2000" dirty="0" smtClean="0">
                <a:hlinkClick r:id="rId6"/>
              </a:rPr>
              <a:t>http</a:t>
            </a:r>
            <a:r>
              <a:rPr lang="en-US" sz="2000" dirty="0">
                <a:hlinkClick r:id="rId6"/>
              </a:rPr>
              <a:t>://</a:t>
            </a:r>
            <a:r>
              <a:rPr lang="en-US" sz="2000" dirty="0" smtClean="0">
                <a:hlinkClick r:id="rId6"/>
              </a:rPr>
              <a:t>media.virbcdn.com/cdn_images/resize_1024x1365/3e/f4b3e9acf906d288-image_3.jpg</a:t>
            </a:r>
            <a:endParaRPr lang="en-US" sz="2000" dirty="0" smtClean="0"/>
          </a:p>
          <a:p>
            <a:pPr marL="0" indent="0">
              <a:buNone/>
            </a:pPr>
            <a:r>
              <a:rPr lang="el-GR" sz="2000" dirty="0" smtClean="0"/>
              <a:t>Εικόνα 16</a:t>
            </a:r>
            <a:r>
              <a:rPr lang="en-US" sz="2000" dirty="0" smtClean="0"/>
              <a:t>: </a:t>
            </a:r>
            <a:r>
              <a:rPr lang="el-GR" sz="2000" dirty="0"/>
              <a:t>Η προδοσία του Ιούδα</a:t>
            </a:r>
            <a:r>
              <a:rPr lang="el-GR" sz="2000" dirty="0" smtClean="0"/>
              <a:t>.</a:t>
            </a:r>
            <a:r>
              <a:rPr lang="en-US" sz="2000" dirty="0" smtClean="0"/>
              <a:t> </a:t>
            </a:r>
            <a:r>
              <a:rPr lang="en-US" sz="2000" dirty="0"/>
              <a:t>Copyrighted</a:t>
            </a:r>
            <a:r>
              <a:rPr lang="el-GR" sz="2000" dirty="0"/>
              <a:t>.</a:t>
            </a:r>
            <a:r>
              <a:rPr lang="en-US" sz="2000" dirty="0"/>
              <a:t> </a:t>
            </a:r>
            <a:r>
              <a:rPr lang="el-GR" sz="2000" dirty="0" smtClean="0">
                <a:hlinkClick r:id="rId7"/>
              </a:rPr>
              <a:t>https</a:t>
            </a:r>
            <a:r>
              <a:rPr lang="el-GR" sz="2000" dirty="0">
                <a:hlinkClick r:id="rId7"/>
              </a:rPr>
              <a:t>://</a:t>
            </a:r>
            <a:r>
              <a:rPr lang="el-GR" sz="2000" dirty="0" smtClean="0">
                <a:hlinkClick r:id="rId7"/>
              </a:rPr>
              <a:t>vatopaidi.files.wordpress.com/2012/04/prodosia.jpg?w=600</a:t>
            </a:r>
            <a:r>
              <a:rPr lang="en-US" sz="2000" dirty="0" smtClean="0"/>
              <a:t> </a:t>
            </a:r>
            <a:endParaRPr lang="en-US" sz="2000" dirty="0"/>
          </a:p>
        </p:txBody>
      </p:sp>
    </p:spTree>
    <p:extLst>
      <p:ext uri="{BB962C8B-B14F-4D97-AF65-F5344CB8AC3E}">
        <p14:creationId xmlns:p14="http://schemas.microsoft.com/office/powerpoint/2010/main" val="329141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489513" y="2753334"/>
            <a:ext cx="3411350" cy="1817241"/>
          </a:xfrm>
          <a:prstGeom prst="rect">
            <a:avLst/>
          </a:prstGeom>
          <a:noFill/>
          <a:ln w="9525">
            <a:noFill/>
            <a:miter lim="800000"/>
            <a:headEnd/>
            <a:tailEnd/>
          </a:ln>
        </p:spPr>
      </p:pic>
      <p:sp>
        <p:nvSpPr>
          <p:cNvPr id="6" name="5 - TextBox"/>
          <p:cNvSpPr txBox="1"/>
          <p:nvPr/>
        </p:nvSpPr>
        <p:spPr>
          <a:xfrm>
            <a:off x="107504" y="0"/>
            <a:ext cx="5256584" cy="6850593"/>
          </a:xfrm>
          <a:prstGeom prst="rect">
            <a:avLst/>
          </a:prstGeom>
          <a:noFill/>
        </p:spPr>
        <p:txBody>
          <a:bodyPr wrap="square">
            <a:spAutoFit/>
          </a:bodyPr>
          <a:lstStyle/>
          <a:p>
            <a:pPr>
              <a:lnSpc>
                <a:spcPts val="1700"/>
              </a:lnSpc>
            </a:pPr>
            <a:r>
              <a:rPr lang="el-GR" sz="1600" dirty="0" smtClean="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smtClean="0"/>
              <a:t>γνωστικού μύθου </a:t>
            </a:r>
            <a:r>
              <a:rPr lang="el-GR" sz="1600" dirty="0" smtClean="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ή για την ιστορία του αρχέγονου Χριστιανισμού. </a:t>
            </a:r>
          </a:p>
          <a:p>
            <a:pPr>
              <a:lnSpc>
                <a:spcPts val="1700"/>
              </a:lnSpc>
            </a:pPr>
            <a:endParaRPr lang="el-GR" sz="1600" b="1" dirty="0" smtClean="0"/>
          </a:p>
          <a:p>
            <a:pPr>
              <a:lnSpc>
                <a:spcPts val="1700"/>
              </a:lnSpc>
            </a:pPr>
            <a:r>
              <a:rPr lang="el-GR" sz="1600" b="1" dirty="0" smtClean="0"/>
              <a:t>Για τα θέματα αυτά τα τέσσερα κανονικά Ευαγγέλια και οι Πράξεις των Αποστόλων αποτελούν μοναδικές και αναντικατάστατες πηγές</a:t>
            </a:r>
            <a:r>
              <a:rPr lang="el-GR" sz="1600" dirty="0" smtClean="0"/>
              <a:t>. Το </a:t>
            </a:r>
            <a:r>
              <a:rPr lang="el-GR" sz="1600" i="1" dirty="0" smtClean="0"/>
              <a:t>ευαγγέλιο του Ιούδα </a:t>
            </a:r>
            <a:r>
              <a:rPr lang="el-GR" sz="1600" dirty="0" smtClean="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smtClean="0"/>
              <a:t>μ.Χ</a:t>
            </a:r>
            <a:r>
              <a:rPr lang="el-GR" sz="1600" dirty="0" smtClean="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smtClean="0"/>
          </a:p>
          <a:p>
            <a:pPr>
              <a:lnSpc>
                <a:spcPts val="1700"/>
              </a:lnSpc>
            </a:pPr>
            <a:r>
              <a:rPr lang="el-GR" sz="1600" dirty="0" smtClean="0"/>
              <a:t>Και στη </a:t>
            </a:r>
            <a:r>
              <a:rPr lang="el-GR" sz="1600" b="1" dirty="0" smtClean="0"/>
              <a:t>λογοτεχνία</a:t>
            </a:r>
            <a:r>
              <a:rPr lang="el-GR" sz="1600" dirty="0" smtClean="0"/>
              <a:t> αλλά και στις </a:t>
            </a:r>
            <a:r>
              <a:rPr lang="el-GR" sz="1600" b="1" dirty="0" smtClean="0"/>
              <a:t>ταινίες </a:t>
            </a:r>
            <a:r>
              <a:rPr lang="el-GR" sz="1600" dirty="0" smtClean="0"/>
              <a:t>περί του Ιησού μαζί με τη Μαρία από τα </a:t>
            </a:r>
            <a:r>
              <a:rPr lang="el-GR" sz="1600" dirty="0" err="1" smtClean="0"/>
              <a:t>Μάγδαλα</a:t>
            </a:r>
            <a:r>
              <a:rPr lang="el-GR" sz="1600" dirty="0" smtClean="0"/>
              <a:t> είναι οι πλέον δημοφιλείς φιγούρες. Ο Ιούδας προβάλλεται συχνά είτε ως ο Κακός-όφις (Δάντης, Πούσκιν), ο Ζηλωτής-παρτιζάνος που θέλει τη Βασιλεία για τον λαό του και τελικά απογοητεύεται από τον  νέο Δαυίδ (</a:t>
            </a:r>
            <a:r>
              <a:rPr lang="el-GR" sz="1600" dirty="0" err="1" smtClean="0"/>
              <a:t>Κλόπστοκ</a:t>
            </a:r>
            <a:r>
              <a:rPr lang="el-GR" sz="1600" dirty="0" smtClean="0"/>
              <a:t>, </a:t>
            </a:r>
            <a:r>
              <a:rPr lang="el-GR" sz="1600" dirty="0" err="1" smtClean="0"/>
              <a:t>Γκάιμπελ</a:t>
            </a:r>
            <a:r>
              <a:rPr lang="el-GR" sz="1600" dirty="0" smtClean="0"/>
              <a:t>), το τραγικό «εργαλείο του Θεού» (Καζαντζάκης, </a:t>
            </a:r>
            <a:r>
              <a:rPr lang="el-GR" sz="1600" dirty="0" err="1" smtClean="0"/>
              <a:t>Μπουλγκάκοφ</a:t>
            </a:r>
            <a:r>
              <a:rPr lang="el-GR" sz="1600" dirty="0" smtClean="0"/>
              <a:t>), ένας που αγαπά σφόδρα και τελικά καταστροφικά τον Χριστό που όμως αγαπά τους πάντες (</a:t>
            </a:r>
            <a:r>
              <a:rPr lang="el-GR" sz="1600" dirty="0" err="1" smtClean="0"/>
              <a:t>Αντρέγιεφ</a:t>
            </a:r>
            <a:r>
              <a:rPr lang="el-GR" sz="1600" dirty="0" smtClean="0"/>
              <a:t>), ο καθημερινός άνθρωπος που προδίδει .</a:t>
            </a:r>
            <a:r>
              <a:rPr lang="en-US" sz="1600" dirty="0" smtClean="0"/>
              <a:t> </a:t>
            </a:r>
            <a:endParaRPr lang="el-GR" sz="1600" dirty="0"/>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r>
              <a:rPr lang="el-GR" sz="1400" b="1" dirty="0" smtClean="0"/>
              <a:t>ΠΟΙΟΣ ΕΊΝΑΙ ΤΕΛΙΚΑ Ο ΙΟΥΔΑΣ</a:t>
            </a:r>
          </a:p>
          <a:p>
            <a:r>
              <a:rPr lang="en-US" sz="1000" dirty="0" smtClean="0"/>
              <a:t>In </a:t>
            </a:r>
            <a:r>
              <a:rPr lang="en-US" sz="1000" dirty="0" smtClean="0">
                <a:hlinkClick r:id="rId4" tooltip="Martin Scorsese"/>
              </a:rPr>
              <a:t>Martin </a:t>
            </a:r>
            <a:r>
              <a:rPr lang="en-US" sz="1000" dirty="0" err="1" smtClean="0">
                <a:hlinkClick r:id="rId4" tooltip="Martin Scorsese"/>
              </a:rPr>
              <a:t>Scorsese</a:t>
            </a:r>
            <a:r>
              <a:rPr lang="en-US" sz="1000" dirty="0" err="1" smtClean="0"/>
              <a:t>'s</a:t>
            </a:r>
            <a:r>
              <a:rPr lang="en-US" sz="1000" dirty="0" smtClean="0"/>
              <a:t> film </a:t>
            </a:r>
            <a:r>
              <a:rPr lang="en-US" sz="1000" i="1" dirty="0" smtClean="0">
                <a:hlinkClick r:id="rId5" tooltip="The Last Temptation of Christ (film)"/>
              </a:rPr>
              <a:t>The Last Temptation of Christ</a:t>
            </a:r>
            <a:r>
              <a:rPr lang="en-US" sz="1000" i="1" dirty="0" smtClean="0"/>
              <a:t>,</a:t>
            </a:r>
            <a:r>
              <a:rPr lang="en-US" sz="1000" dirty="0" smtClean="0"/>
              <a:t> based on the novel by </a:t>
            </a:r>
            <a:r>
              <a:rPr lang="en-US" sz="1000" dirty="0" smtClean="0">
                <a:hlinkClick r:id="rId6" tooltip="Nikos Kazantzakis"/>
              </a:rPr>
              <a:t>Nikos Kazantzakis</a:t>
            </a:r>
            <a:r>
              <a:rPr lang="en-US" sz="1000" dirty="0" smtClean="0"/>
              <a:t>, Judas Iscariot's only motivation in betraying Jesus to the Romans was to </a:t>
            </a:r>
            <a:r>
              <a:rPr lang="en-US" sz="1000" b="1" dirty="0" smtClean="0"/>
              <a:t>help him, making Judas the catalyst for the event later interpreted as bringing about humanity's salvation</a:t>
            </a:r>
            <a:r>
              <a:rPr lang="en-US" sz="1000" dirty="0" smtClean="0"/>
              <a:t>.</a:t>
            </a:r>
            <a:r>
              <a:rPr lang="en-US" sz="1000" baseline="30000" dirty="0" smtClean="0">
                <a:hlinkClick r:id="rId7"/>
              </a:rPr>
              <a:t>[75]</a:t>
            </a:r>
            <a:r>
              <a:rPr lang="en-US" sz="1000" dirty="0" smtClean="0"/>
              <a:t> This view of Judas Iscariot is reflected in the recently discovered </a:t>
            </a:r>
            <a:r>
              <a:rPr lang="en-US" sz="1000" i="1" dirty="0" smtClean="0">
                <a:hlinkClick r:id="rId8" tooltip="Gospel of Judas"/>
              </a:rPr>
              <a:t>Gospel of Judas</a:t>
            </a:r>
            <a:r>
              <a:rPr lang="en-US" sz="1000" dirty="0" smtClean="0"/>
              <a:t>. The film </a:t>
            </a:r>
            <a:r>
              <a:rPr lang="en-US" sz="1000" i="1" dirty="0" smtClean="0">
                <a:hlinkClick r:id="rId9" tooltip="King of Kings (1961 film)"/>
              </a:rPr>
              <a:t>King of Kings</a:t>
            </a:r>
            <a:r>
              <a:rPr lang="en-US" sz="1000" dirty="0" smtClean="0"/>
              <a:t> presents a similar betrayal.</a:t>
            </a:r>
            <a:r>
              <a:rPr lang="en-US" sz="1000" baseline="30000" dirty="0" smtClean="0">
                <a:hlinkClick r:id="rId7"/>
              </a:rPr>
              <a:t>[76]</a:t>
            </a:r>
            <a:r>
              <a:rPr lang="en-US" sz="1000" dirty="0" smtClean="0"/>
              <a:t> In </a:t>
            </a:r>
            <a:r>
              <a:rPr lang="en-US" sz="1000" dirty="0" smtClean="0">
                <a:hlinkClick r:id="rId10" tooltip="Andrew Lloyd Webber"/>
              </a:rPr>
              <a:t>Andrew Lloyd Webber</a:t>
            </a:r>
            <a:r>
              <a:rPr lang="en-US" sz="1000" dirty="0" smtClean="0"/>
              <a:t>'s musical </a:t>
            </a:r>
            <a:r>
              <a:rPr lang="en-US" sz="1000" i="1" dirty="0" smtClean="0">
                <a:hlinkClick r:id="rId11" tooltip="Jesus Christ Superstar"/>
              </a:rPr>
              <a:t>Jesus Christ Superstar</a:t>
            </a:r>
            <a:r>
              <a:rPr lang="en-US" sz="1000" dirty="0" smtClean="0"/>
              <a:t>, Judas is portrayed as a </a:t>
            </a:r>
            <a:r>
              <a:rPr lang="en-US" sz="1000" dirty="0" smtClean="0">
                <a:hlinkClick r:id="rId12" tooltip="Tragic hero"/>
              </a:rPr>
              <a:t>tragic hero</a:t>
            </a:r>
            <a:r>
              <a:rPr lang="en-US" sz="1000" dirty="0" smtClean="0"/>
              <a:t> </a:t>
            </a:r>
            <a:r>
              <a:rPr lang="en-US" sz="1000" b="1" dirty="0" smtClean="0"/>
              <a:t>who believed that Jesus was not the son of God, but rather just a man. Since he feared that if Jesus' following grew too large then the Romans would attack and kill the Jews,</a:t>
            </a:r>
            <a:r>
              <a:rPr lang="en-US" sz="1000" dirty="0" smtClean="0"/>
              <a:t> he betrayed Jesus to </a:t>
            </a:r>
            <a:r>
              <a:rPr lang="en-US" sz="1000" dirty="0" smtClean="0">
                <a:hlinkClick r:id="rId13" tooltip="Caiaphas"/>
              </a:rPr>
              <a:t>Caiaphas</a:t>
            </a:r>
            <a:r>
              <a:rPr lang="en-US" sz="1000" dirty="0" smtClean="0"/>
              <a:t> and </a:t>
            </a:r>
            <a:r>
              <a:rPr lang="en-US" sz="1000" dirty="0" err="1" smtClean="0">
                <a:hlinkClick r:id="rId14" tooltip="Annas"/>
              </a:rPr>
              <a:t>Annas</a:t>
            </a:r>
            <a:r>
              <a:rPr lang="en-US" sz="1000" dirty="0" smtClean="0"/>
              <a:t> to prevent a bloodbath</a:t>
            </a:r>
            <a:r>
              <a:rPr lang="el-GR" sz="1000" dirty="0" smtClean="0"/>
              <a:t> (</a:t>
            </a:r>
            <a:r>
              <a:rPr lang="en-US" sz="1000" dirty="0" err="1" smtClean="0"/>
              <a:t>Wikipaideia</a:t>
            </a:r>
            <a:r>
              <a:rPr lang="en-US" sz="1000" dirty="0" smtClean="0"/>
              <a:t>).</a:t>
            </a:r>
            <a:endParaRPr lang="el-GR" sz="1000" dirty="0"/>
          </a:p>
        </p:txBody>
      </p:sp>
      <p:sp>
        <p:nvSpPr>
          <p:cNvPr id="7" name="TextBox 6"/>
          <p:cNvSpPr txBox="1"/>
          <p:nvPr/>
        </p:nvSpPr>
        <p:spPr>
          <a:xfrm>
            <a:off x="8927976" y="2552329"/>
            <a:ext cx="216024" cy="228599"/>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203089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idx="4294967295"/>
          </p:nvPr>
        </p:nvSpPr>
        <p:spPr>
          <a:xfrm>
            <a:off x="395536" y="192710"/>
            <a:ext cx="4392488" cy="716010"/>
          </a:xfrm>
        </p:spPr>
        <p:txBody>
          <a:bodyPr>
            <a:noAutofit/>
          </a:bodyPr>
          <a:lstStyle/>
          <a:p>
            <a:pPr>
              <a:lnSpc>
                <a:spcPts val="2000"/>
              </a:lnSpc>
            </a:pPr>
            <a:r>
              <a:rPr lang="el-GR" sz="2000" dirty="0" smtClean="0"/>
              <a:t>ΤΟ ΟΝΟΜΑ</a:t>
            </a:r>
            <a:r>
              <a:rPr lang="el-GR" sz="2000" dirty="0" smtClean="0">
                <a:solidFill>
                  <a:srgbClr val="C00000"/>
                </a:solidFill>
              </a:rPr>
              <a:t> </a:t>
            </a:r>
            <a:r>
              <a:rPr lang="el-GR" sz="2000" dirty="0"/>
              <a:t>ΙΟΥΔΑΣ</a:t>
            </a:r>
            <a:r>
              <a:rPr lang="el-GR" sz="2000" dirty="0" smtClean="0">
                <a:solidFill>
                  <a:srgbClr val="C00000"/>
                </a:solidFill>
              </a:rPr>
              <a:t> </a:t>
            </a:r>
            <a:r>
              <a:rPr lang="el-GR" sz="2000" dirty="0" smtClean="0"/>
              <a:t/>
            </a:r>
            <a:br>
              <a:rPr lang="el-GR" sz="2000" dirty="0" smtClean="0"/>
            </a:br>
            <a:r>
              <a:rPr lang="de-DE" sz="2000" i="1" dirty="0" smtClean="0"/>
              <a:t>(</a:t>
            </a:r>
            <a:r>
              <a:rPr lang="he-IL" sz="2000" i="1" dirty="0" smtClean="0"/>
              <a:t>יהודה, </a:t>
            </a:r>
            <a:r>
              <a:rPr lang="de-DE" sz="2000" i="1" dirty="0" err="1" smtClean="0"/>
              <a:t>Yehûdâh</a:t>
            </a:r>
            <a:r>
              <a:rPr lang="de-DE" sz="2000" i="1" dirty="0" smtClean="0"/>
              <a:t>, «</a:t>
            </a:r>
            <a:r>
              <a:rPr lang="el-GR" sz="2000" i="1" dirty="0" smtClean="0"/>
              <a:t>Ο Θεός είναι αινετός»</a:t>
            </a:r>
            <a:r>
              <a:rPr lang="de-DE" sz="2000" i="1" dirty="0" smtClean="0"/>
              <a:t>) </a:t>
            </a:r>
            <a:endParaRPr lang="el-GR" sz="2000" dirty="0" smtClean="0"/>
          </a:p>
        </p:txBody>
      </p:sp>
      <p:sp>
        <p:nvSpPr>
          <p:cNvPr id="18435" name="3 - Θέση κειμένου"/>
          <p:cNvSpPr>
            <a:spLocks noGrp="1"/>
          </p:cNvSpPr>
          <p:nvPr>
            <p:ph type="body" sz="half" idx="4294967295"/>
          </p:nvPr>
        </p:nvSpPr>
        <p:spPr>
          <a:xfrm>
            <a:off x="71623" y="908721"/>
            <a:ext cx="5292465" cy="5909100"/>
          </a:xfrm>
        </p:spPr>
        <p:txBody>
          <a:bodyPr>
            <a:noAutofit/>
          </a:bodyPr>
          <a:lstStyle/>
          <a:p>
            <a:pPr marL="216000" indent="-216000" fontAlgn="auto">
              <a:lnSpc>
                <a:spcPts val="1400"/>
              </a:lnSpc>
              <a:spcBef>
                <a:spcPts val="0"/>
              </a:spcBef>
              <a:spcAft>
                <a:spcPts val="0"/>
              </a:spcAft>
              <a:buFont typeface="Arial" charset="0"/>
              <a:buChar char="•"/>
              <a:defRPr/>
            </a:pPr>
            <a:r>
              <a:rPr lang="el-GR" sz="1500" cap="all" dirty="0" smtClean="0"/>
              <a:t>τ</a:t>
            </a:r>
            <a:r>
              <a:rPr lang="el-GR" sz="1500" dirty="0" smtClean="0"/>
              <a:t>ο </a:t>
            </a:r>
            <a:r>
              <a:rPr lang="el-GR" sz="1500" dirty="0"/>
              <a:t>όνομα </a:t>
            </a:r>
            <a:r>
              <a:rPr lang="el-GR" sz="1500" i="1" dirty="0" smtClean="0"/>
              <a:t>Ιούδας</a:t>
            </a:r>
            <a:r>
              <a:rPr lang="el-GR" sz="1500" dirty="0"/>
              <a:t> </a:t>
            </a:r>
            <a:r>
              <a:rPr lang="el-GR" sz="1500" dirty="0" smtClean="0"/>
              <a:t>συνοδεύεται </a:t>
            </a:r>
            <a:r>
              <a:rPr lang="el-GR" sz="1500" dirty="0"/>
              <a:t>από το προσωνύμιο </a:t>
            </a:r>
            <a:r>
              <a:rPr lang="el-GR" sz="1500" i="1" dirty="0" err="1"/>
              <a:t>Ισκαριώθ</a:t>
            </a:r>
            <a:r>
              <a:rPr lang="el-GR" sz="1500" i="1" dirty="0"/>
              <a:t>,</a:t>
            </a:r>
            <a:r>
              <a:rPr lang="el-GR" sz="1500" dirty="0"/>
              <a:t> πιθανότατα γιατί καταγόταν από το </a:t>
            </a:r>
            <a:r>
              <a:rPr lang="el-GR" sz="1500" dirty="0" err="1"/>
              <a:t>Κεριότ</a:t>
            </a:r>
            <a:r>
              <a:rPr lang="el-GR" sz="1500" dirty="0"/>
              <a:t>, ένα </a:t>
            </a:r>
            <a:r>
              <a:rPr lang="el-GR" sz="1500" b="1" dirty="0"/>
              <a:t>χωριό της νότιας Ιουδαίας </a:t>
            </a:r>
            <a:r>
              <a:rPr lang="el-GR" sz="1500" i="1" dirty="0"/>
              <a:t>(</a:t>
            </a:r>
            <a:r>
              <a:rPr lang="el-GR" sz="1500" i="1" dirty="0" err="1"/>
              <a:t>Isch-Keriot</a:t>
            </a:r>
            <a:r>
              <a:rPr lang="el-GR" sz="1500" i="1" baseline="30000" dirty="0"/>
              <a:t>.</a:t>
            </a:r>
            <a:r>
              <a:rPr lang="el-GR" sz="1500" i="1" dirty="0"/>
              <a:t> </a:t>
            </a:r>
            <a:r>
              <a:rPr lang="el-GR" sz="1500" dirty="0" err="1"/>
              <a:t>Ιησ</a:t>
            </a:r>
            <a:r>
              <a:rPr lang="el-GR" sz="1500" dirty="0"/>
              <a:t>. 15, 25</a:t>
            </a:r>
            <a:r>
              <a:rPr lang="el-GR" sz="1500" i="1" dirty="0"/>
              <a:t>)</a:t>
            </a:r>
            <a:r>
              <a:rPr lang="el-GR" sz="1500" dirty="0"/>
              <a:t> </a:t>
            </a:r>
            <a:r>
              <a:rPr lang="el-GR" sz="1500" dirty="0" smtClean="0"/>
              <a:t>συνεπώς ήταν</a:t>
            </a:r>
            <a:r>
              <a:rPr lang="el-GR" sz="1500" i="1" dirty="0" smtClean="0"/>
              <a:t> </a:t>
            </a:r>
            <a:r>
              <a:rPr lang="el-GR" sz="1500" b="1" dirty="0" smtClean="0"/>
              <a:t>ο μοναδικός μη Γαλιλαίος μαθητής</a:t>
            </a:r>
            <a:r>
              <a:rPr lang="el-GR" sz="1500" dirty="0" smtClean="0"/>
              <a:t>, αλλά Ιουδαίος.</a:t>
            </a:r>
          </a:p>
          <a:p>
            <a:pPr marL="216000" indent="-216000" fontAlgn="auto">
              <a:lnSpc>
                <a:spcPts val="1400"/>
              </a:lnSpc>
              <a:spcBef>
                <a:spcPts val="0"/>
              </a:spcBef>
              <a:spcAft>
                <a:spcPts val="0"/>
              </a:spcAft>
              <a:buFont typeface="Arial" charset="0"/>
              <a:buChar char="•"/>
              <a:defRPr/>
            </a:pPr>
            <a:r>
              <a:rPr lang="el-GR" sz="1500" cap="all" dirty="0" smtClean="0"/>
              <a:t>α</a:t>
            </a:r>
            <a:r>
              <a:rPr lang="el-GR" sz="1500" dirty="0" smtClean="0"/>
              <a:t>πό </a:t>
            </a:r>
            <a:r>
              <a:rPr lang="el-GR" sz="1500" dirty="0"/>
              <a:t>τον Ιωάννη ονομάζεται στο 6, 71</a:t>
            </a:r>
            <a:r>
              <a:rPr lang="el-GR" sz="1500" baseline="30000" dirty="0"/>
              <a:t>.</a:t>
            </a:r>
            <a:r>
              <a:rPr lang="el-GR" sz="1500" dirty="0"/>
              <a:t> 13, 26 </a:t>
            </a:r>
            <a:r>
              <a:rPr lang="el-GR" sz="1500" b="1" dirty="0"/>
              <a:t>υιός του Σίμωνα του </a:t>
            </a:r>
            <a:r>
              <a:rPr lang="el-GR" sz="1500" b="1" dirty="0" smtClean="0"/>
              <a:t>Ισκαριώτη </a:t>
            </a:r>
            <a:r>
              <a:rPr lang="el-GR" sz="1500" dirty="0" smtClean="0"/>
              <a:t>(που σημαίνει ότι ο πατέρας του ήταν από το </a:t>
            </a:r>
            <a:r>
              <a:rPr lang="el-GR" sz="1500" dirty="0" err="1" smtClean="0"/>
              <a:t>Κεριότ</a:t>
            </a:r>
            <a:r>
              <a:rPr lang="el-GR" sz="1500" dirty="0" smtClean="0"/>
              <a:t>), </a:t>
            </a:r>
            <a:r>
              <a:rPr lang="el-GR" sz="1500" dirty="0"/>
              <a:t>ενώ ο αρχαίος κώδικας D τον ονομάζει ‘</a:t>
            </a:r>
            <a:r>
              <a:rPr lang="el-GR" sz="1500" dirty="0" err="1"/>
              <a:t>Σκάριωτ</a:t>
            </a:r>
            <a:r>
              <a:rPr lang="el-GR" sz="1500" dirty="0"/>
              <a:t>’. </a:t>
            </a:r>
            <a:endParaRPr lang="el-GR" sz="1500" dirty="0" smtClean="0"/>
          </a:p>
          <a:p>
            <a:pPr marL="216000" indent="-216000">
              <a:lnSpc>
                <a:spcPts val="1400"/>
              </a:lnSpc>
              <a:spcBef>
                <a:spcPts val="0"/>
              </a:spcBef>
              <a:buFont typeface="Arial" charset="0"/>
              <a:buChar char="•"/>
              <a:defRPr/>
            </a:pPr>
            <a:r>
              <a:rPr lang="el-GR" sz="1500" dirty="0" smtClean="0"/>
              <a:t>Σύμφωνα </a:t>
            </a:r>
            <a:r>
              <a:rPr lang="el-GR" sz="1500" dirty="0"/>
              <a:t>με μια άλλη ετυμολογία, το επώνυμο του Ιούδα σχετίζεται με τους </a:t>
            </a:r>
            <a:r>
              <a:rPr lang="el-GR" sz="1500" b="1" dirty="0"/>
              <a:t>Ιουδαίους αντιστασιακούς </a:t>
            </a:r>
            <a:r>
              <a:rPr lang="el-GR" sz="1500" b="1" dirty="0" err="1" smtClean="0"/>
              <a:t>Σικάριους</a:t>
            </a:r>
            <a:r>
              <a:rPr lang="el-GR" sz="1500" b="1" dirty="0" smtClean="0"/>
              <a:t> (&lt;</a:t>
            </a:r>
            <a:r>
              <a:rPr lang="el-GR" sz="1500" b="1" dirty="0" err="1" smtClean="0"/>
              <a:t>σίκα</a:t>
            </a:r>
            <a:r>
              <a:rPr lang="el-GR" sz="1500" b="1" dirty="0" smtClean="0"/>
              <a:t>=</a:t>
            </a:r>
            <a:r>
              <a:rPr lang="el-GR" sz="1500" b="1" dirty="0" err="1" smtClean="0"/>
              <a:t>ξιφίδιο</a:t>
            </a:r>
            <a:r>
              <a:rPr lang="el-GR" sz="1500" b="1" dirty="0" smtClean="0"/>
              <a:t>- εγχειρίδιο με το οποίο σκορπούσαν τον πανικό) που εμφανίστηκαν μάλλον τη δεκαετία του 40-50 μ.Χ. </a:t>
            </a:r>
            <a:r>
              <a:rPr lang="el-GR" sz="1500" dirty="0" smtClean="0"/>
              <a:t>Οι </a:t>
            </a:r>
            <a:r>
              <a:rPr lang="el-GR" sz="1500" cap="all" dirty="0" smtClean="0"/>
              <a:t>ζ</a:t>
            </a:r>
            <a:r>
              <a:rPr lang="el-GR" sz="1500" dirty="0" smtClean="0"/>
              <a:t>ηλωτές θεωρούσαν αυτήν την ιστορική αλυσίδα των μεγάλων ζηλωτών </a:t>
            </a:r>
            <a:r>
              <a:rPr lang="el-GR" sz="1500" dirty="0" err="1" smtClean="0"/>
              <a:t>Φινεές</a:t>
            </a:r>
            <a:r>
              <a:rPr lang="el-GR" sz="1500" dirty="0" smtClean="0"/>
              <a:t>, Ηλία, </a:t>
            </a:r>
            <a:r>
              <a:rPr lang="el-GR" sz="1500" dirty="0" err="1" smtClean="0"/>
              <a:t>Ματαθία</a:t>
            </a:r>
            <a:r>
              <a:rPr lang="el-GR" sz="1500" dirty="0" smtClean="0"/>
              <a:t> ως μία κληρονομιά που τους </a:t>
            </a:r>
            <a:r>
              <a:rPr lang="el-GR" sz="1500" dirty="0" err="1" smtClean="0"/>
              <a:t>υποχρεώνε</a:t>
            </a:r>
            <a:r>
              <a:rPr lang="el-GR" sz="1500" dirty="0" smtClean="0"/>
              <a:t> να στραφούν ενάντια στη ρωμαϊκή κατοχική δύναμη. </a:t>
            </a:r>
            <a:r>
              <a:rPr lang="el-GR" sz="1500" b="1" dirty="0" smtClean="0"/>
              <a:t>Στους Δώδεκα ήταν και  Ζηλωτής ήταν και ο Σίμων (</a:t>
            </a:r>
            <a:r>
              <a:rPr lang="el-GR" sz="1500" b="1" dirty="0" err="1" smtClean="0"/>
              <a:t>Λκ</a:t>
            </a:r>
            <a:r>
              <a:rPr lang="el-GR" sz="1500" b="1" dirty="0" smtClean="0"/>
              <a:t>. 6, 15). Παρόμοια αισθήματα επιδεικνύουν και οι Ζεβεδαίοι όταν θέλουν να πυρπολήσουν τη Σαμάρεια.</a:t>
            </a:r>
            <a:endParaRPr lang="el-GR" sz="1500" dirty="0" smtClean="0"/>
          </a:p>
          <a:p>
            <a:pPr marL="216000" indent="-216000">
              <a:lnSpc>
                <a:spcPts val="1400"/>
              </a:lnSpc>
              <a:spcBef>
                <a:spcPts val="0"/>
              </a:spcBef>
              <a:buFont typeface="Arial" charset="0"/>
              <a:buChar char="•"/>
              <a:defRPr/>
            </a:pPr>
            <a:r>
              <a:rPr lang="el-GR" sz="1500" dirty="0" smtClean="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500" b="1" dirty="0" smtClean="0"/>
              <a:t>κατάσκοπος </a:t>
            </a:r>
            <a:r>
              <a:rPr lang="el-GR" sz="1500" dirty="0" smtClean="0"/>
              <a:t>του ιουδαϊκού Συνεδρίου. </a:t>
            </a:r>
            <a:endParaRPr lang="el-GR" sz="1500" dirty="0"/>
          </a:p>
          <a:p>
            <a:pPr marL="216000" indent="-216000" fontAlgn="auto">
              <a:lnSpc>
                <a:spcPts val="1400"/>
              </a:lnSpc>
              <a:spcBef>
                <a:spcPts val="0"/>
              </a:spcBef>
              <a:spcAft>
                <a:spcPts val="0"/>
              </a:spcAft>
              <a:buFont typeface="Arial" charset="0"/>
              <a:buChar char="•"/>
              <a:defRPr/>
            </a:pPr>
            <a:r>
              <a:rPr lang="el-GR" sz="1500" dirty="0"/>
              <a:t>Μια άλλη ετυμολογία </a:t>
            </a:r>
            <a:r>
              <a:rPr lang="el-GR" sz="1500" dirty="0" smtClean="0"/>
              <a:t>επικαλείται </a:t>
            </a:r>
            <a:r>
              <a:rPr lang="el-GR" sz="1500" dirty="0" err="1" smtClean="0"/>
              <a:t>αραμαΪκή</a:t>
            </a:r>
            <a:r>
              <a:rPr lang="el-GR" sz="1500" dirty="0" smtClean="0"/>
              <a:t> λέξη που σημαίνει </a:t>
            </a:r>
            <a:r>
              <a:rPr lang="el-GR" sz="1500" b="1" dirty="0" smtClean="0">
                <a:solidFill>
                  <a:srgbClr val="C00000"/>
                </a:solidFill>
              </a:rPr>
              <a:t>κόκκινο</a:t>
            </a:r>
            <a:r>
              <a:rPr lang="el-GR" sz="1500" dirty="0" smtClean="0"/>
              <a:t> (όπως «ζωγραφίζεται» στην ισπανική παράδοση </a:t>
            </a:r>
            <a:r>
              <a:rPr lang="el-GR" sz="1500" dirty="0" err="1" smtClean="0"/>
              <a:t>πρβλ</a:t>
            </a:r>
            <a:r>
              <a:rPr lang="el-GR" sz="1500" dirty="0" smtClean="0"/>
              <a:t>. </a:t>
            </a:r>
            <a:r>
              <a:rPr lang="de-DE" sz="1500" dirty="0" smtClean="0">
                <a:hlinkClick r:id="rId2" tooltip="William Shakespeare"/>
              </a:rPr>
              <a:t>William Shakespeare</a:t>
            </a:r>
            <a:r>
              <a:rPr lang="el-GR" sz="1500" dirty="0" smtClean="0"/>
              <a:t>)</a:t>
            </a:r>
            <a:r>
              <a:rPr lang="de-DE" sz="1500" dirty="0" smtClean="0"/>
              <a:t> </a:t>
            </a:r>
            <a:r>
              <a:rPr lang="el-GR" sz="1500" dirty="0" smtClean="0"/>
              <a:t>ή τις </a:t>
            </a:r>
            <a:r>
              <a:rPr lang="en-US" sz="1500" i="1" dirty="0" err="1" smtClean="0"/>
              <a:t>shiqrai</a:t>
            </a:r>
            <a:r>
              <a:rPr lang="el-GR" sz="1500" i="1" dirty="0"/>
              <a:t>, </a:t>
            </a:r>
            <a:r>
              <a:rPr lang="en-US" sz="1500" i="1" dirty="0" err="1"/>
              <a:t>schekra</a:t>
            </a:r>
            <a:r>
              <a:rPr lang="el-GR" sz="1500" i="1" dirty="0"/>
              <a:t>, </a:t>
            </a:r>
            <a:r>
              <a:rPr lang="en-US" sz="1500" i="1" dirty="0" err="1"/>
              <a:t>eschkaria</a:t>
            </a:r>
            <a:r>
              <a:rPr lang="en-US" sz="1500" i="1" dirty="0"/>
              <a:t> </a:t>
            </a:r>
            <a:r>
              <a:rPr lang="el-GR" sz="1500" dirty="0"/>
              <a:t>που σημαίνει </a:t>
            </a:r>
            <a:r>
              <a:rPr lang="el-GR" sz="1500" b="1" dirty="0">
                <a:solidFill>
                  <a:srgbClr val="C00000"/>
                </a:solidFill>
              </a:rPr>
              <a:t>το </a:t>
            </a:r>
            <a:r>
              <a:rPr lang="el-GR" sz="1500" b="1" i="1" dirty="0">
                <a:solidFill>
                  <a:srgbClr val="C00000"/>
                </a:solidFill>
              </a:rPr>
              <a:t>ψεύδος, την απάτη</a:t>
            </a:r>
            <a:r>
              <a:rPr lang="el-GR" sz="1500" i="1" dirty="0"/>
              <a:t>.</a:t>
            </a:r>
            <a:r>
              <a:rPr lang="el-GR" sz="1500" dirty="0"/>
              <a:t> Ο </a:t>
            </a:r>
            <a:r>
              <a:rPr lang="el-GR" sz="1500" b="1" i="1" dirty="0" err="1"/>
              <a:t>Jehuda</a:t>
            </a:r>
            <a:r>
              <a:rPr lang="el-GR" sz="1500" b="1" i="1" dirty="0"/>
              <a:t> </a:t>
            </a:r>
            <a:r>
              <a:rPr lang="el-GR" sz="1500" b="1" i="1" dirty="0" err="1"/>
              <a:t>schakkariah</a:t>
            </a:r>
            <a:r>
              <a:rPr lang="el-GR" sz="1500" b="1" dirty="0"/>
              <a:t> συμβολίζει έτσι όλους τους Ιουδαίους,</a:t>
            </a:r>
            <a:r>
              <a:rPr lang="el-GR" sz="1500" dirty="0"/>
              <a:t> όπως αυτοί παρουσιάζονται κυρίως στον Ιωάννη (</a:t>
            </a:r>
            <a:r>
              <a:rPr lang="el-GR" sz="1500" dirty="0" err="1"/>
              <a:t>Ιω</a:t>
            </a:r>
            <a:r>
              <a:rPr lang="el-GR" sz="1500" dirty="0"/>
              <a:t>. 8, 44</a:t>
            </a:r>
            <a:r>
              <a:rPr lang="el-GR" sz="1500" baseline="30000" dirty="0"/>
              <a:t>.</a:t>
            </a:r>
            <a:r>
              <a:rPr lang="el-GR" sz="1500" dirty="0"/>
              <a:t>  17, 12). Δεν είναι άλλωστε τυχαίο ότι ο συγκεκριμένος μαθητής αποτέλεσε επί αιώνες τύπο ολόκληρου του εκλεκτού λαού</a:t>
            </a:r>
            <a:r>
              <a:rPr lang="el-GR" sz="1500" dirty="0" smtClean="0"/>
              <a:t>.</a:t>
            </a:r>
          </a:p>
          <a:p>
            <a:pPr marL="216000" indent="-216000" fontAlgn="auto">
              <a:lnSpc>
                <a:spcPts val="1400"/>
              </a:lnSpc>
              <a:spcBef>
                <a:spcPts val="0"/>
              </a:spcBef>
              <a:spcAft>
                <a:spcPts val="0"/>
              </a:spcAft>
              <a:buFont typeface="Arial" charset="0"/>
              <a:buChar char="•"/>
              <a:defRPr/>
            </a:pPr>
            <a:r>
              <a:rPr lang="el-GR" sz="1500" dirty="0" smtClean="0"/>
              <a:t>Άλλοι τον συνδέουν με μια λέξη που στο </a:t>
            </a:r>
            <a:r>
              <a:rPr lang="el-GR" sz="1500" dirty="0" err="1" smtClean="0"/>
              <a:t>Ησ</a:t>
            </a:r>
            <a:r>
              <a:rPr lang="el-GR" sz="1500" dirty="0" smtClean="0"/>
              <a:t>. 19, 4</a:t>
            </a:r>
            <a:r>
              <a:rPr lang="el-GR" sz="1500" baseline="30000" dirty="0" smtClean="0"/>
              <a:t>α</a:t>
            </a:r>
            <a:r>
              <a:rPr lang="el-GR" sz="1500" dirty="0" smtClean="0"/>
              <a:t> αποδίδεται με το </a:t>
            </a:r>
            <a:r>
              <a:rPr lang="el-GR" sz="1500" b="1" dirty="0" err="1" smtClean="0">
                <a:solidFill>
                  <a:srgbClr val="C00000"/>
                </a:solidFill>
              </a:rPr>
              <a:t>παραδίδωμι</a:t>
            </a:r>
            <a:r>
              <a:rPr lang="el-GR" sz="1500" dirty="0" smtClean="0"/>
              <a:t> και άλλοι με ένα </a:t>
            </a:r>
            <a:r>
              <a:rPr lang="el-GR" sz="1500" dirty="0" err="1" smtClean="0"/>
              <a:t>ελληνικοαραμαϊκό</a:t>
            </a:r>
            <a:r>
              <a:rPr lang="el-GR" sz="1500" dirty="0" smtClean="0"/>
              <a:t> υβρίδιο </a:t>
            </a:r>
            <a:r>
              <a:rPr lang="de-DE" sz="1500" b="1" i="1" dirty="0" err="1" smtClean="0"/>
              <a:t>Iskarioutha</a:t>
            </a:r>
            <a:r>
              <a:rPr lang="el-GR" sz="1500" b="1" i="1" dirty="0" smtClean="0"/>
              <a:t> που συνδέεται με το κρέμασμα.</a:t>
            </a:r>
            <a:endParaRPr lang="el-GR" sz="1500" dirty="0" smtClean="0"/>
          </a:p>
        </p:txBody>
      </p:sp>
      <p:pic>
        <p:nvPicPr>
          <p:cNvPr id="10242" name="Picture 2"/>
          <p:cNvPicPr>
            <a:picLocks noChangeAspect="1" noChangeArrowheads="1"/>
          </p:cNvPicPr>
          <p:nvPr/>
        </p:nvPicPr>
        <p:blipFill>
          <a:blip r:embed="rId3" cstate="print"/>
          <a:srcRect/>
          <a:stretch>
            <a:fillRect/>
          </a:stretch>
        </p:blipFill>
        <p:spPr bwMode="auto">
          <a:xfrm>
            <a:off x="5436096" y="332656"/>
            <a:ext cx="3528392" cy="3528392"/>
          </a:xfrm>
          <a:prstGeom prst="rect">
            <a:avLst/>
          </a:prstGeom>
          <a:noFill/>
          <a:ln w="9525">
            <a:noFill/>
            <a:miter lim="800000"/>
            <a:headEnd/>
            <a:tailEnd/>
          </a:ln>
        </p:spPr>
      </p:pic>
      <p:sp>
        <p:nvSpPr>
          <p:cNvPr id="5" name="4 - Ορθογώνιο"/>
          <p:cNvSpPr/>
          <p:nvPr/>
        </p:nvSpPr>
        <p:spPr>
          <a:xfrm>
            <a:off x="5418544" y="3861048"/>
            <a:ext cx="3528392" cy="2800767"/>
          </a:xfrm>
          <a:prstGeom prst="rect">
            <a:avLst/>
          </a:prstGeom>
        </p:spPr>
        <p:txBody>
          <a:bodyPr wrap="square">
            <a:spAutoFit/>
          </a:bodyPr>
          <a:lstStyle/>
          <a:p>
            <a:r>
              <a:rPr lang="el-GR" sz="1600" dirty="0" smtClean="0"/>
              <a:t>Το πολύ αγαπητό αυτό όνομα στον Ισραήλ φέρουν επτά πρόσωπα στην Κ.Δ..</a:t>
            </a:r>
            <a:r>
              <a:rPr lang="el-GR" sz="1600" i="1" dirty="0" smtClean="0">
                <a:solidFill>
                  <a:prstClr val="black"/>
                </a:solidFill>
              </a:rPr>
              <a:t>Το </a:t>
            </a:r>
            <a:r>
              <a:rPr lang="el-GR" sz="1600" i="1" dirty="0">
                <a:solidFill>
                  <a:prstClr val="black"/>
                </a:solidFill>
              </a:rPr>
              <a:t>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
        <p:nvSpPr>
          <p:cNvPr id="6" name="TextBox 5"/>
          <p:cNvSpPr txBox="1"/>
          <p:nvPr/>
        </p:nvSpPr>
        <p:spPr>
          <a:xfrm>
            <a:off x="5436096" y="3501008"/>
            <a:ext cx="216024" cy="228599"/>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69524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728" y="188640"/>
            <a:ext cx="6570028" cy="720080"/>
          </a:xfrm>
        </p:spPr>
        <p:txBody>
          <a:bodyPr>
            <a:noAutofit/>
          </a:bodyPr>
          <a:lstStyle/>
          <a:p>
            <a:r>
              <a:rPr lang="el-GR" sz="3200" dirty="0"/>
              <a:t>ΠΑΙΔΙ ΤΟΥ ΣΚΟΤΟΥΣ-ΤΟΥ ΔΙΑΒΟΛΟΥ</a:t>
            </a:r>
            <a:r>
              <a:rPr lang="el-GR" sz="3200" dirty="0" smtClean="0"/>
              <a:t>;;; ΣΠΙΟΥΝΟΣ- </a:t>
            </a:r>
            <a:r>
              <a:rPr lang="el-GR" sz="3200" dirty="0"/>
              <a:t>ΚΑΤΑΣΚΟΠΟΣ</a:t>
            </a:r>
            <a:r>
              <a:rPr lang="el-GR" sz="3200" dirty="0" smtClean="0"/>
              <a:t>;;;</a:t>
            </a:r>
            <a:endParaRPr lang="el-GR" sz="3200" dirty="0"/>
          </a:p>
        </p:txBody>
      </p:sp>
      <p:sp>
        <p:nvSpPr>
          <p:cNvPr id="3" name="Θέση περιεχομένου 2"/>
          <p:cNvSpPr>
            <a:spLocks noGrp="1"/>
          </p:cNvSpPr>
          <p:nvPr>
            <p:ph idx="1"/>
          </p:nvPr>
        </p:nvSpPr>
        <p:spPr>
          <a:xfrm>
            <a:off x="464156" y="980728"/>
            <a:ext cx="8428324" cy="5328592"/>
          </a:xfrm>
        </p:spPr>
        <p:txBody>
          <a:bodyPr>
            <a:noAutofit/>
          </a:bodyPr>
          <a:lstStyle/>
          <a:p>
            <a:pPr marL="144000" indent="-144000">
              <a:lnSpc>
                <a:spcPts val="1800"/>
              </a:lnSpc>
              <a:spcBef>
                <a:spcPts val="400"/>
              </a:spcBef>
              <a:buFont typeface="Arial" charset="0"/>
              <a:buChar char="•"/>
            </a:pPr>
            <a:r>
              <a:rPr lang="el-GR" sz="2000" b="1" dirty="0"/>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sz="2000" dirty="0"/>
              <a:t>θαυματούργησε (</a:t>
            </a:r>
            <a:r>
              <a:rPr lang="el-GR" sz="2000" dirty="0" err="1"/>
              <a:t>Μκ</a:t>
            </a:r>
            <a:r>
              <a:rPr lang="el-GR" sz="2000" dirty="0"/>
              <a:t>. 7, 13), κήρυξε στο όνομα Του (</a:t>
            </a:r>
            <a:r>
              <a:rPr lang="el-GR" sz="2000" dirty="0" err="1"/>
              <a:t>Μκ</a:t>
            </a:r>
            <a:r>
              <a:rPr lang="el-GR" sz="2000" dirty="0"/>
              <a:t>. 6, 12).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Συμμετείχε στο Τελευταίο Δείπνο του Ιησού και κανείς δεν τον υποψιάζεται όταν προφητεύεται η προδοσία (14, 18 </a:t>
            </a:r>
            <a:r>
              <a:rPr lang="el-GR" sz="2000" dirty="0" err="1"/>
              <a:t>κε</a:t>
            </a:r>
            <a:r>
              <a:rPr lang="el-GR" sz="2000" dirty="0"/>
              <a:t>.). Έχει την ιδιαίτερη τιμή να λάβει από τον Ιησού το βουτηγμένο στο κρασί κομμάτι. Να σημειωθεί ότι στο </a:t>
            </a:r>
            <a:r>
              <a:rPr lang="el-GR" sz="2000" dirty="0" err="1"/>
              <a:t>Μκ</a:t>
            </a:r>
            <a:r>
              <a:rPr lang="el-GR" sz="2000" dirty="0"/>
              <a:t>. </a:t>
            </a:r>
            <a:r>
              <a:rPr lang="el-GR" sz="2000" b="1" i="1" dirty="0"/>
              <a:t>Σατανάς</a:t>
            </a:r>
            <a:r>
              <a:rPr lang="el-GR" sz="2000" dirty="0"/>
              <a:t> δεν χαρακτηρίζεται ο Ιούδας αλλά ο Πέτρος!</a:t>
            </a:r>
          </a:p>
          <a:p>
            <a:pPr marL="144000" indent="-144000">
              <a:lnSpc>
                <a:spcPts val="1800"/>
              </a:lnSpc>
              <a:spcBef>
                <a:spcPts val="400"/>
              </a:spcBef>
              <a:buFont typeface="Arial" charset="0"/>
              <a:buChar char="•"/>
            </a:pPr>
            <a:r>
              <a:rPr lang="el-GR" sz="2000" dirty="0"/>
              <a:t>Ο </a:t>
            </a:r>
            <a:r>
              <a:rPr lang="el-GR" sz="2000" dirty="0" err="1"/>
              <a:t>Μκ</a:t>
            </a:r>
            <a:r>
              <a:rPr lang="el-GR" sz="2000" dirty="0"/>
              <a:t>. εμφατικά θέτει σε αντιθετικό παραλληλισμό προς την προδοσία του </a:t>
            </a:r>
            <a:r>
              <a:rPr lang="el-GR" sz="2000" b="1" dirty="0"/>
              <a:t>Ιούδα, </a:t>
            </a:r>
            <a:r>
              <a:rPr lang="el-GR" sz="2000" dirty="0"/>
              <a:t>τη χρίση από όχι από Προφήτη αλλά μία ανώνυμη γυναίκα στη Βηθανία (και όχι στην Ιερουσαλήμ) </a:t>
            </a:r>
            <a:r>
              <a:rPr lang="el-GR" sz="2000" b="1" i="1" dirty="0" err="1"/>
              <a:t>ἐν</a:t>
            </a:r>
            <a:r>
              <a:rPr lang="el-GR" sz="2000" b="1" i="1" dirty="0"/>
              <a:t> </a:t>
            </a:r>
            <a:r>
              <a:rPr lang="el-GR" sz="2000" b="1" i="1" dirty="0" err="1"/>
              <a:t>τῇ</a:t>
            </a:r>
            <a:r>
              <a:rPr lang="el-GR" sz="2000" b="1" i="1" dirty="0"/>
              <a:t> </a:t>
            </a:r>
            <a:r>
              <a:rPr lang="el-GR" sz="2000" b="1" i="1" dirty="0" err="1"/>
              <a:t>οἰκίᾳ</a:t>
            </a:r>
            <a:r>
              <a:rPr lang="el-GR" sz="2000" b="1" i="1" dirty="0"/>
              <a:t> </a:t>
            </a:r>
            <a:r>
              <a:rPr lang="el-GR" sz="2000" b="1" i="1" dirty="0" err="1"/>
              <a:t>Σίμωνος</a:t>
            </a:r>
            <a:r>
              <a:rPr lang="el-GR" sz="2000" b="1" i="1" dirty="0"/>
              <a:t> </a:t>
            </a:r>
            <a:r>
              <a:rPr lang="el-GR" sz="2000" b="1" i="1" dirty="0" err="1"/>
              <a:t>τοῦ</a:t>
            </a:r>
            <a:r>
              <a:rPr lang="el-GR" sz="2000" b="1" i="1" dirty="0"/>
              <a:t> </a:t>
            </a:r>
            <a:r>
              <a:rPr lang="el-GR" sz="2000" dirty="0"/>
              <a:t>ακάθαρτου </a:t>
            </a:r>
            <a:r>
              <a:rPr lang="el-GR" sz="2000" b="1" i="1" dirty="0" err="1"/>
              <a:t>λεπροῦ</a:t>
            </a:r>
            <a:r>
              <a:rPr lang="el-GR" sz="2000" b="1" i="1" dirty="0"/>
              <a:t> (!)</a:t>
            </a:r>
            <a:r>
              <a:rPr lang="el-GR" sz="2000" dirty="0"/>
              <a:t>, σημειώνοντας αμέσως μετά τη διακήρυξη του Ιησού ότι η «πολυέξοδη» χρίση έγινε </a:t>
            </a:r>
            <a:r>
              <a:rPr lang="el-GR" sz="2000" b="1" i="1" dirty="0" err="1"/>
              <a:t>εἰς</a:t>
            </a:r>
            <a:r>
              <a:rPr lang="el-GR" sz="2000" b="1" i="1" dirty="0"/>
              <a:t> </a:t>
            </a:r>
            <a:r>
              <a:rPr lang="el-GR" sz="2000" b="1" i="1" dirty="0" err="1"/>
              <a:t>τὸν</a:t>
            </a:r>
            <a:r>
              <a:rPr lang="el-GR" sz="2000" b="1" i="1" dirty="0"/>
              <a:t> </a:t>
            </a:r>
            <a:r>
              <a:rPr lang="el-GR" sz="2000" b="1" i="1" dirty="0" err="1"/>
              <a:t>ἐνταφιασμόν</a:t>
            </a:r>
            <a:r>
              <a:rPr lang="el-GR" sz="2000" b="1" i="1" dirty="0"/>
              <a:t> -</a:t>
            </a:r>
            <a:r>
              <a:rPr lang="el-GR" sz="2000" b="1" i="1" dirty="0" err="1"/>
              <a:t>ἀμὴν</a:t>
            </a:r>
            <a:r>
              <a:rPr lang="el-GR" sz="2000" b="1" i="1" dirty="0"/>
              <a:t> </a:t>
            </a:r>
            <a:r>
              <a:rPr lang="el-GR" sz="2000" b="1" i="1" dirty="0" err="1"/>
              <a:t>δὲ</a:t>
            </a:r>
            <a:r>
              <a:rPr lang="el-GR" sz="2000" b="1" i="1" dirty="0"/>
              <a:t> </a:t>
            </a:r>
            <a:r>
              <a:rPr lang="el-GR" sz="2000" b="1" i="1" dirty="0" err="1"/>
              <a:t>λέγω</a:t>
            </a:r>
            <a:r>
              <a:rPr lang="el-GR" sz="2000" b="1" i="1" dirty="0"/>
              <a:t> </a:t>
            </a:r>
            <a:r>
              <a:rPr lang="el-GR" sz="2000" b="1" i="1" dirty="0" err="1"/>
              <a:t>ὑμῖν</a:t>
            </a:r>
            <a:r>
              <a:rPr lang="el-GR" sz="2000" b="1" i="1" dirty="0"/>
              <a:t>, </a:t>
            </a:r>
            <a:r>
              <a:rPr lang="el-GR" sz="2000" b="1" i="1" dirty="0" err="1"/>
              <a:t>ὅπου</a:t>
            </a:r>
            <a:r>
              <a:rPr lang="el-GR" sz="2000" b="1" i="1" dirty="0"/>
              <a:t> </a:t>
            </a:r>
            <a:r>
              <a:rPr lang="el-GR" sz="2000" b="1" i="1" dirty="0" err="1"/>
              <a:t>ἐὰν</a:t>
            </a:r>
            <a:r>
              <a:rPr lang="el-GR" sz="2000" b="1" i="1" dirty="0"/>
              <a:t> </a:t>
            </a:r>
            <a:r>
              <a:rPr lang="el-GR" sz="2000" b="1" i="1" dirty="0" err="1"/>
              <a:t>κηρυχθῇ</a:t>
            </a:r>
            <a:r>
              <a:rPr lang="el-GR" sz="2000" b="1" i="1" dirty="0"/>
              <a:t> </a:t>
            </a:r>
            <a:r>
              <a:rPr lang="el-GR" sz="2000" b="1" i="1" dirty="0" err="1"/>
              <a:t>τὸ</a:t>
            </a:r>
            <a:r>
              <a:rPr lang="el-GR" sz="2000" b="1" i="1" dirty="0"/>
              <a:t> </a:t>
            </a:r>
            <a:r>
              <a:rPr lang="el-GR" sz="2000" b="1" i="1" dirty="0" err="1"/>
              <a:t>εὐαγγέλιον</a:t>
            </a:r>
            <a:r>
              <a:rPr lang="el-GR" sz="2000" b="1" i="1" dirty="0"/>
              <a:t> </a:t>
            </a:r>
            <a:r>
              <a:rPr lang="el-GR" sz="2000" b="1" i="1" dirty="0" err="1"/>
              <a:t>εἰς</a:t>
            </a:r>
            <a:r>
              <a:rPr lang="el-GR" sz="2000" b="1" i="1" dirty="0"/>
              <a:t> </a:t>
            </a:r>
            <a:r>
              <a:rPr lang="el-GR" sz="2000" b="1" i="1" dirty="0" err="1"/>
              <a:t>ὅλον</a:t>
            </a:r>
            <a:r>
              <a:rPr lang="el-GR" sz="2000" b="1" i="1" dirty="0"/>
              <a:t> </a:t>
            </a:r>
            <a:r>
              <a:rPr lang="el-GR" sz="2000" b="1" i="1" dirty="0" err="1"/>
              <a:t>τὸν</a:t>
            </a:r>
            <a:r>
              <a:rPr lang="el-GR" sz="2000" b="1" i="1" dirty="0"/>
              <a:t> </a:t>
            </a:r>
            <a:r>
              <a:rPr lang="el-GR" sz="2000" b="1" i="1" dirty="0" err="1"/>
              <a:t>κόσμον</a:t>
            </a:r>
            <a:r>
              <a:rPr lang="el-GR" sz="2000" b="1" i="1" dirty="0"/>
              <a:t>, </a:t>
            </a:r>
            <a:r>
              <a:rPr lang="el-GR" sz="2000" b="1" i="1" dirty="0" err="1"/>
              <a:t>καὶ</a:t>
            </a:r>
            <a:r>
              <a:rPr lang="el-GR" sz="2000" b="1" i="1" dirty="0"/>
              <a:t> ὃ </a:t>
            </a:r>
            <a:r>
              <a:rPr lang="el-GR" sz="2000" b="1" i="1" dirty="0" err="1"/>
              <a:t>ἐποίησεν</a:t>
            </a:r>
            <a:r>
              <a:rPr lang="el-GR" sz="2000" b="1" i="1" dirty="0"/>
              <a:t> </a:t>
            </a:r>
            <a:r>
              <a:rPr lang="el-GR" sz="2000" b="1" i="1" dirty="0" err="1"/>
              <a:t>αὕτη</a:t>
            </a:r>
            <a:r>
              <a:rPr lang="el-GR" sz="2000" b="1" i="1" dirty="0"/>
              <a:t> </a:t>
            </a:r>
            <a:r>
              <a:rPr lang="el-GR" sz="2000" b="1" i="1" dirty="0" err="1"/>
              <a:t>λαληθήσεται</a:t>
            </a:r>
            <a:r>
              <a:rPr lang="el-GR" sz="2000" b="1" i="1" dirty="0"/>
              <a:t> </a:t>
            </a:r>
            <a:r>
              <a:rPr lang="el-GR" sz="2000" b="1" i="1" dirty="0" err="1"/>
              <a:t>εἰς</a:t>
            </a:r>
            <a:r>
              <a:rPr lang="el-GR" sz="2000" b="1" i="1" dirty="0"/>
              <a:t> </a:t>
            </a:r>
            <a:r>
              <a:rPr lang="el-GR" sz="2000" b="1" i="1" dirty="0" err="1"/>
              <a:t>μνημόσυνον</a:t>
            </a:r>
            <a:r>
              <a:rPr lang="el-GR" sz="2000" b="1" i="1" dirty="0"/>
              <a:t> </a:t>
            </a:r>
            <a:r>
              <a:rPr lang="el-GR" sz="2000" b="1" i="1" dirty="0" err="1"/>
              <a:t>αὐτῆς</a:t>
            </a:r>
            <a:r>
              <a:rPr lang="el-GR" sz="2000" dirty="0"/>
              <a:t> τα εξής: </a:t>
            </a:r>
            <a:r>
              <a:rPr lang="el-GR" sz="2000" i="1" dirty="0" err="1"/>
              <a:t>Καὶ</a:t>
            </a:r>
            <a:r>
              <a:rPr lang="el-GR" sz="2000" i="1" dirty="0"/>
              <a:t> </a:t>
            </a:r>
            <a:r>
              <a:rPr lang="el-GR" sz="2000" i="1" dirty="0" err="1"/>
              <a:t>Ἰούδας</a:t>
            </a:r>
            <a:r>
              <a:rPr lang="el-GR" sz="2000" i="1" dirty="0"/>
              <a:t> </a:t>
            </a:r>
            <a:r>
              <a:rPr lang="el-GR" sz="2000" i="1" dirty="0" err="1"/>
              <a:t>Ἰσκαριὼθ</a:t>
            </a:r>
            <a:r>
              <a:rPr lang="el-GR" sz="2000" i="1" dirty="0"/>
              <a:t> ὁ </a:t>
            </a:r>
            <a:r>
              <a:rPr lang="el-GR" sz="2000" i="1" dirty="0" err="1"/>
              <a:t>εἷς</a:t>
            </a:r>
            <a:r>
              <a:rPr lang="el-GR" sz="2000" i="1" dirty="0"/>
              <a:t> </a:t>
            </a:r>
            <a:r>
              <a:rPr lang="el-GR" sz="2000" i="1" dirty="0" err="1"/>
              <a:t>τῶν</a:t>
            </a:r>
            <a:r>
              <a:rPr lang="el-GR" sz="2000" i="1" dirty="0"/>
              <a:t> </a:t>
            </a:r>
            <a:r>
              <a:rPr lang="el-GR" sz="2000" i="1" dirty="0" err="1"/>
              <a:t>Δώδεκα</a:t>
            </a:r>
            <a:r>
              <a:rPr lang="el-GR" sz="2000" i="1" dirty="0"/>
              <a:t> </a:t>
            </a:r>
            <a:r>
              <a:rPr lang="el-GR" sz="2000" i="1" dirty="0" err="1"/>
              <a:t>ἀπῆλθεν</a:t>
            </a:r>
            <a:r>
              <a:rPr lang="el-GR" sz="2000" i="1" dirty="0"/>
              <a:t> </a:t>
            </a:r>
            <a:r>
              <a:rPr lang="el-GR" sz="2000" i="1" dirty="0" err="1"/>
              <a:t>πρὸς</a:t>
            </a:r>
            <a:r>
              <a:rPr lang="el-GR" sz="2000" i="1" dirty="0"/>
              <a:t> </a:t>
            </a:r>
            <a:r>
              <a:rPr lang="el-GR" sz="2000" i="1" dirty="0" err="1"/>
              <a:t>τοὺς</a:t>
            </a:r>
            <a:r>
              <a:rPr lang="el-GR" sz="2000" i="1" dirty="0"/>
              <a:t> </a:t>
            </a:r>
            <a:r>
              <a:rPr lang="el-GR" sz="2000" i="1" dirty="0" err="1"/>
              <a:t>ἀρχιερεῖς</a:t>
            </a:r>
            <a:r>
              <a:rPr lang="el-GR" sz="2000" i="1" dirty="0"/>
              <a:t> </a:t>
            </a:r>
            <a:r>
              <a:rPr lang="el-GR" sz="2000" i="1" dirty="0" err="1"/>
              <a:t>ἵνα</a:t>
            </a:r>
            <a:r>
              <a:rPr lang="el-GR" sz="2000" i="1" dirty="0"/>
              <a:t> </a:t>
            </a:r>
            <a:r>
              <a:rPr lang="el-GR" sz="2000" i="1" dirty="0" err="1"/>
              <a:t>αὐτὸν</a:t>
            </a:r>
            <a:r>
              <a:rPr lang="el-GR" sz="2000" i="1" dirty="0"/>
              <a:t> </a:t>
            </a:r>
            <a:r>
              <a:rPr lang="el-GR" sz="2000" i="1" dirty="0" err="1"/>
              <a:t>παραδοῖ</a:t>
            </a:r>
            <a:r>
              <a:rPr lang="el-GR" sz="2000" i="1" dirty="0"/>
              <a:t> [</a:t>
            </a:r>
            <a:r>
              <a:rPr lang="el-GR" sz="2000" i="1" dirty="0" err="1"/>
              <a:t>αὐτοῖς</a:t>
            </a:r>
            <a:r>
              <a:rPr lang="el-GR" sz="2000" i="1" dirty="0"/>
              <a:t>]. </a:t>
            </a:r>
            <a:r>
              <a:rPr lang="el-GR" sz="2000" i="1" dirty="0" err="1"/>
              <a:t>οἱ</a:t>
            </a:r>
            <a:r>
              <a:rPr lang="el-GR" sz="2000" i="1" dirty="0"/>
              <a:t> </a:t>
            </a:r>
            <a:r>
              <a:rPr lang="el-GR" sz="2000" i="1" dirty="0" err="1"/>
              <a:t>δὲ</a:t>
            </a:r>
            <a:r>
              <a:rPr lang="el-GR" sz="2000" i="1" dirty="0"/>
              <a:t> </a:t>
            </a:r>
            <a:r>
              <a:rPr lang="el-GR" sz="2000" i="1" dirty="0" err="1"/>
              <a:t>ἀκούσαντες</a:t>
            </a:r>
            <a:r>
              <a:rPr lang="el-GR" sz="2000" i="1" dirty="0"/>
              <a:t> </a:t>
            </a:r>
            <a:r>
              <a:rPr lang="el-GR" sz="2000" i="1" dirty="0" err="1"/>
              <a:t>ἐχάρησαν</a:t>
            </a:r>
            <a:r>
              <a:rPr lang="el-GR" sz="2000" i="1" dirty="0"/>
              <a:t> </a:t>
            </a:r>
            <a:r>
              <a:rPr lang="el-GR" sz="2000" i="1" dirty="0" err="1"/>
              <a:t>καὶ</a:t>
            </a:r>
            <a:r>
              <a:rPr lang="el-GR" sz="2000" i="1" dirty="0"/>
              <a:t> </a:t>
            </a:r>
            <a:r>
              <a:rPr lang="el-GR" sz="2000" i="1" dirty="0" err="1"/>
              <a:t>ἐπηγγείλαντο</a:t>
            </a:r>
            <a:r>
              <a:rPr lang="el-GR" sz="2000" i="1" dirty="0"/>
              <a:t> </a:t>
            </a:r>
            <a:r>
              <a:rPr lang="el-GR" sz="2000" i="1" dirty="0" err="1"/>
              <a:t>αὐτῷ</a:t>
            </a:r>
            <a:r>
              <a:rPr lang="el-GR" sz="2000" i="1" dirty="0"/>
              <a:t> </a:t>
            </a:r>
            <a:r>
              <a:rPr lang="el-GR" sz="2000" i="1" dirty="0" err="1"/>
              <a:t>ἀργύριον</a:t>
            </a:r>
            <a:r>
              <a:rPr lang="el-GR" sz="2000" i="1" dirty="0"/>
              <a:t> </a:t>
            </a:r>
            <a:r>
              <a:rPr lang="el-GR" sz="2000" i="1" dirty="0" err="1"/>
              <a:t>δοῦναι</a:t>
            </a:r>
            <a:r>
              <a:rPr lang="el-GR" sz="2000" i="1" dirty="0"/>
              <a:t>. </a:t>
            </a:r>
            <a:r>
              <a:rPr lang="el-GR" sz="2000" i="1" dirty="0" err="1"/>
              <a:t>καὶ</a:t>
            </a:r>
            <a:r>
              <a:rPr lang="el-GR" sz="2000" i="1" dirty="0"/>
              <a:t> </a:t>
            </a:r>
            <a:r>
              <a:rPr lang="el-GR" sz="2000" i="1" dirty="0" err="1"/>
              <a:t>ἐζήτει</a:t>
            </a:r>
            <a:r>
              <a:rPr lang="el-GR" sz="2000" i="1" dirty="0"/>
              <a:t> </a:t>
            </a:r>
            <a:r>
              <a:rPr lang="el-GR" sz="2000" i="1" dirty="0" err="1"/>
              <a:t>πῶς</a:t>
            </a:r>
            <a:r>
              <a:rPr lang="el-GR" sz="2000" i="1" dirty="0"/>
              <a:t> </a:t>
            </a:r>
            <a:r>
              <a:rPr lang="el-GR" sz="2000" i="1" dirty="0" err="1"/>
              <a:t>αὐτὸν</a:t>
            </a:r>
            <a:r>
              <a:rPr lang="el-GR" sz="2000" i="1" dirty="0"/>
              <a:t> </a:t>
            </a:r>
            <a:r>
              <a:rPr lang="el-GR" sz="2000" i="1" dirty="0" err="1"/>
              <a:t>εὐκαίρως</a:t>
            </a:r>
            <a:r>
              <a:rPr lang="el-GR" sz="2000" i="1" dirty="0"/>
              <a:t> </a:t>
            </a:r>
            <a:r>
              <a:rPr lang="el-GR" sz="2000" i="1" dirty="0" err="1"/>
              <a:t>παραδοῖ</a:t>
            </a:r>
            <a:r>
              <a:rPr lang="el-GR" sz="2000" i="1" dirty="0"/>
              <a:t>.</a:t>
            </a:r>
            <a:r>
              <a:rPr lang="el-GR" sz="2000" dirty="0"/>
              <a:t> Ενώ ο Ιησούς </a:t>
            </a:r>
            <a:r>
              <a:rPr lang="el-GR" sz="2000" dirty="0" err="1"/>
              <a:t>χρίεται</a:t>
            </a:r>
            <a:r>
              <a:rPr lang="el-GR" sz="2000" dirty="0"/>
              <a:t> ως ο κατεξοχήν βασιλεύς από μια ανώνυμη γυναίκα, </a:t>
            </a:r>
            <a:r>
              <a:rPr lang="el-GR" sz="2000" i="1" dirty="0"/>
              <a:t>παραδίδεται</a:t>
            </a:r>
            <a:r>
              <a:rPr lang="el-GR" sz="2000" dirty="0"/>
              <a:t> από τον ομοτράπεζό του (Ψ. 54 [55], 13) χωρίς να πληροφορείται ο ακροατής για τα ελατήρια του</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70214"/>
            <a:ext cx="1584176" cy="910514"/>
          </a:xfrm>
          <a:prstGeom prst="rect">
            <a:avLst/>
          </a:prstGeom>
        </p:spPr>
      </p:pic>
    </p:spTree>
    <p:extLst>
      <p:ext uri="{BB962C8B-B14F-4D97-AF65-F5344CB8AC3E}">
        <p14:creationId xmlns:p14="http://schemas.microsoft.com/office/powerpoint/2010/main" val="113992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864096"/>
          </a:xfrm>
        </p:spPr>
        <p:txBody>
          <a:bodyPr>
            <a:noAutofit/>
          </a:bodyPr>
          <a:lstStyle/>
          <a:p>
            <a:r>
              <a:rPr lang="el-GR" sz="3000" dirty="0"/>
              <a:t>ΓΥΝΑΙΚΑ ΠΟΥ ΑΓΑΠΑ ΚΑΙ ΙΟΥΔΑΣ </a:t>
            </a:r>
            <a:r>
              <a:rPr lang="el-GR" sz="3000" dirty="0" smtClean="0"/>
              <a:t>ΠΟΥ ΜΕΤΡΑ </a:t>
            </a:r>
            <a:br>
              <a:rPr lang="el-GR" sz="3000" dirty="0" smtClean="0"/>
            </a:br>
            <a:r>
              <a:rPr lang="el-GR" sz="3000" dirty="0" smtClean="0"/>
              <a:t>(Βλ</a:t>
            </a:r>
            <a:r>
              <a:rPr lang="el-GR" sz="3000" dirty="0"/>
              <a:t>. Υμνολογία όρθρου </a:t>
            </a:r>
            <a:r>
              <a:rPr lang="el-GR" sz="3000" dirty="0" err="1"/>
              <a:t>Μεγ</a:t>
            </a:r>
            <a:r>
              <a:rPr lang="el-GR" sz="3000" dirty="0"/>
              <a:t>. Τετάρτης</a:t>
            </a:r>
            <a:r>
              <a:rPr lang="el-GR" sz="3000" dirty="0" smtClean="0"/>
              <a:t>)</a:t>
            </a:r>
            <a:endParaRPr lang="el-GR" sz="3000" dirty="0"/>
          </a:p>
        </p:txBody>
      </p:sp>
      <p:sp>
        <p:nvSpPr>
          <p:cNvPr id="3" name="Θέση περιεχομένου 2"/>
          <p:cNvSpPr>
            <a:spLocks noGrp="1"/>
          </p:cNvSpPr>
          <p:nvPr>
            <p:ph idx="1"/>
          </p:nvPr>
        </p:nvSpPr>
        <p:spPr>
          <a:xfrm>
            <a:off x="464156" y="1052736"/>
            <a:ext cx="8428324" cy="5030019"/>
          </a:xfrm>
        </p:spPr>
        <p:txBody>
          <a:bodyPr>
            <a:noAutofit/>
          </a:bodyPr>
          <a:lstStyle/>
          <a:p>
            <a:pPr marL="0" indent="0">
              <a:lnSpc>
                <a:spcPts val="1700"/>
              </a:lnSpc>
              <a:spcBef>
                <a:spcPts val="600"/>
              </a:spcBef>
              <a:buNone/>
            </a:pPr>
            <a:r>
              <a:rPr lang="el-GR" sz="1700" dirty="0"/>
              <a:t>Το παράδοξο με τη χρίση του Ιησού είναι ότι δε γίνεται απλώς με έλαιο, αλλά με πολύτιμη ινδική </a:t>
            </a:r>
            <a:r>
              <a:rPr lang="el-GR" sz="1700" i="1" dirty="0"/>
              <a:t>νάρδο</a:t>
            </a:r>
            <a:r>
              <a:rPr lang="el-GR" sz="1700" dirty="0"/>
              <a:t> </a:t>
            </a:r>
            <a:r>
              <a:rPr lang="el-GR" sz="1700" b="1" i="1" dirty="0" err="1"/>
              <a:t>πιστική</a:t>
            </a:r>
            <a:r>
              <a:rPr lang="el-GR" sz="1700" b="1" i="1" dirty="0"/>
              <a:t> </a:t>
            </a:r>
            <a:r>
              <a:rPr lang="el-GR" sz="1700" b="1" dirty="0"/>
              <a:t>ρευστή</a:t>
            </a:r>
            <a:r>
              <a:rPr lang="el-GR" sz="1700" dirty="0"/>
              <a:t> &lt; </a:t>
            </a:r>
            <a:r>
              <a:rPr lang="el-GR" sz="1700" i="1" dirty="0"/>
              <a:t>πίνω, </a:t>
            </a:r>
            <a:r>
              <a:rPr lang="el-GR" sz="1700" i="1" dirty="0" err="1"/>
              <a:t>έπινον</a:t>
            </a:r>
            <a:r>
              <a:rPr lang="el-GR" sz="1700" i="1" dirty="0"/>
              <a:t> </a:t>
            </a:r>
            <a:r>
              <a:rPr lang="el-GR" sz="1700" dirty="0"/>
              <a:t>ή </a:t>
            </a:r>
            <a:r>
              <a:rPr lang="el-GR" sz="1700" b="1" dirty="0"/>
              <a:t>αυθεντική</a:t>
            </a:r>
            <a:r>
              <a:rPr lang="el-GR" sz="1700" dirty="0"/>
              <a:t> &lt; </a:t>
            </a:r>
            <a:r>
              <a:rPr lang="el-GR" sz="1700" i="1" dirty="0"/>
              <a:t>πίστις </a:t>
            </a:r>
            <a:r>
              <a:rPr lang="el-GR" sz="1700" dirty="0"/>
              <a:t>ή</a:t>
            </a:r>
            <a:r>
              <a:rPr lang="el-GR" sz="1700" i="1" dirty="0"/>
              <a:t> </a:t>
            </a:r>
            <a:r>
              <a:rPr lang="el-GR" sz="1700" dirty="0"/>
              <a:t>από </a:t>
            </a:r>
            <a:r>
              <a:rPr lang="el-GR" sz="1700" i="1" dirty="0" err="1"/>
              <a:t>φυστικιά</a:t>
            </a:r>
            <a:r>
              <a:rPr lang="el-GR" sz="1700" i="1" dirty="0"/>
              <a:t>,</a:t>
            </a:r>
            <a:r>
              <a:rPr lang="el-GR" sz="1700" dirty="0"/>
              <a:t> η οποία βρίσκεται σε αλαβάστρινο μυροδοχείο. </a:t>
            </a:r>
          </a:p>
          <a:p>
            <a:pPr marL="0" indent="0">
              <a:lnSpc>
                <a:spcPts val="1700"/>
              </a:lnSpc>
              <a:spcBef>
                <a:spcPts val="600"/>
              </a:spcBef>
              <a:buNone/>
            </a:pPr>
            <a:r>
              <a:rPr lang="el-GR" sz="1700" dirty="0"/>
              <a:t>Επιπλέον, η χρίση συνδέεται από τον ίδιο τον Ιησού με τον </a:t>
            </a:r>
            <a:r>
              <a:rPr lang="el-GR" sz="1700" b="1" dirty="0"/>
              <a:t>ενταφιασμό</a:t>
            </a:r>
            <a:r>
              <a:rPr lang="el-GR" sz="17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700" i="1" dirty="0" err="1"/>
              <a:t>ἀμὴν</a:t>
            </a:r>
            <a:r>
              <a:rPr lang="el-GR" sz="1700" i="1" dirty="0"/>
              <a:t> </a:t>
            </a:r>
            <a:r>
              <a:rPr lang="el-GR" sz="1700" i="1" dirty="0" err="1"/>
              <a:t>δὲ</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ὅπου</a:t>
            </a:r>
            <a:r>
              <a:rPr lang="el-GR" sz="1700" i="1" dirty="0"/>
              <a:t> </a:t>
            </a:r>
            <a:r>
              <a:rPr lang="el-GR" sz="1700" i="1" dirty="0" err="1"/>
              <a:t>ἐὰν</a:t>
            </a:r>
            <a:r>
              <a:rPr lang="el-GR" sz="1700" i="1" dirty="0"/>
              <a:t> </a:t>
            </a:r>
            <a:r>
              <a:rPr lang="el-GR" sz="1700" i="1" dirty="0" err="1"/>
              <a:t>κηρυχθῇ</a:t>
            </a:r>
            <a:r>
              <a:rPr lang="el-GR" sz="1700" i="1" dirty="0"/>
              <a:t> </a:t>
            </a:r>
            <a:r>
              <a:rPr lang="el-GR" sz="1700" i="1" dirty="0" err="1"/>
              <a:t>τὸ</a:t>
            </a:r>
            <a:r>
              <a:rPr lang="el-GR" sz="1700" i="1" dirty="0"/>
              <a:t> </a:t>
            </a:r>
            <a:r>
              <a:rPr lang="el-GR" sz="1700" i="1" dirty="0" err="1"/>
              <a:t>εὐαγγέλιον</a:t>
            </a:r>
            <a:r>
              <a:rPr lang="el-GR" sz="1700" i="1" dirty="0"/>
              <a:t> </a:t>
            </a:r>
            <a:r>
              <a:rPr lang="el-GR" sz="1700" i="1" dirty="0" err="1"/>
              <a:t>εἰς</a:t>
            </a:r>
            <a:r>
              <a:rPr lang="el-GR" sz="1700" i="1" dirty="0"/>
              <a:t> </a:t>
            </a:r>
            <a:r>
              <a:rPr lang="el-GR" sz="1700" i="1" dirty="0" err="1"/>
              <a:t>ὅλον</a:t>
            </a:r>
            <a:r>
              <a:rPr lang="el-GR" sz="1700" i="1" dirty="0"/>
              <a:t> </a:t>
            </a:r>
            <a:r>
              <a:rPr lang="el-GR" sz="1700" i="1" dirty="0" err="1"/>
              <a:t>τὸν</a:t>
            </a:r>
            <a:r>
              <a:rPr lang="el-GR" sz="1700" i="1" dirty="0"/>
              <a:t> </a:t>
            </a:r>
            <a:r>
              <a:rPr lang="el-GR" sz="1700" i="1" dirty="0" err="1"/>
              <a:t>κόσμον</a:t>
            </a:r>
            <a:r>
              <a:rPr lang="el-GR" sz="1700" i="1" dirty="0"/>
              <a:t>͵ </a:t>
            </a:r>
            <a:r>
              <a:rPr lang="el-GR" sz="1700" i="1" dirty="0" err="1"/>
              <a:t>καὶ</a:t>
            </a:r>
            <a:r>
              <a:rPr lang="el-GR" sz="1700" i="1" dirty="0"/>
              <a:t> ὃ </a:t>
            </a:r>
            <a:r>
              <a:rPr lang="el-GR" sz="1700" i="1" dirty="0" err="1"/>
              <a:t>ἐποίησεν</a:t>
            </a:r>
            <a:r>
              <a:rPr lang="el-GR" sz="1700" i="1" dirty="0"/>
              <a:t> </a:t>
            </a:r>
            <a:r>
              <a:rPr lang="el-GR" sz="1700" i="1" dirty="0" err="1"/>
              <a:t>αὕτη</a:t>
            </a:r>
            <a:r>
              <a:rPr lang="el-GR" sz="1700" i="1" dirty="0"/>
              <a:t> </a:t>
            </a:r>
            <a:r>
              <a:rPr lang="el-GR" sz="1700" i="1" dirty="0" err="1"/>
              <a:t>λαληθήσεται</a:t>
            </a:r>
            <a:r>
              <a:rPr lang="el-GR" sz="1700" i="1" dirty="0"/>
              <a:t> </a:t>
            </a:r>
            <a:r>
              <a:rPr lang="el-GR" sz="1700" i="1" dirty="0" err="1"/>
              <a:t>εἰς</a:t>
            </a:r>
            <a:r>
              <a:rPr lang="el-GR" sz="1700" i="1" dirty="0"/>
              <a:t> </a:t>
            </a:r>
            <a:r>
              <a:rPr lang="el-GR" sz="1700" i="1" dirty="0" err="1"/>
              <a:t>μνημόσυνον</a:t>
            </a:r>
            <a:r>
              <a:rPr lang="el-GR" sz="1700" i="1" dirty="0"/>
              <a:t> </a:t>
            </a:r>
            <a:r>
              <a:rPr lang="el-GR" sz="1700" i="1" dirty="0" err="1"/>
              <a:t>αὐτῆς</a:t>
            </a:r>
            <a:r>
              <a:rPr lang="el-GR" sz="1700" i="1" dirty="0"/>
              <a:t>.</a:t>
            </a:r>
            <a:r>
              <a:rPr lang="el-GR" sz="1700" dirty="0"/>
              <a:t> Στο σημείο αυτό ο αναγνώστης των Συνοπτικών Ευαγγελίων ανακαλεί </a:t>
            </a:r>
            <a:r>
              <a:rPr lang="el-GR" sz="1700" b="1" dirty="0"/>
              <a:t>την Ομολογία του Πέτρου </a:t>
            </a:r>
            <a:r>
              <a:rPr lang="el-GR" sz="1700" dirty="0"/>
              <a:t>στην ορεινή Καισάρεια του Φιλίππου, όπου επίσης η διακήρυξη της </a:t>
            </a:r>
            <a:r>
              <a:rPr lang="el-GR" sz="1700" dirty="0" err="1"/>
              <a:t>μεσσιανικότητας</a:t>
            </a:r>
            <a:r>
              <a:rPr lang="el-GR" sz="1700" dirty="0"/>
              <a:t> συνδέθηκε από τον ίδιο τον Ιησού με το </a:t>
            </a:r>
            <a:r>
              <a:rPr lang="el-GR" sz="1700" cap="all" dirty="0"/>
              <a:t>π</a:t>
            </a:r>
            <a:r>
              <a:rPr lang="el-GR" sz="1700" dirty="0"/>
              <a:t>άθος του και συνοδεύτηκε στο </a:t>
            </a:r>
            <a:r>
              <a:rPr lang="el-GR" sz="1700" dirty="0" err="1"/>
              <a:t>Μτ</a:t>
            </a:r>
            <a:r>
              <a:rPr lang="el-GR" sz="1700" dirty="0"/>
              <a:t>. επίσης από μια υπόσχεση. </a:t>
            </a:r>
            <a:r>
              <a:rPr lang="el-GR" sz="1700" b="1" dirty="0"/>
              <a:t>Ενώ όμως ο Πέτρος στο σημείο εκείνο μετά βδελυγμίας αντέδρασε στην ιδέα ενός </a:t>
            </a:r>
            <a:r>
              <a:rPr lang="el-GR" sz="1700" b="1" dirty="0" err="1"/>
              <a:t>παθητού</a:t>
            </a:r>
            <a:r>
              <a:rPr lang="el-GR" sz="17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700" dirty="0"/>
              <a:t>. Η χρίση του νεκρού διαφαίνεται στην αιγυπτιακή πρακτική βαλσαμώματος/ ταφής του Ιακώβ και του Ιωσήφ (Γεν. 50, 2 </a:t>
            </a:r>
            <a:r>
              <a:rPr lang="el-GR" sz="1700" dirty="0" err="1"/>
              <a:t>κε</a:t>
            </a:r>
            <a:r>
              <a:rPr lang="el-GR" sz="1700" dirty="0"/>
              <a:t>.).</a:t>
            </a:r>
          </a:p>
          <a:p>
            <a:pPr marL="0" indent="0">
              <a:lnSpc>
                <a:spcPts val="1700"/>
              </a:lnSpc>
              <a:spcBef>
                <a:spcPts val="600"/>
              </a:spcBef>
              <a:buNone/>
            </a:pPr>
            <a:r>
              <a:rPr lang="el-GR" sz="1700" dirty="0" smtClean="0"/>
              <a:t>Ο </a:t>
            </a:r>
            <a:r>
              <a:rPr lang="el-GR" sz="1700" dirty="0" err="1"/>
              <a:t>Μκ</a:t>
            </a:r>
            <a:r>
              <a:rPr lang="el-GR" sz="1700" dirty="0"/>
              <a:t>. για την ενέργεια του Διδασκάλου χρησιμοποιεί το </a:t>
            </a:r>
            <a:r>
              <a:rPr lang="el-GR" sz="1700" b="1" i="1" dirty="0" err="1"/>
              <a:t>παραδιδόνα</a:t>
            </a:r>
            <a:r>
              <a:rPr lang="el-GR" sz="1700" dirty="0" err="1"/>
              <a:t>ι</a:t>
            </a:r>
            <a:r>
              <a:rPr lang="el-GR" sz="1700" dirty="0"/>
              <a:t> (3, 19. 14, 10. 11…) και όχι το </a:t>
            </a:r>
            <a:r>
              <a:rPr lang="el-GR" sz="1700" b="1" i="1" dirty="0" err="1"/>
              <a:t>προδούναι</a:t>
            </a:r>
            <a:r>
              <a:rPr lang="el-GR" sz="1700" b="1" i="1" dirty="0"/>
              <a:t>.</a:t>
            </a:r>
            <a:r>
              <a:rPr lang="el-GR" sz="1700" dirty="0"/>
              <a:t> που σημαίνει. Στον </a:t>
            </a:r>
            <a:r>
              <a:rPr lang="el-GR" sz="1700" dirty="0" err="1"/>
              <a:t>Μκ</a:t>
            </a:r>
            <a:r>
              <a:rPr lang="el-GR" sz="1700" dirty="0"/>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700" dirty="0" err="1"/>
              <a:t>Μτ</a:t>
            </a:r>
            <a:r>
              <a:rPr lang="el-GR" sz="1700" dirty="0"/>
              <a:t>. 26, 15 </a:t>
            </a:r>
            <a:r>
              <a:rPr lang="el-GR" sz="1700" dirty="0" err="1"/>
              <a:t>Ιω</a:t>
            </a:r>
            <a:r>
              <a:rPr lang="el-GR" sz="1700" dirty="0"/>
              <a:t>. 12. 6). Κατόπιν του προσφέρουν χρήματα ικανοποιημένοι  από την προσφορά. Στον τελευταίο Δείπνο παρά το </a:t>
            </a:r>
            <a:r>
              <a:rPr lang="el-GR" sz="1700" dirty="0" err="1"/>
              <a:t>Ουαί</a:t>
            </a:r>
            <a:r>
              <a:rPr lang="el-GR" sz="1700" dirty="0"/>
              <a:t> του Ιησού παρουσιάζεται να μην επηρεάζεται στο σχέδιό του, το οποίο φέρνει εις πέρας με τον ασπασμό</a:t>
            </a:r>
            <a:r>
              <a:rPr lang="el-GR" sz="1700" dirty="0" smtClean="0"/>
              <a:t>.</a:t>
            </a:r>
            <a:endParaRPr lang="el-GR" sz="1700" dirty="0"/>
          </a:p>
        </p:txBody>
      </p:sp>
    </p:spTree>
    <p:extLst>
      <p:ext uri="{BB962C8B-B14F-4D97-AF65-F5344CB8AC3E}">
        <p14:creationId xmlns:p14="http://schemas.microsoft.com/office/powerpoint/2010/main" val="11711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266928" cy="6120680"/>
          </a:xfrm>
        </p:spPr>
        <p:txBody>
          <a:bodyPr>
            <a:noAutofit/>
          </a:bodyPr>
          <a:lstStyle/>
          <a:p>
            <a:pPr marL="144000" indent="-144000">
              <a:lnSpc>
                <a:spcPts val="1500"/>
              </a:lnSpc>
              <a:spcBef>
                <a:spcPts val="0"/>
              </a:spcBef>
              <a:buFont typeface="Arial" charset="0"/>
              <a:buChar char="•"/>
              <a:defRPr/>
            </a:pPr>
            <a:r>
              <a:rPr lang="el-GR" sz="1600" dirty="0"/>
              <a:t>Στον </a:t>
            </a:r>
            <a:r>
              <a:rPr lang="el-GR" sz="1600" dirty="0" err="1"/>
              <a:t>Μτ</a:t>
            </a:r>
            <a:r>
              <a:rPr lang="el-GR" sz="1600" dirty="0"/>
              <a:t>. (27, 6-10) όπου </a:t>
            </a:r>
            <a:r>
              <a:rPr lang="el-GR" sz="1600" b="1" dirty="0"/>
              <a:t>οι ιστορίες με τα νομίσματα </a:t>
            </a:r>
            <a:r>
              <a:rPr lang="el-GR" sz="1600" dirty="0"/>
              <a:t>διαδραματίζουν ιδιαίτερο ρόλο, ο Ιούδας προδίδει έχων ως κίνητρο τη φιλαργυρία (26, 15). Η τιμή </a:t>
            </a:r>
            <a:r>
              <a:rPr lang="el-GR" sz="1600" b="1" i="1" cap="all" dirty="0"/>
              <a:t>τ</a:t>
            </a:r>
            <a:r>
              <a:rPr lang="el-GR" sz="1600" b="1" i="1" dirty="0"/>
              <a:t>ριάντα αργύρια </a:t>
            </a:r>
            <a:r>
              <a:rPr lang="el-GR" sz="1600" dirty="0"/>
              <a:t>ήταν σύμφωνα με το Εξ. 21, 32 η αποζημίωση για έναν σκλάβος όταν κερατισθεί/δολοφονηθεί από ταύρο, την οποία συναντάμε στο Ζαχαρία (11, 12-13 </a:t>
            </a:r>
            <a:r>
              <a:rPr lang="el-GR" sz="1600" dirty="0" err="1"/>
              <a:t>πρβλ</a:t>
            </a:r>
            <a:r>
              <a:rPr lang="el-GR" sz="1600" dirty="0"/>
              <a:t>. Ιερεμία (όπου γίνεται λόγος όμως για δεκαεπτά αργύρια, </a:t>
            </a:r>
            <a:r>
              <a:rPr lang="el-GR" sz="1600" dirty="0" err="1"/>
              <a:t>πρβλ</a:t>
            </a:r>
            <a:r>
              <a:rPr lang="el-GR" sz="1600" dirty="0"/>
              <a:t>. </a:t>
            </a:r>
            <a:r>
              <a:rPr lang="el-GR" sz="1600" dirty="0" err="1"/>
              <a:t>Μτ</a:t>
            </a:r>
            <a:r>
              <a:rPr lang="el-GR" sz="1600" dirty="0"/>
              <a:t>.). Στον Ζαχαρία αυτό το ευτελές ποσόν είναι η αμοιβή </a:t>
            </a:r>
            <a:r>
              <a:rPr lang="el-GR" sz="1600" b="1" dirty="0"/>
              <a:t>του Προφήτη για τη διακονία του ως ποιμένα</a:t>
            </a:r>
            <a:r>
              <a:rPr lang="el-GR" sz="1600" dirty="0"/>
              <a:t>, την οποία εκείνος βάζει στο χωνευτήρι του Ναού για να σημάνει την απειλή ενάντια στους κακούς ποιμένες-αρχιερείς. </a:t>
            </a:r>
          </a:p>
          <a:p>
            <a:pPr marL="144000" indent="-144000">
              <a:lnSpc>
                <a:spcPts val="1500"/>
              </a:lnSpc>
              <a:spcBef>
                <a:spcPts val="0"/>
              </a:spcBef>
              <a:buFont typeface="Arial" charset="0"/>
              <a:buChar char="•"/>
              <a:defRPr/>
            </a:pPr>
            <a:r>
              <a:rPr lang="el-GR" sz="1600" dirty="0"/>
              <a:t>Ο Ιούδας στον </a:t>
            </a:r>
            <a:r>
              <a:rPr lang="el-GR" sz="1600" dirty="0" err="1"/>
              <a:t>Μτ</a:t>
            </a:r>
            <a:r>
              <a:rPr lang="el-GR" sz="1600" dirty="0"/>
              <a:t>. </a:t>
            </a:r>
            <a:r>
              <a:rPr lang="el-GR" sz="1600" b="1" dirty="0"/>
              <a:t>ΑΥΤΟΚΤΟΝΕΊ</a:t>
            </a:r>
            <a:r>
              <a:rPr lang="el-GR" sz="1600" b="1" dirty="0">
                <a:solidFill>
                  <a:srgbClr val="C00000"/>
                </a:solidFill>
              </a:rPr>
              <a:t> </a:t>
            </a:r>
            <a:r>
              <a:rPr lang="el-GR" sz="1600" dirty="0"/>
              <a:t>αφού «μετανοεί»: επέστρεψε τα τριάντα αργύρια. Επιλέγει άλλη οδό από τον Πέτρο, ο οποίος λίγους στίχους πριν,  αν και αρνήθηκε το Δάσκαλό Του, τη στιγμή που Εκείνος ομολογούσε την ταυτότητά Του στους Κριτές, κλαίει πικρά (26, 75) πέφτοντας στη φιλεύσπλαχνη αγκαλιά του Θεού.</a:t>
            </a:r>
          </a:p>
          <a:p>
            <a:pPr marL="144000" indent="-144000">
              <a:lnSpc>
                <a:spcPts val="1500"/>
              </a:lnSpc>
              <a:spcBef>
                <a:spcPts val="0"/>
              </a:spcBef>
              <a:buFont typeface="Arial" charset="0"/>
              <a:buChar char="•"/>
              <a:defRPr/>
            </a:pPr>
            <a:r>
              <a:rPr lang="el-GR" sz="1600" dirty="0"/>
              <a:t>Ο </a:t>
            </a:r>
            <a:r>
              <a:rPr lang="el-GR" sz="1600" dirty="0" err="1"/>
              <a:t>Λκ</a:t>
            </a:r>
            <a:r>
              <a:rPr lang="el-GR" sz="1600" dirty="0"/>
              <a:t>. σημειώνει ότι ο Ιούδας, ο οποίος χαρακτηρίζεται ήδη στο 6, 16 </a:t>
            </a:r>
            <a:r>
              <a:rPr lang="el-GR" sz="1600" b="1" i="1" dirty="0"/>
              <a:t>προδότης</a:t>
            </a:r>
            <a:r>
              <a:rPr lang="el-GR" sz="1600" dirty="0"/>
              <a:t>.  </a:t>
            </a:r>
            <a:r>
              <a:rPr lang="el-GR" sz="1600" b="1" dirty="0"/>
              <a:t>Καταλήφθηκε από το διάβολο (22, 3), </a:t>
            </a:r>
            <a:r>
              <a:rPr lang="el-GR" sz="1600" dirty="0"/>
              <a:t>ο οποίος μετά τον Πειρασμό της Ερήμου </a:t>
            </a:r>
            <a:r>
              <a:rPr lang="el-GR" sz="1600" b="1" i="1" dirty="0" err="1"/>
              <a:t>ἀπέστη</a:t>
            </a:r>
            <a:r>
              <a:rPr lang="el-GR" sz="1600" b="1" i="1" dirty="0"/>
              <a:t> </a:t>
            </a:r>
            <a:r>
              <a:rPr lang="el-GR" sz="1600" b="1" i="1" dirty="0" err="1"/>
              <a:t>ἀπ</a:t>
            </a:r>
            <a:r>
              <a:rPr lang="el-GR" sz="1600" b="1" i="1" dirty="0"/>
              <a:t>᾽ </a:t>
            </a:r>
            <a:r>
              <a:rPr lang="el-GR" sz="1600" b="1" i="1" dirty="0" err="1"/>
              <a:t>αὐτοῦ</a:t>
            </a:r>
            <a:r>
              <a:rPr lang="el-GR" sz="1600" b="1" i="1" dirty="0"/>
              <a:t> </a:t>
            </a:r>
            <a:r>
              <a:rPr lang="el-GR" sz="1600" b="1" i="1" dirty="0" err="1"/>
              <a:t>ἄχρι</a:t>
            </a:r>
            <a:r>
              <a:rPr lang="el-GR" sz="1600" b="1" i="1" dirty="0"/>
              <a:t> </a:t>
            </a:r>
            <a:r>
              <a:rPr lang="el-GR" sz="1600" b="1" i="1" dirty="0" err="1"/>
              <a:t>καιροῦ</a:t>
            </a:r>
            <a:r>
              <a:rPr lang="el-GR" sz="1600" dirty="0"/>
              <a:t>. (</a:t>
            </a:r>
            <a:r>
              <a:rPr lang="en-US" sz="1600" dirty="0"/>
              <a:t>4</a:t>
            </a:r>
            <a:r>
              <a:rPr lang="el-GR" sz="1600" dirty="0"/>
              <a:t>, </a:t>
            </a:r>
            <a:r>
              <a:rPr lang="en-US" sz="1600" dirty="0"/>
              <a:t>13)</a:t>
            </a:r>
            <a:r>
              <a:rPr lang="el-GR" sz="1600" dirty="0"/>
              <a:t> Ο Ιούδας δεν αποκλείεται από αυτούς που θα καθίσουν για να κρίνουν τις δώδεκα φυλές του Ισραήλ (22, 30). </a:t>
            </a:r>
            <a:r>
              <a:rPr lang="el-GR" sz="1600" i="1" dirty="0"/>
              <a:t>Το πάθος είναι ο αγώνας του Θεού ενάντια στη δύναμη του σκότους </a:t>
            </a:r>
            <a:r>
              <a:rPr lang="el-GR" sz="1600" dirty="0"/>
              <a:t>(22, 53). Στο </a:t>
            </a:r>
            <a:r>
              <a:rPr lang="el-GR" sz="1600" dirty="0" err="1"/>
              <a:t>Πρ</a:t>
            </a:r>
            <a:r>
              <a:rPr lang="el-GR" sz="1600" dirty="0"/>
              <a:t>. 1, 7 εκπληρώνει τη Γραφή. Η συμμετοχή στην Ευχαριστία δεν αποτελεί εγγύηση για κανέναν. Το τέλος του παιδιού του διαβόλου είναι ΔΙΑΦΟΡΕΤΙΚΌ από του </a:t>
            </a:r>
            <a:r>
              <a:rPr lang="el-GR" sz="1600" dirty="0" err="1"/>
              <a:t>Μτ</a:t>
            </a:r>
            <a:r>
              <a:rPr lang="el-GR" sz="1600" dirty="0"/>
              <a:t>.</a:t>
            </a:r>
            <a:r>
              <a:rPr lang="el-GR" sz="1600" b="1" i="1" dirty="0"/>
              <a:t>: </a:t>
            </a:r>
            <a:r>
              <a:rPr lang="el-GR" sz="1600" b="1" i="1" dirty="0" err="1"/>
              <a:t>Οὗτος</a:t>
            </a:r>
            <a:r>
              <a:rPr lang="el-GR" sz="1600" b="1" i="1" dirty="0"/>
              <a:t> </a:t>
            </a:r>
            <a:r>
              <a:rPr lang="el-GR" sz="1600" b="1" i="1" dirty="0" err="1"/>
              <a:t>λοιπὸν</a:t>
            </a:r>
            <a:r>
              <a:rPr lang="el-GR" sz="1600" b="1" i="1" dirty="0"/>
              <a:t> </a:t>
            </a:r>
            <a:r>
              <a:rPr lang="el-GR" sz="1600" b="1" i="1" dirty="0" err="1"/>
              <a:t>ἀπέκτησεν</a:t>
            </a:r>
            <a:r>
              <a:rPr lang="el-GR" sz="1600" b="1" i="1" dirty="0"/>
              <a:t> </a:t>
            </a:r>
            <a:r>
              <a:rPr lang="el-GR" sz="1600" b="1" i="1" dirty="0" err="1"/>
              <a:t>ἀγρὸν</a:t>
            </a:r>
            <a:r>
              <a:rPr lang="el-GR" sz="1600" b="1" i="1" dirty="0"/>
              <a:t> </a:t>
            </a:r>
            <a:r>
              <a:rPr lang="el-GR" sz="1600" b="1" i="1" dirty="0" err="1"/>
              <a:t>ἐκ</a:t>
            </a:r>
            <a:r>
              <a:rPr lang="el-GR" sz="1600" b="1" i="1" dirty="0"/>
              <a:t> </a:t>
            </a:r>
            <a:r>
              <a:rPr lang="el-GR" sz="1600" b="1" i="1" dirty="0" err="1"/>
              <a:t>τοῦ</a:t>
            </a:r>
            <a:r>
              <a:rPr lang="el-GR" sz="1600" b="1" i="1" dirty="0"/>
              <a:t> </a:t>
            </a:r>
            <a:r>
              <a:rPr lang="el-GR" sz="1600" b="1" i="1" dirty="0" err="1"/>
              <a:t>μισθοῦ</a:t>
            </a:r>
            <a:r>
              <a:rPr lang="el-GR" sz="1600" b="1" i="1" dirty="0"/>
              <a:t> </a:t>
            </a:r>
            <a:r>
              <a:rPr lang="el-GR" sz="1600" b="1" i="1" dirty="0" err="1"/>
              <a:t>τῆς</a:t>
            </a:r>
            <a:r>
              <a:rPr lang="el-GR" sz="1600" b="1" i="1" dirty="0"/>
              <a:t> </a:t>
            </a:r>
            <a:r>
              <a:rPr lang="el-GR" sz="1600" b="1" i="1" dirty="0" err="1"/>
              <a:t>ἀδικίας</a:t>
            </a:r>
            <a:r>
              <a:rPr lang="el-GR" sz="1600" b="1" i="1" dirty="0"/>
              <a:t>, </a:t>
            </a:r>
            <a:r>
              <a:rPr lang="el-GR" sz="1600" b="1" i="1" dirty="0" err="1"/>
              <a:t>καὶ</a:t>
            </a:r>
            <a:r>
              <a:rPr lang="el-GR" sz="1600" b="1" i="1" dirty="0"/>
              <a:t> </a:t>
            </a:r>
            <a:r>
              <a:rPr lang="el-GR" sz="1600" b="1" i="1" dirty="0" err="1"/>
              <a:t>πεσὼν</a:t>
            </a:r>
            <a:r>
              <a:rPr lang="el-GR" sz="1600" b="1" i="1" dirty="0"/>
              <a:t> </a:t>
            </a:r>
            <a:r>
              <a:rPr lang="el-GR" sz="1600" b="1" i="1" dirty="0" err="1"/>
              <a:t>πρόμυττα</a:t>
            </a:r>
            <a:r>
              <a:rPr lang="el-GR" sz="1600" b="1" i="1" dirty="0"/>
              <a:t> </a:t>
            </a:r>
            <a:r>
              <a:rPr lang="el-GR" sz="1600" b="1" i="1" dirty="0" err="1"/>
              <a:t>ἐσχίσθη</a:t>
            </a:r>
            <a:r>
              <a:rPr lang="el-GR" sz="1600" b="1" i="1" dirty="0"/>
              <a:t> </a:t>
            </a:r>
            <a:r>
              <a:rPr lang="el-GR" sz="1600" b="1" i="1" dirty="0" err="1"/>
              <a:t>εἰς</a:t>
            </a:r>
            <a:r>
              <a:rPr lang="el-GR" sz="1600" b="1" i="1" dirty="0"/>
              <a:t> </a:t>
            </a:r>
            <a:r>
              <a:rPr lang="el-GR" sz="1600" b="1" i="1" dirty="0" err="1"/>
              <a:t>τὸ</a:t>
            </a:r>
            <a:r>
              <a:rPr lang="el-GR" sz="1600" b="1" i="1" dirty="0"/>
              <a:t> </a:t>
            </a:r>
            <a:r>
              <a:rPr lang="el-GR" sz="1600" b="1" i="1" dirty="0" err="1"/>
              <a:t>μέσον</a:t>
            </a:r>
            <a:r>
              <a:rPr lang="el-GR" sz="1600" b="1" i="1" dirty="0"/>
              <a:t>, </a:t>
            </a:r>
            <a:r>
              <a:rPr lang="el-GR" sz="1600" b="1" i="1" dirty="0" err="1"/>
              <a:t>καὶ</a:t>
            </a:r>
            <a:r>
              <a:rPr lang="el-GR" sz="1600" b="1" i="1" dirty="0"/>
              <a:t> </a:t>
            </a:r>
            <a:r>
              <a:rPr lang="el-GR" sz="1600" b="1" i="1" dirty="0" err="1"/>
              <a:t>ἐξεχύθησαν</a:t>
            </a:r>
            <a:r>
              <a:rPr lang="el-GR" sz="1600" b="1" i="1" dirty="0"/>
              <a:t> </a:t>
            </a:r>
            <a:r>
              <a:rPr lang="el-GR" sz="1600" b="1" i="1" dirty="0" err="1"/>
              <a:t>ὅλα</a:t>
            </a:r>
            <a:r>
              <a:rPr lang="el-GR" sz="1600" b="1" i="1" dirty="0"/>
              <a:t> </a:t>
            </a:r>
            <a:r>
              <a:rPr lang="el-GR" sz="1600" b="1" i="1" dirty="0" err="1"/>
              <a:t>τὰ</a:t>
            </a:r>
            <a:r>
              <a:rPr lang="el-GR" sz="1600" b="1" i="1" dirty="0"/>
              <a:t> </a:t>
            </a:r>
            <a:r>
              <a:rPr lang="el-GR" sz="1600" b="1" i="1" dirty="0" err="1"/>
              <a:t>ἐντόσθια</a:t>
            </a:r>
            <a:r>
              <a:rPr lang="el-GR" sz="1600" b="1" i="1" dirty="0"/>
              <a:t> </a:t>
            </a:r>
            <a:r>
              <a:rPr lang="el-GR" sz="1600" b="1" i="1" dirty="0" err="1"/>
              <a:t>αὐτοῦ</a:t>
            </a:r>
            <a:r>
              <a:rPr lang="el-GR" sz="1600" dirty="0"/>
              <a:t>· </a:t>
            </a:r>
            <a:r>
              <a:rPr lang="en-US" sz="1600" dirty="0"/>
              <a:t>(</a:t>
            </a:r>
            <a:r>
              <a:rPr lang="el-GR" sz="1600" dirty="0" err="1"/>
              <a:t>Πρ</a:t>
            </a:r>
            <a:r>
              <a:rPr lang="el-GR" sz="1600" dirty="0"/>
              <a:t>. </a:t>
            </a:r>
            <a:r>
              <a:rPr lang="en-US" sz="1600" dirty="0"/>
              <a:t>1</a:t>
            </a:r>
            <a:r>
              <a:rPr lang="el-GR" sz="1600" dirty="0"/>
              <a:t>, </a:t>
            </a:r>
            <a:r>
              <a:rPr lang="en-US" sz="1600" dirty="0"/>
              <a:t>18 )</a:t>
            </a:r>
            <a:r>
              <a:rPr lang="el-GR" sz="1600" dirty="0"/>
              <a:t>. Εκπληρώνεται έτσι η προφητεία Ψ. 69, 5 (</a:t>
            </a:r>
            <a:r>
              <a:rPr lang="el-GR" sz="1600" dirty="0" err="1"/>
              <a:t>πρβλ</a:t>
            </a:r>
            <a:r>
              <a:rPr lang="el-GR" sz="1600" dirty="0"/>
              <a:t>. Β’ </a:t>
            </a:r>
            <a:r>
              <a:rPr lang="el-GR" sz="1600" dirty="0" err="1"/>
              <a:t>Βασ</a:t>
            </a:r>
            <a:r>
              <a:rPr lang="el-GR" sz="1600" dirty="0"/>
              <a:t> 20, 10</a:t>
            </a:r>
            <a:r>
              <a:rPr lang="el-GR" sz="1600" dirty="0" smtClean="0"/>
              <a:t>).</a:t>
            </a:r>
            <a:endParaRPr lang="el-GR" sz="16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424" y="1052736"/>
            <a:ext cx="3091075" cy="2304256"/>
          </a:xfrm>
          <a:prstGeom prst="rect">
            <a:avLst/>
          </a:prstGeom>
        </p:spPr>
      </p:pic>
      <p:sp>
        <p:nvSpPr>
          <p:cNvPr id="6" name="TextBox 5"/>
          <p:cNvSpPr txBox="1"/>
          <p:nvPr/>
        </p:nvSpPr>
        <p:spPr>
          <a:xfrm>
            <a:off x="5829423" y="3501008"/>
            <a:ext cx="3091075" cy="1152128"/>
          </a:xfrm>
          <a:prstGeom prst="rect">
            <a:avLst/>
          </a:prstGeom>
        </p:spPr>
        <p:txBody>
          <a:bodyPr vert="horz" wrap="square" lIns="91440" tIns="45720" rIns="91440" bIns="45720" rtlCol="0" anchor="ctr">
            <a:normAutofit lnSpcReduction="10000"/>
          </a:bodyPr>
          <a:lstStyle/>
          <a:p>
            <a:pPr algn="ctr"/>
            <a:r>
              <a:rPr lang="el-GR" dirty="0"/>
              <a:t>Ο ΙΟΥΔΑΣ ΣΤΟ </a:t>
            </a:r>
            <a:r>
              <a:rPr lang="el-GR" dirty="0" smtClean="0"/>
              <a:t>ΚΑΤΑ  </a:t>
            </a:r>
            <a:r>
              <a:rPr lang="el-GR" dirty="0"/>
              <a:t>ΜΑΤΘΑΙΟΝ (80 μ.Χ. Συρία) </a:t>
            </a:r>
            <a:br>
              <a:rPr lang="el-GR" dirty="0"/>
            </a:br>
            <a:r>
              <a:rPr lang="el-GR" dirty="0"/>
              <a:t>ΚΑΙ ΤΟ ΚΑΤΑ ΛΟΥΚΑΝ</a:t>
            </a:r>
            <a:br>
              <a:rPr lang="el-GR" dirty="0"/>
            </a:br>
            <a:r>
              <a:rPr lang="el-GR" dirty="0"/>
              <a:t>(80 μ.Χ. Ρώμη</a:t>
            </a:r>
            <a:r>
              <a:rPr lang="el-GR" dirty="0" smtClean="0"/>
              <a:t>;)</a:t>
            </a:r>
          </a:p>
        </p:txBody>
      </p:sp>
      <p:sp>
        <p:nvSpPr>
          <p:cNvPr id="7" name="TextBox 6"/>
          <p:cNvSpPr txBox="1"/>
          <p:nvPr/>
        </p:nvSpPr>
        <p:spPr>
          <a:xfrm>
            <a:off x="8704474" y="3365863"/>
            <a:ext cx="216024" cy="228599"/>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9465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9752" y="188640"/>
            <a:ext cx="6354004" cy="634082"/>
          </a:xfrm>
        </p:spPr>
        <p:txBody>
          <a:bodyPr>
            <a:normAutofit/>
          </a:bodyPr>
          <a:lstStyle/>
          <a:p>
            <a:r>
              <a:rPr lang="el-GR" sz="3000" dirty="0"/>
              <a:t>ΠΕΤΡΟΣ ΚΑΙ </a:t>
            </a:r>
            <a:r>
              <a:rPr lang="el-GR" sz="3000" dirty="0" smtClean="0"/>
              <a:t>ΙΟΥΔΑΣ</a:t>
            </a:r>
            <a:endParaRPr lang="el-GR" sz="3000" dirty="0"/>
          </a:p>
        </p:txBody>
      </p:sp>
      <p:sp>
        <p:nvSpPr>
          <p:cNvPr id="3" name="Θέση περιεχομένου 2"/>
          <p:cNvSpPr>
            <a:spLocks noGrp="1"/>
          </p:cNvSpPr>
          <p:nvPr>
            <p:ph idx="1"/>
          </p:nvPr>
        </p:nvSpPr>
        <p:spPr>
          <a:xfrm>
            <a:off x="467544" y="960938"/>
            <a:ext cx="8356316" cy="5400600"/>
          </a:xfrm>
        </p:spPr>
        <p:txBody>
          <a:bodyPr>
            <a:noAutofit/>
          </a:bodyPr>
          <a:lstStyle/>
          <a:p>
            <a:pPr marL="144000" indent="-144000">
              <a:lnSpc>
                <a:spcPts val="1800"/>
              </a:lnSpc>
              <a:spcBef>
                <a:spcPts val="400"/>
              </a:spcBef>
            </a:pPr>
            <a:r>
              <a:rPr lang="el-GR" sz="2000" dirty="0"/>
              <a:t>Υπάρχουν 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sz="2000" i="1" cap="all" dirty="0" err="1"/>
              <a:t>μ</a:t>
            </a:r>
            <a:r>
              <a:rPr lang="el-GR" sz="2000" i="1" dirty="0" err="1"/>
              <a:t>ακάριοι</a:t>
            </a:r>
            <a:r>
              <a:rPr lang="el-GR" sz="2000" i="1" dirty="0"/>
              <a:t> </a:t>
            </a:r>
            <a:r>
              <a:rPr lang="el-GR" sz="2000" i="1" dirty="0" err="1"/>
              <a:t>οἱ</a:t>
            </a:r>
            <a:r>
              <a:rPr lang="el-GR" sz="2000" i="1" dirty="0"/>
              <a:t> </a:t>
            </a:r>
            <a:r>
              <a:rPr lang="el-GR" sz="2000" b="1" i="1" dirty="0" err="1"/>
              <a:t>πενθοῦντες</a:t>
            </a:r>
            <a:r>
              <a:rPr lang="el-GR" sz="2000" i="1" dirty="0"/>
              <a:t>, </a:t>
            </a:r>
            <a:r>
              <a:rPr lang="el-GR" sz="2000" i="1" dirty="0" err="1"/>
              <a:t>ὅτι</a:t>
            </a:r>
            <a:r>
              <a:rPr lang="el-GR" sz="2000" i="1" dirty="0"/>
              <a:t> </a:t>
            </a:r>
            <a:r>
              <a:rPr lang="el-GR" sz="2000" i="1" dirty="0" err="1"/>
              <a:t>αὐτοὶ</a:t>
            </a:r>
            <a:r>
              <a:rPr lang="el-GR" sz="2000" i="1" dirty="0"/>
              <a:t> </a:t>
            </a:r>
            <a:r>
              <a:rPr lang="el-GR" sz="2000" i="1" dirty="0" err="1"/>
              <a:t>παρακληθήσονται</a:t>
            </a:r>
            <a:r>
              <a:rPr lang="el-GR" sz="2000" dirty="0"/>
              <a:t>. Είναι άραγε καλό να πενθούμε και να μακαρίζουμε το πένθος; Αυτό το πένθος θεραπεύει γιατί διδάσκει τον άνθρωπο να ελπίζει και να αγαπά, κάνοντας πάντα μια νέα αρχή. </a:t>
            </a:r>
          </a:p>
          <a:p>
            <a:pPr marL="144000" indent="-144000">
              <a:lnSpc>
                <a:spcPts val="1800"/>
              </a:lnSpc>
              <a:spcBef>
                <a:spcPts val="400"/>
              </a:spcBef>
            </a:pPr>
            <a:r>
              <a:rPr lang="el-GR" sz="2000" dirty="0" smtClean="0"/>
              <a:t>Ως </a:t>
            </a:r>
            <a:r>
              <a:rPr lang="el-GR" sz="2000" dirty="0"/>
              <a:t>παράδειγμα για το πρώτο πένθος βρίσκεται ο Ιούδας, ο οποίος τρομαγμένος για την πτώση του δεν τολμά πλέον να ελπίζει και στην αμφιβολία του </a:t>
            </a:r>
            <a:r>
              <a:rPr lang="el-GR" sz="2000" dirty="0" err="1"/>
              <a:t>αυτοαπαγχονίζεται</a:t>
            </a:r>
            <a:r>
              <a:rPr lang="el-GR" sz="2000" dirty="0"/>
              <a:t>. Βεβαίως ο Ωριγένης στην ελλιπή μεταμέλεια του Ιούδα αναγνωρίζει  το γεγονός ότι μέσα στην καρδιά του υπήρχαν σπέρματα του θεϊκού λόγου: </a:t>
            </a:r>
            <a:r>
              <a:rPr lang="en-US" sz="2000" dirty="0" err="1"/>
              <a:t>Ὅρ</a:t>
            </a:r>
            <a:r>
              <a:rPr lang="en-US" sz="2000" dirty="0"/>
              <a:t>α δὲ ὅση διάπυρος καὶ σφοδρὰ γέγονεν αὐτῷ ἀπὸ μεταμελείας τῆς ἐπὶ τοῖς ἡμαρτημένοις λύπη͵ ὡς μηδὲ τὸ ζῆν αὐτὸν ἔτι ὑπομεῖναι ἀλλ΄ εἰς τὸν ναὸν ῥίψαντα τὸ ἀργύριον ἀναχωρῆσαι καὶ ἀπελθεῖν καὶ ἀπάγξασθαι. Ἑα</a:t>
            </a:r>
            <a:r>
              <a:rPr lang="en-US" sz="2000" dirty="0" err="1"/>
              <a:t>υτὸν</a:t>
            </a:r>
            <a:r>
              <a:rPr lang="en-US" sz="2000" dirty="0"/>
              <a:t> </a:t>
            </a:r>
            <a:r>
              <a:rPr lang="en-US" sz="2000" dirty="0" err="1"/>
              <a:t>γὰρ</a:t>
            </a:r>
            <a:r>
              <a:rPr lang="en-US" sz="2000" dirty="0"/>
              <a:t> κα</a:t>
            </a:r>
            <a:r>
              <a:rPr lang="en-US" sz="2000" dirty="0" err="1"/>
              <a:t>τεδίκ</a:t>
            </a:r>
            <a:r>
              <a:rPr lang="en-US" sz="2000" dirty="0"/>
              <a:t>ασε δεικνὺς ὅσον ἐδύνατο καὶ ἐν τῷ ἁμαρτωλῷ τῷ Ἰούδᾳ τῷ κλέπτῃ καὶ προδότῃ ἡ Ἰησοῦ διδασκαλία͵ οὐ δυνηθέντι πάντῃ καταφρονῆσαι ὧν ἀπὸ τοῦ Ἰησοῦ μεμάθηκεν. ῍</a:t>
            </a:r>
            <a:r>
              <a:rPr lang="el-GR" sz="2000" dirty="0"/>
              <a:t>(Κατά </a:t>
            </a:r>
            <a:r>
              <a:rPr lang="el-GR" sz="2000" dirty="0" err="1"/>
              <a:t>Κέλσου</a:t>
            </a:r>
            <a:r>
              <a:rPr lang="el-GR" sz="2000" dirty="0"/>
              <a:t> 2.11.31-8)</a:t>
            </a:r>
          </a:p>
          <a:p>
            <a:pPr marL="144000" indent="-144000">
              <a:lnSpc>
                <a:spcPts val="1800"/>
              </a:lnSpc>
              <a:spcBef>
                <a:spcPts val="400"/>
              </a:spcBef>
            </a:pPr>
            <a:r>
              <a:rPr lang="el-GR" sz="2000" dirty="0" smtClean="0"/>
              <a:t>Για </a:t>
            </a:r>
            <a:r>
              <a:rPr lang="el-GR" sz="2000" dirty="0"/>
              <a:t>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0424"/>
            <a:ext cx="1584176" cy="910514"/>
          </a:xfrm>
          <a:prstGeom prst="rect">
            <a:avLst/>
          </a:prstGeom>
        </p:spPr>
      </p:pic>
    </p:spTree>
    <p:extLst>
      <p:ext uri="{BB962C8B-B14F-4D97-AF65-F5344CB8AC3E}">
        <p14:creationId xmlns:p14="http://schemas.microsoft.com/office/powerpoint/2010/main" val="1076912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56DF1EF-A06A-49F2-AD85-D5F37700EDF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2153</TotalTime>
  <Words>5292</Words>
  <Application>Microsoft Office PowerPoint</Application>
  <PresentationFormat>On-screen Show (4:3)</PresentationFormat>
  <Paragraphs>201</Paragraphs>
  <Slides>35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Calibri</vt:lpstr>
      <vt:lpstr>Franklin Gothic Book</vt:lpstr>
      <vt:lpstr>Palatino Linotype</vt:lpstr>
      <vt:lpstr>Times New Roman</vt:lpstr>
      <vt:lpstr>Wingdings</vt:lpstr>
      <vt:lpstr>Θέμα του Office</vt:lpstr>
      <vt:lpstr>Εισαγωγή στην Κ.Δ. και ιστορία εποχής της Καινής Διαθήκης</vt:lpstr>
      <vt:lpstr>ΙΟΥΔΑΣ</vt:lpstr>
      <vt:lpstr>PowerPoint Presentation</vt:lpstr>
      <vt:lpstr>PowerPoint Presentation</vt:lpstr>
      <vt:lpstr>ΤΟ ΟΝΟΜΑ ΙΟΥΔΑΣ  (יהודה, Yehûdâh, «Ο Θεός είναι αινετός») </vt:lpstr>
      <vt:lpstr>ΠΑΙΔΙ ΤΟΥ ΣΚΟΤΟΥΣ-ΤΟΥ ΔΙΑΒΟΛΟΥ;;; ΣΠΙΟΥΝΟΣ- ΚΑΤΑΣΚΟΠΟΣ;;;</vt:lpstr>
      <vt:lpstr>ΓΥΝΑΙΚΑ ΠΟΥ ΑΓΑΠΑ ΚΑΙ ΙΟΥΔΑΣ ΠΟΥ ΜΕΤΡΑ  (Βλ. Υμνολογία όρθρου Μεγ. Τετάρτης)</vt:lpstr>
      <vt:lpstr>PowerPoint Presentation</vt:lpstr>
      <vt:lpstr>ΠΕΤΡΟΣ ΚΑΙ ΙΟΥΔΑΣ</vt:lpstr>
      <vt:lpstr>PowerPoint Presentation</vt:lpstr>
      <vt:lpstr>ΤΟ ΦΙΛΙ ΤΟΥ ΙΟΥΔΑ</vt:lpstr>
      <vt:lpstr>ΤΟ ΤΕΛΟΣ ΤΟΥ ΙΟΥΔΑ ΣΥΜΦΩΝΑ ΜΕ ΤΟΝ ΠΑΠΙΑ</vt:lpstr>
      <vt:lpstr>ΙΟΥΔΑΣ ΚΑΙ ΙΟΥΔΑΙΟΙ</vt:lpstr>
      <vt:lpstr>PowerPoint Presentation</vt:lpstr>
      <vt:lpstr>ΤΟ ΑΙΜΑ ΤΟΥ ΕΦ ΗΜΑΣ  αίμα του Άβελ που ζητά εκδίκηση;;</vt:lpstr>
      <vt:lpstr>ΑΚΕΛΔΑΜΑΧ: ΑΓΡΟΣ ΑΙΜΑΤΟΣ</vt:lpstr>
      <vt:lpstr>ΠΙΛΑΤΟΣ</vt:lpstr>
      <vt:lpstr>PowerPoint Presentation</vt:lpstr>
      <vt:lpstr>ΒΙΒΛΙΟΓΡΑΦΙΑ</vt:lpstr>
      <vt:lpstr>ΔΩΔΕΚΑ ΜΑΘΗΤΕΣ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 </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258</cp:revision>
  <dcterms:created xsi:type="dcterms:W3CDTF">2012-09-06T09:03:05Z</dcterms:created>
  <dcterms:modified xsi:type="dcterms:W3CDTF">2016-04-18T12:53:46Z</dcterms:modified>
</cp:coreProperties>
</file>