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34"/>
  </p:notesMasterIdLst>
  <p:sldIdLst>
    <p:sldId id="256" r:id="rId2"/>
    <p:sldId id="257" r:id="rId3"/>
    <p:sldId id="287" r:id="rId4"/>
    <p:sldId id="288" r:id="rId5"/>
    <p:sldId id="258" r:id="rId6"/>
    <p:sldId id="277" r:id="rId7"/>
    <p:sldId id="276" r:id="rId8"/>
    <p:sldId id="259" r:id="rId9"/>
    <p:sldId id="267" r:id="rId10"/>
    <p:sldId id="260" r:id="rId11"/>
    <p:sldId id="261" r:id="rId12"/>
    <p:sldId id="262" r:id="rId13"/>
    <p:sldId id="263" r:id="rId14"/>
    <p:sldId id="264" r:id="rId15"/>
    <p:sldId id="265" r:id="rId16"/>
    <p:sldId id="266" r:id="rId17"/>
    <p:sldId id="268" r:id="rId18"/>
    <p:sldId id="271" r:id="rId19"/>
    <p:sldId id="269" r:id="rId20"/>
    <p:sldId id="272" r:id="rId21"/>
    <p:sldId id="270" r:id="rId22"/>
    <p:sldId id="275" r:id="rId23"/>
    <p:sldId id="274"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0">
          <p15:clr>
            <a:srgbClr val="A4A3A4"/>
          </p15:clr>
        </p15:guide>
        <p15:guide id="2" pos="6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828" y="102"/>
      </p:cViewPr>
      <p:guideLst>
        <p:guide orient="horz" pos="3900"/>
        <p:guide pos="6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s Chrissou" userId="b92a7079-1e16-4303-9667-faaaf51f3b7c" providerId="ADAL" clId="{24357748-1422-4505-9D52-DA92BC2A7CBD}"/>
    <pc:docChg chg="undo custSel addSld modSld">
      <pc:chgData name="Marios Chrissou" userId="b92a7079-1e16-4303-9667-faaaf51f3b7c" providerId="ADAL" clId="{24357748-1422-4505-9D52-DA92BC2A7CBD}" dt="2025-04-11T07:47:42.679" v="414" actId="5793"/>
      <pc:docMkLst>
        <pc:docMk/>
      </pc:docMkLst>
      <pc:sldChg chg="modSp mod">
        <pc:chgData name="Marios Chrissou" userId="b92a7079-1e16-4303-9667-faaaf51f3b7c" providerId="ADAL" clId="{24357748-1422-4505-9D52-DA92BC2A7CBD}" dt="2025-04-08T11:33:00.434" v="118" actId="20577"/>
        <pc:sldMkLst>
          <pc:docMk/>
          <pc:sldMk cId="995881312" sldId="258"/>
        </pc:sldMkLst>
        <pc:spChg chg="mod">
          <ac:chgData name="Marios Chrissou" userId="b92a7079-1e16-4303-9667-faaaf51f3b7c" providerId="ADAL" clId="{24357748-1422-4505-9D52-DA92BC2A7CBD}" dt="2025-04-08T11:32:53.971" v="114" actId="20577"/>
          <ac:spMkLst>
            <pc:docMk/>
            <pc:sldMk cId="995881312" sldId="258"/>
            <ac:spMk id="2" creationId="{00000000-0000-0000-0000-000000000000}"/>
          </ac:spMkLst>
        </pc:spChg>
        <pc:spChg chg="mod">
          <ac:chgData name="Marios Chrissou" userId="b92a7079-1e16-4303-9667-faaaf51f3b7c" providerId="ADAL" clId="{24357748-1422-4505-9D52-DA92BC2A7CBD}" dt="2025-04-08T11:33:00.434" v="118" actId="20577"/>
          <ac:spMkLst>
            <pc:docMk/>
            <pc:sldMk cId="995881312" sldId="258"/>
            <ac:spMk id="5" creationId="{00000000-0000-0000-0000-000000000000}"/>
          </ac:spMkLst>
        </pc:spChg>
      </pc:sldChg>
      <pc:sldChg chg="addSp delSp modSp add mod">
        <pc:chgData name="Marios Chrissou" userId="b92a7079-1e16-4303-9667-faaaf51f3b7c" providerId="ADAL" clId="{24357748-1422-4505-9D52-DA92BC2A7CBD}" dt="2025-04-08T11:57:13.345" v="411" actId="20577"/>
        <pc:sldMkLst>
          <pc:docMk/>
          <pc:sldMk cId="1883579603" sldId="287"/>
        </pc:sldMkLst>
        <pc:spChg chg="mod">
          <ac:chgData name="Marios Chrissou" userId="b92a7079-1e16-4303-9667-faaaf51f3b7c" providerId="ADAL" clId="{24357748-1422-4505-9D52-DA92BC2A7CBD}" dt="2025-04-08T11:33:42.540" v="133" actId="20577"/>
          <ac:spMkLst>
            <pc:docMk/>
            <pc:sldMk cId="1883579603" sldId="287"/>
            <ac:spMk id="2" creationId="{671CD3CD-92A9-A1DB-5A2F-2FE0DA1D2896}"/>
          </ac:spMkLst>
        </pc:spChg>
        <pc:spChg chg="add del mod">
          <ac:chgData name="Marios Chrissou" userId="b92a7079-1e16-4303-9667-faaaf51f3b7c" providerId="ADAL" clId="{24357748-1422-4505-9D52-DA92BC2A7CBD}" dt="2025-04-08T11:57:13.345" v="411" actId="20577"/>
          <ac:spMkLst>
            <pc:docMk/>
            <pc:sldMk cId="1883579603" sldId="287"/>
            <ac:spMk id="3" creationId="{E42D9487-8589-CA85-9738-0BC6C7126C5E}"/>
          </ac:spMkLst>
        </pc:spChg>
      </pc:sldChg>
      <pc:sldChg chg="modSp add mod">
        <pc:chgData name="Marios Chrissou" userId="b92a7079-1e16-4303-9667-faaaf51f3b7c" providerId="ADAL" clId="{24357748-1422-4505-9D52-DA92BC2A7CBD}" dt="2025-04-11T07:47:42.679" v="414" actId="5793"/>
        <pc:sldMkLst>
          <pc:docMk/>
          <pc:sldMk cId="3648634256" sldId="288"/>
        </pc:sldMkLst>
        <pc:spChg chg="mod">
          <ac:chgData name="Marios Chrissou" userId="b92a7079-1e16-4303-9667-faaaf51f3b7c" providerId="ADAL" clId="{24357748-1422-4505-9D52-DA92BC2A7CBD}" dt="2025-04-08T11:33:54.384" v="149" actId="20577"/>
          <ac:spMkLst>
            <pc:docMk/>
            <pc:sldMk cId="3648634256" sldId="288"/>
            <ac:spMk id="2" creationId="{9092D53F-3B88-AA29-921C-38FFE2EC4F76}"/>
          </ac:spMkLst>
        </pc:spChg>
        <pc:spChg chg="mod">
          <ac:chgData name="Marios Chrissou" userId="b92a7079-1e16-4303-9667-faaaf51f3b7c" providerId="ADAL" clId="{24357748-1422-4505-9D52-DA92BC2A7CBD}" dt="2025-04-11T07:47:42.679" v="414" actId="5793"/>
          <ac:spMkLst>
            <pc:docMk/>
            <pc:sldMk cId="3648634256" sldId="288"/>
            <ac:spMk id="3" creationId="{37883DDE-5570-BFF5-60E0-FE6C3CE33887}"/>
          </ac:spMkLst>
        </pc:spChg>
      </pc:sldChg>
    </pc:docChg>
  </pc:docChgLst>
  <pc:docChgLst>
    <pc:chgData name="Marios Chrissou" userId="b92a7079-1e16-4303-9667-faaaf51f3b7c" providerId="ADAL" clId="{41EE8125-94CA-4012-84A4-0C42C857A0FE}"/>
    <pc:docChg chg="modSld">
      <pc:chgData name="Marios Chrissou" userId="b92a7079-1e16-4303-9667-faaaf51f3b7c" providerId="ADAL" clId="{41EE8125-94CA-4012-84A4-0C42C857A0FE}" dt="2025-06-06T15:22:17.751" v="22" actId="20577"/>
      <pc:docMkLst>
        <pc:docMk/>
      </pc:docMkLst>
      <pc:sldChg chg="modSp mod">
        <pc:chgData name="Marios Chrissou" userId="b92a7079-1e16-4303-9667-faaaf51f3b7c" providerId="ADAL" clId="{41EE8125-94CA-4012-84A4-0C42C857A0FE}" dt="2025-06-06T15:22:17.751" v="22" actId="20577"/>
        <pc:sldMkLst>
          <pc:docMk/>
          <pc:sldMk cId="1883579603" sldId="287"/>
        </pc:sldMkLst>
        <pc:spChg chg="mod">
          <ac:chgData name="Marios Chrissou" userId="b92a7079-1e16-4303-9667-faaaf51f3b7c" providerId="ADAL" clId="{41EE8125-94CA-4012-84A4-0C42C857A0FE}" dt="2025-06-06T15:22:17.751" v="22" actId="20577"/>
          <ac:spMkLst>
            <pc:docMk/>
            <pc:sldMk cId="1883579603" sldId="287"/>
            <ac:spMk id="3" creationId="{E42D9487-8589-CA85-9738-0BC6C7126C5E}"/>
          </ac:spMkLst>
        </pc:spChg>
      </pc:sldChg>
    </pc:docChg>
  </pc:docChgLst>
  <pc:docChgLst>
    <pc:chgData name="Marios Chrissou" userId="b92a7079-1e16-4303-9667-faaaf51f3b7c" providerId="ADAL" clId="{A128FE8C-D86D-444B-8F76-A68D7DA725E6}"/>
    <pc:docChg chg="undo custSel modSld">
      <pc:chgData name="Marios Chrissou" userId="b92a7079-1e16-4303-9667-faaaf51f3b7c" providerId="ADAL" clId="{A128FE8C-D86D-444B-8F76-A68D7DA725E6}" dt="2025-05-30T21:45:55.922" v="754" actId="20577"/>
      <pc:docMkLst>
        <pc:docMk/>
      </pc:docMkLst>
      <pc:sldChg chg="modSp mod">
        <pc:chgData name="Marios Chrissou" userId="b92a7079-1e16-4303-9667-faaaf51f3b7c" providerId="ADAL" clId="{A128FE8C-D86D-444B-8F76-A68D7DA725E6}" dt="2025-05-30T21:45:55.922" v="754" actId="20577"/>
        <pc:sldMkLst>
          <pc:docMk/>
          <pc:sldMk cId="1883579603" sldId="287"/>
        </pc:sldMkLst>
        <pc:spChg chg="mod">
          <ac:chgData name="Marios Chrissou" userId="b92a7079-1e16-4303-9667-faaaf51f3b7c" providerId="ADAL" clId="{A128FE8C-D86D-444B-8F76-A68D7DA725E6}" dt="2025-05-30T21:35:19.097" v="613" actId="14100"/>
          <ac:spMkLst>
            <pc:docMk/>
            <pc:sldMk cId="1883579603" sldId="287"/>
            <ac:spMk id="2" creationId="{671CD3CD-92A9-A1DB-5A2F-2FE0DA1D2896}"/>
          </ac:spMkLst>
        </pc:spChg>
        <pc:spChg chg="mod">
          <ac:chgData name="Marios Chrissou" userId="b92a7079-1e16-4303-9667-faaaf51f3b7c" providerId="ADAL" clId="{A128FE8C-D86D-444B-8F76-A68D7DA725E6}" dt="2025-05-30T21:45:55.922" v="754" actId="20577"/>
          <ac:spMkLst>
            <pc:docMk/>
            <pc:sldMk cId="1883579603" sldId="287"/>
            <ac:spMk id="3" creationId="{E42D9487-8589-CA85-9738-0BC6C7126C5E}"/>
          </ac:spMkLst>
        </pc:spChg>
      </pc:sldChg>
      <pc:sldChg chg="modSp mod">
        <pc:chgData name="Marios Chrissou" userId="b92a7079-1e16-4303-9667-faaaf51f3b7c" providerId="ADAL" clId="{A128FE8C-D86D-444B-8F76-A68D7DA725E6}" dt="2025-05-30T21:35:50.856" v="619" actId="20577"/>
        <pc:sldMkLst>
          <pc:docMk/>
          <pc:sldMk cId="3648634256" sldId="288"/>
        </pc:sldMkLst>
        <pc:spChg chg="mod">
          <ac:chgData name="Marios Chrissou" userId="b92a7079-1e16-4303-9667-faaaf51f3b7c" providerId="ADAL" clId="{A128FE8C-D86D-444B-8F76-A68D7DA725E6}" dt="2025-05-30T21:35:50.856" v="619" actId="20577"/>
          <ac:spMkLst>
            <pc:docMk/>
            <pc:sldMk cId="3648634256" sldId="288"/>
            <ac:spMk id="2" creationId="{9092D53F-3B88-AA29-921C-38FFE2EC4F76}"/>
          </ac:spMkLst>
        </pc:spChg>
        <pc:spChg chg="mod">
          <ac:chgData name="Marios Chrissou" userId="b92a7079-1e16-4303-9667-faaaf51f3b7c" providerId="ADAL" clId="{A128FE8C-D86D-444B-8F76-A68D7DA725E6}" dt="2025-05-30T20:57:14.698" v="89" actId="108"/>
          <ac:spMkLst>
            <pc:docMk/>
            <pc:sldMk cId="3648634256" sldId="288"/>
            <ac:spMk id="3" creationId="{37883DDE-5570-BFF5-60E0-FE6C3CE33887}"/>
          </ac:spMkLst>
        </pc:spChg>
      </pc:sldChg>
    </pc:docChg>
  </pc:docChgLst>
  <pc:docChgLst>
    <pc:chgData name="Marios Chrissou" userId="b92a7079-1e16-4303-9667-faaaf51f3b7c" providerId="ADAL" clId="{D2E1295D-CAF0-48AD-8BAF-B4CE0A785917}"/>
    <pc:docChg chg="modSld">
      <pc:chgData name="Marios Chrissou" userId="b92a7079-1e16-4303-9667-faaaf51f3b7c" providerId="ADAL" clId="{D2E1295D-CAF0-48AD-8BAF-B4CE0A785917}" dt="2025-05-06T11:33:26.896" v="11" actId="108"/>
      <pc:docMkLst>
        <pc:docMk/>
      </pc:docMkLst>
      <pc:sldChg chg="modSp mod">
        <pc:chgData name="Marios Chrissou" userId="b92a7079-1e16-4303-9667-faaaf51f3b7c" providerId="ADAL" clId="{D2E1295D-CAF0-48AD-8BAF-B4CE0A785917}" dt="2025-05-06T11:33:26.896" v="11" actId="108"/>
        <pc:sldMkLst>
          <pc:docMk/>
          <pc:sldMk cId="1883579603" sldId="287"/>
        </pc:sldMkLst>
        <pc:spChg chg="mod">
          <ac:chgData name="Marios Chrissou" userId="b92a7079-1e16-4303-9667-faaaf51f3b7c" providerId="ADAL" clId="{D2E1295D-CAF0-48AD-8BAF-B4CE0A785917}" dt="2025-05-06T11:33:26.896" v="11" actId="108"/>
          <ac:spMkLst>
            <pc:docMk/>
            <pc:sldMk cId="1883579603" sldId="287"/>
            <ac:spMk id="3" creationId="{E42D9487-8589-CA85-9738-0BC6C7126C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E65C4-6FC9-4614-A865-BCE1F024A78F}" type="datetimeFigureOut">
              <a:rPr lang="de-DE" smtClean="0"/>
              <a:t>06.06.2025</a:t>
            </a:fld>
            <a:endParaRPr lang="de-DE"/>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DE"/>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FF885-4051-4818-A9B1-1EC27230CD28}" type="slidenum">
              <a:rPr lang="de-DE" smtClean="0"/>
              <a:t>‹#›</a:t>
            </a:fld>
            <a:endParaRPr lang="de-DE"/>
          </a:p>
        </p:txBody>
      </p:sp>
    </p:spTree>
    <p:extLst>
      <p:ext uri="{BB962C8B-B14F-4D97-AF65-F5344CB8AC3E}">
        <p14:creationId xmlns:p14="http://schemas.microsoft.com/office/powerpoint/2010/main" val="86016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de-DE"/>
          </a:p>
        </p:txBody>
      </p:sp>
      <p:sp>
        <p:nvSpPr>
          <p:cNvPr id="4" name="Θέση αριθμού διαφάνειας 3"/>
          <p:cNvSpPr>
            <a:spLocks noGrp="1"/>
          </p:cNvSpPr>
          <p:nvPr>
            <p:ph type="sldNum" sz="quarter" idx="10"/>
          </p:nvPr>
        </p:nvSpPr>
        <p:spPr/>
        <p:txBody>
          <a:bodyPr/>
          <a:lstStyle/>
          <a:p>
            <a:fld id="{8ACFF885-4051-4818-A9B1-1EC27230CD28}" type="slidenum">
              <a:rPr lang="de-DE" smtClean="0"/>
              <a:t>1</a:t>
            </a:fld>
            <a:endParaRPr lang="de-DE"/>
          </a:p>
        </p:txBody>
      </p:sp>
    </p:spTree>
    <p:extLst>
      <p:ext uri="{BB962C8B-B14F-4D97-AF65-F5344CB8AC3E}">
        <p14:creationId xmlns:p14="http://schemas.microsoft.com/office/powerpoint/2010/main" val="357860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34556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140197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12723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0344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402050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8795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l-G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31</a:t>
            </a:fld>
            <a:endParaRPr lang="el-GR" altLang="el-GR" sz="1200"/>
          </a:p>
        </p:txBody>
      </p:sp>
    </p:spTree>
    <p:extLst>
      <p:ext uri="{BB962C8B-B14F-4D97-AF65-F5344CB8AC3E}">
        <p14:creationId xmlns:p14="http://schemas.microsoft.com/office/powerpoint/2010/main" val="305547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36145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16487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21AD465-18EE-43FE-84A7-A0EC3F79052E}" type="datetime1">
              <a:rPr lang="en-US" smtClean="0"/>
              <a:t>6/6/2025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MARIOS CHRISSOU</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699BB1-22BB-4759-94AC-ED8D392DAEDD}" type="datetime1">
              <a:rPr lang="en-US" smtClean="0"/>
              <a:t>6/6/2025</a:t>
            </a:fld>
            <a:endParaRPr lang="en-US"/>
          </a:p>
        </p:txBody>
      </p:sp>
      <p:sp>
        <p:nvSpPr>
          <p:cNvPr id="5" name="Footer Placeholder 4"/>
          <p:cNvSpPr>
            <a:spLocks noGrp="1"/>
          </p:cNvSpPr>
          <p:nvPr>
            <p:ph type="ftr" sz="quarter" idx="11"/>
          </p:nvPr>
        </p:nvSpPr>
        <p:spPr/>
        <p:txBody>
          <a:bodyPr/>
          <a:lstStyle/>
          <a:p>
            <a:r>
              <a:rPr lang="en-US"/>
              <a:t>MARIOS CHRISSOU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E54E6C4-ABB5-4DC0-809C-21E357F9839B}" type="datetime1">
              <a:rPr lang="en-US" smtClean="0"/>
              <a:t>6/6/2025</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MARIOS CHRISSOU</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C471C-77F7-4172-A6DC-8C9FA8BDE4E9}" type="datetime1">
              <a:rPr lang="en-US" smtClean="0"/>
              <a:t>6/6/2025</a:t>
            </a:fld>
            <a:endParaRPr lang="en-US"/>
          </a:p>
        </p:txBody>
      </p:sp>
      <p:sp>
        <p:nvSpPr>
          <p:cNvPr id="5" name="Footer Placeholder 4"/>
          <p:cNvSpPr>
            <a:spLocks noGrp="1"/>
          </p:cNvSpPr>
          <p:nvPr>
            <p:ph type="ftr" sz="quarter" idx="11"/>
          </p:nvPr>
        </p:nvSpPr>
        <p:spPr/>
        <p:txBody>
          <a:bodyPr/>
          <a:lstStyle/>
          <a:p>
            <a:r>
              <a:rPr lang="en-US"/>
              <a:t>MARIOS CHRISSOU</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TextBox 8"/>
          <p:cNvSpPr txBox="1"/>
          <p:nvPr userDrawn="1"/>
        </p:nvSpPr>
        <p:spPr>
          <a:xfrm>
            <a:off x="585415" y="6498359"/>
            <a:ext cx="10120724" cy="246221"/>
          </a:xfrm>
          <a:prstGeom prst="rect">
            <a:avLst/>
          </a:prstGeom>
          <a:noFill/>
        </p:spPr>
        <p:txBody>
          <a:bodyPr wrap="square" rtlCol="0">
            <a:spAutoFit/>
          </a:bodyPr>
          <a:lstStyle/>
          <a:p>
            <a:r>
              <a:rPr lang="en-US" sz="1000" dirty="0"/>
              <a:t>PHRASEOLOGIE. KONTRASTIVE PHRASEOLOGIE II, MARIOS CHRISSOU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3289423-224B-4369-82FD-23A6EECC6C6C}" type="datetime1">
              <a:rPr lang="en-US" smtClean="0"/>
              <a:t>6/6/2025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MARIOS CHRISSOU</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9870C0-183E-4988-B53F-FF70BF7EC3F5}" type="datetime1">
              <a:rPr lang="en-US" smtClean="0"/>
              <a:t>6/6/2025</a:t>
            </a:fld>
            <a:endParaRPr lang="en-US"/>
          </a:p>
        </p:txBody>
      </p:sp>
      <p:sp>
        <p:nvSpPr>
          <p:cNvPr id="6" name="Footer Placeholder 5"/>
          <p:cNvSpPr>
            <a:spLocks noGrp="1"/>
          </p:cNvSpPr>
          <p:nvPr>
            <p:ph type="ftr" sz="quarter" idx="11"/>
          </p:nvPr>
        </p:nvSpPr>
        <p:spPr/>
        <p:txBody>
          <a:bodyPr/>
          <a:lstStyle/>
          <a:p>
            <a:r>
              <a:rPr lang="en-US"/>
              <a:t>MARIOS CHRISSOU</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87513B-A4BA-4BD6-8DC4-C844F1A6BC49}" type="datetime1">
              <a:rPr lang="en-US" smtClean="0"/>
              <a:t>6/6/2025</a:t>
            </a:fld>
            <a:endParaRPr lang="en-US"/>
          </a:p>
        </p:txBody>
      </p:sp>
      <p:sp>
        <p:nvSpPr>
          <p:cNvPr id="8" name="Footer Placeholder 7"/>
          <p:cNvSpPr>
            <a:spLocks noGrp="1"/>
          </p:cNvSpPr>
          <p:nvPr>
            <p:ph type="ftr" sz="quarter" idx="11"/>
          </p:nvPr>
        </p:nvSpPr>
        <p:spPr/>
        <p:txBody>
          <a:bodyPr/>
          <a:lstStyle/>
          <a:p>
            <a:r>
              <a:rPr lang="en-US"/>
              <a:t>MARIOS CHRISSOU</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4436AB-26B1-4098-85C9-EA51BD0763E6}" type="datetime1">
              <a:rPr lang="en-US" smtClean="0"/>
              <a:t>6/6/2025</a:t>
            </a:fld>
            <a:endParaRPr lang="en-US"/>
          </a:p>
        </p:txBody>
      </p:sp>
      <p:sp>
        <p:nvSpPr>
          <p:cNvPr id="4" name="Footer Placeholder 3"/>
          <p:cNvSpPr>
            <a:spLocks noGrp="1"/>
          </p:cNvSpPr>
          <p:nvPr>
            <p:ph type="ftr" sz="quarter" idx="11"/>
          </p:nvPr>
        </p:nvSpPr>
        <p:spPr/>
        <p:txBody>
          <a:bodyPr/>
          <a:lstStyle/>
          <a:p>
            <a:r>
              <a:rPr lang="en-US"/>
              <a:t>MARIOS CHRISSOU</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10C06-31C8-4744-A6EE-651BF692EBB1}" type="datetime1">
              <a:rPr lang="en-US" smtClean="0"/>
              <a:t>6/6/2025</a:t>
            </a:fld>
            <a:endParaRPr lang="en-US"/>
          </a:p>
        </p:txBody>
      </p:sp>
      <p:sp>
        <p:nvSpPr>
          <p:cNvPr id="3" name="Footer Placeholder 2"/>
          <p:cNvSpPr>
            <a:spLocks noGrp="1"/>
          </p:cNvSpPr>
          <p:nvPr>
            <p:ph type="ftr" sz="quarter" idx="11"/>
          </p:nvPr>
        </p:nvSpPr>
        <p:spPr/>
        <p:txBody>
          <a:bodyPr/>
          <a:lstStyle/>
          <a:p>
            <a:r>
              <a:rPr lang="en-US"/>
              <a:t>MARIOS CHRISSOU</a:t>
            </a:r>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C2996E4-4CE0-4FBC-983F-C18467CD63CE}" type="datetime1">
              <a:rPr lang="en-US" smtClean="0"/>
              <a:t>6/6/2025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MARIOS CHRISSOU</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4EC53-5B32-45F6-A42D-ECEAC633BF47}" type="datetime1">
              <a:rPr lang="en-US" smtClean="0"/>
              <a:t>6/6/2025</a:t>
            </a:fld>
            <a:endParaRPr lang="en-US"/>
          </a:p>
        </p:txBody>
      </p:sp>
      <p:sp>
        <p:nvSpPr>
          <p:cNvPr id="6" name="Footer Placeholder 5"/>
          <p:cNvSpPr>
            <a:spLocks noGrp="1"/>
          </p:cNvSpPr>
          <p:nvPr>
            <p:ph type="ftr" sz="quarter" idx="11"/>
          </p:nvPr>
        </p:nvSpPr>
        <p:spPr/>
        <p:txBody>
          <a:bodyPr/>
          <a:lstStyle/>
          <a:p>
            <a:r>
              <a:rPr lang="en-US"/>
              <a:t>MARIOS CHRISSOU</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76CD163-376D-4500-8414-76CBDFEAD18E}" type="datetime1">
              <a:rPr lang="en-US" smtClean="0"/>
              <a:t>6/6/2025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MARIOS CHRISSOU</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eclass.uoa.gr/courses/GS1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pencourses.uoa.gr/courses/GS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400" dirty="0"/>
              <a:t>Phraseologie</a:t>
            </a:r>
          </a:p>
        </p:txBody>
      </p:sp>
      <p:sp>
        <p:nvSpPr>
          <p:cNvPr id="3" name="Subtitle 2"/>
          <p:cNvSpPr>
            <a:spLocks noGrp="1"/>
          </p:cNvSpPr>
          <p:nvPr>
            <p:ph type="subTitle" idx="1"/>
          </p:nvPr>
        </p:nvSpPr>
        <p:spPr/>
        <p:txBody>
          <a:bodyPr>
            <a:normAutofit/>
          </a:bodyPr>
          <a:lstStyle/>
          <a:p>
            <a:r>
              <a:rPr lang="de-DE" sz="2000" dirty="0"/>
              <a:t>Kontrastive Phraseologie ii</a:t>
            </a:r>
          </a:p>
        </p:txBody>
      </p:sp>
      <p:sp>
        <p:nvSpPr>
          <p:cNvPr id="5" name="Rectangle 4"/>
          <p:cNvSpPr/>
          <p:nvPr/>
        </p:nvSpPr>
        <p:spPr>
          <a:xfrm>
            <a:off x="622490" y="3225137"/>
            <a:ext cx="7236539" cy="1190069"/>
          </a:xfrm>
          <a:prstGeom prst="rect">
            <a:avLst/>
          </a:prstGeom>
        </p:spPr>
        <p:txBody>
          <a:bodyPr wrap="square">
            <a:spAutoFit/>
          </a:bodyPr>
          <a:lstStyle/>
          <a:p>
            <a:pPr>
              <a:lnSpc>
                <a:spcPct val="120000"/>
              </a:lnSpc>
            </a:pPr>
            <a:r>
              <a:rPr lang="en-US" sz="2000" dirty="0">
                <a:solidFill>
                  <a:schemeClr val="bg1"/>
                </a:solidFill>
              </a:rPr>
              <a:t>MARIOS CHRISSOU</a:t>
            </a:r>
          </a:p>
          <a:p>
            <a:pPr>
              <a:lnSpc>
                <a:spcPct val="120000"/>
              </a:lnSpc>
            </a:pPr>
            <a:r>
              <a:rPr lang="de-DE" sz="2000" dirty="0">
                <a:solidFill>
                  <a:schemeClr val="bg1"/>
                </a:solidFill>
              </a:rPr>
              <a:t>PHILOSOPHISCHE FAKULTÄT</a:t>
            </a:r>
          </a:p>
          <a:p>
            <a:pPr>
              <a:lnSpc>
                <a:spcPct val="120000"/>
              </a:lnSpc>
            </a:pPr>
            <a:r>
              <a:rPr lang="de-DE" sz="2000" dirty="0">
                <a:solidFill>
                  <a:schemeClr val="bg1"/>
                </a:solidFill>
              </a:rPr>
              <a:t>FACHBEREICH FÜR DEUTSCHE SPRACHE UND LITERATUR</a:t>
            </a:r>
          </a:p>
        </p:txBody>
      </p:sp>
      <p:pic>
        <p:nvPicPr>
          <p:cNvPr id="6" name="Picture 5"/>
          <p:cNvPicPr>
            <a:picLocks noChangeAspect="1"/>
          </p:cNvPicPr>
          <p:nvPr/>
        </p:nvPicPr>
        <p:blipFill>
          <a:blip r:embed="rId3"/>
          <a:stretch>
            <a:fillRect/>
          </a:stretch>
        </p:blipFill>
        <p:spPr>
          <a:xfrm>
            <a:off x="8044140" y="5747842"/>
            <a:ext cx="3619500" cy="914400"/>
          </a:xfrm>
          <a:prstGeom prst="rect">
            <a:avLst/>
          </a:prstGeom>
        </p:spPr>
      </p:pic>
    </p:spTree>
    <p:extLst>
      <p:ext uri="{BB962C8B-B14F-4D97-AF65-F5344CB8AC3E}">
        <p14:creationId xmlns:p14="http://schemas.microsoft.com/office/powerpoint/2010/main" val="394453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2">
                    <a:lumMod val="75000"/>
                  </a:schemeClr>
                </a:solidFill>
              </a:rPr>
              <a:t>Äquivalenzbeispiele </a:t>
            </a:r>
            <a:r>
              <a:rPr lang="de-DE" dirty="0"/>
              <a:t>von </a:t>
            </a:r>
            <a:r>
              <a:rPr lang="de-DE" dirty="0" err="1"/>
              <a:t>tierphraseologismen</a:t>
            </a:r>
            <a:r>
              <a:rPr lang="de-DE" dirty="0"/>
              <a:t>,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4243782"/>
              </p:ext>
            </p:extLst>
          </p:nvPr>
        </p:nvGraphicFramePr>
        <p:xfrm>
          <a:off x="581025" y="2181225"/>
          <a:ext cx="11029950" cy="323088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0000"/>
                    </a:ext>
                  </a:extLst>
                </a:gridCol>
                <a:gridCol w="5514975">
                  <a:extLst>
                    <a:ext uri="{9D8B030D-6E8A-4147-A177-3AD203B41FA5}">
                      <a16:colId xmlns:a16="http://schemas.microsoft.com/office/drawing/2014/main" val="20001"/>
                    </a:ext>
                  </a:extLst>
                </a:gridCol>
              </a:tblGrid>
              <a:tr h="370840">
                <a:tc>
                  <a:txBody>
                    <a:bodyPr/>
                    <a:lstStyle/>
                    <a:p>
                      <a:r>
                        <a:rPr lang="de-DE" sz="2000" dirty="0">
                          <a:latin typeface="Calibri"/>
                          <a:cs typeface="Calibri"/>
                        </a:rPr>
                        <a:t>Deutscher Phraseologismus</a:t>
                      </a:r>
                    </a:p>
                    <a:p>
                      <a:endParaRPr lang="de-DE" sz="2000" dirty="0">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000" dirty="0">
                          <a:latin typeface="Calibri"/>
                          <a:cs typeface="Calibri"/>
                        </a:rPr>
                        <a:t>Griechisches</a:t>
                      </a:r>
                      <a:r>
                        <a:rPr lang="de-DE" sz="2000" baseline="0" dirty="0">
                          <a:latin typeface="Calibri"/>
                          <a:cs typeface="Calibri"/>
                        </a:rPr>
                        <a:t> Äquivalent  /  Äquivalenztyp</a:t>
                      </a:r>
                      <a:endParaRPr lang="de-DE" sz="2000" dirty="0">
                        <a:latin typeface="Calibri"/>
                        <a:cs typeface="Calibri"/>
                      </a:endParaRPr>
                    </a:p>
                  </a:txBody>
                  <a:tcPr/>
                </a:tc>
                <a:extLst>
                  <a:ext uri="{0D108BD9-81ED-4DB2-BD59-A6C34878D82A}">
                    <a16:rowId xmlns:a16="http://schemas.microsoft.com/office/drawing/2014/main" val="10000"/>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ängstlich wie ein Hase sein</a:t>
                      </a:r>
                      <a:endParaRPr lang="de-DE" sz="2000" i="1" dirty="0">
                        <a:solidFill>
                          <a:schemeClr val="accent2">
                            <a:lumMod val="75000"/>
                          </a:schemeClr>
                        </a:solidFill>
                        <a:latin typeface="Calibri"/>
                        <a:cs typeface="Calibri"/>
                      </a:endParaRPr>
                    </a:p>
                  </a:txBody>
                  <a:tcPr/>
                </a:tc>
                <a:tc>
                  <a:txBody>
                    <a:bodyPr/>
                    <a:lstStyle/>
                    <a:p>
                      <a:pPr>
                        <a:lnSpc>
                          <a:spcPct val="120000"/>
                        </a:lnSpc>
                      </a:pPr>
                      <a:r>
                        <a:rPr lang="de-DE" sz="2000" i="1" kern="1200" dirty="0" err="1">
                          <a:solidFill>
                            <a:schemeClr val="tx2"/>
                          </a:solidFill>
                          <a:effectLst/>
                          <a:latin typeface="Calibri"/>
                          <a:ea typeface="+mn-ea"/>
                          <a:cs typeface="Calibri"/>
                        </a:rPr>
                        <a:t>είμ</a:t>
                      </a:r>
                      <a:r>
                        <a:rPr lang="de-DE" sz="2000" i="1" kern="1200" dirty="0">
                          <a:solidFill>
                            <a:schemeClr val="tx2"/>
                          </a:solidFill>
                          <a:effectLst/>
                          <a:latin typeface="Calibri"/>
                          <a:ea typeface="+mn-ea"/>
                          <a:cs typeface="Calibri"/>
                        </a:rPr>
                        <a:t>α</a:t>
                      </a:r>
                      <a:r>
                        <a:rPr lang="de-DE" sz="2000" i="1" kern="1200" dirty="0" err="1">
                          <a:solidFill>
                            <a:schemeClr val="tx2"/>
                          </a:solidFill>
                          <a:effectLst/>
                          <a:latin typeface="Calibri"/>
                          <a:ea typeface="+mn-ea"/>
                          <a:cs typeface="Calibri"/>
                        </a:rPr>
                        <a:t>ι</a:t>
                      </a:r>
                      <a:r>
                        <a:rPr lang="de-DE" sz="2000" i="1" kern="1200" dirty="0">
                          <a:solidFill>
                            <a:schemeClr val="tx2"/>
                          </a:solidFill>
                          <a:effectLst/>
                          <a:latin typeface="Calibri"/>
                          <a:ea typeface="+mn-ea"/>
                          <a:cs typeface="Calibri"/>
                        </a:rPr>
                        <a:t> </a:t>
                      </a:r>
                      <a:r>
                        <a:rPr lang="de-DE" sz="2000" i="1" kern="1200" dirty="0" err="1">
                          <a:solidFill>
                            <a:schemeClr val="tx2"/>
                          </a:solidFill>
                          <a:effectLst/>
                          <a:latin typeface="Calibri"/>
                          <a:ea typeface="+mn-ea"/>
                          <a:cs typeface="Calibri"/>
                        </a:rPr>
                        <a:t>κότ</a:t>
                      </a:r>
                      <a:r>
                        <a:rPr lang="de-DE" sz="2000" i="1" kern="1200" dirty="0">
                          <a:solidFill>
                            <a:schemeClr val="tx2"/>
                          </a:solidFill>
                          <a:effectLst/>
                          <a:latin typeface="Calibri"/>
                          <a:ea typeface="+mn-ea"/>
                          <a:cs typeface="Calibri"/>
                        </a:rPr>
                        <a:t>α </a:t>
                      </a:r>
                      <a:r>
                        <a:rPr lang="de-DE" sz="2000" i="0" kern="1200" dirty="0">
                          <a:solidFill>
                            <a:schemeClr val="tx2"/>
                          </a:solidFill>
                          <a:effectLst/>
                          <a:latin typeface="Calibri"/>
                          <a:ea typeface="+mn-ea"/>
                          <a:cs typeface="Calibri"/>
                        </a:rPr>
                        <a:t>(kein Phraseologismus)</a:t>
                      </a:r>
                      <a:r>
                        <a:rPr lang="de-DE" sz="2000" i="0" kern="1200" baseline="0" dirty="0">
                          <a:solidFill>
                            <a:schemeClr val="dk1"/>
                          </a:solidFill>
                          <a:effectLst/>
                          <a:latin typeface="Calibri"/>
                          <a:ea typeface="+mn-ea"/>
                          <a:cs typeface="Calibri"/>
                        </a:rPr>
                        <a:t> </a:t>
                      </a:r>
                      <a:r>
                        <a:rPr lang="de-DE" sz="2000" kern="1200" dirty="0">
                          <a:solidFill>
                            <a:schemeClr val="tx2"/>
                          </a:solidFill>
                          <a:effectLst/>
                          <a:latin typeface="Calibri"/>
                          <a:ea typeface="+mn-ea"/>
                          <a:cs typeface="Calibri"/>
                        </a:rPr>
                        <a:t>3</a:t>
                      </a:r>
                    </a:p>
                  </a:txBody>
                  <a:tcPr/>
                </a:tc>
                <a:extLst>
                  <a:ext uri="{0D108BD9-81ED-4DB2-BD59-A6C34878D82A}">
                    <a16:rowId xmlns:a16="http://schemas.microsoft.com/office/drawing/2014/main" val="10001"/>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ein alter Hase</a:t>
                      </a:r>
                      <a:endParaRPr lang="de-DE" sz="2000" i="1" dirty="0">
                        <a:solidFill>
                          <a:schemeClr val="accent2">
                            <a:lumMod val="75000"/>
                          </a:schemeClr>
                        </a:solidFill>
                        <a:latin typeface="Calibri"/>
                        <a:cs typeface="Calibri"/>
                      </a:endParaRPr>
                    </a:p>
                  </a:txBody>
                  <a:tcPr/>
                </a:tc>
                <a:tc>
                  <a:txBody>
                    <a:bodyPr/>
                    <a:lstStyle/>
                    <a:p>
                      <a:pPr marL="0" algn="l" defTabSz="457200" rtl="0" eaLnBrk="1" latinLnBrk="0" hangingPunct="1">
                        <a:lnSpc>
                          <a:spcPct val="120000"/>
                        </a:lnSpc>
                      </a:pPr>
                      <a:r>
                        <a:rPr lang="de-DE" sz="2000" i="1" kern="1200" dirty="0">
                          <a:solidFill>
                            <a:schemeClr val="accent2">
                              <a:lumMod val="75000"/>
                            </a:schemeClr>
                          </a:solidFill>
                          <a:effectLst/>
                          <a:latin typeface="Calibri"/>
                          <a:ea typeface="+mn-ea"/>
                          <a:cs typeface="Calibri"/>
                        </a:rPr>
                        <a:t>πα</a:t>
                      </a:r>
                      <a:r>
                        <a:rPr lang="de-DE" sz="2000" i="1" kern="1200" dirty="0" err="1">
                          <a:solidFill>
                            <a:schemeClr val="accent2">
                              <a:lumMod val="75000"/>
                            </a:schemeClr>
                          </a:solidFill>
                          <a:effectLst/>
                          <a:latin typeface="Calibri"/>
                          <a:ea typeface="+mn-ea"/>
                          <a:cs typeface="Calibri"/>
                        </a:rPr>
                        <a:t>λιά</a:t>
                      </a:r>
                      <a:r>
                        <a:rPr lang="de-DE" sz="2000" i="1" kern="1200" dirty="0">
                          <a:solidFill>
                            <a:schemeClr val="accent2">
                              <a:lumMod val="75000"/>
                            </a:schemeClr>
                          </a:solidFill>
                          <a:effectLst/>
                          <a:latin typeface="Calibri"/>
                          <a:ea typeface="+mn-ea"/>
                          <a:cs typeface="Calibri"/>
                        </a:rPr>
                        <a:t> καραβ</a:t>
                      </a:r>
                      <a:r>
                        <a:rPr lang="de-DE" sz="2000" i="1" kern="1200" dirty="0" err="1">
                          <a:solidFill>
                            <a:schemeClr val="accent2">
                              <a:lumMod val="75000"/>
                            </a:schemeClr>
                          </a:solidFill>
                          <a:effectLst/>
                          <a:latin typeface="Calibri"/>
                          <a:ea typeface="+mn-ea"/>
                          <a:cs typeface="Calibri"/>
                        </a:rPr>
                        <a:t>άν</a:t>
                      </a:r>
                      <a:r>
                        <a:rPr lang="de-DE" sz="2000" i="1" kern="1200" dirty="0">
                          <a:solidFill>
                            <a:schemeClr val="accent2">
                              <a:lumMod val="75000"/>
                            </a:schemeClr>
                          </a:solidFill>
                          <a:effectLst/>
                          <a:latin typeface="Calibri"/>
                          <a:ea typeface="+mn-ea"/>
                          <a:cs typeface="Calibri"/>
                        </a:rPr>
                        <a:t>α</a:t>
                      </a:r>
                      <a:r>
                        <a:rPr lang="de-DE" sz="2000" kern="1200" dirty="0">
                          <a:solidFill>
                            <a:schemeClr val="dk1"/>
                          </a:solidFill>
                          <a:effectLst/>
                          <a:latin typeface="Calibri"/>
                          <a:ea typeface="+mn-ea"/>
                          <a:cs typeface="Calibri"/>
                        </a:rPr>
                        <a:t>	</a:t>
                      </a:r>
                      <a:r>
                        <a:rPr lang="de-DE" sz="2000" kern="1200" dirty="0">
                          <a:solidFill>
                            <a:schemeClr val="tx2"/>
                          </a:solidFill>
                          <a:effectLst/>
                          <a:latin typeface="Calibri"/>
                          <a:ea typeface="+mn-ea"/>
                          <a:cs typeface="Calibri"/>
                        </a:rPr>
                        <a:t>2c</a:t>
                      </a:r>
                    </a:p>
                  </a:txBody>
                  <a:tcPr/>
                </a:tc>
                <a:extLst>
                  <a:ext uri="{0D108BD9-81ED-4DB2-BD59-A6C34878D82A}">
                    <a16:rowId xmlns:a16="http://schemas.microsoft.com/office/drawing/2014/main" val="10002"/>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da liegt der Hase in Pfeffer</a:t>
                      </a:r>
                      <a:endParaRPr lang="de-DE" sz="2000" i="1" dirty="0">
                        <a:solidFill>
                          <a:schemeClr val="accent2">
                            <a:lumMod val="75000"/>
                          </a:schemeClr>
                        </a:solidFill>
                        <a:latin typeface="Calibri"/>
                        <a:cs typeface="Calibri"/>
                      </a:endParaRPr>
                    </a:p>
                  </a:txBody>
                  <a:tcPr/>
                </a:tc>
                <a:tc>
                  <a:txBody>
                    <a:bodyPr/>
                    <a:lstStyle/>
                    <a:p>
                      <a:pPr>
                        <a:lnSpc>
                          <a:spcPct val="120000"/>
                        </a:lnSpc>
                      </a:pPr>
                      <a:r>
                        <a:rPr lang="de-DE" sz="2000" i="1" kern="1200" dirty="0" err="1">
                          <a:solidFill>
                            <a:schemeClr val="tx2"/>
                          </a:solidFill>
                          <a:effectLst/>
                          <a:latin typeface="Calibri"/>
                          <a:ea typeface="+mn-ea"/>
                          <a:cs typeface="Calibri"/>
                        </a:rPr>
                        <a:t>εδώ</a:t>
                      </a:r>
                      <a:r>
                        <a:rPr lang="de-DE" sz="2000" i="1" kern="1200" dirty="0">
                          <a:solidFill>
                            <a:schemeClr val="tx2"/>
                          </a:solidFill>
                          <a:effectLst/>
                          <a:latin typeface="Calibri"/>
                          <a:ea typeface="+mn-ea"/>
                          <a:cs typeface="Calibri"/>
                        </a:rPr>
                        <a:t> β</a:t>
                      </a:r>
                      <a:r>
                        <a:rPr lang="de-DE" sz="2000" i="1" kern="1200" dirty="0" err="1">
                          <a:solidFill>
                            <a:schemeClr val="tx2"/>
                          </a:solidFill>
                          <a:effectLst/>
                          <a:latin typeface="Calibri"/>
                          <a:ea typeface="+mn-ea"/>
                          <a:cs typeface="Calibri"/>
                        </a:rPr>
                        <a:t>ρίσκετ</a:t>
                      </a:r>
                      <a:r>
                        <a:rPr lang="de-DE" sz="2000" i="1" kern="1200" dirty="0">
                          <a:solidFill>
                            <a:schemeClr val="tx2"/>
                          </a:solidFill>
                          <a:effectLst/>
                          <a:latin typeface="Calibri"/>
                          <a:ea typeface="+mn-ea"/>
                          <a:cs typeface="Calibri"/>
                        </a:rPr>
                        <a:t>α</a:t>
                      </a:r>
                      <a:r>
                        <a:rPr lang="de-DE" sz="2000" i="1" kern="1200" dirty="0" err="1">
                          <a:solidFill>
                            <a:schemeClr val="tx2"/>
                          </a:solidFill>
                          <a:effectLst/>
                          <a:latin typeface="Calibri"/>
                          <a:ea typeface="+mn-ea"/>
                          <a:cs typeface="Calibri"/>
                        </a:rPr>
                        <a:t>ι</a:t>
                      </a:r>
                      <a:r>
                        <a:rPr lang="de-DE" sz="2000" i="1" kern="1200" dirty="0">
                          <a:solidFill>
                            <a:schemeClr val="tx2"/>
                          </a:solidFill>
                          <a:effectLst/>
                          <a:latin typeface="Calibri"/>
                          <a:ea typeface="+mn-ea"/>
                          <a:cs typeface="Calibri"/>
                        </a:rPr>
                        <a:t> </a:t>
                      </a:r>
                      <a:r>
                        <a:rPr lang="de-DE" sz="2000" i="1" kern="1200" dirty="0" err="1">
                          <a:solidFill>
                            <a:schemeClr val="tx2"/>
                          </a:solidFill>
                          <a:effectLst/>
                          <a:latin typeface="Calibri"/>
                          <a:ea typeface="+mn-ea"/>
                          <a:cs typeface="Calibri"/>
                        </a:rPr>
                        <a:t>το</a:t>
                      </a:r>
                      <a:r>
                        <a:rPr lang="de-DE" sz="2000" i="1" kern="1200" dirty="0">
                          <a:solidFill>
                            <a:schemeClr val="tx2"/>
                          </a:solidFill>
                          <a:effectLst/>
                          <a:latin typeface="Calibri"/>
                          <a:ea typeface="+mn-ea"/>
                          <a:cs typeface="Calibri"/>
                        </a:rPr>
                        <a:t> π</a:t>
                      </a:r>
                      <a:r>
                        <a:rPr lang="de-DE" sz="2000" i="1" kern="1200" dirty="0" err="1">
                          <a:solidFill>
                            <a:schemeClr val="tx2"/>
                          </a:solidFill>
                          <a:effectLst/>
                          <a:latin typeface="Calibri"/>
                          <a:ea typeface="+mn-ea"/>
                          <a:cs typeface="Calibri"/>
                        </a:rPr>
                        <a:t>ρό</a:t>
                      </a:r>
                      <a:r>
                        <a:rPr lang="de-DE" sz="2000" i="1" kern="1200" dirty="0">
                          <a:solidFill>
                            <a:schemeClr val="tx2"/>
                          </a:solidFill>
                          <a:effectLst/>
                          <a:latin typeface="Calibri"/>
                          <a:ea typeface="+mn-ea"/>
                          <a:cs typeface="Calibri"/>
                        </a:rPr>
                        <a:t>β</a:t>
                      </a:r>
                      <a:r>
                        <a:rPr lang="de-DE" sz="2000" i="1" kern="1200" dirty="0" err="1">
                          <a:solidFill>
                            <a:schemeClr val="tx2"/>
                          </a:solidFill>
                          <a:effectLst/>
                          <a:latin typeface="Calibri"/>
                          <a:ea typeface="+mn-ea"/>
                          <a:cs typeface="Calibri"/>
                        </a:rPr>
                        <a:t>λημ</a:t>
                      </a:r>
                      <a:r>
                        <a:rPr lang="de-DE" sz="2000" i="1" kern="1200" dirty="0">
                          <a:solidFill>
                            <a:schemeClr val="tx2"/>
                          </a:solidFill>
                          <a:effectLst/>
                          <a:latin typeface="Calibri"/>
                          <a:ea typeface="+mn-ea"/>
                          <a:cs typeface="Calibri"/>
                        </a:rPr>
                        <a:t>α</a:t>
                      </a:r>
                      <a:endParaRPr lang="de-DE" sz="2000" i="0" kern="1200" dirty="0">
                        <a:solidFill>
                          <a:schemeClr val="dk1"/>
                        </a:solidFill>
                        <a:effectLst/>
                        <a:latin typeface="Calibri"/>
                        <a:ea typeface="+mn-ea"/>
                        <a:cs typeface="Calibri"/>
                      </a:endParaRPr>
                    </a:p>
                    <a:p>
                      <a:pPr>
                        <a:lnSpc>
                          <a:spcPct val="120000"/>
                        </a:lnSpc>
                      </a:pPr>
                      <a:r>
                        <a:rPr lang="de-DE" sz="2000" i="0" kern="1200" dirty="0">
                          <a:solidFill>
                            <a:schemeClr val="tx2"/>
                          </a:solidFill>
                          <a:effectLst/>
                          <a:latin typeface="Calibri"/>
                          <a:ea typeface="+mn-ea"/>
                          <a:cs typeface="Calibri"/>
                        </a:rPr>
                        <a:t>(kein Phraseologismus)</a:t>
                      </a:r>
                      <a:r>
                        <a:rPr lang="de-DE" sz="2000" i="0" kern="1200" baseline="0" dirty="0">
                          <a:solidFill>
                            <a:schemeClr val="tx2"/>
                          </a:solidFill>
                          <a:effectLst/>
                          <a:latin typeface="Calibri"/>
                          <a:ea typeface="+mn-ea"/>
                          <a:cs typeface="Calibri"/>
                        </a:rPr>
                        <a:t> </a:t>
                      </a:r>
                      <a:r>
                        <a:rPr lang="de-DE" sz="2000" kern="1200" dirty="0">
                          <a:solidFill>
                            <a:schemeClr val="tx2"/>
                          </a:solidFill>
                          <a:effectLst/>
                          <a:latin typeface="Calibri"/>
                          <a:ea typeface="+mn-ea"/>
                          <a:cs typeface="Calibri"/>
                        </a:rPr>
                        <a:t>3</a:t>
                      </a:r>
                    </a:p>
                  </a:txBody>
                  <a:tcPr/>
                </a:tc>
                <a:extLst>
                  <a:ext uri="{0D108BD9-81ED-4DB2-BD59-A6C34878D82A}">
                    <a16:rowId xmlns:a16="http://schemas.microsoft.com/office/drawing/2014/main" val="10003"/>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Fischblut haben</a:t>
                      </a:r>
                    </a:p>
                  </a:txBody>
                  <a:tcPr/>
                </a:tc>
                <a:tc>
                  <a:txBody>
                    <a:bodyPr/>
                    <a:lstStyle/>
                    <a:p>
                      <a:pPr marL="0" algn="l" defTabSz="457200" rtl="0" eaLnBrk="1" latinLnBrk="0" hangingPunct="1">
                        <a:lnSpc>
                          <a:spcPct val="120000"/>
                        </a:lnSpc>
                      </a:pPr>
                      <a:r>
                        <a:rPr lang="el-GR" sz="2000" i="1" kern="1200" baseline="0" dirty="0">
                          <a:solidFill>
                            <a:schemeClr val="accent2">
                              <a:lumMod val="75000"/>
                            </a:schemeClr>
                          </a:solidFill>
                          <a:effectLst/>
                          <a:latin typeface="Calibri"/>
                          <a:ea typeface="+mn-ea"/>
                          <a:cs typeface="Calibri"/>
                        </a:rPr>
                        <a:t>έχω κρύο αίμα</a:t>
                      </a:r>
                      <a:r>
                        <a:rPr lang="de-DE" sz="2000" i="0" kern="1200" baseline="0" dirty="0">
                          <a:solidFill>
                            <a:schemeClr val="dk1"/>
                          </a:solidFill>
                          <a:effectLst/>
                          <a:latin typeface="Calibri"/>
                          <a:ea typeface="+mn-ea"/>
                          <a:cs typeface="Calibri"/>
                        </a:rPr>
                        <a:t> </a:t>
                      </a:r>
                      <a:r>
                        <a:rPr lang="de-DE" sz="2000" i="0" kern="1200" baseline="0" dirty="0">
                          <a:solidFill>
                            <a:schemeClr val="tx2"/>
                          </a:solidFill>
                          <a:effectLst/>
                          <a:latin typeface="Calibri"/>
                          <a:ea typeface="+mn-ea"/>
                          <a:cs typeface="Calibri"/>
                        </a:rPr>
                        <a:t>2</a:t>
                      </a:r>
                      <a:r>
                        <a:rPr lang="en-US" sz="2000" i="0" kern="1200" baseline="0" dirty="0">
                          <a:solidFill>
                            <a:schemeClr val="tx2"/>
                          </a:solidFill>
                          <a:effectLst/>
                          <a:latin typeface="Calibri"/>
                          <a:ea typeface="+mn-ea"/>
                          <a:cs typeface="Calibri"/>
                        </a:rPr>
                        <a:t>c</a:t>
                      </a:r>
                      <a:endParaRPr lang="de-DE" sz="2000" kern="1200" dirty="0">
                        <a:solidFill>
                          <a:schemeClr val="tx2"/>
                        </a:solidFill>
                        <a:effectLst/>
                        <a:latin typeface="Calibri"/>
                        <a:ea typeface="+mn-ea"/>
                        <a:cs typeface="Calibri"/>
                      </a:endParaRPr>
                    </a:p>
                  </a:txBody>
                  <a:tcPr/>
                </a:tc>
                <a:extLst>
                  <a:ext uri="{0D108BD9-81ED-4DB2-BD59-A6C34878D82A}">
                    <a16:rowId xmlns:a16="http://schemas.microsoft.com/office/drawing/2014/main" val="10004"/>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mit den Wölfen heulen</a:t>
                      </a:r>
                      <a:endParaRPr lang="de-DE" sz="2000" i="1" dirty="0">
                        <a:solidFill>
                          <a:schemeClr val="accent2">
                            <a:lumMod val="75000"/>
                          </a:schemeClr>
                        </a:solidFill>
                        <a:latin typeface="Calibri"/>
                        <a:cs typeface="Calibri"/>
                      </a:endParaRPr>
                    </a:p>
                  </a:txBody>
                  <a:tcPr/>
                </a:tc>
                <a:tc>
                  <a:txBody>
                    <a:bodyPr/>
                    <a:lstStyle/>
                    <a:p>
                      <a:pPr marL="0" algn="l" defTabSz="457200" rtl="0" eaLnBrk="1" latinLnBrk="0" hangingPunct="1">
                        <a:lnSpc>
                          <a:spcPct val="120000"/>
                        </a:lnSpc>
                      </a:pPr>
                      <a:r>
                        <a:rPr lang="el-GR" sz="2000" i="1" kern="1200" dirty="0">
                          <a:solidFill>
                            <a:schemeClr val="accent2">
                              <a:lumMod val="75000"/>
                            </a:schemeClr>
                          </a:solidFill>
                          <a:effectLst/>
                          <a:latin typeface="Calibri"/>
                          <a:ea typeface="+mn-ea"/>
                          <a:cs typeface="Calibri"/>
                        </a:rPr>
                        <a:t>(είναι) όπου φυσάει ο άνεμος</a:t>
                      </a:r>
                      <a:r>
                        <a:rPr lang="de-DE" sz="2000" i="0" kern="1200" baseline="0" dirty="0">
                          <a:solidFill>
                            <a:schemeClr val="dk1"/>
                          </a:solidFill>
                          <a:effectLst/>
                          <a:latin typeface="Calibri"/>
                          <a:ea typeface="+mn-ea"/>
                          <a:cs typeface="Calibri"/>
                        </a:rPr>
                        <a:t> </a:t>
                      </a:r>
                      <a:r>
                        <a:rPr lang="el-GR" sz="2000" kern="1200" dirty="0">
                          <a:solidFill>
                            <a:schemeClr val="tx2"/>
                          </a:solidFill>
                          <a:effectLst/>
                          <a:latin typeface="Calibri"/>
                          <a:ea typeface="+mn-ea"/>
                          <a:cs typeface="Calibri"/>
                        </a:rPr>
                        <a:t>2</a:t>
                      </a:r>
                      <a:r>
                        <a:rPr lang="de-DE" sz="2000" kern="1200" dirty="0">
                          <a:solidFill>
                            <a:schemeClr val="tx2"/>
                          </a:solidFill>
                          <a:effectLst/>
                          <a:latin typeface="Calibri"/>
                          <a:ea typeface="+mn-ea"/>
                          <a:cs typeface="Calibri"/>
                        </a:rPr>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41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2">
                    <a:lumMod val="75000"/>
                  </a:schemeClr>
                </a:solidFill>
              </a:rPr>
              <a:t>Äquivalenzbeispiele </a:t>
            </a:r>
            <a:r>
              <a:rPr lang="de-DE" dirty="0"/>
              <a:t>von </a:t>
            </a:r>
            <a:r>
              <a:rPr lang="de-DE" dirty="0" err="1"/>
              <a:t>tierphraseologismen</a:t>
            </a:r>
            <a:r>
              <a:rPr lang="de-DE" dirty="0"/>
              <a:t>, 2</a:t>
            </a:r>
            <a:endParaRPr lang="de-DE"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232397"/>
              </p:ext>
            </p:extLst>
          </p:nvPr>
        </p:nvGraphicFramePr>
        <p:xfrm>
          <a:off x="581025" y="2181225"/>
          <a:ext cx="11029950" cy="3328416"/>
        </p:xfrm>
        <a:graphic>
          <a:graphicData uri="http://schemas.openxmlformats.org/drawingml/2006/table">
            <a:tbl>
              <a:tblPr firstRow="1" bandRow="1">
                <a:tableStyleId>{5C22544A-7EE6-4342-B048-85BDC9FD1C3A}</a:tableStyleId>
              </a:tblPr>
              <a:tblGrid>
                <a:gridCol w="6059472">
                  <a:extLst>
                    <a:ext uri="{9D8B030D-6E8A-4147-A177-3AD203B41FA5}">
                      <a16:colId xmlns:a16="http://schemas.microsoft.com/office/drawing/2014/main" val="20000"/>
                    </a:ext>
                  </a:extLst>
                </a:gridCol>
                <a:gridCol w="4970478">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de-DE" sz="2000" dirty="0">
                          <a:latin typeface="Calibri"/>
                          <a:cs typeface="Calibri"/>
                        </a:rPr>
                        <a:t>Deutscher Phraseologismus</a:t>
                      </a:r>
                    </a:p>
                    <a:p>
                      <a:pPr>
                        <a:lnSpc>
                          <a:spcPct val="120000"/>
                        </a:lnSpc>
                      </a:pPr>
                      <a:endParaRPr lang="de-DE" sz="2000" dirty="0">
                        <a:latin typeface="Calibri"/>
                        <a:cs typeface="Calibri"/>
                      </a:endParaRPr>
                    </a:p>
                  </a:txBody>
                  <a:tcPr/>
                </a:tc>
                <a:tc>
                  <a:txBody>
                    <a:bodyPr/>
                    <a:lstStyle/>
                    <a:p>
                      <a:pPr>
                        <a:lnSpc>
                          <a:spcPct val="120000"/>
                        </a:lnSpc>
                      </a:pPr>
                      <a:r>
                        <a:rPr lang="de-DE" sz="2000">
                          <a:latin typeface="Calibri"/>
                          <a:cs typeface="Calibri"/>
                        </a:rPr>
                        <a:t>Griechisches</a:t>
                      </a:r>
                      <a:r>
                        <a:rPr lang="de-DE" sz="2000" baseline="0">
                          <a:latin typeface="Calibri"/>
                          <a:cs typeface="Calibri"/>
                        </a:rPr>
                        <a:t> Äquivalent  /  Äquivalenztyp</a:t>
                      </a:r>
                      <a:endParaRPr lang="de-DE" sz="2000">
                        <a:latin typeface="Calibri"/>
                        <a:cs typeface="Calibri"/>
                      </a:endParaRP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de-DE" sz="2000" i="1" kern="1200" dirty="0" err="1">
                          <a:solidFill>
                            <a:schemeClr val="accent2">
                              <a:lumMod val="75000"/>
                            </a:schemeClr>
                          </a:solidFill>
                          <a:effectLst/>
                          <a:latin typeface="Calibri"/>
                          <a:ea typeface="+mn-ea"/>
                          <a:cs typeface="Calibri"/>
                        </a:rPr>
                        <a:t>jmdn</a:t>
                      </a:r>
                      <a:r>
                        <a:rPr lang="de-DE" sz="2000" i="1" kern="1200" dirty="0">
                          <a:solidFill>
                            <a:schemeClr val="accent2">
                              <a:lumMod val="75000"/>
                            </a:schemeClr>
                          </a:solidFill>
                          <a:effectLst/>
                          <a:latin typeface="Calibri"/>
                          <a:ea typeface="+mn-ea"/>
                          <a:cs typeface="Calibri"/>
                        </a:rPr>
                        <a:t> durch den Wolf drehen</a:t>
                      </a:r>
                      <a:endParaRPr lang="de-DE" sz="2000" i="1" dirty="0">
                        <a:solidFill>
                          <a:schemeClr val="accent2">
                            <a:lumMod val="75000"/>
                          </a:schemeClr>
                        </a:solidFill>
                        <a:latin typeface="Calibri"/>
                        <a:cs typeface="Calibri"/>
                      </a:endParaRPr>
                    </a:p>
                  </a:txBody>
                  <a:tcPr/>
                </a:tc>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l-GR" sz="2000" i="1" kern="1200" dirty="0">
                          <a:solidFill>
                            <a:schemeClr val="accent2">
                              <a:lumMod val="75000"/>
                            </a:schemeClr>
                          </a:solidFill>
                          <a:effectLst/>
                          <a:latin typeface="Calibri"/>
                          <a:ea typeface="+mn-ea"/>
                          <a:cs typeface="Calibri"/>
                        </a:rPr>
                        <a:t>δεν τον αφήνω σε χλωρό κλαρί</a:t>
                      </a:r>
                      <a:r>
                        <a:rPr lang="de-DE" sz="2000" i="0" kern="1200" baseline="0" dirty="0">
                          <a:solidFill>
                            <a:schemeClr val="dk1"/>
                          </a:solidFill>
                          <a:effectLst/>
                          <a:latin typeface="Calibri"/>
                          <a:ea typeface="+mn-ea"/>
                          <a:cs typeface="Calibri"/>
                        </a:rPr>
                        <a:t> </a:t>
                      </a:r>
                      <a:r>
                        <a:rPr lang="de-DE" sz="2000" kern="1200" dirty="0">
                          <a:solidFill>
                            <a:schemeClr val="tx2"/>
                          </a:solidFill>
                          <a:effectLst/>
                          <a:latin typeface="Calibri"/>
                          <a:ea typeface="+mn-ea"/>
                          <a:cs typeface="Calibri"/>
                        </a:rPr>
                        <a:t>2a</a:t>
                      </a:r>
                    </a:p>
                  </a:txBody>
                  <a:tcPr/>
                </a:tc>
                <a:extLst>
                  <a:ext uri="{0D108BD9-81ED-4DB2-BD59-A6C34878D82A}">
                    <a16:rowId xmlns:a16="http://schemas.microsoft.com/office/drawing/2014/main" val="10001"/>
                  </a:ext>
                </a:extLst>
              </a:tr>
              <a:tr h="370840">
                <a:tc>
                  <a:txBody>
                    <a:bodyPr/>
                    <a:lstStyle/>
                    <a:p>
                      <a:pPr>
                        <a:lnSpc>
                          <a:spcPct val="120000"/>
                        </a:lnSpc>
                      </a:pPr>
                      <a:r>
                        <a:rPr lang="de-DE" sz="2000" i="1" kern="1200">
                          <a:solidFill>
                            <a:schemeClr val="accent2">
                              <a:lumMod val="75000"/>
                            </a:schemeClr>
                          </a:solidFill>
                          <a:effectLst/>
                          <a:latin typeface="Calibri"/>
                          <a:ea typeface="+mn-ea"/>
                          <a:cs typeface="Calibri"/>
                        </a:rPr>
                        <a:t>wie durch den Wolf gedreht sein / </a:t>
                      </a:r>
                      <a:br>
                        <a:rPr lang="de-DE" sz="2000" i="1" kern="1200">
                          <a:solidFill>
                            <a:schemeClr val="accent2">
                              <a:lumMod val="75000"/>
                            </a:schemeClr>
                          </a:solidFill>
                          <a:effectLst/>
                          <a:latin typeface="Calibri"/>
                          <a:ea typeface="+mn-ea"/>
                          <a:cs typeface="Calibri"/>
                        </a:rPr>
                      </a:br>
                      <a:r>
                        <a:rPr lang="de-DE" sz="2000" i="1" kern="1200">
                          <a:solidFill>
                            <a:schemeClr val="accent2">
                              <a:lumMod val="75000"/>
                            </a:schemeClr>
                          </a:solidFill>
                          <a:effectLst/>
                          <a:latin typeface="Calibri"/>
                          <a:ea typeface="+mn-ea"/>
                          <a:cs typeface="Calibri"/>
                        </a:rPr>
                        <a:t>sich wie durch den Wolf gedreht fühlen</a:t>
                      </a:r>
                      <a:endParaRPr lang="de-DE" sz="2000" i="1">
                        <a:solidFill>
                          <a:schemeClr val="accent2">
                            <a:lumMod val="75000"/>
                          </a:schemeClr>
                        </a:solidFill>
                        <a:latin typeface="Calibri"/>
                        <a:cs typeface="Calibri"/>
                      </a:endParaRPr>
                    </a:p>
                  </a:txBody>
                  <a:tcPr/>
                </a:tc>
                <a:tc>
                  <a:txBody>
                    <a:bodyPr/>
                    <a:lstStyle/>
                    <a:p>
                      <a:pPr>
                        <a:lnSpc>
                          <a:spcPct val="120000"/>
                        </a:lnSpc>
                      </a:pPr>
                      <a:r>
                        <a:rPr lang="de-DE" sz="2000" i="1" kern="1200" dirty="0" err="1">
                          <a:solidFill>
                            <a:schemeClr val="tx2"/>
                          </a:solidFill>
                          <a:effectLst/>
                          <a:latin typeface="Calibri"/>
                          <a:ea typeface="+mn-ea"/>
                          <a:cs typeface="Calibri"/>
                        </a:rPr>
                        <a:t>είμ</a:t>
                      </a:r>
                      <a:r>
                        <a:rPr lang="de-DE" sz="2000" i="1" kern="1200" dirty="0">
                          <a:solidFill>
                            <a:schemeClr val="tx2"/>
                          </a:solidFill>
                          <a:effectLst/>
                          <a:latin typeface="Calibri"/>
                          <a:ea typeface="+mn-ea"/>
                          <a:cs typeface="Calibri"/>
                        </a:rPr>
                        <a:t>α</a:t>
                      </a:r>
                      <a:r>
                        <a:rPr lang="de-DE" sz="2000" i="1" kern="1200" dirty="0" err="1">
                          <a:solidFill>
                            <a:schemeClr val="tx2"/>
                          </a:solidFill>
                          <a:effectLst/>
                          <a:latin typeface="Calibri"/>
                          <a:ea typeface="+mn-ea"/>
                          <a:cs typeface="Calibri"/>
                        </a:rPr>
                        <a:t>ι</a:t>
                      </a:r>
                      <a:r>
                        <a:rPr lang="de-DE" sz="2000" i="1" kern="1200" dirty="0">
                          <a:solidFill>
                            <a:schemeClr val="tx2"/>
                          </a:solidFill>
                          <a:effectLst/>
                          <a:latin typeface="Calibri"/>
                          <a:ea typeface="+mn-ea"/>
                          <a:cs typeface="Calibri"/>
                        </a:rPr>
                        <a:t> π</a:t>
                      </a:r>
                      <a:r>
                        <a:rPr lang="de-DE" sz="2000" i="1" kern="1200" dirty="0" err="1">
                          <a:solidFill>
                            <a:schemeClr val="tx2"/>
                          </a:solidFill>
                          <a:effectLst/>
                          <a:latin typeface="Calibri"/>
                          <a:ea typeface="+mn-ea"/>
                          <a:cs typeface="Calibri"/>
                        </a:rPr>
                        <a:t>τώμ</a:t>
                      </a:r>
                      <a:r>
                        <a:rPr lang="de-DE" sz="2000" i="1" kern="1200" dirty="0">
                          <a:solidFill>
                            <a:schemeClr val="tx2"/>
                          </a:solidFill>
                          <a:effectLst/>
                          <a:latin typeface="Calibri"/>
                          <a:ea typeface="+mn-ea"/>
                          <a:cs typeface="Calibri"/>
                        </a:rPr>
                        <a:t>α / </a:t>
                      </a:r>
                      <a:r>
                        <a:rPr lang="de-DE" sz="2000" i="1" kern="1200" dirty="0" err="1">
                          <a:solidFill>
                            <a:schemeClr val="tx2"/>
                          </a:solidFill>
                          <a:effectLst/>
                          <a:latin typeface="Calibri"/>
                          <a:ea typeface="+mn-ea"/>
                          <a:cs typeface="Calibri"/>
                        </a:rPr>
                        <a:t>λιώμ</a:t>
                      </a:r>
                      <a:r>
                        <a:rPr lang="de-DE" sz="2000" i="1" kern="1200" dirty="0">
                          <a:solidFill>
                            <a:schemeClr val="tx2"/>
                          </a:solidFill>
                          <a:effectLst/>
                          <a:latin typeface="Calibri"/>
                          <a:ea typeface="+mn-ea"/>
                          <a:cs typeface="Calibri"/>
                        </a:rPr>
                        <a:t>α </a:t>
                      </a:r>
                      <a:r>
                        <a:rPr lang="de-DE" sz="2000" i="0" kern="1200" dirty="0">
                          <a:solidFill>
                            <a:schemeClr val="tx2"/>
                          </a:solidFill>
                          <a:effectLst/>
                          <a:latin typeface="Calibri"/>
                          <a:ea typeface="+mn-ea"/>
                          <a:cs typeface="Calibri"/>
                        </a:rPr>
                        <a:t>(kein Phraseologismus)</a:t>
                      </a:r>
                      <a:r>
                        <a:rPr lang="de-DE" sz="2000" i="0" kern="1200" baseline="0" dirty="0">
                          <a:solidFill>
                            <a:schemeClr val="tx2"/>
                          </a:solidFill>
                          <a:effectLst/>
                          <a:latin typeface="Calibri"/>
                          <a:ea typeface="+mn-ea"/>
                          <a:cs typeface="Calibri"/>
                        </a:rPr>
                        <a:t> </a:t>
                      </a:r>
                      <a:r>
                        <a:rPr lang="de-DE" sz="2000" kern="1200" dirty="0">
                          <a:solidFill>
                            <a:schemeClr val="tx2"/>
                          </a:solidFill>
                          <a:effectLst/>
                          <a:latin typeface="Calibri"/>
                          <a:ea typeface="+mn-ea"/>
                          <a:cs typeface="Calibri"/>
                        </a:rPr>
                        <a:t>3</a:t>
                      </a:r>
                    </a:p>
                  </a:txBody>
                  <a:tcPr/>
                </a:tc>
                <a:extLst>
                  <a:ext uri="{0D108BD9-81ED-4DB2-BD59-A6C34878D82A}">
                    <a16:rowId xmlns:a16="http://schemas.microsoft.com/office/drawing/2014/main" val="10002"/>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ein schlauer / alter Fuchs</a:t>
                      </a:r>
                      <a:endParaRPr lang="de-DE" sz="2000" i="1" dirty="0">
                        <a:solidFill>
                          <a:schemeClr val="accent2">
                            <a:lumMod val="75000"/>
                          </a:schemeClr>
                        </a:solidFill>
                        <a:latin typeface="Calibri"/>
                        <a:cs typeface="Calibri"/>
                      </a:endParaRPr>
                    </a:p>
                  </a:txBody>
                  <a:tcPr/>
                </a:tc>
                <a:tc>
                  <a:txBody>
                    <a:bodyPr/>
                    <a:lstStyle/>
                    <a:p>
                      <a:pPr marL="0" algn="l" defTabSz="457200" rtl="0" eaLnBrk="1" latinLnBrk="0" hangingPunct="1">
                        <a:lnSpc>
                          <a:spcPct val="120000"/>
                        </a:lnSpc>
                      </a:pPr>
                      <a:r>
                        <a:rPr lang="el-GR" sz="2000" i="1" kern="1200" dirty="0">
                          <a:solidFill>
                            <a:schemeClr val="accent2">
                              <a:lumMod val="75000"/>
                            </a:schemeClr>
                          </a:solidFill>
                          <a:effectLst/>
                          <a:latin typeface="Calibri"/>
                          <a:ea typeface="+mn-ea"/>
                          <a:cs typeface="Calibri"/>
                        </a:rPr>
                        <a:t>μία</a:t>
                      </a:r>
                      <a:r>
                        <a:rPr lang="el-GR" sz="2000" i="1" kern="1200" baseline="0" dirty="0">
                          <a:solidFill>
                            <a:schemeClr val="accent2">
                              <a:lumMod val="75000"/>
                            </a:schemeClr>
                          </a:solidFill>
                          <a:effectLst/>
                          <a:latin typeface="Calibri"/>
                          <a:ea typeface="+mn-ea"/>
                          <a:cs typeface="Calibri"/>
                        </a:rPr>
                        <a:t> </a:t>
                      </a:r>
                      <a:r>
                        <a:rPr lang="de-DE" sz="2000" i="1" kern="1200" dirty="0">
                          <a:solidFill>
                            <a:schemeClr val="accent2">
                              <a:lumMod val="75000"/>
                            </a:schemeClr>
                          </a:solidFill>
                          <a:effectLst/>
                          <a:latin typeface="Calibri"/>
                          <a:ea typeface="+mn-ea"/>
                          <a:cs typeface="Calibri"/>
                        </a:rPr>
                        <a:t>π</a:t>
                      </a:r>
                      <a:r>
                        <a:rPr lang="de-DE" sz="2000" i="1" kern="1200" dirty="0" err="1">
                          <a:solidFill>
                            <a:schemeClr val="accent2">
                              <a:lumMod val="75000"/>
                            </a:schemeClr>
                          </a:solidFill>
                          <a:effectLst/>
                          <a:latin typeface="Calibri"/>
                          <a:ea typeface="+mn-ea"/>
                          <a:cs typeface="Calibri"/>
                        </a:rPr>
                        <a:t>ονηρή</a:t>
                      </a:r>
                      <a:r>
                        <a:rPr lang="de-DE" sz="2000" i="1" kern="1200" dirty="0">
                          <a:solidFill>
                            <a:schemeClr val="accent2">
                              <a:lumMod val="75000"/>
                            </a:schemeClr>
                          </a:solidFill>
                          <a:effectLst/>
                          <a:latin typeface="Calibri"/>
                          <a:ea typeface="+mn-ea"/>
                          <a:cs typeface="Calibri"/>
                        </a:rPr>
                        <a:t> α</a:t>
                      </a:r>
                      <a:r>
                        <a:rPr lang="de-DE" sz="2000" i="1" kern="1200" dirty="0" err="1">
                          <a:solidFill>
                            <a:schemeClr val="accent2">
                              <a:lumMod val="75000"/>
                            </a:schemeClr>
                          </a:solidFill>
                          <a:effectLst/>
                          <a:latin typeface="Calibri"/>
                          <a:ea typeface="+mn-ea"/>
                          <a:cs typeface="Calibri"/>
                        </a:rPr>
                        <a:t>λε</a:t>
                      </a:r>
                      <a:r>
                        <a:rPr lang="de-DE" sz="2000" i="1" kern="1200" dirty="0">
                          <a:solidFill>
                            <a:schemeClr val="accent2">
                              <a:lumMod val="75000"/>
                            </a:schemeClr>
                          </a:solidFill>
                          <a:effectLst/>
                          <a:latin typeface="Calibri"/>
                          <a:ea typeface="+mn-ea"/>
                          <a:cs typeface="Calibri"/>
                        </a:rPr>
                        <a:t>πού</a:t>
                      </a:r>
                      <a:r>
                        <a:rPr lang="de-DE" sz="2000" i="0" kern="1200" baseline="0" dirty="0">
                          <a:solidFill>
                            <a:schemeClr val="dk1"/>
                          </a:solidFill>
                          <a:effectLst/>
                          <a:latin typeface="Calibri"/>
                          <a:ea typeface="+mn-ea"/>
                          <a:cs typeface="Calibri"/>
                        </a:rPr>
                        <a:t> </a:t>
                      </a:r>
                      <a:r>
                        <a:rPr lang="de-DE" sz="2000" kern="1200" dirty="0">
                          <a:solidFill>
                            <a:schemeClr val="tx2"/>
                          </a:solidFill>
                          <a:effectLst/>
                          <a:latin typeface="Calibri"/>
                          <a:ea typeface="+mn-ea"/>
                          <a:cs typeface="Calibri"/>
                        </a:rPr>
                        <a:t>1</a:t>
                      </a:r>
                    </a:p>
                  </a:txBody>
                  <a:tcPr/>
                </a:tc>
                <a:extLst>
                  <a:ext uri="{0D108BD9-81ED-4DB2-BD59-A6C34878D82A}">
                    <a16:rowId xmlns:a16="http://schemas.microsoft.com/office/drawing/2014/main" val="10003"/>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aufs falsche / richtige Pferd setzen</a:t>
                      </a:r>
                    </a:p>
                  </a:txBody>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l-GR" sz="2000" i="1" kern="1200" dirty="0">
                          <a:solidFill>
                            <a:schemeClr val="accent2">
                              <a:lumMod val="75000"/>
                            </a:schemeClr>
                          </a:solidFill>
                          <a:effectLst/>
                          <a:latin typeface="Calibri"/>
                          <a:ea typeface="+mn-ea"/>
                          <a:cs typeface="Calibri"/>
                        </a:rPr>
                        <a:t>ποντάρω σε λάθος / σωστό χαρτί</a:t>
                      </a:r>
                      <a:r>
                        <a:rPr lang="en-US" sz="2000" i="1" kern="1200" dirty="0">
                          <a:solidFill>
                            <a:schemeClr val="accent2">
                              <a:lumMod val="75000"/>
                            </a:schemeClr>
                          </a:solidFill>
                          <a:effectLst/>
                          <a:latin typeface="Calibri"/>
                          <a:ea typeface="+mn-ea"/>
                          <a:cs typeface="Calibri"/>
                        </a:rPr>
                        <a:t> </a:t>
                      </a:r>
                      <a:r>
                        <a:rPr lang="de-DE" sz="2000" kern="1200" dirty="0">
                          <a:solidFill>
                            <a:schemeClr val="tx2"/>
                          </a:solidFill>
                          <a:effectLst/>
                          <a:latin typeface="Calibri"/>
                          <a:ea typeface="+mn-ea"/>
                          <a:cs typeface="Calibri"/>
                        </a:rPr>
                        <a:t>2c</a:t>
                      </a:r>
                      <a:endParaRPr lang="de-DE" sz="2000" dirty="0">
                        <a:solidFill>
                          <a:schemeClr val="tx2"/>
                        </a:solidFill>
                        <a:latin typeface="Calibri"/>
                        <a:cs typeface="Calibri"/>
                      </a:endParaRPr>
                    </a:p>
                  </a:txBody>
                  <a:tcPr/>
                </a:tc>
                <a:extLst>
                  <a:ext uri="{0D108BD9-81ED-4DB2-BD59-A6C34878D82A}">
                    <a16:rowId xmlns:a16="http://schemas.microsoft.com/office/drawing/2014/main" val="10004"/>
                  </a:ext>
                </a:extLst>
              </a:tr>
              <a:tr h="370840">
                <a:tc>
                  <a:txBody>
                    <a:bodyPr/>
                    <a:lstStyle/>
                    <a:p>
                      <a:pPr>
                        <a:lnSpc>
                          <a:spcPct val="120000"/>
                        </a:lnSpc>
                      </a:pPr>
                      <a:r>
                        <a:rPr lang="de-DE" sz="2000" i="1" kern="1200" dirty="0">
                          <a:solidFill>
                            <a:schemeClr val="accent2">
                              <a:lumMod val="75000"/>
                            </a:schemeClr>
                          </a:solidFill>
                          <a:effectLst/>
                          <a:latin typeface="Calibri"/>
                          <a:ea typeface="+mn-ea"/>
                          <a:cs typeface="Calibri"/>
                        </a:rPr>
                        <a:t>keine Sau / kein Schwein</a:t>
                      </a:r>
                    </a:p>
                  </a:txBody>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l-GR" sz="2000" i="1" kern="1200" dirty="0">
                          <a:solidFill>
                            <a:schemeClr val="accent2">
                              <a:lumMod val="75000"/>
                            </a:schemeClr>
                          </a:solidFill>
                          <a:effectLst/>
                          <a:latin typeface="Calibri"/>
                          <a:ea typeface="+mn-ea"/>
                          <a:cs typeface="Calibri"/>
                        </a:rPr>
                        <a:t>ούτε ψυχή </a:t>
                      </a:r>
                      <a:r>
                        <a:rPr lang="en-US" sz="2000" baseline="0" dirty="0">
                          <a:solidFill>
                            <a:schemeClr val="tx2"/>
                          </a:solidFill>
                          <a:latin typeface="Calibri"/>
                          <a:cs typeface="Calibri"/>
                        </a:rPr>
                        <a:t>2f</a:t>
                      </a:r>
                      <a:endParaRPr lang="de-DE" sz="2000" dirty="0">
                        <a:solidFill>
                          <a:schemeClr val="tx2"/>
                        </a:solidFill>
                        <a:latin typeface="Calibri"/>
                        <a:cs typeface="Calibri"/>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69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de-DE"/>
            </a:br>
            <a:br>
              <a:rPr lang="de-DE"/>
            </a:br>
            <a:br>
              <a:rPr lang="de-DE"/>
            </a:br>
            <a:br>
              <a:rPr lang="de-DE"/>
            </a:br>
            <a:r>
              <a:rPr lang="de-DE"/>
              <a:t>quantitative Verteilung der Äquivalenztypen </a:t>
            </a:r>
            <a:br>
              <a:rPr lang="de-DE"/>
            </a:br>
            <a:r>
              <a:rPr lang="de-DE"/>
              <a:t>im </a:t>
            </a:r>
            <a:r>
              <a:rPr lang="de-DE" err="1"/>
              <a:t>bereich</a:t>
            </a:r>
            <a:r>
              <a:rPr lang="de-DE"/>
              <a:t> der </a:t>
            </a:r>
            <a:r>
              <a:rPr lang="de-DE" err="1"/>
              <a:t>TierPhraseologismen</a:t>
            </a:r>
            <a:r>
              <a:rPr lang="de-DE"/>
              <a:t>: </a:t>
            </a:r>
            <a:r>
              <a:rPr lang="de-DE">
                <a:solidFill>
                  <a:schemeClr val="accent2">
                    <a:lumMod val="75000"/>
                  </a:schemeClr>
                </a:solidFill>
              </a:rPr>
              <a:t>Deutsch-griechisch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970255"/>
              </p:ext>
            </p:extLst>
          </p:nvPr>
        </p:nvGraphicFramePr>
        <p:xfrm>
          <a:off x="2663937" y="2337428"/>
          <a:ext cx="6916626" cy="3853822"/>
        </p:xfrm>
        <a:graphic>
          <a:graphicData uri="http://schemas.openxmlformats.org/drawingml/2006/table">
            <a:tbl>
              <a:tblPr>
                <a:tableStyleId>{D113A9D2-9D6B-4929-AA2D-F23B5EE8CBE7}</a:tableStyleId>
              </a:tblPr>
              <a:tblGrid>
                <a:gridCol w="2305542">
                  <a:extLst>
                    <a:ext uri="{9D8B030D-6E8A-4147-A177-3AD203B41FA5}">
                      <a16:colId xmlns:a16="http://schemas.microsoft.com/office/drawing/2014/main" val="20000"/>
                    </a:ext>
                  </a:extLst>
                </a:gridCol>
                <a:gridCol w="2305542">
                  <a:extLst>
                    <a:ext uri="{9D8B030D-6E8A-4147-A177-3AD203B41FA5}">
                      <a16:colId xmlns:a16="http://schemas.microsoft.com/office/drawing/2014/main" val="20001"/>
                    </a:ext>
                  </a:extLst>
                </a:gridCol>
                <a:gridCol w="2305542">
                  <a:extLst>
                    <a:ext uri="{9D8B030D-6E8A-4147-A177-3AD203B41FA5}">
                      <a16:colId xmlns:a16="http://schemas.microsoft.com/office/drawing/2014/main" val="20002"/>
                    </a:ext>
                  </a:extLst>
                </a:gridCol>
              </a:tblGrid>
              <a:tr h="823895">
                <a:tc>
                  <a:txBody>
                    <a:bodyPr/>
                    <a:lstStyle/>
                    <a:p>
                      <a:pPr algn="ctr">
                        <a:lnSpc>
                          <a:spcPct val="150000"/>
                        </a:lnSpc>
                        <a:spcBef>
                          <a:spcPts val="600"/>
                        </a:spcBef>
                        <a:spcAft>
                          <a:spcPts val="600"/>
                        </a:spcAft>
                      </a:pPr>
                      <a:r>
                        <a:rPr lang="de-DE" sz="1400" b="1" dirty="0">
                          <a:solidFill>
                            <a:schemeClr val="accent2"/>
                          </a:solidFill>
                          <a:effectLst/>
                        </a:rPr>
                        <a:t>Äquivalenztyp</a:t>
                      </a:r>
                    </a:p>
                    <a:p>
                      <a:pPr algn="ctr">
                        <a:lnSpc>
                          <a:spcPct val="150000"/>
                        </a:lnSpc>
                        <a:spcBef>
                          <a:spcPts val="600"/>
                        </a:spcBef>
                        <a:spcAft>
                          <a:spcPts val="600"/>
                        </a:spcAft>
                      </a:pPr>
                      <a:endParaRPr lang="de-DE" sz="1400" b="1"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0"/>
                        </a:spcAft>
                      </a:pPr>
                      <a:r>
                        <a:rPr lang="de-DE" sz="1400" b="1" kern="1200" dirty="0" err="1">
                          <a:solidFill>
                            <a:schemeClr val="accent2"/>
                          </a:solidFill>
                          <a:effectLst/>
                          <a:latin typeface="+mn-lt"/>
                          <a:ea typeface="+mn-ea"/>
                          <a:cs typeface="+mn-cs"/>
                        </a:rPr>
                        <a:t>Vorkommenshäufigkeit</a:t>
                      </a:r>
                      <a:endParaRPr lang="de-DE" sz="1400" b="1" kern="1200" dirty="0">
                        <a:solidFill>
                          <a:schemeClr val="accent2"/>
                        </a:solidFill>
                        <a:effectLst/>
                        <a:latin typeface="+mn-lt"/>
                        <a:ea typeface="+mn-ea"/>
                        <a:cs typeface="+mn-cs"/>
                      </a:endParaRPr>
                    </a:p>
                    <a:p>
                      <a:pPr algn="ctr">
                        <a:lnSpc>
                          <a:spcPct val="100000"/>
                        </a:lnSpc>
                        <a:spcBef>
                          <a:spcPts val="0"/>
                        </a:spcBef>
                        <a:spcAft>
                          <a:spcPts val="600"/>
                        </a:spcAft>
                      </a:pPr>
                      <a:r>
                        <a:rPr lang="de-DE" sz="1400" b="1" kern="1200" dirty="0">
                          <a:solidFill>
                            <a:schemeClr val="accent2"/>
                          </a:solidFill>
                          <a:effectLst/>
                          <a:latin typeface="+mn-lt"/>
                          <a:ea typeface="+mn-ea"/>
                          <a:cs typeface="+mn-cs"/>
                        </a:rPr>
                        <a:t>des Äquivalenztyps</a:t>
                      </a:r>
                    </a:p>
                  </a:txBody>
                  <a:tcPr marL="44450" marR="44450" marT="0" marB="0"/>
                </a:tc>
                <a:tc>
                  <a:txBody>
                    <a:bodyPr/>
                    <a:lstStyle/>
                    <a:p>
                      <a:pPr marL="0" marR="0" indent="0" algn="ctr" defTabSz="457200" rtl="0" eaLnBrk="1" fontAlgn="auto" latinLnBrk="0" hangingPunct="1">
                        <a:lnSpc>
                          <a:spcPct val="150000"/>
                        </a:lnSpc>
                        <a:spcBef>
                          <a:spcPts val="600"/>
                        </a:spcBef>
                        <a:spcAft>
                          <a:spcPts val="0"/>
                        </a:spcAft>
                        <a:buClrTx/>
                        <a:buSzTx/>
                        <a:buFontTx/>
                        <a:buNone/>
                        <a:tabLst/>
                        <a:defRPr/>
                      </a:pPr>
                      <a:r>
                        <a:rPr lang="de-DE" sz="1400" b="1" kern="1200" dirty="0">
                          <a:solidFill>
                            <a:schemeClr val="accent2"/>
                          </a:solidFill>
                          <a:effectLst/>
                          <a:latin typeface="+mn-lt"/>
                          <a:ea typeface="+mn-ea"/>
                          <a:cs typeface="+mn-cs"/>
                        </a:rPr>
                        <a:t>Anteil des Äquivalenztyps</a:t>
                      </a:r>
                    </a:p>
                    <a:p>
                      <a:pPr marL="0" algn="ctr" defTabSz="457200" rtl="0" eaLnBrk="1" latinLnBrk="0" hangingPunct="1">
                        <a:lnSpc>
                          <a:spcPct val="100000"/>
                        </a:lnSpc>
                        <a:spcBef>
                          <a:spcPts val="0"/>
                        </a:spcBef>
                        <a:spcAft>
                          <a:spcPts val="600"/>
                        </a:spcAft>
                      </a:pPr>
                      <a:r>
                        <a:rPr lang="de-DE" sz="1400" b="1" kern="1200" dirty="0">
                          <a:solidFill>
                            <a:schemeClr val="accent2"/>
                          </a:solidFill>
                          <a:effectLst/>
                          <a:latin typeface="+mn-lt"/>
                          <a:ea typeface="+mn-ea"/>
                          <a:cs typeface="+mn-cs"/>
                        </a:rPr>
                        <a:t> in %</a:t>
                      </a:r>
                    </a:p>
                  </a:txBody>
                  <a:tcPr marL="44450" marR="44450" marT="0" marB="0"/>
                </a:tc>
                <a:extLst>
                  <a:ext uri="{0D108BD9-81ED-4DB2-BD59-A6C34878D82A}">
                    <a16:rowId xmlns:a16="http://schemas.microsoft.com/office/drawing/2014/main" val="10000"/>
                  </a:ext>
                </a:extLst>
              </a:tr>
              <a:tr h="330086">
                <a:tc>
                  <a:txBody>
                    <a:bodyPr/>
                    <a:lstStyle/>
                    <a:p>
                      <a:pPr algn="ctr">
                        <a:lnSpc>
                          <a:spcPct val="150000"/>
                        </a:lnSpc>
                        <a:spcBef>
                          <a:spcPts val="600"/>
                        </a:spcBef>
                        <a:spcAft>
                          <a:spcPts val="600"/>
                        </a:spcAft>
                      </a:pPr>
                      <a:r>
                        <a:rPr lang="de-DE" sz="1200">
                          <a:effectLst/>
                        </a:rPr>
                        <a:t>1.</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55</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13,5%</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1"/>
                  </a:ext>
                </a:extLst>
              </a:tr>
              <a:tr h="330086">
                <a:tc>
                  <a:txBody>
                    <a:bodyPr/>
                    <a:lstStyle/>
                    <a:p>
                      <a:pPr algn="ctr">
                        <a:lnSpc>
                          <a:spcPct val="150000"/>
                        </a:lnSpc>
                        <a:spcBef>
                          <a:spcPts val="600"/>
                        </a:spcBef>
                        <a:spcAft>
                          <a:spcPts val="600"/>
                        </a:spcAft>
                      </a:pPr>
                      <a:r>
                        <a:rPr lang="de-DE" sz="1200" dirty="0">
                          <a:effectLst/>
                        </a:rPr>
                        <a:t>2a.</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149</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36,7%</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2"/>
                  </a:ext>
                </a:extLst>
              </a:tr>
              <a:tr h="330086">
                <a:tc>
                  <a:txBody>
                    <a:bodyPr/>
                    <a:lstStyle/>
                    <a:p>
                      <a:pPr algn="ctr">
                        <a:lnSpc>
                          <a:spcPct val="150000"/>
                        </a:lnSpc>
                        <a:spcBef>
                          <a:spcPts val="600"/>
                        </a:spcBef>
                        <a:spcAft>
                          <a:spcPts val="600"/>
                        </a:spcAft>
                      </a:pPr>
                      <a:r>
                        <a:rPr lang="de-DE" sz="1200">
                          <a:effectLst/>
                        </a:rPr>
                        <a:t>2b.</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15</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3,7%</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3"/>
                  </a:ext>
                </a:extLst>
              </a:tr>
              <a:tr h="330086">
                <a:tc>
                  <a:txBody>
                    <a:bodyPr/>
                    <a:lstStyle/>
                    <a:p>
                      <a:pPr algn="ctr">
                        <a:lnSpc>
                          <a:spcPct val="150000"/>
                        </a:lnSpc>
                        <a:spcBef>
                          <a:spcPts val="600"/>
                        </a:spcBef>
                        <a:spcAft>
                          <a:spcPts val="600"/>
                        </a:spcAft>
                      </a:pPr>
                      <a:r>
                        <a:rPr lang="de-DE" sz="1200">
                          <a:effectLst/>
                        </a:rPr>
                        <a:t>2c.</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31</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7,6%</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4"/>
                  </a:ext>
                </a:extLst>
              </a:tr>
              <a:tr h="330086">
                <a:tc>
                  <a:txBody>
                    <a:bodyPr/>
                    <a:lstStyle/>
                    <a:p>
                      <a:pPr algn="ctr">
                        <a:lnSpc>
                          <a:spcPct val="150000"/>
                        </a:lnSpc>
                        <a:spcBef>
                          <a:spcPts val="600"/>
                        </a:spcBef>
                        <a:spcAft>
                          <a:spcPts val="600"/>
                        </a:spcAft>
                      </a:pPr>
                      <a:r>
                        <a:rPr lang="de-DE" sz="1200">
                          <a:effectLst/>
                        </a:rPr>
                        <a:t>2d.</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49</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12%</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5"/>
                  </a:ext>
                </a:extLst>
              </a:tr>
              <a:tr h="330086">
                <a:tc>
                  <a:txBody>
                    <a:bodyPr/>
                    <a:lstStyle/>
                    <a:p>
                      <a:pPr algn="ctr">
                        <a:lnSpc>
                          <a:spcPct val="150000"/>
                        </a:lnSpc>
                        <a:spcBef>
                          <a:spcPts val="600"/>
                        </a:spcBef>
                        <a:spcAft>
                          <a:spcPts val="600"/>
                        </a:spcAft>
                      </a:pPr>
                      <a:r>
                        <a:rPr lang="de-DE" sz="1200">
                          <a:effectLst/>
                        </a:rPr>
                        <a:t>2e.</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2</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0,4%</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6"/>
                  </a:ext>
                </a:extLst>
              </a:tr>
              <a:tr h="330086">
                <a:tc>
                  <a:txBody>
                    <a:bodyPr/>
                    <a:lstStyle/>
                    <a:p>
                      <a:pPr algn="ctr">
                        <a:lnSpc>
                          <a:spcPct val="150000"/>
                        </a:lnSpc>
                        <a:spcBef>
                          <a:spcPts val="600"/>
                        </a:spcBef>
                        <a:spcAft>
                          <a:spcPts val="600"/>
                        </a:spcAft>
                      </a:pPr>
                      <a:r>
                        <a:rPr lang="de-DE" sz="1200">
                          <a:effectLst/>
                        </a:rPr>
                        <a:t>2f.</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2</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0,4%</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7"/>
                  </a:ext>
                </a:extLst>
              </a:tr>
              <a:tr h="330086">
                <a:tc>
                  <a:txBody>
                    <a:bodyPr/>
                    <a:lstStyle/>
                    <a:p>
                      <a:pPr algn="ctr">
                        <a:lnSpc>
                          <a:spcPct val="150000"/>
                        </a:lnSpc>
                        <a:spcBef>
                          <a:spcPts val="600"/>
                        </a:spcBef>
                        <a:spcAft>
                          <a:spcPts val="600"/>
                        </a:spcAft>
                      </a:pPr>
                      <a:r>
                        <a:rPr lang="de-DE" sz="1200">
                          <a:effectLst/>
                        </a:rPr>
                        <a:t>2g.</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0,2%</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8"/>
                  </a:ext>
                </a:extLst>
              </a:tr>
              <a:tr h="389239">
                <a:tc>
                  <a:txBody>
                    <a:bodyPr/>
                    <a:lstStyle/>
                    <a:p>
                      <a:pPr algn="ctr">
                        <a:lnSpc>
                          <a:spcPct val="150000"/>
                        </a:lnSpc>
                        <a:spcBef>
                          <a:spcPts val="600"/>
                        </a:spcBef>
                        <a:spcAft>
                          <a:spcPts val="600"/>
                        </a:spcAft>
                      </a:pPr>
                      <a:r>
                        <a:rPr lang="de-DE" sz="1200" dirty="0">
                          <a:effectLst/>
                        </a:rPr>
                        <a:t>3.</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108</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26,6%</a:t>
                      </a:r>
                      <a:endParaRPr lang="de-DE" sz="1200" dirty="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9"/>
                  </a:ext>
                </a:extLst>
              </a:tr>
            </a:tbl>
          </a:graphicData>
        </a:graphic>
      </p:graphicFrame>
      <p:sp>
        <p:nvSpPr>
          <p:cNvPr id="3" name="TextBox 2"/>
          <p:cNvSpPr txBox="1"/>
          <p:nvPr/>
        </p:nvSpPr>
        <p:spPr>
          <a:xfrm>
            <a:off x="9823921" y="5360253"/>
            <a:ext cx="2046650" cy="830997"/>
          </a:xfrm>
          <a:prstGeom prst="rect">
            <a:avLst/>
          </a:prstGeom>
          <a:noFill/>
        </p:spPr>
        <p:txBody>
          <a:bodyPr wrap="square" rtlCol="0">
            <a:spAutoFit/>
          </a:bodyPr>
          <a:lstStyle/>
          <a:p>
            <a:r>
              <a:rPr lang="de-DE" sz="1200" dirty="0"/>
              <a:t>Quantitative Verteilung der Äquivalenztypen im Bereich der Tierphraseologismen (</a:t>
            </a:r>
            <a:r>
              <a:rPr lang="de-DE" sz="1200" dirty="0" err="1"/>
              <a:t>Chrissou</a:t>
            </a:r>
            <a:r>
              <a:rPr lang="de-DE" sz="1200" dirty="0"/>
              <a:t> 2000)</a:t>
            </a:r>
          </a:p>
        </p:txBody>
      </p:sp>
    </p:spTree>
    <p:extLst>
      <p:ext uri="{BB962C8B-B14F-4D97-AF65-F5344CB8AC3E}">
        <p14:creationId xmlns:p14="http://schemas.microsoft.com/office/powerpoint/2010/main" val="105820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de-DE"/>
            </a:br>
            <a:r>
              <a:rPr lang="de-DE"/>
              <a:t>quantitative Verteilung der Äquivalenztypen </a:t>
            </a:r>
            <a:br>
              <a:rPr lang="de-DE"/>
            </a:br>
            <a:r>
              <a:rPr lang="de-DE"/>
              <a:t>im </a:t>
            </a:r>
            <a:r>
              <a:rPr lang="de-DE" err="1"/>
              <a:t>bereich</a:t>
            </a:r>
            <a:r>
              <a:rPr lang="de-DE"/>
              <a:t> der </a:t>
            </a:r>
            <a:r>
              <a:rPr lang="de-DE" err="1"/>
              <a:t>TierPhraseologismen</a:t>
            </a:r>
            <a:r>
              <a:rPr lang="de-DE"/>
              <a:t>: </a:t>
            </a:r>
            <a:r>
              <a:rPr lang="de-DE">
                <a:solidFill>
                  <a:schemeClr val="accent2">
                    <a:lumMod val="75000"/>
                  </a:schemeClr>
                </a:solidFill>
              </a:rPr>
              <a:t>griechisch-Deutsch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761683"/>
              </p:ext>
            </p:extLst>
          </p:nvPr>
        </p:nvGraphicFramePr>
        <p:xfrm>
          <a:off x="2674765" y="2349949"/>
          <a:ext cx="6895638" cy="3803143"/>
        </p:xfrm>
        <a:graphic>
          <a:graphicData uri="http://schemas.openxmlformats.org/drawingml/2006/table">
            <a:tbl>
              <a:tblPr>
                <a:tableStyleId>{D113A9D2-9D6B-4929-AA2D-F23B5EE8CBE7}</a:tableStyleId>
              </a:tblPr>
              <a:tblGrid>
                <a:gridCol w="2298546">
                  <a:extLst>
                    <a:ext uri="{9D8B030D-6E8A-4147-A177-3AD203B41FA5}">
                      <a16:colId xmlns:a16="http://schemas.microsoft.com/office/drawing/2014/main" val="20000"/>
                    </a:ext>
                  </a:extLst>
                </a:gridCol>
                <a:gridCol w="2298546">
                  <a:extLst>
                    <a:ext uri="{9D8B030D-6E8A-4147-A177-3AD203B41FA5}">
                      <a16:colId xmlns:a16="http://schemas.microsoft.com/office/drawing/2014/main" val="20001"/>
                    </a:ext>
                  </a:extLst>
                </a:gridCol>
                <a:gridCol w="2298546">
                  <a:extLst>
                    <a:ext uri="{9D8B030D-6E8A-4147-A177-3AD203B41FA5}">
                      <a16:colId xmlns:a16="http://schemas.microsoft.com/office/drawing/2014/main" val="20002"/>
                    </a:ext>
                  </a:extLst>
                </a:gridCol>
              </a:tblGrid>
              <a:tr h="746731">
                <a:tc>
                  <a:txBody>
                    <a:bodyPr/>
                    <a:lstStyle/>
                    <a:p>
                      <a:pPr algn="ctr">
                        <a:lnSpc>
                          <a:spcPct val="150000"/>
                        </a:lnSpc>
                        <a:spcBef>
                          <a:spcPts val="600"/>
                        </a:spcBef>
                        <a:spcAft>
                          <a:spcPts val="600"/>
                        </a:spcAft>
                      </a:pPr>
                      <a:r>
                        <a:rPr lang="de-DE" sz="1400" b="1" kern="1200">
                          <a:solidFill>
                            <a:schemeClr val="accent2"/>
                          </a:solidFill>
                          <a:effectLst/>
                          <a:latin typeface="+mn-lt"/>
                          <a:ea typeface="+mn-ea"/>
                          <a:cs typeface="+mn-cs"/>
                        </a:rPr>
                        <a:t>Äquivalenztyp</a:t>
                      </a:r>
                    </a:p>
                    <a:p>
                      <a:pPr algn="ctr">
                        <a:lnSpc>
                          <a:spcPct val="150000"/>
                        </a:lnSpc>
                        <a:spcBef>
                          <a:spcPts val="600"/>
                        </a:spcBef>
                        <a:spcAft>
                          <a:spcPts val="600"/>
                        </a:spcAft>
                      </a:pPr>
                      <a:endParaRPr lang="de-DE" sz="1400" b="1" kern="1200">
                        <a:solidFill>
                          <a:schemeClr val="tx1"/>
                        </a:solidFill>
                        <a:effectLst/>
                        <a:latin typeface="Calibri" panose="020F0502020204030204" pitchFamily="34" charset="0"/>
                        <a:ea typeface="MS Mincho" panose="02020609040205080304" pitchFamily="49" charset="-128"/>
                        <a:cs typeface="+mn-cs"/>
                      </a:endParaRPr>
                    </a:p>
                  </a:txBody>
                  <a:tcPr marL="44450" marR="44450" marT="0" marB="0"/>
                </a:tc>
                <a:tc>
                  <a:txBody>
                    <a:bodyPr/>
                    <a:lstStyle/>
                    <a:p>
                      <a:pPr marL="0" algn="ctr" defTabSz="457200" rtl="0" eaLnBrk="1" latinLnBrk="0" hangingPunct="1">
                        <a:lnSpc>
                          <a:spcPct val="150000"/>
                        </a:lnSpc>
                        <a:spcBef>
                          <a:spcPts val="0"/>
                        </a:spcBef>
                        <a:spcAft>
                          <a:spcPts val="0"/>
                        </a:spcAft>
                      </a:pPr>
                      <a:r>
                        <a:rPr lang="de-DE" sz="1400" b="1" kern="1200" dirty="0" err="1">
                          <a:solidFill>
                            <a:schemeClr val="accent2"/>
                          </a:solidFill>
                          <a:effectLst/>
                          <a:latin typeface="+mn-lt"/>
                          <a:ea typeface="+mn-ea"/>
                          <a:cs typeface="+mn-cs"/>
                        </a:rPr>
                        <a:t>Vorkommenshäufigkeit</a:t>
                      </a:r>
                      <a:endParaRPr lang="de-DE" sz="1400" b="1" kern="1200" dirty="0">
                        <a:solidFill>
                          <a:schemeClr val="accent2"/>
                        </a:solidFill>
                        <a:effectLst/>
                        <a:latin typeface="+mn-lt"/>
                        <a:ea typeface="+mn-ea"/>
                        <a:cs typeface="+mn-cs"/>
                      </a:endParaRPr>
                    </a:p>
                    <a:p>
                      <a:pPr marL="0" algn="ctr" defTabSz="457200" rtl="0" eaLnBrk="1" latinLnBrk="0" hangingPunct="1">
                        <a:lnSpc>
                          <a:spcPct val="100000"/>
                        </a:lnSpc>
                        <a:spcBef>
                          <a:spcPts val="0"/>
                        </a:spcBef>
                        <a:spcAft>
                          <a:spcPts val="0"/>
                        </a:spcAft>
                      </a:pPr>
                      <a:r>
                        <a:rPr lang="de-DE" sz="1400" b="1" kern="1200" dirty="0">
                          <a:solidFill>
                            <a:schemeClr val="accent2"/>
                          </a:solidFill>
                          <a:effectLst/>
                          <a:latin typeface="+mn-lt"/>
                          <a:ea typeface="+mn-ea"/>
                          <a:cs typeface="+mn-cs"/>
                        </a:rPr>
                        <a:t>des Äquivalenztyps</a:t>
                      </a:r>
                    </a:p>
                  </a:txBody>
                  <a:tcPr marL="44450" marR="44450" marT="0" marB="0"/>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de-DE" sz="1400" b="1" kern="1200" dirty="0">
                          <a:solidFill>
                            <a:schemeClr val="accent2"/>
                          </a:solidFill>
                          <a:effectLst/>
                          <a:latin typeface="+mn-lt"/>
                          <a:ea typeface="+mn-ea"/>
                          <a:cs typeface="+mn-cs"/>
                        </a:rPr>
                        <a:t>Anteil des Äquivalenztyps</a:t>
                      </a:r>
                    </a:p>
                    <a:p>
                      <a:pPr marL="0" algn="ctr" defTabSz="457200" rtl="0" eaLnBrk="1" latinLnBrk="0" hangingPunct="1">
                        <a:lnSpc>
                          <a:spcPct val="100000"/>
                        </a:lnSpc>
                        <a:spcBef>
                          <a:spcPts val="0"/>
                        </a:spcBef>
                        <a:spcAft>
                          <a:spcPts val="0"/>
                        </a:spcAft>
                      </a:pPr>
                      <a:r>
                        <a:rPr lang="de-DE" sz="1400" b="1" kern="1200" dirty="0">
                          <a:solidFill>
                            <a:schemeClr val="accent2"/>
                          </a:solidFill>
                          <a:effectLst/>
                          <a:latin typeface="+mn-lt"/>
                          <a:ea typeface="+mn-ea"/>
                          <a:cs typeface="+mn-cs"/>
                        </a:rPr>
                        <a:t>in %</a:t>
                      </a:r>
                    </a:p>
                  </a:txBody>
                  <a:tcPr marL="44450" marR="44450" marT="0" marB="0"/>
                </a:tc>
                <a:extLst>
                  <a:ext uri="{0D108BD9-81ED-4DB2-BD59-A6C34878D82A}">
                    <a16:rowId xmlns:a16="http://schemas.microsoft.com/office/drawing/2014/main" val="10000"/>
                  </a:ext>
                </a:extLst>
              </a:tr>
              <a:tr h="338194">
                <a:tc>
                  <a:txBody>
                    <a:bodyPr/>
                    <a:lstStyle/>
                    <a:p>
                      <a:pPr algn="ctr">
                        <a:lnSpc>
                          <a:spcPct val="150000"/>
                        </a:lnSpc>
                        <a:spcBef>
                          <a:spcPts val="600"/>
                        </a:spcBef>
                        <a:spcAft>
                          <a:spcPts val="600"/>
                        </a:spcAft>
                      </a:pPr>
                      <a:r>
                        <a:rPr lang="de-DE" sz="1200" dirty="0">
                          <a:effectLst/>
                        </a:rPr>
                        <a:t>1.</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54</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20,6%</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1"/>
                  </a:ext>
                </a:extLst>
              </a:tr>
              <a:tr h="338194">
                <a:tc>
                  <a:txBody>
                    <a:bodyPr/>
                    <a:lstStyle/>
                    <a:p>
                      <a:pPr algn="ctr">
                        <a:lnSpc>
                          <a:spcPct val="150000"/>
                        </a:lnSpc>
                        <a:spcBef>
                          <a:spcPts val="600"/>
                        </a:spcBef>
                        <a:spcAft>
                          <a:spcPts val="600"/>
                        </a:spcAft>
                      </a:pPr>
                      <a:r>
                        <a:rPr lang="de-DE" sz="1200">
                          <a:effectLst/>
                        </a:rPr>
                        <a:t>2a.</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66</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25,2%</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2"/>
                  </a:ext>
                </a:extLst>
              </a:tr>
              <a:tr h="338194">
                <a:tc>
                  <a:txBody>
                    <a:bodyPr/>
                    <a:lstStyle/>
                    <a:p>
                      <a:pPr algn="ctr">
                        <a:lnSpc>
                          <a:spcPct val="150000"/>
                        </a:lnSpc>
                        <a:spcBef>
                          <a:spcPts val="600"/>
                        </a:spcBef>
                        <a:spcAft>
                          <a:spcPts val="600"/>
                        </a:spcAft>
                      </a:pPr>
                      <a:r>
                        <a:rPr lang="de-DE" sz="1200">
                          <a:effectLst/>
                        </a:rPr>
                        <a:t>2b.</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13</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4,9%</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3"/>
                  </a:ext>
                </a:extLst>
              </a:tr>
              <a:tr h="338194">
                <a:tc>
                  <a:txBody>
                    <a:bodyPr/>
                    <a:lstStyle/>
                    <a:p>
                      <a:pPr algn="ctr">
                        <a:lnSpc>
                          <a:spcPct val="150000"/>
                        </a:lnSpc>
                        <a:spcBef>
                          <a:spcPts val="600"/>
                        </a:spcBef>
                        <a:spcAft>
                          <a:spcPts val="600"/>
                        </a:spcAft>
                      </a:pPr>
                      <a:r>
                        <a:rPr lang="de-DE" sz="1200" dirty="0">
                          <a:effectLst/>
                        </a:rPr>
                        <a:t>2c.</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44</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16,8%</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4"/>
                  </a:ext>
                </a:extLst>
              </a:tr>
              <a:tr h="338194">
                <a:tc>
                  <a:txBody>
                    <a:bodyPr/>
                    <a:lstStyle/>
                    <a:p>
                      <a:pPr algn="ctr">
                        <a:lnSpc>
                          <a:spcPct val="150000"/>
                        </a:lnSpc>
                        <a:spcBef>
                          <a:spcPts val="600"/>
                        </a:spcBef>
                        <a:spcAft>
                          <a:spcPts val="600"/>
                        </a:spcAft>
                      </a:pPr>
                      <a:r>
                        <a:rPr lang="de-DE" sz="1200">
                          <a:effectLst/>
                        </a:rPr>
                        <a:t>2d.</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23</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8,8%</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5"/>
                  </a:ext>
                </a:extLst>
              </a:tr>
              <a:tr h="338194">
                <a:tc>
                  <a:txBody>
                    <a:bodyPr/>
                    <a:lstStyle/>
                    <a:p>
                      <a:pPr algn="ctr">
                        <a:lnSpc>
                          <a:spcPct val="150000"/>
                        </a:lnSpc>
                        <a:spcBef>
                          <a:spcPts val="600"/>
                        </a:spcBef>
                        <a:spcAft>
                          <a:spcPts val="600"/>
                        </a:spcAft>
                      </a:pPr>
                      <a:r>
                        <a:rPr lang="de-DE" sz="1200">
                          <a:effectLst/>
                        </a:rPr>
                        <a:t>2e.</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2</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0,7%</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6"/>
                  </a:ext>
                </a:extLst>
              </a:tr>
              <a:tr h="338194">
                <a:tc>
                  <a:txBody>
                    <a:bodyPr/>
                    <a:lstStyle/>
                    <a:p>
                      <a:pPr algn="ctr">
                        <a:lnSpc>
                          <a:spcPct val="150000"/>
                        </a:lnSpc>
                        <a:spcBef>
                          <a:spcPts val="600"/>
                        </a:spcBef>
                        <a:spcAft>
                          <a:spcPts val="600"/>
                        </a:spcAft>
                      </a:pPr>
                      <a:r>
                        <a:rPr lang="de-DE" sz="1200">
                          <a:effectLst/>
                        </a:rPr>
                        <a:t>2f.</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2</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0,7%</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7"/>
                  </a:ext>
                </a:extLst>
              </a:tr>
              <a:tr h="338194">
                <a:tc>
                  <a:txBody>
                    <a:bodyPr/>
                    <a:lstStyle/>
                    <a:p>
                      <a:pPr algn="ctr">
                        <a:lnSpc>
                          <a:spcPct val="150000"/>
                        </a:lnSpc>
                        <a:spcBef>
                          <a:spcPts val="600"/>
                        </a:spcBef>
                        <a:spcAft>
                          <a:spcPts val="600"/>
                        </a:spcAft>
                      </a:pPr>
                      <a:r>
                        <a:rPr lang="de-DE" sz="1200">
                          <a:effectLst/>
                        </a:rPr>
                        <a:t>2g.</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1</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0,3%</a:t>
                      </a:r>
                      <a:endParaRPr lang="de-DE" sz="12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8"/>
                  </a:ext>
                </a:extLst>
              </a:tr>
              <a:tr h="338194">
                <a:tc>
                  <a:txBody>
                    <a:bodyPr/>
                    <a:lstStyle/>
                    <a:p>
                      <a:pPr algn="ctr">
                        <a:lnSpc>
                          <a:spcPct val="150000"/>
                        </a:lnSpc>
                        <a:spcBef>
                          <a:spcPts val="600"/>
                        </a:spcBef>
                        <a:spcAft>
                          <a:spcPts val="600"/>
                        </a:spcAft>
                      </a:pPr>
                      <a:r>
                        <a:rPr lang="de-DE" sz="1200" dirty="0">
                          <a:effectLst/>
                        </a:rPr>
                        <a:t>3.</a:t>
                      </a:r>
                      <a:endParaRPr lang="de-DE" sz="12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a:effectLst/>
                        </a:rPr>
                        <a:t>56</a:t>
                      </a:r>
                      <a:endParaRPr lang="de-DE" sz="12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200" dirty="0">
                          <a:effectLst/>
                        </a:rPr>
                        <a:t>21,4%</a:t>
                      </a:r>
                      <a:endParaRPr lang="de-DE" sz="1200" dirty="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9"/>
                  </a:ext>
                </a:extLst>
              </a:tr>
            </a:tbl>
          </a:graphicData>
        </a:graphic>
      </p:graphicFrame>
      <p:sp>
        <p:nvSpPr>
          <p:cNvPr id="4" name="TextBox 3"/>
          <p:cNvSpPr txBox="1"/>
          <p:nvPr/>
        </p:nvSpPr>
        <p:spPr>
          <a:xfrm>
            <a:off x="9813425" y="5360253"/>
            <a:ext cx="2078137" cy="830997"/>
          </a:xfrm>
          <a:prstGeom prst="rect">
            <a:avLst/>
          </a:prstGeom>
          <a:noFill/>
        </p:spPr>
        <p:txBody>
          <a:bodyPr wrap="square" rtlCol="0">
            <a:spAutoFit/>
          </a:bodyPr>
          <a:lstStyle/>
          <a:p>
            <a:r>
              <a:rPr lang="de-DE" sz="1200" dirty="0"/>
              <a:t>Quantitative Verteilung der Äquivalenztypen im Bereich der Tierphraseologismen </a:t>
            </a:r>
          </a:p>
          <a:p>
            <a:r>
              <a:rPr lang="de-DE" sz="1200" dirty="0"/>
              <a:t>(</a:t>
            </a:r>
            <a:r>
              <a:rPr lang="de-DE" sz="1200" dirty="0" err="1"/>
              <a:t>Chrissou</a:t>
            </a:r>
            <a:r>
              <a:rPr lang="de-DE" sz="1200" dirty="0"/>
              <a:t> 2000)</a:t>
            </a:r>
          </a:p>
        </p:txBody>
      </p:sp>
    </p:spTree>
    <p:extLst>
      <p:ext uri="{BB962C8B-B14F-4D97-AF65-F5344CB8AC3E}">
        <p14:creationId xmlns:p14="http://schemas.microsoft.com/office/powerpoint/2010/main" val="209059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solidFill>
                  <a:schemeClr val="accent2">
                    <a:lumMod val="75000"/>
                  </a:schemeClr>
                </a:solidFill>
              </a:rPr>
              <a:t>Vorkommenshäufigkeit der Tierbezeichnungen </a:t>
            </a:r>
            <a:br>
              <a:rPr lang="de-DE"/>
            </a:br>
            <a:r>
              <a:rPr lang="de-DE"/>
              <a:t>in der Phraseologie des Deutschen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034409"/>
              </p:ext>
            </p:extLst>
          </p:nvPr>
        </p:nvGraphicFramePr>
        <p:xfrm>
          <a:off x="2267057" y="2345111"/>
          <a:ext cx="7147534" cy="3682900"/>
        </p:xfrm>
        <a:graphic>
          <a:graphicData uri="http://schemas.openxmlformats.org/drawingml/2006/table">
            <a:tbl>
              <a:tblPr>
                <a:tableStyleId>{D113A9D2-9D6B-4929-AA2D-F23B5EE8CBE7}</a:tableStyleId>
              </a:tblPr>
              <a:tblGrid>
                <a:gridCol w="3573767">
                  <a:extLst>
                    <a:ext uri="{9D8B030D-6E8A-4147-A177-3AD203B41FA5}">
                      <a16:colId xmlns:a16="http://schemas.microsoft.com/office/drawing/2014/main" val="20000"/>
                    </a:ext>
                  </a:extLst>
                </a:gridCol>
                <a:gridCol w="3573767">
                  <a:extLst>
                    <a:ext uri="{9D8B030D-6E8A-4147-A177-3AD203B41FA5}">
                      <a16:colId xmlns:a16="http://schemas.microsoft.com/office/drawing/2014/main" val="20001"/>
                    </a:ext>
                  </a:extLst>
                </a:gridCol>
              </a:tblGrid>
              <a:tr h="351847">
                <a:tc>
                  <a:txBody>
                    <a:bodyPr/>
                    <a:lstStyle/>
                    <a:p>
                      <a:pPr>
                        <a:lnSpc>
                          <a:spcPct val="150000"/>
                        </a:lnSpc>
                        <a:spcBef>
                          <a:spcPts val="600"/>
                        </a:spcBef>
                        <a:spcAft>
                          <a:spcPts val="0"/>
                        </a:spcAft>
                      </a:pPr>
                      <a:r>
                        <a:rPr lang="de-DE" sz="1400" b="1" kern="1200" dirty="0">
                          <a:solidFill>
                            <a:schemeClr val="accent2"/>
                          </a:solidFill>
                          <a:effectLst/>
                          <a:latin typeface="+mn-lt"/>
                          <a:ea typeface="+mn-ea"/>
                          <a:cs typeface="+mn-cs"/>
                        </a:rPr>
                        <a:t>Tierbezeichnung (Deutsch)</a:t>
                      </a:r>
                    </a:p>
                    <a:p>
                      <a:pPr>
                        <a:lnSpc>
                          <a:spcPct val="100000"/>
                        </a:lnSpc>
                        <a:spcBef>
                          <a:spcPts val="0"/>
                        </a:spcBef>
                        <a:spcAft>
                          <a:spcPts val="1200"/>
                        </a:spcAft>
                      </a:pPr>
                      <a:endParaRPr lang="de-DE" sz="1400" b="1" kern="1200" dirty="0">
                        <a:solidFill>
                          <a:schemeClr val="accent2"/>
                        </a:solidFill>
                        <a:effectLst/>
                        <a:latin typeface="+mn-lt"/>
                        <a:ea typeface="+mn-ea"/>
                        <a:cs typeface="+mn-cs"/>
                      </a:endParaRPr>
                    </a:p>
                  </a:txBody>
                  <a:tcPr marL="44450" marR="44450" marT="0" marB="0"/>
                </a:tc>
                <a:tc>
                  <a:txBody>
                    <a:bodyPr/>
                    <a:lstStyle/>
                    <a:p>
                      <a:pPr algn="ctr">
                        <a:lnSpc>
                          <a:spcPct val="150000"/>
                        </a:lnSpc>
                        <a:spcBef>
                          <a:spcPts val="600"/>
                        </a:spcBef>
                        <a:spcAft>
                          <a:spcPts val="600"/>
                        </a:spcAft>
                      </a:pPr>
                      <a:r>
                        <a:rPr lang="de-DE" sz="1400" b="1" kern="1200">
                          <a:solidFill>
                            <a:schemeClr val="accent2"/>
                          </a:solidFill>
                          <a:effectLst/>
                          <a:latin typeface="+mn-lt"/>
                          <a:ea typeface="+mn-ea"/>
                          <a:cs typeface="+mn-cs"/>
                        </a:rPr>
                        <a:t>Zahl der Einträge</a:t>
                      </a:r>
                    </a:p>
                  </a:txBody>
                  <a:tcPr marL="44450" marR="44450" marT="0" marB="0"/>
                </a:tc>
                <a:extLst>
                  <a:ext uri="{0D108BD9-81ED-4DB2-BD59-A6C34878D82A}">
                    <a16:rowId xmlns:a16="http://schemas.microsoft.com/office/drawing/2014/main" val="10000"/>
                  </a:ext>
                </a:extLst>
              </a:tr>
              <a:tr h="314950">
                <a:tc>
                  <a:txBody>
                    <a:bodyPr/>
                    <a:lstStyle/>
                    <a:p>
                      <a:pPr>
                        <a:lnSpc>
                          <a:spcPct val="150000"/>
                        </a:lnSpc>
                        <a:spcBef>
                          <a:spcPts val="600"/>
                        </a:spcBef>
                        <a:spcAft>
                          <a:spcPts val="600"/>
                        </a:spcAft>
                      </a:pPr>
                      <a:r>
                        <a:rPr lang="de-DE" sz="1400" dirty="0">
                          <a:effectLst/>
                        </a:rPr>
                        <a:t>Hund</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35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1"/>
                  </a:ext>
                </a:extLst>
              </a:tr>
              <a:tr h="314950">
                <a:tc>
                  <a:txBody>
                    <a:bodyPr/>
                    <a:lstStyle/>
                    <a:p>
                      <a:pPr>
                        <a:lnSpc>
                          <a:spcPct val="150000"/>
                        </a:lnSpc>
                        <a:spcBef>
                          <a:spcPts val="600"/>
                        </a:spcBef>
                        <a:spcAft>
                          <a:spcPts val="600"/>
                        </a:spcAft>
                      </a:pPr>
                      <a:r>
                        <a:rPr lang="de-DE" sz="1400" dirty="0">
                          <a:effectLst/>
                        </a:rPr>
                        <a:t>Pferd / Ross / Schimmel</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20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2"/>
                  </a:ext>
                </a:extLst>
              </a:tr>
              <a:tr h="314950">
                <a:tc>
                  <a:txBody>
                    <a:bodyPr/>
                    <a:lstStyle/>
                    <a:p>
                      <a:pPr>
                        <a:lnSpc>
                          <a:spcPct val="150000"/>
                        </a:lnSpc>
                        <a:spcBef>
                          <a:spcPts val="600"/>
                        </a:spcBef>
                        <a:spcAft>
                          <a:spcPts val="600"/>
                        </a:spcAft>
                      </a:pPr>
                      <a:r>
                        <a:rPr lang="de-DE" sz="1400">
                          <a:effectLst/>
                        </a:rPr>
                        <a:t>Schwein und Sau</a:t>
                      </a:r>
                      <a:endParaRPr lang="de-DE" sz="14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17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3"/>
                  </a:ext>
                </a:extLst>
              </a:tr>
              <a:tr h="314950">
                <a:tc>
                  <a:txBody>
                    <a:bodyPr/>
                    <a:lstStyle/>
                    <a:p>
                      <a:pPr>
                        <a:lnSpc>
                          <a:spcPct val="150000"/>
                        </a:lnSpc>
                        <a:spcBef>
                          <a:spcPts val="600"/>
                        </a:spcBef>
                        <a:spcAft>
                          <a:spcPts val="600"/>
                        </a:spcAft>
                      </a:pPr>
                      <a:r>
                        <a:rPr lang="de-DE" sz="1400">
                          <a:effectLst/>
                        </a:rPr>
                        <a:t>Katze und Kater</a:t>
                      </a:r>
                      <a:endParaRPr lang="de-DE" sz="14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15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4"/>
                  </a:ext>
                </a:extLst>
              </a:tr>
              <a:tr h="314950">
                <a:tc>
                  <a:txBody>
                    <a:bodyPr/>
                    <a:lstStyle/>
                    <a:p>
                      <a:pPr>
                        <a:lnSpc>
                          <a:spcPct val="150000"/>
                        </a:lnSpc>
                        <a:spcBef>
                          <a:spcPts val="600"/>
                        </a:spcBef>
                        <a:spcAft>
                          <a:spcPts val="600"/>
                        </a:spcAft>
                      </a:pPr>
                      <a:r>
                        <a:rPr lang="de-DE" sz="1400" dirty="0">
                          <a:effectLst/>
                        </a:rPr>
                        <a:t>Maus</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13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5"/>
                  </a:ext>
                </a:extLst>
              </a:tr>
              <a:tr h="314950">
                <a:tc>
                  <a:txBody>
                    <a:bodyPr/>
                    <a:lstStyle/>
                    <a:p>
                      <a:pPr>
                        <a:lnSpc>
                          <a:spcPct val="150000"/>
                        </a:lnSpc>
                        <a:spcBef>
                          <a:spcPts val="600"/>
                        </a:spcBef>
                        <a:spcAft>
                          <a:spcPts val="600"/>
                        </a:spcAft>
                      </a:pPr>
                      <a:r>
                        <a:rPr lang="de-DE" sz="1400">
                          <a:effectLst/>
                        </a:rPr>
                        <a:t>Huhn</a:t>
                      </a:r>
                      <a:endParaRPr lang="de-DE" sz="14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13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6"/>
                  </a:ext>
                </a:extLst>
              </a:tr>
              <a:tr h="314950">
                <a:tc>
                  <a:txBody>
                    <a:bodyPr/>
                    <a:lstStyle/>
                    <a:p>
                      <a:pPr>
                        <a:lnSpc>
                          <a:spcPct val="150000"/>
                        </a:lnSpc>
                        <a:spcBef>
                          <a:spcPts val="600"/>
                        </a:spcBef>
                        <a:spcAft>
                          <a:spcPts val="600"/>
                        </a:spcAft>
                      </a:pPr>
                      <a:r>
                        <a:rPr lang="de-DE" sz="1400" dirty="0">
                          <a:effectLst/>
                        </a:rPr>
                        <a:t>Fisch</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dirty="0">
                          <a:effectLst/>
                        </a:rPr>
                        <a:t>12 Einträge</a:t>
                      </a:r>
                      <a:endParaRPr lang="de-DE" sz="1400" dirty="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7"/>
                  </a:ext>
                </a:extLst>
              </a:tr>
              <a:tr h="314950">
                <a:tc>
                  <a:txBody>
                    <a:bodyPr/>
                    <a:lstStyle/>
                    <a:p>
                      <a:pPr>
                        <a:lnSpc>
                          <a:spcPct val="150000"/>
                        </a:lnSpc>
                        <a:spcBef>
                          <a:spcPts val="600"/>
                        </a:spcBef>
                        <a:spcAft>
                          <a:spcPts val="600"/>
                        </a:spcAft>
                      </a:pPr>
                      <a:r>
                        <a:rPr lang="de-DE" sz="1400" dirty="0">
                          <a:effectLst/>
                        </a:rPr>
                        <a:t>Bär</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12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8"/>
                  </a:ext>
                </a:extLst>
              </a:tr>
              <a:tr h="314950">
                <a:tc>
                  <a:txBody>
                    <a:bodyPr/>
                    <a:lstStyle/>
                    <a:p>
                      <a:pPr>
                        <a:lnSpc>
                          <a:spcPct val="150000"/>
                        </a:lnSpc>
                        <a:spcBef>
                          <a:spcPts val="600"/>
                        </a:spcBef>
                        <a:spcAft>
                          <a:spcPts val="600"/>
                        </a:spcAft>
                      </a:pPr>
                      <a:r>
                        <a:rPr lang="de-DE" sz="1400">
                          <a:effectLst/>
                        </a:rPr>
                        <a:t>Affe</a:t>
                      </a:r>
                      <a:endParaRPr lang="de-DE" sz="140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a:effectLst/>
                        </a:rPr>
                        <a:t>11 Einträge</a:t>
                      </a:r>
                      <a:endParaRPr lang="de-DE" sz="140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09"/>
                  </a:ext>
                </a:extLst>
              </a:tr>
              <a:tr h="314950">
                <a:tc>
                  <a:txBody>
                    <a:bodyPr/>
                    <a:lstStyle/>
                    <a:p>
                      <a:pPr>
                        <a:lnSpc>
                          <a:spcPct val="150000"/>
                        </a:lnSpc>
                        <a:spcBef>
                          <a:spcPts val="600"/>
                        </a:spcBef>
                        <a:spcAft>
                          <a:spcPts val="600"/>
                        </a:spcAft>
                      </a:pPr>
                      <a:r>
                        <a:rPr lang="de-DE" sz="1400" dirty="0">
                          <a:effectLst/>
                        </a:rPr>
                        <a:t>Kuh</a:t>
                      </a:r>
                      <a:endParaRPr lang="de-DE" sz="1400" dirty="0">
                        <a:effectLst/>
                        <a:latin typeface="Calibri" panose="020F0502020204030204" pitchFamily="34" charset="0"/>
                        <a:ea typeface="MS Mincho" panose="02020609040205080304" pitchFamily="49" charset="-128"/>
                      </a:endParaRPr>
                    </a:p>
                  </a:txBody>
                  <a:tcPr marL="44450" marR="44450" marT="0" marB="0"/>
                </a:tc>
                <a:tc>
                  <a:txBody>
                    <a:bodyPr/>
                    <a:lstStyle/>
                    <a:p>
                      <a:pPr algn="ctr">
                        <a:lnSpc>
                          <a:spcPct val="150000"/>
                        </a:lnSpc>
                        <a:spcBef>
                          <a:spcPts val="600"/>
                        </a:spcBef>
                        <a:spcAft>
                          <a:spcPts val="600"/>
                        </a:spcAft>
                      </a:pPr>
                      <a:r>
                        <a:rPr lang="de-DE" sz="1400" dirty="0">
                          <a:effectLst/>
                        </a:rPr>
                        <a:t>11 Einträge</a:t>
                      </a:r>
                      <a:endParaRPr lang="de-DE" sz="1400" dirty="0">
                        <a:effectLst/>
                        <a:latin typeface="Calibri" panose="020F0502020204030204" pitchFamily="34" charset="0"/>
                        <a:ea typeface="MS Mincho" panose="02020609040205080304" pitchFamily="49" charset="-128"/>
                      </a:endParaRPr>
                    </a:p>
                  </a:txBody>
                  <a:tcPr marL="44450" marR="44450" marT="0" marB="0"/>
                </a:tc>
                <a:extLst>
                  <a:ext uri="{0D108BD9-81ED-4DB2-BD59-A6C34878D82A}">
                    <a16:rowId xmlns:a16="http://schemas.microsoft.com/office/drawing/2014/main" val="10010"/>
                  </a:ext>
                </a:extLst>
              </a:tr>
            </a:tbl>
          </a:graphicData>
        </a:graphic>
      </p:graphicFrame>
      <p:sp>
        <p:nvSpPr>
          <p:cNvPr id="5" name="TextBox 4"/>
          <p:cNvSpPr txBox="1"/>
          <p:nvPr/>
        </p:nvSpPr>
        <p:spPr>
          <a:xfrm>
            <a:off x="9580563" y="5084378"/>
            <a:ext cx="2269017" cy="1015663"/>
          </a:xfrm>
          <a:prstGeom prst="rect">
            <a:avLst/>
          </a:prstGeom>
          <a:noFill/>
        </p:spPr>
        <p:txBody>
          <a:bodyPr wrap="square" rtlCol="0">
            <a:spAutoFit/>
          </a:bodyPr>
          <a:lstStyle/>
          <a:p>
            <a:r>
              <a:rPr lang="de-DE" sz="1200" dirty="0"/>
              <a:t>Quantitative Verteilung der Tierbezeichnungen im Deutschen im Bereich der Tierphraseologismen (</a:t>
            </a:r>
            <a:r>
              <a:rPr lang="de-DE" sz="1200" dirty="0" err="1"/>
              <a:t>Chrissou</a:t>
            </a:r>
            <a:r>
              <a:rPr lang="de-DE" sz="1200" dirty="0"/>
              <a:t> 2000)</a:t>
            </a:r>
          </a:p>
        </p:txBody>
      </p:sp>
    </p:spTree>
    <p:extLst>
      <p:ext uri="{BB962C8B-B14F-4D97-AF65-F5344CB8AC3E}">
        <p14:creationId xmlns:p14="http://schemas.microsoft.com/office/powerpoint/2010/main" val="280511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Vorkommenshäufigkeit der Tierbezeichnungen </a:t>
            </a:r>
            <a:br>
              <a:rPr lang="de-DE"/>
            </a:br>
            <a:r>
              <a:rPr lang="de-DE"/>
              <a:t>in der Phraseologie des griechischen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188219"/>
              </p:ext>
            </p:extLst>
          </p:nvPr>
        </p:nvGraphicFramePr>
        <p:xfrm>
          <a:off x="2201332" y="1981086"/>
          <a:ext cx="7076814" cy="3986271"/>
        </p:xfrm>
        <a:graphic>
          <a:graphicData uri="http://schemas.openxmlformats.org/drawingml/2006/table">
            <a:tbl>
              <a:tblPr>
                <a:tableStyleId>{D113A9D2-9D6B-4929-AA2D-F23B5EE8CBE7}</a:tableStyleId>
              </a:tblPr>
              <a:tblGrid>
                <a:gridCol w="3538407">
                  <a:extLst>
                    <a:ext uri="{9D8B030D-6E8A-4147-A177-3AD203B41FA5}">
                      <a16:colId xmlns:a16="http://schemas.microsoft.com/office/drawing/2014/main" val="20000"/>
                    </a:ext>
                  </a:extLst>
                </a:gridCol>
                <a:gridCol w="3538407">
                  <a:extLst>
                    <a:ext uri="{9D8B030D-6E8A-4147-A177-3AD203B41FA5}">
                      <a16:colId xmlns:a16="http://schemas.microsoft.com/office/drawing/2014/main" val="20001"/>
                    </a:ext>
                  </a:extLst>
                </a:gridCol>
              </a:tblGrid>
              <a:tr h="577672">
                <a:tc>
                  <a:txBody>
                    <a:bodyPr/>
                    <a:lstStyle/>
                    <a:p>
                      <a:pPr>
                        <a:lnSpc>
                          <a:spcPct val="150000"/>
                        </a:lnSpc>
                        <a:spcBef>
                          <a:spcPts val="600"/>
                        </a:spcBef>
                        <a:spcAft>
                          <a:spcPts val="0"/>
                        </a:spcAft>
                      </a:pPr>
                      <a:r>
                        <a:rPr lang="de-DE" sz="1400" b="1" kern="1200" dirty="0">
                          <a:solidFill>
                            <a:schemeClr val="accent2"/>
                          </a:solidFill>
                          <a:effectLst/>
                          <a:latin typeface="Calibri"/>
                          <a:cs typeface="Calibri"/>
                        </a:rPr>
                        <a:t>Tierbezeichnung (Griechisch)</a:t>
                      </a:r>
                    </a:p>
                    <a:p>
                      <a:pPr>
                        <a:lnSpc>
                          <a:spcPct val="100000"/>
                        </a:lnSpc>
                        <a:spcBef>
                          <a:spcPts val="0"/>
                        </a:spcBef>
                        <a:spcAft>
                          <a:spcPts val="600"/>
                        </a:spcAft>
                      </a:pPr>
                      <a:endParaRPr lang="de-DE" sz="1400" b="1" kern="1200" dirty="0">
                        <a:solidFill>
                          <a:schemeClr val="accent2"/>
                        </a:solidFill>
                        <a:effectLst/>
                        <a:latin typeface="Calibri"/>
                        <a:cs typeface="Calibri"/>
                      </a:endParaRPr>
                    </a:p>
                  </a:txBody>
                  <a:tcPr marL="44450" marR="44450" marT="0" marB="0"/>
                </a:tc>
                <a:tc>
                  <a:txBody>
                    <a:bodyPr/>
                    <a:lstStyle/>
                    <a:p>
                      <a:pPr marL="0" algn="ctr" defTabSz="457200" rtl="0" eaLnBrk="1" latinLnBrk="0" hangingPunct="1">
                        <a:lnSpc>
                          <a:spcPct val="150000"/>
                        </a:lnSpc>
                        <a:spcBef>
                          <a:spcPts val="600"/>
                        </a:spcBef>
                        <a:spcAft>
                          <a:spcPts val="600"/>
                        </a:spcAft>
                      </a:pPr>
                      <a:r>
                        <a:rPr lang="de-DE" sz="1400" b="1" kern="1200">
                          <a:solidFill>
                            <a:schemeClr val="accent2"/>
                          </a:solidFill>
                          <a:effectLst/>
                          <a:latin typeface="Calibri"/>
                          <a:ea typeface="+mn-ea"/>
                          <a:cs typeface="Calibri"/>
                        </a:rPr>
                        <a:t>Zahl der Einträge</a:t>
                      </a:r>
                    </a:p>
                  </a:txBody>
                  <a:tcPr marL="44450" marR="44450" marT="0" marB="0"/>
                </a:tc>
                <a:extLst>
                  <a:ext uri="{0D108BD9-81ED-4DB2-BD59-A6C34878D82A}">
                    <a16:rowId xmlns:a16="http://schemas.microsoft.com/office/drawing/2014/main" val="10000"/>
                  </a:ext>
                </a:extLst>
              </a:tr>
              <a:tr h="310819">
                <a:tc>
                  <a:txBody>
                    <a:bodyPr/>
                    <a:lstStyle/>
                    <a:p>
                      <a:pPr>
                        <a:lnSpc>
                          <a:spcPct val="150000"/>
                        </a:lnSpc>
                        <a:spcBef>
                          <a:spcPts val="600"/>
                        </a:spcBef>
                        <a:spcAft>
                          <a:spcPts val="600"/>
                        </a:spcAft>
                      </a:pPr>
                      <a:r>
                        <a:rPr lang="el-GR" sz="1400">
                          <a:effectLst/>
                          <a:latin typeface="Calibri"/>
                          <a:cs typeface="Calibri"/>
                        </a:rPr>
                        <a:t>σκύλος / σκυλί / </a:t>
                      </a:r>
                      <a:r>
                        <a:rPr lang="el-GR" sz="1400" err="1">
                          <a:effectLst/>
                          <a:latin typeface="Calibri"/>
                          <a:cs typeface="Calibri"/>
                        </a:rPr>
                        <a:t>κύων</a:t>
                      </a:r>
                      <a:r>
                        <a:rPr lang="el-GR" sz="1400">
                          <a:effectLst/>
                          <a:latin typeface="Calibri"/>
                          <a:cs typeface="Calibri"/>
                        </a:rPr>
                        <a:t> (</a:t>
                      </a:r>
                      <a:r>
                        <a:rPr lang="el-GR" sz="1400" err="1">
                          <a:effectLst/>
                          <a:latin typeface="Calibri"/>
                          <a:cs typeface="Calibri"/>
                        </a:rPr>
                        <a:t>Hund</a:t>
                      </a:r>
                      <a:r>
                        <a:rPr lang="el-GR" sz="1400">
                          <a:effectLst/>
                          <a:latin typeface="Calibri"/>
                          <a:cs typeface="Calibri"/>
                        </a:rPr>
                        <a:t>)</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17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1"/>
                  </a:ext>
                </a:extLst>
              </a:tr>
              <a:tr h="309778">
                <a:tc>
                  <a:txBody>
                    <a:bodyPr/>
                    <a:lstStyle/>
                    <a:p>
                      <a:pPr>
                        <a:lnSpc>
                          <a:spcPct val="150000"/>
                        </a:lnSpc>
                        <a:spcBef>
                          <a:spcPts val="600"/>
                        </a:spcBef>
                        <a:spcAft>
                          <a:spcPts val="600"/>
                        </a:spcAft>
                      </a:pPr>
                      <a:r>
                        <a:rPr lang="de-DE" sz="1400" err="1">
                          <a:effectLst/>
                          <a:latin typeface="Calibri"/>
                          <a:cs typeface="Calibri"/>
                        </a:rPr>
                        <a:t>γάιδ</a:t>
                      </a:r>
                      <a:r>
                        <a:rPr lang="de-DE" sz="1400">
                          <a:effectLst/>
                          <a:latin typeface="Calibri"/>
                          <a:cs typeface="Calibri"/>
                        </a:rPr>
                        <a:t>αρος / όνος (Esel)</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12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2"/>
                  </a:ext>
                </a:extLst>
              </a:tr>
              <a:tr h="309778">
                <a:tc>
                  <a:txBody>
                    <a:bodyPr/>
                    <a:lstStyle/>
                    <a:p>
                      <a:pPr>
                        <a:lnSpc>
                          <a:spcPct val="150000"/>
                        </a:lnSpc>
                        <a:spcBef>
                          <a:spcPts val="600"/>
                        </a:spcBef>
                        <a:spcAft>
                          <a:spcPts val="600"/>
                        </a:spcAft>
                      </a:pPr>
                      <a:r>
                        <a:rPr lang="de-DE" sz="1400">
                          <a:effectLst/>
                          <a:latin typeface="Calibri"/>
                          <a:cs typeface="Calibri"/>
                        </a:rPr>
                        <a:t>γάτα / γάτος (Katze / Kater)</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11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3"/>
                  </a:ext>
                </a:extLst>
              </a:tr>
              <a:tr h="309778">
                <a:tc>
                  <a:txBody>
                    <a:bodyPr/>
                    <a:lstStyle/>
                    <a:p>
                      <a:pPr>
                        <a:lnSpc>
                          <a:spcPct val="150000"/>
                        </a:lnSpc>
                        <a:spcBef>
                          <a:spcPts val="600"/>
                        </a:spcBef>
                        <a:spcAft>
                          <a:spcPts val="600"/>
                        </a:spcAft>
                      </a:pPr>
                      <a:r>
                        <a:rPr lang="de-DE" sz="1400">
                          <a:effectLst/>
                          <a:latin typeface="Calibri"/>
                          <a:cs typeface="Calibri"/>
                        </a:rPr>
                        <a:t>μύγα (Fliege)</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11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4"/>
                  </a:ext>
                </a:extLst>
              </a:tr>
              <a:tr h="309778">
                <a:tc>
                  <a:txBody>
                    <a:bodyPr/>
                    <a:lstStyle/>
                    <a:p>
                      <a:pPr>
                        <a:lnSpc>
                          <a:spcPct val="150000"/>
                        </a:lnSpc>
                        <a:spcBef>
                          <a:spcPts val="600"/>
                        </a:spcBef>
                        <a:spcAft>
                          <a:spcPts val="600"/>
                        </a:spcAft>
                      </a:pPr>
                      <a:r>
                        <a:rPr lang="de-DE" sz="1400">
                          <a:effectLst/>
                          <a:latin typeface="Calibri"/>
                          <a:cs typeface="Calibri"/>
                        </a:rPr>
                        <a:t>λιοντάρι / λέων (Löwe)</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11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5"/>
                  </a:ext>
                </a:extLst>
              </a:tr>
              <a:tr h="309778">
                <a:tc>
                  <a:txBody>
                    <a:bodyPr/>
                    <a:lstStyle/>
                    <a:p>
                      <a:pPr>
                        <a:lnSpc>
                          <a:spcPct val="150000"/>
                        </a:lnSpc>
                        <a:spcBef>
                          <a:spcPts val="600"/>
                        </a:spcBef>
                        <a:spcAft>
                          <a:spcPts val="600"/>
                        </a:spcAft>
                      </a:pPr>
                      <a:r>
                        <a:rPr lang="de-DE" sz="1400">
                          <a:effectLst/>
                          <a:latin typeface="Calibri"/>
                          <a:cs typeface="Calibri"/>
                        </a:rPr>
                        <a:t>κότα und κοτόπουλο (Huhn und Hühnchen)</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dirty="0">
                          <a:effectLst/>
                          <a:latin typeface="Calibri"/>
                          <a:cs typeface="Calibri"/>
                        </a:rPr>
                        <a:t>9 Einträge</a:t>
                      </a:r>
                      <a:endParaRPr lang="de-DE" sz="1400" dirty="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6"/>
                  </a:ext>
                </a:extLst>
              </a:tr>
              <a:tr h="309778">
                <a:tc>
                  <a:txBody>
                    <a:bodyPr/>
                    <a:lstStyle/>
                    <a:p>
                      <a:pPr>
                        <a:lnSpc>
                          <a:spcPct val="150000"/>
                        </a:lnSpc>
                        <a:spcBef>
                          <a:spcPts val="600"/>
                        </a:spcBef>
                        <a:spcAft>
                          <a:spcPts val="600"/>
                        </a:spcAft>
                      </a:pPr>
                      <a:r>
                        <a:rPr lang="de-DE" sz="1400">
                          <a:effectLst/>
                          <a:latin typeface="Calibri"/>
                          <a:cs typeface="Calibri"/>
                        </a:rPr>
                        <a:t>πουλί (Vogel)</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9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7"/>
                  </a:ext>
                </a:extLst>
              </a:tr>
              <a:tr h="309778">
                <a:tc>
                  <a:txBody>
                    <a:bodyPr/>
                    <a:lstStyle/>
                    <a:p>
                      <a:pPr>
                        <a:lnSpc>
                          <a:spcPct val="150000"/>
                        </a:lnSpc>
                        <a:spcBef>
                          <a:spcPts val="600"/>
                        </a:spcBef>
                        <a:spcAft>
                          <a:spcPts val="600"/>
                        </a:spcAft>
                      </a:pPr>
                      <a:r>
                        <a:rPr lang="de-DE" sz="1400">
                          <a:effectLst/>
                          <a:latin typeface="Calibri"/>
                          <a:cs typeface="Calibri"/>
                        </a:rPr>
                        <a:t>ψάρι (Fisch)</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9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8"/>
                  </a:ext>
                </a:extLst>
              </a:tr>
              <a:tr h="309778">
                <a:tc>
                  <a:txBody>
                    <a:bodyPr/>
                    <a:lstStyle/>
                    <a:p>
                      <a:pPr>
                        <a:lnSpc>
                          <a:spcPct val="150000"/>
                        </a:lnSpc>
                        <a:spcBef>
                          <a:spcPts val="600"/>
                        </a:spcBef>
                        <a:spcAft>
                          <a:spcPts val="600"/>
                        </a:spcAft>
                      </a:pPr>
                      <a:r>
                        <a:rPr lang="de-DE" sz="1400">
                          <a:effectLst/>
                          <a:latin typeface="Calibri"/>
                          <a:cs typeface="Calibri"/>
                        </a:rPr>
                        <a:t>φίδι (Schlange)</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8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09"/>
                  </a:ext>
                </a:extLst>
              </a:tr>
              <a:tr h="309778">
                <a:tc>
                  <a:txBody>
                    <a:bodyPr/>
                    <a:lstStyle/>
                    <a:p>
                      <a:pPr>
                        <a:lnSpc>
                          <a:spcPct val="150000"/>
                        </a:lnSpc>
                        <a:spcBef>
                          <a:spcPts val="600"/>
                        </a:spcBef>
                        <a:spcAft>
                          <a:spcPts val="600"/>
                        </a:spcAft>
                      </a:pPr>
                      <a:r>
                        <a:rPr lang="de-DE" sz="1400">
                          <a:effectLst/>
                          <a:latin typeface="Calibri"/>
                          <a:cs typeface="Calibri"/>
                        </a:rPr>
                        <a:t>πρόβατο (Schaf)</a:t>
                      </a:r>
                      <a:endParaRPr lang="de-DE" sz="140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a:effectLst/>
                          <a:latin typeface="Calibri"/>
                          <a:cs typeface="Calibri"/>
                        </a:rPr>
                        <a:t>8 Einträge</a:t>
                      </a:r>
                      <a:endParaRPr lang="de-DE" sz="140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10"/>
                  </a:ext>
                </a:extLst>
              </a:tr>
              <a:tr h="309778">
                <a:tc>
                  <a:txBody>
                    <a:bodyPr/>
                    <a:lstStyle/>
                    <a:p>
                      <a:pPr>
                        <a:lnSpc>
                          <a:spcPct val="150000"/>
                        </a:lnSpc>
                        <a:spcBef>
                          <a:spcPts val="600"/>
                        </a:spcBef>
                        <a:spcAft>
                          <a:spcPts val="600"/>
                        </a:spcAft>
                      </a:pPr>
                      <a:r>
                        <a:rPr lang="de-DE" sz="1400" dirty="0" err="1">
                          <a:effectLst/>
                          <a:latin typeface="Calibri"/>
                          <a:cs typeface="Calibri"/>
                        </a:rPr>
                        <a:t>λύκος</a:t>
                      </a:r>
                      <a:r>
                        <a:rPr lang="de-DE" sz="1400" dirty="0">
                          <a:effectLst/>
                          <a:latin typeface="Calibri"/>
                          <a:cs typeface="Calibri"/>
                        </a:rPr>
                        <a:t> (Wolf)</a:t>
                      </a:r>
                      <a:endParaRPr lang="de-DE" sz="1400" dirty="0">
                        <a:effectLst/>
                        <a:latin typeface="Calibri"/>
                        <a:ea typeface="MS Mincho" panose="02020609040205080304" pitchFamily="49" charset="-128"/>
                        <a:cs typeface="Calibri"/>
                      </a:endParaRPr>
                    </a:p>
                  </a:txBody>
                  <a:tcPr marL="44450" marR="44450" marT="0" marB="0"/>
                </a:tc>
                <a:tc>
                  <a:txBody>
                    <a:bodyPr/>
                    <a:lstStyle/>
                    <a:p>
                      <a:pPr algn="ctr">
                        <a:lnSpc>
                          <a:spcPct val="150000"/>
                        </a:lnSpc>
                        <a:spcBef>
                          <a:spcPts val="600"/>
                        </a:spcBef>
                        <a:spcAft>
                          <a:spcPts val="600"/>
                        </a:spcAft>
                      </a:pPr>
                      <a:r>
                        <a:rPr lang="de-DE" sz="1400" dirty="0">
                          <a:effectLst/>
                          <a:latin typeface="Calibri"/>
                          <a:cs typeface="Calibri"/>
                        </a:rPr>
                        <a:t>8 Einträge</a:t>
                      </a:r>
                      <a:endParaRPr lang="de-DE" sz="1400" dirty="0">
                        <a:effectLst/>
                        <a:latin typeface="Calibri"/>
                        <a:ea typeface="MS Mincho" panose="02020609040205080304" pitchFamily="49" charset="-128"/>
                        <a:cs typeface="Calibri"/>
                      </a:endParaRPr>
                    </a:p>
                  </a:txBody>
                  <a:tcPr marL="44450" marR="44450" marT="0" marB="0"/>
                </a:tc>
                <a:extLst>
                  <a:ext uri="{0D108BD9-81ED-4DB2-BD59-A6C34878D82A}">
                    <a16:rowId xmlns:a16="http://schemas.microsoft.com/office/drawing/2014/main" val="10011"/>
                  </a:ext>
                </a:extLst>
              </a:tr>
            </a:tbl>
          </a:graphicData>
        </a:graphic>
      </p:graphicFrame>
      <p:sp>
        <p:nvSpPr>
          <p:cNvPr id="5" name="TextBox 4"/>
          <p:cNvSpPr txBox="1"/>
          <p:nvPr/>
        </p:nvSpPr>
        <p:spPr>
          <a:xfrm>
            <a:off x="9580563" y="5091450"/>
            <a:ext cx="2038111" cy="1015663"/>
          </a:xfrm>
          <a:prstGeom prst="rect">
            <a:avLst/>
          </a:prstGeom>
          <a:noFill/>
        </p:spPr>
        <p:txBody>
          <a:bodyPr wrap="square" rtlCol="0">
            <a:spAutoFit/>
          </a:bodyPr>
          <a:lstStyle/>
          <a:p>
            <a:r>
              <a:rPr lang="de-DE" sz="1200" dirty="0"/>
              <a:t>Quantitative Verteilung der Tierbezeichnungen im Griechischen im Bereich der Tierphraseologismen (</a:t>
            </a:r>
            <a:r>
              <a:rPr lang="de-DE" sz="1200" dirty="0" err="1"/>
              <a:t>Chrissou</a:t>
            </a:r>
            <a:r>
              <a:rPr lang="de-DE" sz="1200" dirty="0"/>
              <a:t> 2000)</a:t>
            </a:r>
          </a:p>
        </p:txBody>
      </p:sp>
    </p:spTree>
    <p:extLst>
      <p:ext uri="{BB962C8B-B14F-4D97-AF65-F5344CB8AC3E}">
        <p14:creationId xmlns:p14="http://schemas.microsoft.com/office/powerpoint/2010/main" val="191678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Tierphraseologismen im deutschen und griechischen</a:t>
            </a:r>
            <a:br>
              <a:rPr lang="de-DE"/>
            </a:br>
            <a:r>
              <a:rPr lang="de-DE">
                <a:solidFill>
                  <a:schemeClr val="accent2">
                    <a:lumMod val="75000"/>
                  </a:schemeClr>
                </a:solidFill>
              </a:rPr>
              <a:t>Einschränkungen der Untersuchung</a:t>
            </a:r>
          </a:p>
        </p:txBody>
      </p:sp>
      <p:sp>
        <p:nvSpPr>
          <p:cNvPr id="3" name="Content Placeholder 2"/>
          <p:cNvSpPr>
            <a:spLocks noGrp="1"/>
          </p:cNvSpPr>
          <p:nvPr>
            <p:ph idx="1"/>
          </p:nvPr>
        </p:nvSpPr>
        <p:spPr/>
        <p:txBody>
          <a:bodyPr>
            <a:normAutofit/>
          </a:bodyPr>
          <a:lstStyle/>
          <a:p>
            <a:r>
              <a:rPr lang="de-DE" sz="2000" dirty="0"/>
              <a:t>Die vorliegenden Ergebnisse beziehen sich auf einen einzigen phraseologischen Ausschnitt und haben daher lediglich einen repräsentativen Charakter für die gesamten phraseologischen Systeme der untersuchten Sprachen.</a:t>
            </a:r>
          </a:p>
          <a:p>
            <a:r>
              <a:rPr lang="de-DE" sz="2000" dirty="0"/>
              <a:t>Schlussfolgerungen über die Produktivität der einzelnen Tierbezeichnungen in der Phraseologie des Deutschen und des Neugriechischen anhand der numerischen Aufstellung können nur mit der Einschränkung gezogen werden, dass satzwertige Phraseologismen nicht in die Untersuchung einbezogen wurden. </a:t>
            </a:r>
          </a:p>
        </p:txBody>
      </p:sp>
    </p:spTree>
    <p:extLst>
      <p:ext uri="{BB962C8B-B14F-4D97-AF65-F5344CB8AC3E}">
        <p14:creationId xmlns:p14="http://schemas.microsoft.com/office/powerpoint/2010/main" val="153322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1</a:t>
            </a:r>
          </a:p>
        </p:txBody>
      </p:sp>
      <p:sp>
        <p:nvSpPr>
          <p:cNvPr id="3" name="Θέση περιεχομένου 2"/>
          <p:cNvSpPr>
            <a:spLocks noGrp="1"/>
          </p:cNvSpPr>
          <p:nvPr>
            <p:ph idx="1"/>
          </p:nvPr>
        </p:nvSpPr>
        <p:spPr/>
        <p:txBody>
          <a:bodyPr>
            <a:normAutofit/>
          </a:bodyPr>
          <a:lstStyle/>
          <a:p>
            <a:r>
              <a:rPr lang="de-DE" sz="2000" dirty="0"/>
              <a:t>Die Ähnlichkeiten zwischen internationalen </a:t>
            </a:r>
            <a:r>
              <a:rPr lang="de-DE" sz="2000" dirty="0" err="1"/>
              <a:t>Phraseologis</a:t>
            </a:r>
            <a:r>
              <a:rPr lang="en-US" sz="2000" dirty="0"/>
              <a:t>men in</a:t>
            </a:r>
            <a:r>
              <a:rPr lang="de-DE" sz="2000" dirty="0"/>
              <a:t> Form und Inhalt stellen sich „als Ergebnis genetischer sprachlicher Gemeinsamkeit, kulturgeschichtlicher Kontakte und Eigenheiten der Sprachentwicklung“ dar (Fleischer 1997: 244).</a:t>
            </a:r>
          </a:p>
          <a:p>
            <a:r>
              <a:rPr lang="de-DE" sz="2000" dirty="0"/>
              <a:t>Die Eurolinguistik fokussiert auf das Gemeinsame der europäischen Sprachen, u. a. auf die Verbreitung von Idiomen in verschiedenen Sprachen. </a:t>
            </a:r>
          </a:p>
        </p:txBody>
      </p:sp>
    </p:spTree>
    <p:extLst>
      <p:ext uri="{BB962C8B-B14F-4D97-AF65-F5344CB8AC3E}">
        <p14:creationId xmlns:p14="http://schemas.microsoft.com/office/powerpoint/2010/main" val="45267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2</a:t>
            </a:r>
          </a:p>
        </p:txBody>
      </p:sp>
      <p:sp>
        <p:nvSpPr>
          <p:cNvPr id="3" name="Θέση περιεχομένου 2"/>
          <p:cNvSpPr>
            <a:spLocks noGrp="1"/>
          </p:cNvSpPr>
          <p:nvPr>
            <p:ph idx="1"/>
          </p:nvPr>
        </p:nvSpPr>
        <p:spPr/>
        <p:txBody>
          <a:bodyPr>
            <a:normAutofit/>
          </a:bodyPr>
          <a:lstStyle/>
          <a:p>
            <a:r>
              <a:rPr lang="de-DE" sz="2000" dirty="0" err="1"/>
              <a:t>Piirainen</a:t>
            </a:r>
            <a:r>
              <a:rPr lang="de-DE" sz="2000" dirty="0"/>
              <a:t>, eine Vertreterin </a:t>
            </a:r>
            <a:r>
              <a:rPr lang="en-US" sz="2000" dirty="0"/>
              <a:t>der </a:t>
            </a:r>
            <a:r>
              <a:rPr lang="en-US" sz="2000" dirty="0" err="1"/>
              <a:t>Eurolinguistik</a:t>
            </a:r>
            <a:r>
              <a:rPr lang="de-DE" sz="2000" dirty="0"/>
              <a:t>, entwickelte das Forschungsprojekt „Weit verbreitete Idiome in Europa und dar­über hinaus“. </a:t>
            </a:r>
          </a:p>
          <a:p>
            <a:r>
              <a:rPr lang="de-DE" sz="2000" dirty="0"/>
              <a:t>Sie untersuchte die gemeinsamen Phraseologismen in mehreren Sprachen (darunter in geographisch nicht benachbarten  und  genetisch  entfernten  Sprachen)  –  unter  Berücksichtigung  der jeweiligen historischen Entwicklung und kulturellen Grundlage –, die in der gleichen bzw. einer ähnlichen lexikalischen Struktur und in der gleichen figurativen Kernbedeutung vorkommen.</a:t>
            </a:r>
          </a:p>
        </p:txBody>
      </p:sp>
    </p:spTree>
    <p:extLst>
      <p:ext uri="{BB962C8B-B14F-4D97-AF65-F5344CB8AC3E}">
        <p14:creationId xmlns:p14="http://schemas.microsoft.com/office/powerpoint/2010/main" val="10102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3</a:t>
            </a:r>
          </a:p>
        </p:txBody>
      </p:sp>
      <p:sp>
        <p:nvSpPr>
          <p:cNvPr id="3" name="Θέση περιεχομένου 2"/>
          <p:cNvSpPr>
            <a:spLocks noGrp="1"/>
          </p:cNvSpPr>
          <p:nvPr>
            <p:ph idx="1"/>
          </p:nvPr>
        </p:nvSpPr>
        <p:spPr>
          <a:xfrm>
            <a:off x="581193" y="2163562"/>
            <a:ext cx="11029615" cy="3678303"/>
          </a:xfrm>
        </p:spPr>
        <p:txBody>
          <a:bodyPr>
            <a:normAutofit/>
          </a:bodyPr>
          <a:lstStyle/>
          <a:p>
            <a:r>
              <a:rPr lang="de-DE" sz="2000" dirty="0"/>
              <a:t>„Das Forschungsprojekt ´Weit verbreitete Idiome in Europa und darüber hinaus´ befasst sich mit Idiomen, die in einer Reihe von Sprachen in nahezu der gleichen lexikalischen und semantischen Struktur existieren. Ziel ist die systematische Erforschung dieses Phänomens anhand möglichst vieler Sprachen“ (</a:t>
            </a:r>
            <a:r>
              <a:rPr lang="de-DE" sz="2000" dirty="0" err="1"/>
              <a:t>Piirainen</a:t>
            </a:r>
            <a:r>
              <a:rPr lang="de-DE" sz="2000" dirty="0"/>
              <a:t> 2012)</a:t>
            </a:r>
          </a:p>
          <a:p>
            <a:r>
              <a:rPr lang="de-DE" sz="2000" dirty="0"/>
              <a:t>„Ein Hauptziel des Projekts besteht darin, den Kernbestand an Idiomen zu ermitteln, die tatsächlich in vielen Sprachen, europaweit und darüber hinaus, verbreitet sind. Bis jetzt wurden ca. 500 weit verbreitete figurative Lexikoneinheiten ermittelt.“ (</a:t>
            </a:r>
            <a:r>
              <a:rPr lang="de-DE" sz="2000" dirty="0" err="1"/>
              <a:t>Piirainen</a:t>
            </a:r>
            <a:r>
              <a:rPr lang="de-DE" sz="2000" dirty="0"/>
              <a:t> 2012)</a:t>
            </a:r>
          </a:p>
        </p:txBody>
      </p:sp>
    </p:spTree>
    <p:extLst>
      <p:ext uri="{BB962C8B-B14F-4D97-AF65-F5344CB8AC3E}">
        <p14:creationId xmlns:p14="http://schemas.microsoft.com/office/powerpoint/2010/main" val="75966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Kontrastive Phraseologie: </a:t>
            </a:r>
            <a:r>
              <a:rPr lang="de-DE">
                <a:solidFill>
                  <a:schemeClr val="accent2">
                    <a:lumMod val="75000"/>
                  </a:schemeClr>
                </a:solidFill>
              </a:rPr>
              <a:t>Das Äquivalenzmodell</a:t>
            </a:r>
          </a:p>
        </p:txBody>
      </p:sp>
      <p:sp>
        <p:nvSpPr>
          <p:cNvPr id="3" name="Content Placeholder 2"/>
          <p:cNvSpPr>
            <a:spLocks noGrp="1"/>
          </p:cNvSpPr>
          <p:nvPr>
            <p:ph idx="1"/>
          </p:nvPr>
        </p:nvSpPr>
        <p:spPr/>
        <p:txBody>
          <a:bodyPr>
            <a:normAutofit/>
          </a:bodyPr>
          <a:lstStyle/>
          <a:p>
            <a:r>
              <a:rPr lang="de-DE" sz="2000" dirty="0"/>
              <a:t>Die Kriterien der Äquivalenzherstellung (denotative und wörtliche Bedeutung, </a:t>
            </a:r>
            <a:r>
              <a:rPr lang="de-DE" sz="2000" dirty="0" err="1"/>
              <a:t>Stilwert</a:t>
            </a:r>
            <a:r>
              <a:rPr lang="de-DE" sz="2000" dirty="0"/>
              <a:t>, Struktur) lassen sich in Form einer Merkmalsmatrix in einem </a:t>
            </a:r>
            <a:r>
              <a:rPr lang="de-DE" sz="2000" u="sng" dirty="0"/>
              <a:t>Äquivalenzmodell</a:t>
            </a:r>
            <a:r>
              <a:rPr lang="de-DE" sz="2000" dirty="0"/>
              <a:t> zusammenführen. </a:t>
            </a:r>
          </a:p>
          <a:p>
            <a:r>
              <a:rPr lang="de-DE" sz="2000" dirty="0"/>
              <a:t>Das Äquivalenzmodell dient als Grundlage für die </a:t>
            </a:r>
            <a:r>
              <a:rPr lang="de-DE" sz="2000" u="sng" dirty="0"/>
              <a:t>interlinguale Äquivalenzherstellung </a:t>
            </a:r>
            <a:r>
              <a:rPr lang="de-DE" sz="2000" dirty="0"/>
              <a:t>zwischen zweisprachigen </a:t>
            </a:r>
            <a:r>
              <a:rPr lang="de-DE" sz="2000" u="sng" dirty="0" err="1"/>
              <a:t>Phraseologismenpaaren</a:t>
            </a:r>
            <a:r>
              <a:rPr lang="de-DE" sz="2000" dirty="0"/>
              <a:t> </a:t>
            </a:r>
            <a:r>
              <a:rPr lang="de-DE" sz="2000" u="sng" dirty="0"/>
              <a:t>(Äquivalenten)</a:t>
            </a:r>
            <a:r>
              <a:rPr lang="de-DE" sz="2000" dirty="0"/>
              <a:t>.</a:t>
            </a:r>
          </a:p>
          <a:p>
            <a:r>
              <a:rPr lang="de-DE" sz="2000" dirty="0"/>
              <a:t>Es ergeben sich die folgenden </a:t>
            </a:r>
            <a:r>
              <a:rPr lang="de-DE" sz="2000" u="sng" dirty="0"/>
              <a:t>Äquivalenztypen</a:t>
            </a:r>
            <a:r>
              <a:rPr lang="de-DE" sz="2000" dirty="0"/>
              <a:t>:</a:t>
            </a:r>
          </a:p>
        </p:txBody>
      </p:sp>
    </p:spTree>
    <p:extLst>
      <p:ext uri="{BB962C8B-B14F-4D97-AF65-F5344CB8AC3E}">
        <p14:creationId xmlns:p14="http://schemas.microsoft.com/office/powerpoint/2010/main" val="337639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4</a:t>
            </a:r>
          </a:p>
        </p:txBody>
      </p:sp>
      <p:sp>
        <p:nvSpPr>
          <p:cNvPr id="3" name="Θέση περιεχομένου 2"/>
          <p:cNvSpPr>
            <a:spLocks noGrp="1"/>
          </p:cNvSpPr>
          <p:nvPr>
            <p:ph idx="1"/>
          </p:nvPr>
        </p:nvSpPr>
        <p:spPr>
          <a:xfrm>
            <a:off x="581193" y="2163562"/>
            <a:ext cx="11029615" cy="3678303"/>
          </a:xfrm>
        </p:spPr>
        <p:txBody>
          <a:bodyPr>
            <a:normAutofit/>
          </a:bodyPr>
          <a:lstStyle/>
          <a:p>
            <a:pPr marL="0" indent="0">
              <a:buNone/>
            </a:pPr>
            <a:r>
              <a:rPr lang="en-US" sz="2000" spc="200" dirty="0" err="1"/>
              <a:t>Beispiele</a:t>
            </a:r>
            <a:r>
              <a:rPr lang="en-US" sz="2000" spc="200" dirty="0"/>
              <a:t> f</a:t>
            </a:r>
            <a:r>
              <a:rPr lang="de-DE" sz="2000" spc="200" dirty="0" err="1"/>
              <a:t>ür</a:t>
            </a:r>
            <a:r>
              <a:rPr lang="de-DE" sz="2000" spc="200" dirty="0"/>
              <a:t> weit verbreitete Idiome</a:t>
            </a:r>
          </a:p>
          <a:p>
            <a:r>
              <a:rPr lang="de-DE" sz="2000" i="1" dirty="0">
                <a:solidFill>
                  <a:schemeClr val="accent2"/>
                </a:solidFill>
              </a:rPr>
              <a:t>ein rotes Tuch für </a:t>
            </a:r>
            <a:r>
              <a:rPr lang="de-DE" sz="2000" i="1" dirty="0" err="1">
                <a:solidFill>
                  <a:schemeClr val="accent2"/>
                </a:solidFill>
              </a:rPr>
              <a:t>jmdn</a:t>
            </a:r>
            <a:r>
              <a:rPr lang="de-DE" sz="2000" i="1" dirty="0">
                <a:solidFill>
                  <a:schemeClr val="accent2"/>
                </a:solidFill>
              </a:rPr>
              <a:t> sein</a:t>
            </a:r>
            <a:r>
              <a:rPr lang="de-DE" sz="2000" i="1" dirty="0"/>
              <a:t> </a:t>
            </a:r>
            <a:r>
              <a:rPr lang="de-DE" sz="2000" dirty="0"/>
              <a:t>ist in ca. 30 Sprachen verbreitet.</a:t>
            </a:r>
          </a:p>
          <a:p>
            <a:r>
              <a:rPr lang="de-DE" sz="2000" i="1" dirty="0">
                <a:solidFill>
                  <a:schemeClr val="accent2"/>
                </a:solidFill>
              </a:rPr>
              <a:t>das schwarze Schaf (in der Familie) </a:t>
            </a:r>
            <a:r>
              <a:rPr lang="de-DE" sz="2000" dirty="0"/>
              <a:t>ist im Isländischen, Schwedischen, Galizischen, Rumänischen, Kaschubischen, Serbischen, Albanischen, Griechischen, Ungarischen und Finnischen verbreitet.</a:t>
            </a:r>
          </a:p>
          <a:p>
            <a:r>
              <a:rPr lang="de-DE" sz="2000" dirty="0"/>
              <a:t>Außerdem: </a:t>
            </a:r>
            <a:r>
              <a:rPr lang="de-DE" sz="2000" i="1" dirty="0">
                <a:solidFill>
                  <a:schemeClr val="accent2"/>
                </a:solidFill>
              </a:rPr>
              <a:t>gegen den Strom schwimmen</a:t>
            </a:r>
            <a:r>
              <a:rPr lang="de-DE" sz="2000" dirty="0"/>
              <a:t>, </a:t>
            </a:r>
            <a:r>
              <a:rPr lang="de-DE" sz="2000" i="1" dirty="0">
                <a:solidFill>
                  <a:schemeClr val="accent2"/>
                </a:solidFill>
              </a:rPr>
              <a:t>Öl ins Feuer gießen</a:t>
            </a:r>
            <a:endParaRPr lang="de-DE" sz="2000" dirty="0"/>
          </a:p>
        </p:txBody>
      </p:sp>
    </p:spTree>
    <p:extLst>
      <p:ext uri="{BB962C8B-B14F-4D97-AF65-F5344CB8AC3E}">
        <p14:creationId xmlns:p14="http://schemas.microsoft.com/office/powerpoint/2010/main" val="207760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5</a:t>
            </a:r>
          </a:p>
        </p:txBody>
      </p:sp>
      <p:sp>
        <p:nvSpPr>
          <p:cNvPr id="3" name="Θέση περιεχομένου 2"/>
          <p:cNvSpPr>
            <a:spLocks noGrp="1"/>
          </p:cNvSpPr>
          <p:nvPr>
            <p:ph idx="1"/>
          </p:nvPr>
        </p:nvSpPr>
        <p:spPr/>
        <p:txBody>
          <a:bodyPr>
            <a:normAutofit/>
          </a:bodyPr>
          <a:lstStyle/>
          <a:p>
            <a:pPr marL="0" indent="0">
              <a:buNone/>
            </a:pPr>
            <a:r>
              <a:rPr lang="de-DE" sz="2000" dirty="0"/>
              <a:t>Beispiele für weit verbreitete Idiome, bei denen das Griechische aufgrund der klassischen Antike als dominante Gebersprache fungiert</a:t>
            </a:r>
            <a:r>
              <a:rPr lang="el-GR" sz="2000" dirty="0"/>
              <a:t> (</a:t>
            </a:r>
            <a:r>
              <a:rPr lang="en-US" sz="2000" dirty="0" err="1"/>
              <a:t>Chrissou</a:t>
            </a:r>
            <a:r>
              <a:rPr lang="en-US" sz="2000" dirty="0"/>
              <a:t> 2000</a:t>
            </a:r>
            <a:r>
              <a:rPr lang="el-GR" sz="2000" dirty="0"/>
              <a:t>)</a:t>
            </a:r>
            <a:r>
              <a:rPr lang="de-DE" sz="2000" dirty="0"/>
              <a:t>:</a:t>
            </a:r>
          </a:p>
          <a:p>
            <a:r>
              <a:rPr lang="de-DE" sz="2000" i="1" dirty="0">
                <a:solidFill>
                  <a:schemeClr val="accent2">
                    <a:lumMod val="75000"/>
                  </a:schemeClr>
                </a:solidFill>
              </a:rPr>
              <a:t>der Große </a:t>
            </a:r>
            <a:r>
              <a:rPr lang="de-DE" sz="2000" dirty="0"/>
              <a:t>/</a:t>
            </a:r>
            <a:r>
              <a:rPr lang="de-DE" sz="2000" i="1" dirty="0">
                <a:solidFill>
                  <a:schemeClr val="accent2">
                    <a:lumMod val="75000"/>
                  </a:schemeClr>
                </a:solidFill>
              </a:rPr>
              <a:t> Kleine Bär </a:t>
            </a:r>
            <a:r>
              <a:rPr lang="de-DE" sz="2000" dirty="0"/>
              <a:t>für</a:t>
            </a:r>
            <a:r>
              <a:rPr lang="el-GR" sz="2000" dirty="0"/>
              <a:t> </a:t>
            </a:r>
            <a:r>
              <a:rPr lang="el-GR" sz="2000" i="1" dirty="0">
                <a:solidFill>
                  <a:schemeClr val="accent2">
                    <a:lumMod val="75000"/>
                  </a:schemeClr>
                </a:solidFill>
              </a:rPr>
              <a:t>η Μεγάλη / Μικρή Άρκτος</a:t>
            </a:r>
            <a:endParaRPr lang="de-DE" sz="2000" i="1" dirty="0">
              <a:solidFill>
                <a:schemeClr val="accent2">
                  <a:lumMod val="75000"/>
                </a:schemeClr>
              </a:solidFill>
            </a:endParaRPr>
          </a:p>
          <a:p>
            <a:r>
              <a:rPr lang="de-DE" sz="2000" i="1" dirty="0">
                <a:solidFill>
                  <a:schemeClr val="accent2">
                    <a:lumMod val="75000"/>
                  </a:schemeClr>
                </a:solidFill>
              </a:rPr>
              <a:t>Eulen nach Athen tragen </a:t>
            </a:r>
            <a:r>
              <a:rPr lang="de-DE" sz="2000" dirty="0"/>
              <a:t>für</a:t>
            </a:r>
            <a:r>
              <a:rPr lang="el-GR" sz="2000" dirty="0"/>
              <a:t> </a:t>
            </a:r>
            <a:r>
              <a:rPr lang="el-GR" sz="2000" i="1" dirty="0">
                <a:solidFill>
                  <a:schemeClr val="accent2">
                    <a:lumMod val="75000"/>
                  </a:schemeClr>
                </a:solidFill>
              </a:rPr>
              <a:t>κομίζω γλαύκα ες (εις) Αθήνας</a:t>
            </a:r>
          </a:p>
          <a:p>
            <a:r>
              <a:rPr lang="en-US" sz="2000" i="1" dirty="0">
                <a:solidFill>
                  <a:schemeClr val="accent2">
                    <a:lumMod val="75000"/>
                  </a:schemeClr>
                </a:solidFill>
              </a:rPr>
              <a:t>der </a:t>
            </a:r>
            <a:r>
              <a:rPr lang="en-US" sz="2000" i="1" dirty="0" err="1">
                <a:solidFill>
                  <a:schemeClr val="accent2">
                    <a:lumMod val="75000"/>
                  </a:schemeClr>
                </a:solidFill>
              </a:rPr>
              <a:t>Gro</a:t>
            </a:r>
            <a:r>
              <a:rPr lang="de-DE" sz="2000" i="1" dirty="0" err="1">
                <a:solidFill>
                  <a:schemeClr val="accent2">
                    <a:lumMod val="75000"/>
                  </a:schemeClr>
                </a:solidFill>
              </a:rPr>
              <a:t>ße</a:t>
            </a:r>
            <a:r>
              <a:rPr lang="de-DE" sz="2000" i="1" dirty="0">
                <a:solidFill>
                  <a:schemeClr val="accent2">
                    <a:lumMod val="75000"/>
                  </a:schemeClr>
                </a:solidFill>
              </a:rPr>
              <a:t> </a:t>
            </a:r>
            <a:r>
              <a:rPr lang="de-DE" sz="2000" dirty="0"/>
              <a:t>/</a:t>
            </a:r>
            <a:r>
              <a:rPr lang="de-DE" sz="2000" i="1" dirty="0">
                <a:solidFill>
                  <a:schemeClr val="accent2">
                    <a:lumMod val="75000"/>
                  </a:schemeClr>
                </a:solidFill>
              </a:rPr>
              <a:t> Kleine Hund </a:t>
            </a:r>
            <a:r>
              <a:rPr lang="de-DE" sz="2000" dirty="0"/>
              <a:t>für</a:t>
            </a:r>
            <a:r>
              <a:rPr lang="el-GR" sz="2000" dirty="0"/>
              <a:t> </a:t>
            </a:r>
            <a:r>
              <a:rPr lang="el-GR" sz="2000" i="1" dirty="0">
                <a:solidFill>
                  <a:schemeClr val="accent2">
                    <a:lumMod val="75000"/>
                  </a:schemeClr>
                </a:solidFill>
              </a:rPr>
              <a:t>Μέγας / Μικρός Κύων</a:t>
            </a:r>
            <a:endParaRPr lang="de-DE" sz="2000" i="1" dirty="0">
              <a:solidFill>
                <a:schemeClr val="accent2">
                  <a:lumMod val="75000"/>
                </a:schemeClr>
              </a:solidFill>
            </a:endParaRPr>
          </a:p>
          <a:p>
            <a:r>
              <a:rPr lang="de-DE" sz="2000" i="1" dirty="0">
                <a:solidFill>
                  <a:schemeClr val="accent2">
                    <a:lumMod val="75000"/>
                  </a:schemeClr>
                </a:solidFill>
              </a:rPr>
              <a:t>über etwas </a:t>
            </a:r>
            <a:r>
              <a:rPr lang="de-DE" sz="2000" i="1" dirty="0" err="1">
                <a:solidFill>
                  <a:schemeClr val="accent2">
                    <a:lumMod val="75000"/>
                  </a:schemeClr>
                </a:solidFill>
              </a:rPr>
              <a:t>Krokodilstränen</a:t>
            </a:r>
            <a:r>
              <a:rPr lang="de-DE" sz="2000" i="1" dirty="0">
                <a:solidFill>
                  <a:schemeClr val="accent2">
                    <a:lumMod val="75000"/>
                  </a:schemeClr>
                </a:solidFill>
              </a:rPr>
              <a:t> vergießen </a:t>
            </a:r>
            <a:r>
              <a:rPr lang="de-DE" sz="2000" dirty="0"/>
              <a:t>für </a:t>
            </a:r>
            <a:r>
              <a:rPr lang="el-GR" sz="2000" i="1" dirty="0">
                <a:solidFill>
                  <a:schemeClr val="accent2">
                    <a:lumMod val="75000"/>
                  </a:schemeClr>
                </a:solidFill>
              </a:rPr>
              <a:t>χύνω κροκοδείλια δάκρυα για κάτι</a:t>
            </a:r>
            <a:endParaRPr lang="de-DE" sz="2000" i="1" dirty="0">
              <a:solidFill>
                <a:schemeClr val="accent2">
                  <a:lumMod val="75000"/>
                </a:schemeClr>
              </a:solidFill>
            </a:endParaRPr>
          </a:p>
          <a:p>
            <a:r>
              <a:rPr lang="de-DE" sz="2000" i="1" dirty="0" err="1">
                <a:solidFill>
                  <a:schemeClr val="accent2">
                    <a:lumMod val="75000"/>
                  </a:schemeClr>
                </a:solidFill>
              </a:rPr>
              <a:t>etw</a:t>
            </a:r>
            <a:r>
              <a:rPr lang="de-DE" sz="2000" i="1" dirty="0">
                <a:solidFill>
                  <a:schemeClr val="accent2">
                    <a:lumMod val="75000"/>
                  </a:schemeClr>
                </a:solidFill>
              </a:rPr>
              <a:t>. ist </a:t>
            </a:r>
            <a:r>
              <a:rPr lang="de-DE" sz="2000" i="1" dirty="0" err="1">
                <a:solidFill>
                  <a:schemeClr val="accent2">
                    <a:lumMod val="75000"/>
                  </a:schemeClr>
                </a:solidFill>
              </a:rPr>
              <a:t>jmds</a:t>
            </a:r>
            <a:r>
              <a:rPr lang="de-DE" sz="2000" i="1" dirty="0">
                <a:solidFill>
                  <a:schemeClr val="accent2">
                    <a:lumMod val="75000"/>
                  </a:schemeClr>
                </a:solidFill>
              </a:rPr>
              <a:t> Schwanengesang </a:t>
            </a:r>
            <a:r>
              <a:rPr lang="de-DE" sz="2000" dirty="0"/>
              <a:t>für</a:t>
            </a:r>
            <a:r>
              <a:rPr lang="el-GR" sz="2000" dirty="0"/>
              <a:t> </a:t>
            </a:r>
            <a:r>
              <a:rPr lang="el-GR" sz="2000" i="1" dirty="0">
                <a:solidFill>
                  <a:schemeClr val="accent2">
                    <a:lumMod val="75000"/>
                  </a:schemeClr>
                </a:solidFill>
              </a:rPr>
              <a:t>είναι το κύκνιο άσμα μου</a:t>
            </a:r>
            <a:endParaRPr lang="de-DE" sz="2000" i="1" dirty="0">
              <a:solidFill>
                <a:schemeClr val="accent2">
                  <a:lumMod val="75000"/>
                </a:schemeClr>
              </a:solidFill>
            </a:endParaRPr>
          </a:p>
        </p:txBody>
      </p:sp>
    </p:spTree>
    <p:extLst>
      <p:ext uri="{BB962C8B-B14F-4D97-AF65-F5344CB8AC3E}">
        <p14:creationId xmlns:p14="http://schemas.microsoft.com/office/powerpoint/2010/main" val="186570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6</a:t>
            </a:r>
          </a:p>
        </p:txBody>
      </p:sp>
      <p:sp>
        <p:nvSpPr>
          <p:cNvPr id="3" name="Θέση περιεχομένου 2"/>
          <p:cNvSpPr>
            <a:spLocks noGrp="1"/>
          </p:cNvSpPr>
          <p:nvPr>
            <p:ph idx="1"/>
          </p:nvPr>
        </p:nvSpPr>
        <p:spPr/>
        <p:txBody>
          <a:bodyPr>
            <a:normAutofit/>
          </a:bodyPr>
          <a:lstStyle/>
          <a:p>
            <a:pPr marL="0" indent="0">
              <a:buNone/>
            </a:pPr>
            <a:r>
              <a:rPr lang="en-US" sz="2000" dirty="0" err="1"/>
              <a:t>Biblischen</a:t>
            </a:r>
            <a:r>
              <a:rPr lang="en-US" sz="2000" dirty="0"/>
              <a:t> </a:t>
            </a:r>
            <a:r>
              <a:rPr lang="en-US" sz="2000" dirty="0" err="1"/>
              <a:t>Ursprungs</a:t>
            </a:r>
            <a:r>
              <a:rPr lang="en-US" sz="2000" dirty="0"/>
              <a:t> </a:t>
            </a:r>
            <a:r>
              <a:rPr lang="en-US" sz="2000" dirty="0" err="1"/>
              <a:t>sind</a:t>
            </a:r>
            <a:r>
              <a:rPr lang="en-US" sz="2000" dirty="0"/>
              <a:t> </a:t>
            </a:r>
            <a:r>
              <a:rPr lang="en-US" sz="2000" dirty="0" err="1"/>
              <a:t>Phraseologismen</a:t>
            </a:r>
            <a:r>
              <a:rPr lang="en-US" sz="2000" dirty="0"/>
              <a:t> </a:t>
            </a:r>
            <a:r>
              <a:rPr lang="en-US" sz="2000" dirty="0" err="1"/>
              <a:t>wie</a:t>
            </a:r>
            <a:r>
              <a:rPr lang="en-US" sz="2000" dirty="0"/>
              <a:t> </a:t>
            </a:r>
            <a:r>
              <a:rPr lang="el-GR" sz="2000" dirty="0"/>
              <a:t>(</a:t>
            </a:r>
            <a:r>
              <a:rPr lang="en-US" sz="2000" dirty="0" err="1"/>
              <a:t>Chrissou</a:t>
            </a:r>
            <a:r>
              <a:rPr lang="en-US" sz="2000" dirty="0"/>
              <a:t> 2000</a:t>
            </a:r>
            <a:r>
              <a:rPr lang="el-GR" sz="2000" dirty="0"/>
              <a:t>)</a:t>
            </a:r>
            <a:r>
              <a:rPr lang="de-DE" sz="2000" dirty="0"/>
              <a:t>:</a:t>
            </a:r>
          </a:p>
          <a:p>
            <a:r>
              <a:rPr lang="de-DE" sz="2000" i="1" dirty="0">
                <a:solidFill>
                  <a:schemeClr val="accent2">
                    <a:lumMod val="75000"/>
                  </a:schemeClr>
                </a:solidFill>
              </a:rPr>
              <a:t>bevor der Hahn kräht </a:t>
            </a:r>
            <a:r>
              <a:rPr lang="de-DE" sz="2000" dirty="0"/>
              <a:t>für</a:t>
            </a:r>
            <a:r>
              <a:rPr lang="el-GR" sz="2000" dirty="0"/>
              <a:t> </a:t>
            </a:r>
            <a:r>
              <a:rPr lang="el-GR" sz="2000" i="1" dirty="0">
                <a:solidFill>
                  <a:schemeClr val="accent2">
                    <a:lumMod val="75000"/>
                  </a:schemeClr>
                </a:solidFill>
              </a:rPr>
              <a:t>πριν λαλήσει ο πετεινός</a:t>
            </a:r>
            <a:endParaRPr lang="de-DE" sz="2000" i="1" dirty="0">
              <a:solidFill>
                <a:schemeClr val="accent2">
                  <a:lumMod val="75000"/>
                </a:schemeClr>
              </a:solidFill>
            </a:endParaRPr>
          </a:p>
          <a:p>
            <a:r>
              <a:rPr lang="de-DE" sz="2000" i="1" dirty="0">
                <a:solidFill>
                  <a:schemeClr val="accent2">
                    <a:lumMod val="75000"/>
                  </a:schemeClr>
                </a:solidFill>
              </a:rPr>
              <a:t>das fette Kalb schlachten </a:t>
            </a:r>
            <a:r>
              <a:rPr lang="de-DE" sz="2000" dirty="0"/>
              <a:t>für</a:t>
            </a:r>
            <a:r>
              <a:rPr lang="el-GR" sz="2000" dirty="0"/>
              <a:t> </a:t>
            </a:r>
            <a:r>
              <a:rPr lang="el-GR" sz="2000" i="1" dirty="0">
                <a:solidFill>
                  <a:schemeClr val="accent2">
                    <a:lumMod val="75000"/>
                  </a:schemeClr>
                </a:solidFill>
              </a:rPr>
              <a:t>θυσιάζω τον μόσχο τον σιτευτό</a:t>
            </a:r>
            <a:endParaRPr lang="de-DE" sz="2000" i="1" dirty="0">
              <a:solidFill>
                <a:schemeClr val="accent2">
                  <a:lumMod val="75000"/>
                </a:schemeClr>
              </a:solidFill>
            </a:endParaRPr>
          </a:p>
          <a:p>
            <a:r>
              <a:rPr lang="de-DE" sz="2000" i="1" dirty="0">
                <a:solidFill>
                  <a:schemeClr val="accent2">
                    <a:lumMod val="75000"/>
                  </a:schemeClr>
                </a:solidFill>
              </a:rPr>
              <a:t>heilige Kuh </a:t>
            </a:r>
            <a:r>
              <a:rPr lang="de-DE" sz="2000" dirty="0"/>
              <a:t>für </a:t>
            </a:r>
            <a:r>
              <a:rPr lang="el-GR" sz="2000" i="1" dirty="0">
                <a:solidFill>
                  <a:schemeClr val="accent2">
                    <a:lumMod val="75000"/>
                  </a:schemeClr>
                </a:solidFill>
              </a:rPr>
              <a:t>ιερή αγελάδα</a:t>
            </a:r>
            <a:endParaRPr lang="de-DE" sz="2000" i="1" dirty="0">
              <a:solidFill>
                <a:schemeClr val="accent2">
                  <a:lumMod val="75000"/>
                </a:schemeClr>
              </a:solidFill>
            </a:endParaRPr>
          </a:p>
          <a:p>
            <a:r>
              <a:rPr lang="de-DE" sz="2000" i="1" dirty="0">
                <a:solidFill>
                  <a:schemeClr val="accent2">
                    <a:lumMod val="75000"/>
                  </a:schemeClr>
                </a:solidFill>
              </a:rPr>
              <a:t>sanft </a:t>
            </a:r>
            <a:r>
              <a:rPr lang="de-DE" sz="2000" dirty="0"/>
              <a:t>/</a:t>
            </a:r>
            <a:r>
              <a:rPr lang="de-DE" sz="2000" i="1" dirty="0">
                <a:solidFill>
                  <a:schemeClr val="accent2">
                    <a:lumMod val="75000"/>
                  </a:schemeClr>
                </a:solidFill>
              </a:rPr>
              <a:t> geduldig </a:t>
            </a:r>
            <a:r>
              <a:rPr lang="de-DE" sz="2000" dirty="0"/>
              <a:t>/</a:t>
            </a:r>
            <a:r>
              <a:rPr lang="de-DE" sz="2000" i="1" dirty="0">
                <a:solidFill>
                  <a:schemeClr val="accent2">
                    <a:lumMod val="75000"/>
                  </a:schemeClr>
                </a:solidFill>
              </a:rPr>
              <a:t> unschuldig wie ein Lamm </a:t>
            </a:r>
            <a:r>
              <a:rPr lang="de-DE" sz="2000" dirty="0"/>
              <a:t>für</a:t>
            </a:r>
            <a:r>
              <a:rPr lang="el-GR" sz="2000" dirty="0"/>
              <a:t> </a:t>
            </a:r>
            <a:r>
              <a:rPr lang="el-GR" sz="2000" i="1" dirty="0">
                <a:solidFill>
                  <a:schemeClr val="accent2">
                    <a:lumMod val="75000"/>
                  </a:schemeClr>
                </a:solidFill>
              </a:rPr>
              <a:t>ήσυχος </a:t>
            </a:r>
            <a:r>
              <a:rPr lang="el-GR" sz="2000" dirty="0"/>
              <a:t>/</a:t>
            </a:r>
            <a:r>
              <a:rPr lang="el-GR" sz="2000" i="1" dirty="0">
                <a:solidFill>
                  <a:schemeClr val="accent2">
                    <a:lumMod val="75000"/>
                  </a:schemeClr>
                </a:solidFill>
              </a:rPr>
              <a:t> πράος </a:t>
            </a:r>
            <a:r>
              <a:rPr lang="el-GR" sz="2000" dirty="0"/>
              <a:t>/</a:t>
            </a:r>
            <a:r>
              <a:rPr lang="el-GR" sz="2000" i="1" dirty="0">
                <a:solidFill>
                  <a:schemeClr val="accent2">
                    <a:lumMod val="75000"/>
                  </a:schemeClr>
                </a:solidFill>
              </a:rPr>
              <a:t> άκακος σαν αρνί </a:t>
            </a:r>
            <a:r>
              <a:rPr lang="el-GR" sz="2000" dirty="0"/>
              <a:t>/</a:t>
            </a:r>
            <a:r>
              <a:rPr lang="el-GR" sz="2000" i="1" dirty="0">
                <a:solidFill>
                  <a:schemeClr val="accent2">
                    <a:lumMod val="75000"/>
                  </a:schemeClr>
                </a:solidFill>
              </a:rPr>
              <a:t> αρνάκι</a:t>
            </a:r>
          </a:p>
          <a:p>
            <a:r>
              <a:rPr lang="de-DE" sz="2000" i="1" dirty="0">
                <a:solidFill>
                  <a:schemeClr val="accent2">
                    <a:lumMod val="75000"/>
                  </a:schemeClr>
                </a:solidFill>
              </a:rPr>
              <a:t>verirrtes Schaf </a:t>
            </a:r>
            <a:r>
              <a:rPr lang="de-DE" sz="2000" dirty="0"/>
              <a:t>für</a:t>
            </a:r>
            <a:r>
              <a:rPr lang="el-GR" sz="2000" dirty="0"/>
              <a:t> </a:t>
            </a:r>
            <a:r>
              <a:rPr lang="el-GR" sz="2000" i="1" dirty="0">
                <a:solidFill>
                  <a:schemeClr val="accent2">
                    <a:lumMod val="75000"/>
                  </a:schemeClr>
                </a:solidFill>
              </a:rPr>
              <a:t>απολωλός πρόβατον</a:t>
            </a:r>
            <a:endParaRPr lang="de-DE" sz="2000" i="1" dirty="0">
              <a:solidFill>
                <a:schemeClr val="accent2">
                  <a:lumMod val="75000"/>
                </a:schemeClr>
              </a:solidFill>
            </a:endParaRPr>
          </a:p>
          <a:p>
            <a:r>
              <a:rPr lang="de-DE" sz="2000" i="1" dirty="0">
                <a:solidFill>
                  <a:schemeClr val="accent2">
                    <a:lumMod val="75000"/>
                  </a:schemeClr>
                </a:solidFill>
              </a:rPr>
              <a:t>ein Wolf im Schafspelz </a:t>
            </a:r>
            <a:r>
              <a:rPr lang="de-DE" sz="2000" dirty="0"/>
              <a:t>für</a:t>
            </a:r>
            <a:r>
              <a:rPr lang="el-GR" sz="2000" dirty="0"/>
              <a:t> </a:t>
            </a:r>
            <a:r>
              <a:rPr lang="el-GR" sz="2000" i="1" dirty="0">
                <a:solidFill>
                  <a:schemeClr val="accent2">
                    <a:lumMod val="75000"/>
                  </a:schemeClr>
                </a:solidFill>
              </a:rPr>
              <a:t>λύκος με μορφή προβάτου</a:t>
            </a:r>
          </a:p>
          <a:p>
            <a:r>
              <a:rPr lang="en-US" sz="2000" i="1" dirty="0">
                <a:solidFill>
                  <a:schemeClr val="accent2">
                    <a:lumMod val="75000"/>
                  </a:schemeClr>
                </a:solidFill>
              </a:rPr>
              <a:t>das </a:t>
            </a:r>
            <a:r>
              <a:rPr lang="de-DE" sz="2000" i="1" dirty="0">
                <a:solidFill>
                  <a:schemeClr val="accent2">
                    <a:lumMod val="75000"/>
                  </a:schemeClr>
                </a:solidFill>
              </a:rPr>
              <a:t>schwarze Schaf (der Familie) </a:t>
            </a:r>
            <a:r>
              <a:rPr lang="de-DE" sz="2000" dirty="0"/>
              <a:t>für</a:t>
            </a:r>
            <a:r>
              <a:rPr lang="de-DE" sz="2000" i="1" dirty="0">
                <a:solidFill>
                  <a:schemeClr val="accent2">
                    <a:lumMod val="75000"/>
                  </a:schemeClr>
                </a:solidFill>
              </a:rPr>
              <a:t> </a:t>
            </a:r>
            <a:r>
              <a:rPr lang="el-GR" sz="2000" i="1" dirty="0">
                <a:solidFill>
                  <a:schemeClr val="accent2">
                    <a:lumMod val="75000"/>
                  </a:schemeClr>
                </a:solidFill>
              </a:rPr>
              <a:t>το μαύρο πρόβατο </a:t>
            </a:r>
            <a:r>
              <a:rPr lang="en-US" sz="2000" i="1" dirty="0">
                <a:solidFill>
                  <a:schemeClr val="accent2">
                    <a:lumMod val="75000"/>
                  </a:schemeClr>
                </a:solidFill>
              </a:rPr>
              <a:t>(</a:t>
            </a:r>
            <a:r>
              <a:rPr lang="el-GR" sz="2000" i="1" dirty="0">
                <a:solidFill>
                  <a:schemeClr val="accent2">
                    <a:lumMod val="75000"/>
                  </a:schemeClr>
                </a:solidFill>
              </a:rPr>
              <a:t>της οικογένειας</a:t>
            </a:r>
            <a:r>
              <a:rPr lang="en-US" sz="2000" i="1" dirty="0">
                <a:solidFill>
                  <a:schemeClr val="accent2">
                    <a:lumMod val="75000"/>
                  </a:schemeClr>
                </a:solidFill>
              </a:rPr>
              <a:t>)</a:t>
            </a:r>
            <a:endParaRPr lang="de-DE" sz="2000" i="1" dirty="0">
              <a:solidFill>
                <a:schemeClr val="accent2">
                  <a:lumMod val="75000"/>
                </a:schemeClr>
              </a:solidFill>
            </a:endParaRPr>
          </a:p>
        </p:txBody>
      </p:sp>
    </p:spTree>
    <p:extLst>
      <p:ext uri="{BB962C8B-B14F-4D97-AF65-F5344CB8AC3E}">
        <p14:creationId xmlns:p14="http://schemas.microsoft.com/office/powerpoint/2010/main" val="356804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err="1"/>
              <a:t>eurolinguistik</a:t>
            </a:r>
            <a:r>
              <a:rPr lang="de-DE" dirty="0"/>
              <a:t>: </a:t>
            </a:r>
            <a:br>
              <a:rPr lang="de-DE" dirty="0"/>
            </a:br>
            <a:r>
              <a:rPr lang="de-DE" dirty="0">
                <a:solidFill>
                  <a:schemeClr val="accent2">
                    <a:lumMod val="75000"/>
                  </a:schemeClr>
                </a:solidFill>
              </a:rPr>
              <a:t>weit verbreitete </a:t>
            </a:r>
            <a:r>
              <a:rPr lang="de-DE" dirty="0" err="1">
                <a:solidFill>
                  <a:schemeClr val="accent2">
                    <a:lumMod val="75000"/>
                  </a:schemeClr>
                </a:solidFill>
              </a:rPr>
              <a:t>idiome</a:t>
            </a:r>
            <a:r>
              <a:rPr lang="de-DE" dirty="0">
                <a:solidFill>
                  <a:schemeClr val="accent2">
                    <a:lumMod val="75000"/>
                  </a:schemeClr>
                </a:solidFill>
              </a:rPr>
              <a:t>, 7</a:t>
            </a:r>
          </a:p>
        </p:txBody>
      </p:sp>
      <p:sp>
        <p:nvSpPr>
          <p:cNvPr id="3" name="Θέση περιεχομένου 2"/>
          <p:cNvSpPr>
            <a:spLocks noGrp="1"/>
          </p:cNvSpPr>
          <p:nvPr>
            <p:ph idx="1"/>
          </p:nvPr>
        </p:nvSpPr>
        <p:spPr/>
        <p:txBody>
          <a:bodyPr>
            <a:normAutofit/>
          </a:bodyPr>
          <a:lstStyle/>
          <a:p>
            <a:pPr marL="0" indent="0">
              <a:buNone/>
            </a:pPr>
            <a:r>
              <a:rPr lang="en-US" sz="2000" dirty="0" err="1"/>
              <a:t>Aus</a:t>
            </a:r>
            <a:r>
              <a:rPr lang="en-US" sz="2000" dirty="0"/>
              <a:t> der </a:t>
            </a:r>
            <a:r>
              <a:rPr lang="en-US" sz="2000" dirty="0" err="1"/>
              <a:t>europ</a:t>
            </a:r>
            <a:r>
              <a:rPr lang="de-DE" sz="2000" dirty="0" err="1"/>
              <a:t>äischen</a:t>
            </a:r>
            <a:r>
              <a:rPr lang="de-DE" sz="2000" dirty="0"/>
              <a:t> Literatur stammen </a:t>
            </a:r>
            <a:r>
              <a:rPr lang="en-US" sz="2000" dirty="0" err="1"/>
              <a:t>Phraseologismen</a:t>
            </a:r>
            <a:r>
              <a:rPr lang="en-US" sz="2000" dirty="0"/>
              <a:t> </a:t>
            </a:r>
            <a:r>
              <a:rPr lang="en-US" sz="2000" dirty="0" err="1"/>
              <a:t>wie</a:t>
            </a:r>
            <a:r>
              <a:rPr lang="en-US" sz="2000" dirty="0"/>
              <a:t> </a:t>
            </a:r>
            <a:r>
              <a:rPr lang="el-GR" sz="2000" dirty="0"/>
              <a:t>(</a:t>
            </a:r>
            <a:r>
              <a:rPr lang="en-US" sz="2000" dirty="0" err="1"/>
              <a:t>Chrissou</a:t>
            </a:r>
            <a:r>
              <a:rPr lang="en-US" sz="2000" dirty="0"/>
              <a:t> 2000</a:t>
            </a:r>
            <a:r>
              <a:rPr lang="el-GR" sz="2000" dirty="0"/>
              <a:t>)</a:t>
            </a:r>
            <a:r>
              <a:rPr lang="de-DE" sz="2000" dirty="0"/>
              <a:t>:</a:t>
            </a:r>
          </a:p>
          <a:p>
            <a:r>
              <a:rPr lang="de-DE" sz="2000" i="1" dirty="0">
                <a:solidFill>
                  <a:schemeClr val="accent2">
                    <a:lumMod val="75000"/>
                  </a:schemeClr>
                </a:solidFill>
              </a:rPr>
              <a:t>der gestiefelte Kater </a:t>
            </a:r>
            <a:r>
              <a:rPr lang="de-DE" sz="2000" dirty="0"/>
              <a:t>für</a:t>
            </a:r>
            <a:r>
              <a:rPr lang="el-GR" sz="2000" dirty="0"/>
              <a:t> </a:t>
            </a:r>
            <a:r>
              <a:rPr lang="el-GR" sz="2000" i="1" dirty="0">
                <a:solidFill>
                  <a:schemeClr val="accent2">
                    <a:lumMod val="75000"/>
                  </a:schemeClr>
                </a:solidFill>
              </a:rPr>
              <a:t>ο παπουτσωμένος γάτος</a:t>
            </a:r>
            <a:endParaRPr lang="de-DE" sz="2000" i="1" dirty="0">
              <a:solidFill>
                <a:schemeClr val="accent2">
                  <a:lumMod val="75000"/>
                </a:schemeClr>
              </a:solidFill>
            </a:endParaRPr>
          </a:p>
          <a:p>
            <a:r>
              <a:rPr lang="de-DE" sz="2000" i="1" dirty="0">
                <a:solidFill>
                  <a:schemeClr val="accent2">
                    <a:lumMod val="75000"/>
                  </a:schemeClr>
                </a:solidFill>
              </a:rPr>
              <a:t>ein hässliches Entlein </a:t>
            </a:r>
            <a:r>
              <a:rPr lang="en-US" sz="2000" dirty="0"/>
              <a:t>f</a:t>
            </a:r>
            <a:r>
              <a:rPr lang="de-DE" sz="2000" dirty="0" err="1"/>
              <a:t>ür</a:t>
            </a:r>
            <a:r>
              <a:rPr lang="el-GR" sz="2000" dirty="0"/>
              <a:t> </a:t>
            </a:r>
            <a:r>
              <a:rPr lang="el-GR" sz="2000" i="1" dirty="0">
                <a:solidFill>
                  <a:schemeClr val="accent2">
                    <a:lumMod val="75000"/>
                  </a:schemeClr>
                </a:solidFill>
              </a:rPr>
              <a:t>ασχημόπαπο</a:t>
            </a:r>
            <a:endParaRPr lang="de-DE" sz="2000" i="1" dirty="0">
              <a:solidFill>
                <a:schemeClr val="accent2">
                  <a:lumMod val="75000"/>
                </a:schemeClr>
              </a:solidFill>
            </a:endParaRPr>
          </a:p>
          <a:p>
            <a:r>
              <a:rPr lang="de-DE" sz="2000" i="1" dirty="0">
                <a:solidFill>
                  <a:schemeClr val="accent2">
                    <a:lumMod val="75000"/>
                  </a:schemeClr>
                </a:solidFill>
              </a:rPr>
              <a:t>sich den Löwenanteil sichern </a:t>
            </a:r>
            <a:r>
              <a:rPr lang="de-DE" sz="2000" dirty="0"/>
              <a:t>für </a:t>
            </a:r>
            <a:r>
              <a:rPr lang="el-GR" sz="2000" dirty="0"/>
              <a:t>(</a:t>
            </a:r>
            <a:r>
              <a:rPr lang="el-GR" sz="2000" i="1" dirty="0">
                <a:solidFill>
                  <a:schemeClr val="accent2">
                    <a:lumMod val="75000"/>
                  </a:schemeClr>
                </a:solidFill>
              </a:rPr>
              <a:t>παίρνω τη</a:t>
            </a:r>
            <a:r>
              <a:rPr lang="el-GR" sz="2000" dirty="0"/>
              <a:t>)</a:t>
            </a:r>
            <a:r>
              <a:rPr lang="el-GR" sz="2000" i="1" dirty="0">
                <a:solidFill>
                  <a:schemeClr val="accent2">
                    <a:lumMod val="75000"/>
                  </a:schemeClr>
                </a:solidFill>
              </a:rPr>
              <a:t> μερίδα του λέοντος</a:t>
            </a:r>
            <a:endParaRPr lang="de-DE" sz="2000" i="1" dirty="0">
              <a:solidFill>
                <a:schemeClr val="accent2">
                  <a:lumMod val="75000"/>
                </a:schemeClr>
              </a:solidFill>
            </a:endParaRPr>
          </a:p>
          <a:p>
            <a:r>
              <a:rPr lang="de-DE" sz="2000" i="1" dirty="0">
                <a:solidFill>
                  <a:schemeClr val="accent2">
                    <a:lumMod val="75000"/>
                  </a:schemeClr>
                </a:solidFill>
              </a:rPr>
              <a:t>(sich) in die Höhle des Löwen wagen </a:t>
            </a:r>
            <a:r>
              <a:rPr lang="de-DE" sz="2000" dirty="0"/>
              <a:t>/</a:t>
            </a:r>
            <a:r>
              <a:rPr lang="de-DE" sz="2000" i="1" dirty="0">
                <a:solidFill>
                  <a:schemeClr val="accent2">
                    <a:lumMod val="75000"/>
                  </a:schemeClr>
                </a:solidFill>
              </a:rPr>
              <a:t> begeben </a:t>
            </a:r>
            <a:r>
              <a:rPr lang="de-DE" sz="2000" dirty="0"/>
              <a:t>/</a:t>
            </a:r>
            <a:r>
              <a:rPr lang="de-DE" sz="2000" i="1" dirty="0">
                <a:solidFill>
                  <a:schemeClr val="accent2">
                    <a:lumMod val="75000"/>
                  </a:schemeClr>
                </a:solidFill>
              </a:rPr>
              <a:t> gehen </a:t>
            </a:r>
            <a:r>
              <a:rPr lang="de-DE" sz="2000" dirty="0"/>
              <a:t>für</a:t>
            </a:r>
            <a:r>
              <a:rPr lang="el-GR" sz="2000" dirty="0"/>
              <a:t> </a:t>
            </a:r>
            <a:r>
              <a:rPr lang="el-GR" sz="2000" i="1" dirty="0">
                <a:solidFill>
                  <a:schemeClr val="accent2">
                    <a:lumMod val="75000"/>
                  </a:schemeClr>
                </a:solidFill>
              </a:rPr>
              <a:t>μπαίνω στο στόμα του λύκου</a:t>
            </a:r>
          </a:p>
        </p:txBody>
      </p:sp>
    </p:spTree>
    <p:extLst>
      <p:ext uri="{BB962C8B-B14F-4D97-AF65-F5344CB8AC3E}">
        <p14:creationId xmlns:p14="http://schemas.microsoft.com/office/powerpoint/2010/main" val="170965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ende</a:t>
            </a:r>
            <a:endParaRPr lang="el-GR" dirty="0"/>
          </a:p>
        </p:txBody>
      </p:sp>
      <p:sp>
        <p:nvSpPr>
          <p:cNvPr id="2" name="Rectangle 1"/>
          <p:cNvSpPr/>
          <p:nvPr/>
        </p:nvSpPr>
        <p:spPr>
          <a:xfrm>
            <a:off x="466071" y="5603948"/>
            <a:ext cx="8045894" cy="246221"/>
          </a:xfrm>
          <a:prstGeom prst="rect">
            <a:avLst/>
          </a:prstGeom>
        </p:spPr>
        <p:txBody>
          <a:bodyPr wrap="square">
            <a:spAutoFit/>
          </a:bodyPr>
          <a:lstStyle/>
          <a:p>
            <a:r>
              <a:rPr lang="en-US" sz="1000" dirty="0">
                <a:solidFill>
                  <a:srgbClr val="FFFFFF"/>
                </a:solidFill>
              </a:rPr>
              <a:t>PHRASEOLOGIE. KONTRASTIVE PHRASEOLOGIE II, MARIOS CHRISSOU</a:t>
            </a:r>
          </a:p>
        </p:txBody>
      </p:sp>
    </p:spTree>
    <p:extLst>
      <p:ext uri="{BB962C8B-B14F-4D97-AF65-F5344CB8AC3E}">
        <p14:creationId xmlns:p14="http://schemas.microsoft.com/office/powerpoint/2010/main" val="71432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de-DE" sz="3600" spc="600" dirty="0" err="1">
                <a:latin typeface="Calibri"/>
                <a:cs typeface="Calibri"/>
              </a:rPr>
              <a:t>χρημ</a:t>
            </a:r>
            <a:r>
              <a:rPr lang="de-DE" sz="3600" spc="600" dirty="0">
                <a:latin typeface="Calibri"/>
                <a:cs typeface="Calibri"/>
              </a:rPr>
              <a:t>ατοδοτηση</a:t>
            </a:r>
          </a:p>
        </p:txBody>
      </p:sp>
      <p:sp>
        <p:nvSpPr>
          <p:cNvPr id="3" name="Content Placeholder 2"/>
          <p:cNvSpPr>
            <a:spLocks noGrp="1"/>
          </p:cNvSpPr>
          <p:nvPr>
            <p:ph idx="1"/>
          </p:nvPr>
        </p:nvSpPr>
        <p:spPr>
          <a:xfrm>
            <a:off x="543092" y="2171699"/>
            <a:ext cx="11029615" cy="2900537"/>
          </a:xfrm>
        </p:spPr>
        <p:txBody>
          <a:bodyPr anchor="t">
            <a:normAutofit/>
          </a:bodyPr>
          <a:lstStyle/>
          <a:p>
            <a:r>
              <a:rPr lang="el-GR" sz="2000" dirty="0">
                <a:latin typeface="Calibri" panose="020F0502020204030204" pitchFamily="34" charset="0"/>
              </a:rPr>
              <a:t>Το παρόν εκπαιδευτικό υλικό έχει αναπτυχθεί στο πλαίσιο του εκπαιδευτικού έργου του διδάσκοντα.</a:t>
            </a:r>
            <a:endParaRPr lang="en-US" sz="2000" dirty="0">
              <a:latin typeface="Calibri" panose="020F0502020204030204" pitchFamily="34" charset="0"/>
            </a:endParaRPr>
          </a:p>
          <a:p>
            <a:r>
              <a:rPr lang="el-GR" sz="2000" dirty="0">
                <a:latin typeface="Calibri" panose="020F0502020204030204" pitchFamily="34" charset="0"/>
              </a:rPr>
              <a:t>Το έργο «</a:t>
            </a:r>
            <a:r>
              <a:rPr lang="el-GR" sz="2000" b="1" dirty="0">
                <a:latin typeface="Calibri" panose="020F0502020204030204" pitchFamily="34" charset="0"/>
              </a:rPr>
              <a:t>Ανοικτά Ακαδημαϊκά Μαθήματα στο Πανεπιστήμιο Αθηνών</a:t>
            </a:r>
            <a:r>
              <a:rPr lang="el-GR" sz="2000" dirty="0">
                <a:latin typeface="Calibri" panose="020F0502020204030204" pitchFamily="34" charset="0"/>
              </a:rPr>
              <a:t>» έχει χρηματοδοτήσει μόνο την αναδιαμόρφωση του εκπαιδευτικού υλικού. </a:t>
            </a:r>
            <a:endParaRPr lang="en-US" sz="2000" dirty="0">
              <a:latin typeface="Calibri" panose="020F0502020204030204" pitchFamily="34" charset="0"/>
            </a:endParaRPr>
          </a:p>
          <a:p>
            <a:r>
              <a:rPr lang="el-GR" sz="2000" dirty="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830936"/>
            <a:ext cx="5501640" cy="1386840"/>
          </a:xfrm>
          <a:prstGeom prst="rect">
            <a:avLst/>
          </a:prstGeom>
        </p:spPr>
      </p:pic>
      <p:sp>
        <p:nvSpPr>
          <p:cNvPr id="5" name="Title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Tree>
    <p:extLst>
      <p:ext uri="{BB962C8B-B14F-4D97-AF65-F5344CB8AC3E}">
        <p14:creationId xmlns:p14="http://schemas.microsoft.com/office/powerpoint/2010/main" val="361207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latin typeface="Calibri" panose="020F0502020204030204" pitchFamily="34" charset="0"/>
              </a:rPr>
              <a:t>ΣΗΜΕΙΩΜΑΤΑ</a:t>
            </a:r>
          </a:p>
        </p:txBody>
      </p:sp>
      <p:sp>
        <p:nvSpPr>
          <p:cNvPr id="2" name="Rectangle 1"/>
          <p:cNvSpPr/>
          <p:nvPr/>
        </p:nvSpPr>
        <p:spPr>
          <a:xfrm>
            <a:off x="466072" y="5677420"/>
            <a:ext cx="7552597" cy="246221"/>
          </a:xfrm>
          <a:prstGeom prst="rect">
            <a:avLst/>
          </a:prstGeom>
        </p:spPr>
        <p:txBody>
          <a:bodyPr wrap="square">
            <a:spAutoFit/>
          </a:bodyPr>
          <a:lstStyle/>
          <a:p>
            <a:r>
              <a:rPr lang="en-US" sz="1000" dirty="0">
                <a:solidFill>
                  <a:srgbClr val="FFFFFF"/>
                </a:solidFill>
              </a:rPr>
              <a:t>PHRASEOLOGIE. KONTRASTIVE PHRASEOLOGIE II, MARIOS CHRISSOU</a:t>
            </a:r>
          </a:p>
        </p:txBody>
      </p:sp>
    </p:spTree>
    <p:extLst>
      <p:ext uri="{BB962C8B-B14F-4D97-AF65-F5344CB8AC3E}">
        <p14:creationId xmlns:p14="http://schemas.microsoft.com/office/powerpoint/2010/main" val="365317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cap="none" dirty="0">
                <a:latin typeface="Calibri"/>
                <a:cs typeface="Calibri"/>
              </a:rPr>
              <a:t>Σημείωμα ιστορικού εκδόσεων</a:t>
            </a:r>
            <a:r>
              <a:rPr lang="en-US" sz="3600" cap="none" dirty="0">
                <a:latin typeface="Calibri"/>
                <a:cs typeface="Calibri"/>
              </a:rPr>
              <a:t> </a:t>
            </a:r>
            <a:r>
              <a:rPr lang="el-GR" sz="3600" cap="none" dirty="0">
                <a:latin typeface="Calibri"/>
                <a:cs typeface="Calibri"/>
              </a:rPr>
              <a:t>έργου</a:t>
            </a:r>
          </a:p>
        </p:txBody>
      </p:sp>
      <p:sp>
        <p:nvSpPr>
          <p:cNvPr id="5" name="Content Placeholder 4"/>
          <p:cNvSpPr>
            <a:spLocks noGrp="1"/>
          </p:cNvSpPr>
          <p:nvPr>
            <p:ph idx="1"/>
          </p:nvPr>
        </p:nvSpPr>
        <p:spPr>
          <a:xfrm>
            <a:off x="581192" y="2180497"/>
            <a:ext cx="11029615" cy="2505804"/>
          </a:xfrm>
        </p:spPr>
        <p:txBody>
          <a:bodyPr anchor="t">
            <a:normAutofit/>
          </a:bodyPr>
          <a:lstStyle/>
          <a:p>
            <a:pPr marL="0" indent="0">
              <a:buNone/>
            </a:pPr>
            <a:r>
              <a:rPr lang="el-GR" sz="2000" dirty="0">
                <a:latin typeface="Calibri" panose="020F0502020204030204" pitchFamily="34" charset="0"/>
              </a:rPr>
              <a:t>Το παρόν έργο αποτελεί την έκδοση 1.0.   </a:t>
            </a:r>
          </a:p>
          <a:p>
            <a:pPr marL="0" indent="0">
              <a:buNone/>
            </a:pPr>
            <a:r>
              <a:rPr lang="el-GR" sz="2000" dirty="0">
                <a:latin typeface="Calibri" panose="020F0502020204030204" pitchFamily="34" charset="0"/>
              </a:rPr>
              <a:t>Έχουν προηγηθεί οι κάτωθι εκδόσεις:</a:t>
            </a:r>
          </a:p>
          <a:p>
            <a:pPr lvl="0"/>
            <a:r>
              <a:rPr lang="el-GR" sz="2000" dirty="0">
                <a:latin typeface="Calibri" panose="020F0502020204030204" pitchFamily="34" charset="0"/>
              </a:rPr>
              <a:t>Έκδοση διαθέσιμη εδώ. </a:t>
            </a:r>
            <a:r>
              <a:rPr lang="en-US" sz="2000" dirty="0">
                <a:latin typeface="Calibri" panose="020F0502020204030204" pitchFamily="34" charset="0"/>
                <a:ea typeface="Century Gothic"/>
                <a:cs typeface="Century Gothic"/>
                <a:hlinkClick r:id="rId3"/>
              </a:rPr>
              <a:t>http://eclass.uoa.gr/courses/GS116/</a:t>
            </a:r>
            <a:r>
              <a:rPr lang="el-GR" sz="2000" dirty="0">
                <a:latin typeface="Calibri" panose="020F0502020204030204" pitchFamily="34" charset="0"/>
                <a:ea typeface="Century Gothic"/>
                <a:cs typeface="Century Gothic"/>
              </a:rPr>
              <a:t> </a:t>
            </a:r>
            <a:endParaRPr lang="el-GR" sz="2000" dirty="0">
              <a:solidFill>
                <a:srgbClr val="92D050"/>
              </a:solidFill>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3697698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αναφοράς</a:t>
            </a:r>
          </a:p>
        </p:txBody>
      </p:sp>
      <p:sp>
        <p:nvSpPr>
          <p:cNvPr id="3" name="Content Placeholder 2"/>
          <p:cNvSpPr>
            <a:spLocks noGrp="1"/>
          </p:cNvSpPr>
          <p:nvPr>
            <p:ph idx="1"/>
          </p:nvPr>
        </p:nvSpPr>
        <p:spPr>
          <a:xfrm>
            <a:off x="581192" y="2180497"/>
            <a:ext cx="11029615" cy="2467704"/>
          </a:xfrm>
        </p:spPr>
        <p:txBody>
          <a:bodyPr anchor="t">
            <a:normAutofit/>
          </a:bodyPr>
          <a:lstStyle/>
          <a:p>
            <a:pPr marL="0" indent="0">
              <a:buNone/>
            </a:pPr>
            <a:r>
              <a:rPr lang="el-GR" sz="2000" dirty="0">
                <a:latin typeface="Calibri" panose="020F0502020204030204" pitchFamily="34" charset="0"/>
              </a:rPr>
              <a:t>Copyright </a:t>
            </a:r>
            <a:r>
              <a:rPr lang="el-GR" sz="2000" dirty="0" err="1">
                <a:latin typeface="Calibri" panose="020F0502020204030204" pitchFamily="34" charset="0"/>
              </a:rPr>
              <a:t>Εθνικόν</a:t>
            </a:r>
            <a:r>
              <a:rPr lang="el-GR" sz="2000" dirty="0">
                <a:latin typeface="Calibri" panose="020F0502020204030204" pitchFamily="34" charset="0"/>
              </a:rPr>
              <a:t> και </a:t>
            </a:r>
            <a:r>
              <a:rPr lang="el-GR" sz="2000" dirty="0" err="1">
                <a:latin typeface="Calibri" panose="020F0502020204030204" pitchFamily="34" charset="0"/>
              </a:rPr>
              <a:t>Καποδιστριακόν</a:t>
            </a:r>
            <a:r>
              <a:rPr lang="el-GR" sz="2000" dirty="0">
                <a:latin typeface="Calibri" panose="020F0502020204030204" pitchFamily="34" charset="0"/>
              </a:rPr>
              <a:t> </a:t>
            </a:r>
            <a:r>
              <a:rPr lang="el-GR" sz="2000" dirty="0" err="1">
                <a:latin typeface="Calibri" panose="020F0502020204030204" pitchFamily="34" charset="0"/>
              </a:rPr>
              <a:t>Πανεπιστήμιον</a:t>
            </a:r>
            <a:r>
              <a:rPr lang="el-GR" sz="2000" dirty="0">
                <a:latin typeface="Calibri" panose="020F0502020204030204" pitchFamily="34" charset="0"/>
              </a:rPr>
              <a:t> Αθηνών</a:t>
            </a:r>
            <a:r>
              <a:rPr lang="en-US" sz="2000" dirty="0">
                <a:latin typeface="Calibri" panose="020F0502020204030204" pitchFamily="34" charset="0"/>
              </a:rPr>
              <a:t>, </a:t>
            </a:r>
            <a:r>
              <a:rPr lang="el-GR" sz="2000" dirty="0">
                <a:latin typeface="Calibri" panose="020F0502020204030204" pitchFamily="34" charset="0"/>
              </a:rPr>
              <a:t>Μάριος </a:t>
            </a:r>
            <a:r>
              <a:rPr lang="el-GR" sz="2000" dirty="0" err="1">
                <a:latin typeface="Calibri" panose="020F0502020204030204" pitchFamily="34" charset="0"/>
              </a:rPr>
              <a:t>Χρύσου</a:t>
            </a:r>
            <a:r>
              <a:rPr lang="el-GR" sz="2000" dirty="0">
                <a:latin typeface="Calibri" panose="020F0502020204030204" pitchFamily="34" charset="0"/>
              </a:rPr>
              <a:t>. «Φρασεολογία. </a:t>
            </a:r>
            <a:r>
              <a:rPr lang="en-GB" sz="2000" dirty="0" err="1">
                <a:latin typeface="Calibri" panose="020F0502020204030204" pitchFamily="34" charset="0"/>
              </a:rPr>
              <a:t>Phraseologie</a:t>
            </a:r>
            <a:r>
              <a:rPr lang="el-GR" sz="2000" dirty="0">
                <a:latin typeface="Calibri" panose="020F0502020204030204" pitchFamily="34" charset="0"/>
              </a:rPr>
              <a:t>: </a:t>
            </a:r>
            <a:r>
              <a:rPr lang="de-DE" sz="2000" dirty="0">
                <a:latin typeface="Calibri" panose="020F0502020204030204" pitchFamily="34" charset="0"/>
              </a:rPr>
              <a:t>Phraseologismen in Lexikon und Text</a:t>
            </a:r>
            <a:r>
              <a:rPr lang="el-GR" sz="2000" dirty="0">
                <a:latin typeface="Calibri" panose="020F0502020204030204" pitchFamily="34" charset="0"/>
              </a:rPr>
              <a:t>». Έκδοση: 1.0. Αθήνα 2015. Διαθέσιμο από τη δικτυακή διεύθυνση:  </a:t>
            </a:r>
            <a:r>
              <a:rPr lang="en-US" sz="2000" dirty="0">
                <a:latin typeface="Calibri" panose="020F0502020204030204" pitchFamily="34" charset="0"/>
                <a:ea typeface="Century Gothic"/>
                <a:cs typeface="Century Gothic"/>
                <a:hlinkClick r:id="rId3"/>
              </a:rPr>
              <a:t>http://opencourses.uoa.gr/courses/GS3/</a:t>
            </a:r>
            <a:r>
              <a:rPr lang="el-GR" sz="2000" dirty="0">
                <a:latin typeface="Calibri" panose="020F0502020204030204" pitchFamily="34" charset="0"/>
                <a:ea typeface="Century Gothic"/>
                <a:cs typeface="Century Gothic"/>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4256484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αδειοδότησης</a:t>
            </a:r>
          </a:p>
        </p:txBody>
      </p:sp>
      <p:sp>
        <p:nvSpPr>
          <p:cNvPr id="3" name="Content Placeholder 2"/>
          <p:cNvSpPr>
            <a:spLocks noGrp="1"/>
          </p:cNvSpPr>
          <p:nvPr>
            <p:ph idx="1"/>
          </p:nvPr>
        </p:nvSpPr>
        <p:spPr>
          <a:xfrm>
            <a:off x="444500" y="1970270"/>
            <a:ext cx="11328400" cy="1426499"/>
          </a:xfrm>
        </p:spPr>
        <p:txBody>
          <a:bodyPr>
            <a:noAutofit/>
          </a:bodyPr>
          <a:lstStyle/>
          <a:p>
            <a:pPr marL="0" indent="0">
              <a:buNone/>
            </a:pPr>
            <a:r>
              <a:rPr lang="el-GR" sz="2000" dirty="0">
                <a:latin typeface="Calibri" panose="020F050202020403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9" y="321518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1192" y="3477816"/>
            <a:ext cx="11204408" cy="3329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a:latin typeface="Calibri" panose="020F0502020204030204" pitchFamily="34" charset="0"/>
            </a:endParaRPr>
          </a:p>
          <a:p>
            <a:pPr>
              <a:spcBef>
                <a:spcPts val="600"/>
              </a:spcBef>
            </a:pPr>
            <a:r>
              <a:rPr lang="el-GR" dirty="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indent="-342900">
              <a:lnSpc>
                <a:spcPct val="90000"/>
              </a:lnSpc>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τόπο</a:t>
            </a:r>
            <a:endParaRPr lang="en-US" dirty="0">
              <a:latin typeface="Calibri" panose="020F0502020204030204" pitchFamily="34" charset="0"/>
            </a:endParaRPr>
          </a:p>
          <a:p>
            <a:pPr>
              <a:spcBef>
                <a:spcPts val="600"/>
              </a:spcBef>
            </a:pPr>
            <a:r>
              <a:rPr lang="el-GR" dirty="0">
                <a:latin typeface="Calibri" panose="020F0502020204030204" pitchFamily="34" charset="0"/>
              </a:rPr>
              <a:t>Ο 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51492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F37E-9EB1-7FDF-34B3-3CB50A5F1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CD3CD-92A9-A1DB-5A2F-2FE0DA1D2896}"/>
              </a:ext>
            </a:extLst>
          </p:cNvPr>
          <p:cNvSpPr>
            <a:spLocks noGrp="1"/>
          </p:cNvSpPr>
          <p:nvPr>
            <p:ph type="title"/>
          </p:nvPr>
        </p:nvSpPr>
        <p:spPr>
          <a:xfrm>
            <a:off x="581191" y="702156"/>
            <a:ext cx="11231363" cy="1013800"/>
          </a:xfrm>
        </p:spPr>
        <p:txBody>
          <a:bodyPr/>
          <a:lstStyle/>
          <a:p>
            <a:r>
              <a:rPr lang="de-DE" dirty="0">
                <a:solidFill>
                  <a:schemeClr val="bg2"/>
                </a:solidFill>
              </a:rPr>
              <a:t>Das Äquivalenzmodell von </a:t>
            </a:r>
            <a:r>
              <a:rPr lang="de-DE" dirty="0" err="1">
                <a:solidFill>
                  <a:schemeClr val="bg2"/>
                </a:solidFill>
              </a:rPr>
              <a:t>pHRASEOLAB</a:t>
            </a:r>
            <a:r>
              <a:rPr lang="de-DE" dirty="0">
                <a:solidFill>
                  <a:schemeClr val="bg2"/>
                </a:solidFill>
              </a:rPr>
              <a:t> (erweitert) (1 von 2)</a:t>
            </a:r>
          </a:p>
        </p:txBody>
      </p:sp>
      <p:sp>
        <p:nvSpPr>
          <p:cNvPr id="3" name="Content Placeholder 2">
            <a:extLst>
              <a:ext uri="{FF2B5EF4-FFF2-40B4-BE49-F238E27FC236}">
                <a16:creationId xmlns:a16="http://schemas.microsoft.com/office/drawing/2014/main" id="{E42D9487-8589-CA85-9738-0BC6C7126C5E}"/>
              </a:ext>
            </a:extLst>
          </p:cNvPr>
          <p:cNvSpPr>
            <a:spLocks noGrp="1"/>
          </p:cNvSpPr>
          <p:nvPr>
            <p:ph idx="1"/>
          </p:nvPr>
        </p:nvSpPr>
        <p:spPr/>
        <p:txBody>
          <a:bodyPr>
            <a:noAutofit/>
          </a:bodyPr>
          <a:lstStyle/>
          <a:p>
            <a:r>
              <a:rPr lang="de-DE" sz="1600" b="1" dirty="0"/>
              <a:t>Ia. Formale Volläquivalenz: </a:t>
            </a:r>
            <a:r>
              <a:rPr lang="de-DE" sz="1600" dirty="0"/>
              <a:t>Übereinstimmung der Vergleichsparameter (Morphosyntax, lexikalische Besetzung), z.B. </a:t>
            </a:r>
            <a:r>
              <a:rPr lang="en-US" sz="1600" i="1" dirty="0">
                <a:solidFill>
                  <a:schemeClr val="accent2"/>
                </a:solidFill>
              </a:rPr>
              <a:t>den Zug/den Bus </a:t>
            </a:r>
            <a:r>
              <a:rPr lang="en-US" sz="1600" i="1" dirty="0" err="1">
                <a:solidFill>
                  <a:schemeClr val="accent2"/>
                </a:solidFill>
              </a:rPr>
              <a:t>verpassen</a:t>
            </a:r>
            <a:r>
              <a:rPr lang="en-US" sz="1600" i="1" dirty="0">
                <a:solidFill>
                  <a:schemeClr val="accent2"/>
                </a:solidFill>
              </a:rPr>
              <a:t> </a:t>
            </a:r>
            <a:r>
              <a:rPr lang="es-ES" sz="1600" i="1" dirty="0">
                <a:effectLst/>
                <a:ea typeface="Calibri" panose="020F0502020204030204" pitchFamily="34" charset="0"/>
                <a:cs typeface="Arial" panose="020B0604020202020204" pitchFamily="34" charset="0"/>
              </a:rPr>
              <a:t>–</a:t>
            </a:r>
            <a:r>
              <a:rPr lang="en-US" sz="1600" dirty="0"/>
              <a:t> </a:t>
            </a:r>
            <a:r>
              <a:rPr lang="en-US" sz="1600" i="1" dirty="0">
                <a:solidFill>
                  <a:schemeClr val="accent2"/>
                </a:solidFill>
              </a:rPr>
              <a:t>to miss the train/bus</a:t>
            </a:r>
            <a:r>
              <a:rPr lang="en-US" sz="1600" dirty="0"/>
              <a:t>, </a:t>
            </a:r>
            <a:r>
              <a:rPr lang="en-US" sz="1600" i="1" dirty="0">
                <a:solidFill>
                  <a:schemeClr val="accent2"/>
                </a:solidFill>
              </a:rPr>
              <a:t>von A bis Z </a:t>
            </a:r>
            <a:r>
              <a:rPr lang="en-US" sz="1600" dirty="0"/>
              <a:t>– </a:t>
            </a:r>
            <a:r>
              <a:rPr lang="en-US" sz="1600" i="1" dirty="0">
                <a:solidFill>
                  <a:schemeClr val="accent2"/>
                </a:solidFill>
              </a:rPr>
              <a:t>from A to Z</a:t>
            </a:r>
            <a:endParaRPr lang="de-DE" sz="1600" i="1" dirty="0">
              <a:solidFill>
                <a:schemeClr val="accent2"/>
              </a:solidFill>
            </a:endParaRPr>
          </a:p>
          <a:p>
            <a:r>
              <a:rPr lang="de-DE" sz="1600" b="1" dirty="0"/>
              <a:t>Ib. Formale Volläquivalenz: </a:t>
            </a:r>
            <a:r>
              <a:rPr lang="de-DE" sz="1600" dirty="0"/>
              <a:t>Übereinstimmung der Vergleichsparameter bei sprachtypologischen Unterschieden, die evtl. zu Lernschwierigkeiten führen und potenzielle Fehlerquellen darstellen, z.B. Artikel bzw. der Nullartikel, Possessivpronomen bzw. fehlendes Possessivpronomen, z.B. </a:t>
            </a:r>
            <a:r>
              <a:rPr lang="es-ES" sz="1600" i="1" dirty="0" err="1">
                <a:solidFill>
                  <a:schemeClr val="accent2"/>
                </a:solidFill>
                <a:effectLst/>
                <a:ea typeface="Calibri" panose="020F0502020204030204" pitchFamily="34" charset="0"/>
                <a:cs typeface="Arial" panose="020B0604020202020204" pitchFamily="34" charset="0"/>
              </a:rPr>
              <a:t>Platz</a:t>
            </a:r>
            <a:r>
              <a:rPr lang="es-ES" sz="1600" i="1" dirty="0">
                <a:solidFill>
                  <a:schemeClr val="accent2"/>
                </a:solidFill>
                <a:effectLst/>
                <a:ea typeface="Calibri" panose="020F0502020204030204" pitchFamily="34" charset="0"/>
                <a:cs typeface="Arial" panose="020B0604020202020204" pitchFamily="34" charset="0"/>
              </a:rPr>
              <a:t> </a:t>
            </a:r>
            <a:r>
              <a:rPr lang="es-ES" sz="1600" i="1" dirty="0" err="1">
                <a:solidFill>
                  <a:schemeClr val="accent2"/>
                </a:solidFill>
                <a:effectLst/>
                <a:ea typeface="Calibri" panose="020F0502020204030204" pitchFamily="34" charset="0"/>
                <a:cs typeface="Arial" panose="020B0604020202020204" pitchFamily="34" charset="0"/>
              </a:rPr>
              <a:t>nehmen</a:t>
            </a:r>
            <a:r>
              <a:rPr lang="es-ES" sz="1600" i="1" dirty="0">
                <a:solidFill>
                  <a:schemeClr val="accent2"/>
                </a:solidFill>
                <a:effectLst/>
                <a:ea typeface="Calibri" panose="020F0502020204030204" pitchFamily="34" charset="0"/>
                <a:cs typeface="Arial" panose="020B0604020202020204" pitchFamily="34" charset="0"/>
              </a:rPr>
              <a:t> </a:t>
            </a:r>
            <a:r>
              <a:rPr lang="es-ES" sz="1600" i="1" dirty="0">
                <a:effectLst/>
                <a:ea typeface="Calibri" panose="020F0502020204030204" pitchFamily="34" charset="0"/>
                <a:cs typeface="Arial" panose="020B0604020202020204" pitchFamily="34" charset="0"/>
              </a:rPr>
              <a:t>– </a:t>
            </a:r>
            <a:r>
              <a:rPr lang="en-US" sz="1600" i="1" dirty="0">
                <a:solidFill>
                  <a:schemeClr val="accent2"/>
                </a:solidFill>
                <a:ea typeface="Calibri" panose="020F0502020204030204" pitchFamily="34" charset="0"/>
                <a:cs typeface="Arial" panose="020B0604020202020204" pitchFamily="34" charset="0"/>
              </a:rPr>
              <a:t>to</a:t>
            </a:r>
            <a:r>
              <a:rPr lang="en-US" sz="1600" i="1" dirty="0">
                <a:ea typeface="Calibri" panose="020F0502020204030204" pitchFamily="34" charset="0"/>
                <a:cs typeface="Arial" panose="020B0604020202020204" pitchFamily="34" charset="0"/>
              </a:rPr>
              <a:t> </a:t>
            </a:r>
            <a:r>
              <a:rPr lang="es-ES" sz="1600" i="1" dirty="0" err="1">
                <a:solidFill>
                  <a:schemeClr val="accent2"/>
                </a:solidFill>
                <a:effectLst/>
                <a:ea typeface="Calibri" panose="020F0502020204030204" pitchFamily="34" charset="0"/>
                <a:cs typeface="Arial" panose="020B0604020202020204" pitchFamily="34" charset="0"/>
              </a:rPr>
              <a:t>take</a:t>
            </a:r>
            <a:r>
              <a:rPr lang="es-ES" sz="1600" i="1" dirty="0">
                <a:solidFill>
                  <a:schemeClr val="accent2"/>
                </a:solidFill>
                <a:effectLst/>
                <a:ea typeface="Calibri" panose="020F0502020204030204" pitchFamily="34" charset="0"/>
                <a:cs typeface="Arial" panose="020B0604020202020204" pitchFamily="34" charset="0"/>
              </a:rPr>
              <a:t> </a:t>
            </a:r>
            <a:r>
              <a:rPr lang="es-ES" sz="1600" b="1" i="1" dirty="0">
                <a:solidFill>
                  <a:schemeClr val="accent2"/>
                </a:solidFill>
                <a:effectLst/>
                <a:ea typeface="Calibri" panose="020F0502020204030204" pitchFamily="34" charset="0"/>
                <a:cs typeface="Arial" panose="020B0604020202020204" pitchFamily="34" charset="0"/>
              </a:rPr>
              <a:t>a</a:t>
            </a:r>
            <a:r>
              <a:rPr lang="es-ES" sz="1600" i="1" dirty="0">
                <a:solidFill>
                  <a:schemeClr val="accent2"/>
                </a:solidFill>
                <a:effectLst/>
                <a:ea typeface="Calibri" panose="020F0502020204030204" pitchFamily="34" charset="0"/>
                <a:cs typeface="Arial" panose="020B0604020202020204" pitchFamily="34" charset="0"/>
              </a:rPr>
              <a:t> </a:t>
            </a:r>
            <a:r>
              <a:rPr lang="es-ES" sz="1600" i="1" dirty="0" err="1">
                <a:solidFill>
                  <a:schemeClr val="accent2"/>
                </a:solidFill>
                <a:effectLst/>
                <a:ea typeface="Calibri" panose="020F0502020204030204" pitchFamily="34" charset="0"/>
                <a:cs typeface="Arial" panose="020B0604020202020204" pitchFamily="34" charset="0"/>
              </a:rPr>
              <a:t>seat</a:t>
            </a:r>
            <a:r>
              <a:rPr lang="es-ES" sz="1600" i="1" dirty="0">
                <a:ea typeface="Calibri" panose="020F0502020204030204" pitchFamily="34" charset="0"/>
                <a:cs typeface="Arial" panose="020B0604020202020204" pitchFamily="34" charset="0"/>
              </a:rPr>
              <a:t>, </a:t>
            </a:r>
            <a:r>
              <a:rPr lang="en-GB" sz="1600" i="1" dirty="0">
                <a:solidFill>
                  <a:schemeClr val="accent2"/>
                </a:solidFill>
                <a:effectLst/>
                <a:ea typeface="Calibri" panose="020F0502020204030204" pitchFamily="34" charset="0"/>
                <a:cs typeface="Calibri" panose="020F0502020204030204" pitchFamily="34" charset="0"/>
              </a:rPr>
              <a:t>den Müll </a:t>
            </a:r>
            <a:r>
              <a:rPr lang="en-GB" sz="1600" i="1" dirty="0" err="1">
                <a:solidFill>
                  <a:schemeClr val="accent2"/>
                </a:solidFill>
                <a:effectLst/>
                <a:ea typeface="Calibri" panose="020F0502020204030204" pitchFamily="34" charset="0"/>
                <a:cs typeface="Calibri" panose="020F0502020204030204" pitchFamily="34" charset="0"/>
              </a:rPr>
              <a:t>rausbringen</a:t>
            </a:r>
            <a:r>
              <a:rPr lang="en-GB" sz="1600" i="1" dirty="0">
                <a:solidFill>
                  <a:schemeClr val="accent2"/>
                </a:solidFill>
                <a:effectLst/>
                <a:ea typeface="Calibri" panose="020F0502020204030204" pitchFamily="34" charset="0"/>
                <a:cs typeface="Calibri" panose="020F0502020204030204" pitchFamily="34" charset="0"/>
              </a:rPr>
              <a:t> </a:t>
            </a:r>
            <a:r>
              <a:rPr lang="en-GB" sz="1600" i="1" dirty="0">
                <a:effectLst/>
                <a:ea typeface="Calibri" panose="020F0502020204030204" pitchFamily="34" charset="0"/>
                <a:cs typeface="Calibri" panose="020F0502020204030204" pitchFamily="34" charset="0"/>
              </a:rPr>
              <a:t>– </a:t>
            </a:r>
            <a:r>
              <a:rPr lang="en-GB" sz="1600" i="1" dirty="0">
                <a:solidFill>
                  <a:schemeClr val="accent2"/>
                </a:solidFill>
                <a:effectLst/>
                <a:ea typeface="Calibri" panose="020F0502020204030204" pitchFamily="34" charset="0"/>
                <a:cs typeface="Calibri" panose="020F0502020204030204" pitchFamily="34" charset="0"/>
              </a:rPr>
              <a:t>to </a:t>
            </a:r>
            <a:r>
              <a:rPr lang="en-GB" sz="1600" b="1" i="1" dirty="0">
                <a:solidFill>
                  <a:schemeClr val="accent2"/>
                </a:solidFill>
                <a:effectLst/>
                <a:ea typeface="Calibri" panose="020F0502020204030204" pitchFamily="34" charset="0"/>
                <a:cs typeface="Calibri" panose="020F0502020204030204" pitchFamily="34" charset="0"/>
              </a:rPr>
              <a:t>bring out</a:t>
            </a:r>
            <a:r>
              <a:rPr lang="en-GB" sz="1600" i="1" dirty="0">
                <a:solidFill>
                  <a:schemeClr val="accent2"/>
                </a:solidFill>
                <a:effectLst/>
                <a:ea typeface="Calibri" panose="020F0502020204030204" pitchFamily="34" charset="0"/>
                <a:cs typeface="Calibri" panose="020F0502020204030204" pitchFamily="34" charset="0"/>
              </a:rPr>
              <a:t> the trash</a:t>
            </a:r>
            <a:r>
              <a:rPr lang="en-US" sz="1600" dirty="0">
                <a:solidFill>
                  <a:schemeClr val="accent2"/>
                </a:solidFill>
                <a:effectLst/>
                <a:ea typeface="Calibri" panose="020F0502020204030204" pitchFamily="34" charset="0"/>
                <a:cs typeface="Calibri" panose="020F0502020204030204" pitchFamily="34" charset="0"/>
              </a:rPr>
              <a:t> </a:t>
            </a:r>
            <a:endParaRPr lang="de-DE" sz="1600" dirty="0">
              <a:solidFill>
                <a:schemeClr val="accent2"/>
              </a:solidFill>
              <a:ea typeface="Calibri" panose="020F0502020204030204" pitchFamily="34" charset="0"/>
              <a:cs typeface="Calibri" panose="020F0502020204030204" pitchFamily="34" charset="0"/>
            </a:endParaRPr>
          </a:p>
          <a:p>
            <a:r>
              <a:rPr lang="de-DE" sz="1600" b="1" dirty="0" err="1"/>
              <a:t>IIa</a:t>
            </a:r>
            <a:r>
              <a:rPr lang="de-DE" sz="1600" b="1" dirty="0"/>
              <a:t>. Formale Teiläquivalenz: </a:t>
            </a:r>
            <a:r>
              <a:rPr lang="de-DE" sz="1600" dirty="0"/>
              <a:t>partielle Übereinstimmung der Vergleichsparameter: ähnlicher Komponentenbestand mit geringfügigen morphosyntaktischen Unterschieden, z</a:t>
            </a:r>
            <a:r>
              <a:rPr lang="de-DE" sz="1600" dirty="0">
                <a:ea typeface="Calibri" panose="020F0502020204030204" pitchFamily="34" charset="0"/>
                <a:cs typeface="Calibri" panose="020F0502020204030204" pitchFamily="34" charset="0"/>
              </a:rPr>
              <a:t>.B. </a:t>
            </a:r>
            <a:r>
              <a:rPr lang="de-DE" sz="1600" i="1" dirty="0">
                <a:solidFill>
                  <a:schemeClr val="accent2"/>
                </a:solidFill>
                <a:effectLst/>
                <a:ea typeface="Calibri" panose="020F0502020204030204" pitchFamily="34" charset="0"/>
                <a:cs typeface="Calibri" panose="020F0502020204030204" pitchFamily="34" charset="0"/>
              </a:rPr>
              <a:t>den Pass verlängern </a:t>
            </a:r>
            <a:r>
              <a:rPr lang="de-DE" sz="1600" b="1" i="1" dirty="0">
                <a:solidFill>
                  <a:schemeClr val="accent2"/>
                </a:solidFill>
                <a:effectLst/>
                <a:ea typeface="Calibri" panose="020F0502020204030204" pitchFamily="34" charset="0"/>
                <a:cs typeface="Calibri" panose="020F0502020204030204" pitchFamily="34" charset="0"/>
              </a:rPr>
              <a:t>lassen </a:t>
            </a:r>
            <a:r>
              <a:rPr lang="de-DE" sz="1600" b="1" i="1" dirty="0">
                <a:effectLst/>
                <a:ea typeface="Calibri" panose="020F0502020204030204" pitchFamily="34" charset="0"/>
                <a:cs typeface="Calibri" panose="020F0502020204030204" pitchFamily="34" charset="0"/>
              </a:rPr>
              <a:t>- </a:t>
            </a:r>
            <a:r>
              <a:rPr lang="de-DE" sz="1600" i="1" dirty="0" err="1">
                <a:solidFill>
                  <a:schemeClr val="accent2"/>
                </a:solidFill>
                <a:effectLst/>
                <a:ea typeface="Calibri" panose="020F0502020204030204" pitchFamily="34" charset="0"/>
                <a:cs typeface="Calibri" panose="020F0502020204030204" pitchFamily="34" charset="0"/>
              </a:rPr>
              <a:t>to</a:t>
            </a:r>
            <a:r>
              <a:rPr lang="de-DE" sz="1600" i="1" dirty="0">
                <a:solidFill>
                  <a:schemeClr val="accent2"/>
                </a:solidFill>
                <a:effectLst/>
                <a:ea typeface="Calibri" panose="020F0502020204030204" pitchFamily="34" charset="0"/>
                <a:cs typeface="Calibri" panose="020F0502020204030204" pitchFamily="34" charset="0"/>
              </a:rPr>
              <a:t> </a:t>
            </a:r>
            <a:r>
              <a:rPr lang="de-DE" sz="1600" b="1" i="1" dirty="0" err="1">
                <a:solidFill>
                  <a:schemeClr val="accent2"/>
                </a:solidFill>
                <a:effectLst/>
                <a:ea typeface="Calibri" panose="020F0502020204030204" pitchFamily="34" charset="0"/>
                <a:cs typeface="Calibri" panose="020F0502020204030204" pitchFamily="34" charset="0"/>
              </a:rPr>
              <a:t>get</a:t>
            </a:r>
            <a:r>
              <a:rPr lang="de-DE" sz="1600" i="1" dirty="0">
                <a:solidFill>
                  <a:schemeClr val="accent2"/>
                </a:solidFill>
                <a:effectLst/>
                <a:ea typeface="Calibri" panose="020F0502020204030204" pitchFamily="34" charset="0"/>
                <a:cs typeface="Calibri" panose="020F0502020204030204" pitchFamily="34" charset="0"/>
              </a:rPr>
              <a:t> </a:t>
            </a:r>
            <a:r>
              <a:rPr lang="de-DE" sz="1600" i="1" dirty="0" err="1">
                <a:solidFill>
                  <a:schemeClr val="accent2"/>
                </a:solidFill>
                <a:effectLst/>
                <a:ea typeface="Calibri" panose="020F0502020204030204" pitchFamily="34" charset="0"/>
                <a:cs typeface="Calibri" panose="020F0502020204030204" pitchFamily="34" charset="0"/>
              </a:rPr>
              <a:t>one's</a:t>
            </a:r>
            <a:r>
              <a:rPr lang="de-DE" sz="1600" i="1" dirty="0">
                <a:solidFill>
                  <a:schemeClr val="accent2"/>
                </a:solidFill>
                <a:effectLst/>
                <a:ea typeface="Calibri" panose="020F0502020204030204" pitchFamily="34" charset="0"/>
                <a:cs typeface="Calibri" panose="020F0502020204030204" pitchFamily="34" charset="0"/>
              </a:rPr>
              <a:t> </a:t>
            </a:r>
            <a:r>
              <a:rPr lang="de-DE" sz="1600" i="1" dirty="0" err="1">
                <a:solidFill>
                  <a:schemeClr val="accent2"/>
                </a:solidFill>
                <a:effectLst/>
                <a:ea typeface="Calibri" panose="020F0502020204030204" pitchFamily="34" charset="0"/>
                <a:cs typeface="Calibri" panose="020F0502020204030204" pitchFamily="34" charset="0"/>
              </a:rPr>
              <a:t>passport</a:t>
            </a:r>
            <a:r>
              <a:rPr lang="de-DE" sz="1600" i="1" dirty="0">
                <a:solidFill>
                  <a:schemeClr val="accent2"/>
                </a:solidFill>
                <a:effectLst/>
                <a:ea typeface="Calibri" panose="020F0502020204030204" pitchFamily="34" charset="0"/>
                <a:cs typeface="Calibri" panose="020F0502020204030204" pitchFamily="34" charset="0"/>
              </a:rPr>
              <a:t> </a:t>
            </a:r>
            <a:r>
              <a:rPr lang="de-DE" sz="1600" b="1" i="1" dirty="0" err="1">
                <a:solidFill>
                  <a:schemeClr val="accent2"/>
                </a:solidFill>
                <a:effectLst/>
                <a:ea typeface="Calibri" panose="020F0502020204030204" pitchFamily="34" charset="0"/>
                <a:cs typeface="Calibri" panose="020F0502020204030204" pitchFamily="34" charset="0"/>
              </a:rPr>
              <a:t>renewed</a:t>
            </a:r>
            <a:r>
              <a:rPr lang="de-DE" sz="1600" dirty="0">
                <a:ea typeface="Calibri" panose="020F0502020204030204" pitchFamily="34" charset="0"/>
                <a:cs typeface="Calibri" panose="020F0502020204030204" pitchFamily="34" charset="0"/>
              </a:rPr>
              <a:t>,</a:t>
            </a:r>
            <a:r>
              <a:rPr lang="de-DE" sz="1600" b="1" i="1" dirty="0">
                <a:ea typeface="Calibri" panose="020F0502020204030204" pitchFamily="34" charset="0"/>
                <a:cs typeface="Calibri" panose="020F0502020204030204" pitchFamily="34" charset="0"/>
              </a:rPr>
              <a:t> </a:t>
            </a:r>
            <a:r>
              <a:rPr lang="en-GB" sz="1600" b="1" i="1" dirty="0">
                <a:solidFill>
                  <a:schemeClr val="accent2"/>
                </a:solidFill>
                <a:effectLst/>
                <a:ea typeface="Calibri" panose="020F0502020204030204" pitchFamily="34" charset="0"/>
                <a:cs typeface="Calibri" panose="020F0502020204030204" pitchFamily="34" charset="0"/>
              </a:rPr>
              <a:t>auf</a:t>
            </a:r>
            <a:r>
              <a:rPr lang="en-GB" sz="1600" i="1" dirty="0">
                <a:solidFill>
                  <a:schemeClr val="accent2"/>
                </a:solidFill>
                <a:effectLst/>
                <a:ea typeface="Calibri" panose="020F0502020204030204" pitchFamily="34" charset="0"/>
                <a:cs typeface="Calibri" panose="020F0502020204030204" pitchFamily="34" charset="0"/>
              </a:rPr>
              <a:t> </a:t>
            </a:r>
            <a:r>
              <a:rPr lang="en-GB" sz="1600" i="1" dirty="0" err="1">
                <a:solidFill>
                  <a:schemeClr val="accent2"/>
                </a:solidFill>
                <a:effectLst/>
                <a:ea typeface="Calibri" panose="020F0502020204030204" pitchFamily="34" charset="0"/>
                <a:cs typeface="Calibri" panose="020F0502020204030204" pitchFamily="34" charset="0"/>
              </a:rPr>
              <a:t>dem</a:t>
            </a:r>
            <a:r>
              <a:rPr lang="en-GB" sz="1600" i="1" dirty="0">
                <a:solidFill>
                  <a:schemeClr val="accent2"/>
                </a:solidFill>
                <a:effectLst/>
                <a:ea typeface="Calibri" panose="020F0502020204030204" pitchFamily="34" charset="0"/>
                <a:cs typeface="Calibri" panose="020F0502020204030204" pitchFamily="34" charset="0"/>
              </a:rPr>
              <a:t> Land </a:t>
            </a:r>
            <a:r>
              <a:rPr lang="en-GB" sz="1600" i="1" dirty="0" err="1">
                <a:solidFill>
                  <a:schemeClr val="accent2"/>
                </a:solidFill>
                <a:effectLst/>
                <a:ea typeface="Calibri" panose="020F0502020204030204" pitchFamily="34" charset="0"/>
                <a:cs typeface="Calibri" panose="020F0502020204030204" pitchFamily="34" charset="0"/>
              </a:rPr>
              <a:t>wohnen</a:t>
            </a:r>
            <a:r>
              <a:rPr lang="en-GB" sz="1600" i="1" dirty="0">
                <a:solidFill>
                  <a:schemeClr val="accent2"/>
                </a:solidFill>
                <a:effectLst/>
                <a:ea typeface="Calibri" panose="020F0502020204030204" pitchFamily="34" charset="0"/>
                <a:cs typeface="Calibri" panose="020F0502020204030204" pitchFamily="34" charset="0"/>
              </a:rPr>
              <a:t> </a:t>
            </a:r>
            <a:r>
              <a:rPr lang="en-GB" sz="1600" i="1" dirty="0">
                <a:effectLst/>
                <a:ea typeface="Calibri" panose="020F0502020204030204" pitchFamily="34" charset="0"/>
                <a:cs typeface="Calibri" panose="020F0502020204030204" pitchFamily="34" charset="0"/>
              </a:rPr>
              <a:t>- </a:t>
            </a:r>
            <a:r>
              <a:rPr lang="en-GB" sz="1600" i="1" dirty="0">
                <a:solidFill>
                  <a:schemeClr val="accent2"/>
                </a:solidFill>
                <a:effectLst/>
                <a:ea typeface="Calibri" panose="020F0502020204030204" pitchFamily="34" charset="0"/>
                <a:cs typeface="Calibri" panose="020F0502020204030204" pitchFamily="34" charset="0"/>
              </a:rPr>
              <a:t>to live </a:t>
            </a:r>
            <a:r>
              <a:rPr lang="en-GB" sz="1600" b="1" i="1" dirty="0">
                <a:solidFill>
                  <a:schemeClr val="accent2"/>
                </a:solidFill>
                <a:effectLst/>
                <a:ea typeface="Calibri" panose="020F0502020204030204" pitchFamily="34" charset="0"/>
                <a:cs typeface="Calibri" panose="020F0502020204030204" pitchFamily="34" charset="0"/>
              </a:rPr>
              <a:t>in</a:t>
            </a:r>
            <a:r>
              <a:rPr lang="en-GB" sz="1600" i="1" dirty="0">
                <a:solidFill>
                  <a:schemeClr val="accent2"/>
                </a:solidFill>
                <a:effectLst/>
                <a:ea typeface="Calibri" panose="020F0502020204030204" pitchFamily="34" charset="0"/>
                <a:cs typeface="Calibri" panose="020F0502020204030204" pitchFamily="34" charset="0"/>
              </a:rPr>
              <a:t> the country(side)</a:t>
            </a:r>
            <a:endParaRPr lang="en-US" sz="1600" i="1" dirty="0">
              <a:solidFill>
                <a:schemeClr val="accent2"/>
              </a:solidFill>
              <a:ea typeface="Calibri" panose="020F0502020204030204" pitchFamily="34" charset="0"/>
              <a:cs typeface="Calibri" panose="020F0502020204030204" pitchFamily="34" charset="0"/>
            </a:endParaRPr>
          </a:p>
          <a:p>
            <a:r>
              <a:rPr lang="de-DE" sz="1600" b="1" dirty="0" err="1"/>
              <a:t>IIb</a:t>
            </a:r>
            <a:r>
              <a:rPr lang="de-DE" sz="1600" b="1" dirty="0"/>
              <a:t>. Formale Teiläquivalenz: </a:t>
            </a:r>
            <a:r>
              <a:rPr lang="de-DE" sz="1600" dirty="0"/>
              <a:t>partielle Übereinstimmung der Vergleichsparameter: ähnlicher Komponentenbestand bzw. ähnliche, z.B. </a:t>
            </a:r>
            <a:r>
              <a:rPr lang="de-DE" sz="1600" i="1" dirty="0">
                <a:solidFill>
                  <a:schemeClr val="accent2"/>
                </a:solidFill>
                <a:effectLst/>
                <a:ea typeface="Calibri" panose="020F0502020204030204" pitchFamily="34" charset="0"/>
                <a:cs typeface="Calibri" panose="020F0502020204030204" pitchFamily="34" charset="0"/>
              </a:rPr>
              <a:t>auf Wolke </a:t>
            </a:r>
            <a:r>
              <a:rPr lang="de-DE" sz="1600" i="1" u="sng" dirty="0">
                <a:solidFill>
                  <a:schemeClr val="accent2"/>
                </a:solidFill>
                <a:effectLst/>
                <a:ea typeface="Calibri" panose="020F0502020204030204" pitchFamily="34" charset="0"/>
                <a:cs typeface="Calibri" panose="020F0502020204030204" pitchFamily="34" charset="0"/>
              </a:rPr>
              <a:t>sieben</a:t>
            </a:r>
            <a:r>
              <a:rPr lang="de-DE" sz="1600" i="1" dirty="0">
                <a:effectLst/>
                <a:ea typeface="Calibri" panose="020F0502020204030204" pitchFamily="34" charset="0"/>
                <a:cs typeface="Calibri" panose="020F0502020204030204" pitchFamily="34" charset="0"/>
              </a:rPr>
              <a:t> – </a:t>
            </a:r>
            <a:r>
              <a:rPr lang="de-DE" sz="1600" i="1" dirty="0">
                <a:solidFill>
                  <a:schemeClr val="accent2"/>
                </a:solidFill>
                <a:effectLst/>
                <a:ea typeface="Calibri" panose="020F0502020204030204" pitchFamily="34" charset="0"/>
                <a:cs typeface="Calibri" panose="020F0502020204030204" pitchFamily="34" charset="0"/>
              </a:rPr>
              <a:t>on </a:t>
            </a:r>
            <a:r>
              <a:rPr lang="de-DE" sz="1600" i="1" dirty="0" err="1">
                <a:solidFill>
                  <a:schemeClr val="accent2"/>
                </a:solidFill>
                <a:effectLst/>
                <a:ea typeface="Calibri" panose="020F0502020204030204" pitchFamily="34" charset="0"/>
                <a:cs typeface="Calibri" panose="020F0502020204030204" pitchFamily="34" charset="0"/>
              </a:rPr>
              <a:t>cloud</a:t>
            </a:r>
            <a:r>
              <a:rPr lang="de-DE" sz="1600" i="1" dirty="0">
                <a:solidFill>
                  <a:schemeClr val="accent2"/>
                </a:solidFill>
                <a:effectLst/>
                <a:ea typeface="Calibri" panose="020F0502020204030204" pitchFamily="34" charset="0"/>
                <a:cs typeface="Calibri" panose="020F0502020204030204" pitchFamily="34" charset="0"/>
              </a:rPr>
              <a:t> </a:t>
            </a:r>
            <a:r>
              <a:rPr lang="de-DE" sz="1600" i="1" u="sng" dirty="0" err="1">
                <a:solidFill>
                  <a:schemeClr val="accent2"/>
                </a:solidFill>
                <a:effectLst/>
                <a:ea typeface="Calibri" panose="020F0502020204030204" pitchFamily="34" charset="0"/>
                <a:cs typeface="Calibri" panose="020F0502020204030204" pitchFamily="34" charset="0"/>
              </a:rPr>
              <a:t>nine</a:t>
            </a:r>
            <a:r>
              <a:rPr lang="de-DE" sz="1600" i="1" dirty="0">
                <a:ea typeface="Calibri" panose="020F0502020204030204" pitchFamily="34" charset="0"/>
                <a:cs typeface="Calibri" panose="020F0502020204030204" pitchFamily="34" charset="0"/>
              </a:rPr>
              <a:t>, </a:t>
            </a:r>
            <a:r>
              <a:rPr lang="en-US" sz="1600" i="1" u="sng" dirty="0" err="1">
                <a:solidFill>
                  <a:schemeClr val="accent2"/>
                </a:solidFill>
                <a:effectLst/>
                <a:ea typeface="Calibri" panose="020F0502020204030204" pitchFamily="34" charset="0"/>
                <a:cs typeface="Calibri" panose="020F0502020204030204" pitchFamily="34" charset="0"/>
              </a:rPr>
              <a:t>Öl</a:t>
            </a:r>
            <a:r>
              <a:rPr lang="en-US" sz="1600" i="1" dirty="0">
                <a:solidFill>
                  <a:schemeClr val="accent2"/>
                </a:solidFill>
                <a:effectLst/>
                <a:ea typeface="Calibri" panose="020F0502020204030204" pitchFamily="34" charset="0"/>
                <a:cs typeface="Calibri" panose="020F0502020204030204" pitchFamily="34" charset="0"/>
              </a:rPr>
              <a:t> ins Feuer </a:t>
            </a:r>
            <a:r>
              <a:rPr lang="en-US" sz="1600" i="1" u="sng" dirty="0" err="1">
                <a:solidFill>
                  <a:schemeClr val="accent2"/>
                </a:solidFill>
                <a:effectLst/>
                <a:ea typeface="Calibri" panose="020F0502020204030204" pitchFamily="34" charset="0"/>
                <a:cs typeface="Calibri" panose="020F0502020204030204" pitchFamily="34" charset="0"/>
              </a:rPr>
              <a:t>gießen</a:t>
            </a:r>
            <a:r>
              <a:rPr lang="en-US" sz="1600" i="1" dirty="0">
                <a:solidFill>
                  <a:schemeClr val="accent2"/>
                </a:solidFill>
                <a:effectLst/>
                <a:ea typeface="Calibri" panose="020F0502020204030204" pitchFamily="34" charset="0"/>
                <a:cs typeface="Calibri" panose="020F0502020204030204" pitchFamily="34" charset="0"/>
              </a:rPr>
              <a:t> </a:t>
            </a:r>
            <a:r>
              <a:rPr lang="en-US" sz="1600" i="1" dirty="0">
                <a:effectLst/>
                <a:ea typeface="Calibri" panose="020F0502020204030204" pitchFamily="34" charset="0"/>
                <a:cs typeface="Calibri" panose="020F0502020204030204" pitchFamily="34" charset="0"/>
              </a:rPr>
              <a:t>– </a:t>
            </a:r>
            <a:r>
              <a:rPr lang="en-US" sz="1600" i="1" dirty="0">
                <a:solidFill>
                  <a:schemeClr val="accent2"/>
                </a:solidFill>
                <a:ea typeface="Calibri" panose="020F0502020204030204" pitchFamily="34" charset="0"/>
                <a:cs typeface="Calibri" panose="020F0502020204030204" pitchFamily="34" charset="0"/>
              </a:rPr>
              <a:t>to</a:t>
            </a:r>
            <a:r>
              <a:rPr lang="en-US" sz="1600" i="1" dirty="0">
                <a:effectLst/>
                <a:ea typeface="Calibri" panose="020F0502020204030204" pitchFamily="34" charset="0"/>
                <a:cs typeface="Calibri" panose="020F0502020204030204" pitchFamily="34" charset="0"/>
              </a:rPr>
              <a:t> </a:t>
            </a:r>
            <a:r>
              <a:rPr lang="en-US" sz="1600" i="1" u="sng" dirty="0">
                <a:solidFill>
                  <a:schemeClr val="accent2"/>
                </a:solidFill>
                <a:effectLst/>
                <a:ea typeface="Calibri" panose="020F0502020204030204" pitchFamily="34" charset="0"/>
                <a:cs typeface="Calibri" panose="020F0502020204030204" pitchFamily="34" charset="0"/>
              </a:rPr>
              <a:t>add</a:t>
            </a:r>
            <a:r>
              <a:rPr lang="en-US" sz="1600" i="1" dirty="0">
                <a:solidFill>
                  <a:schemeClr val="accent2"/>
                </a:solidFill>
                <a:effectLst/>
                <a:ea typeface="Calibri" panose="020F0502020204030204" pitchFamily="34" charset="0"/>
                <a:cs typeface="Calibri" panose="020F0502020204030204" pitchFamily="34" charset="0"/>
              </a:rPr>
              <a:t> </a:t>
            </a:r>
            <a:r>
              <a:rPr lang="en-US" sz="1600" i="1" u="sng" dirty="0">
                <a:solidFill>
                  <a:schemeClr val="accent2"/>
                </a:solidFill>
                <a:effectLst/>
                <a:ea typeface="Calibri" panose="020F0502020204030204" pitchFamily="34" charset="0"/>
                <a:cs typeface="Calibri" panose="020F0502020204030204" pitchFamily="34" charset="0"/>
              </a:rPr>
              <a:t>fuel</a:t>
            </a:r>
            <a:r>
              <a:rPr lang="en-US" sz="1600" i="1" dirty="0">
                <a:solidFill>
                  <a:schemeClr val="accent2"/>
                </a:solidFill>
                <a:effectLst/>
                <a:ea typeface="Calibri" panose="020F0502020204030204" pitchFamily="34" charset="0"/>
                <a:cs typeface="Calibri" panose="020F0502020204030204" pitchFamily="34" charset="0"/>
              </a:rPr>
              <a:t> to the fire</a:t>
            </a:r>
            <a:endParaRPr lang="en-GB" sz="1600" i="1" dirty="0">
              <a:solidFill>
                <a:schemeClr val="accent2"/>
              </a:solidFill>
              <a:ea typeface="Calibri" panose="020F0502020204030204" pitchFamily="34" charset="0"/>
              <a:cs typeface="Calibri" panose="020F0502020204030204" pitchFamily="34" charset="0"/>
            </a:endParaRPr>
          </a:p>
          <a:p>
            <a:r>
              <a:rPr lang="en-GB" sz="1600" b="1" dirty="0"/>
              <a:t>III: </a:t>
            </a:r>
            <a:r>
              <a:rPr lang="en-GB" sz="1600" b="1" dirty="0" err="1"/>
              <a:t>Fehlende</a:t>
            </a:r>
            <a:r>
              <a:rPr lang="en-GB" sz="1600" b="1" dirty="0"/>
              <a:t> f</a:t>
            </a:r>
            <a:r>
              <a:rPr lang="de-DE" sz="1600" b="1" dirty="0" err="1"/>
              <a:t>ormale</a:t>
            </a:r>
            <a:r>
              <a:rPr lang="de-DE" sz="1600" b="1" dirty="0"/>
              <a:t> Äquivalenz</a:t>
            </a:r>
            <a:r>
              <a:rPr lang="en-GB" sz="1600" b="1" dirty="0"/>
              <a:t>: </a:t>
            </a:r>
            <a:r>
              <a:rPr lang="en-GB" sz="1600" dirty="0" err="1"/>
              <a:t>nur</a:t>
            </a:r>
            <a:r>
              <a:rPr lang="en-GB" sz="1600" dirty="0"/>
              <a:t> </a:t>
            </a:r>
            <a:r>
              <a:rPr lang="en-GB" sz="1600" dirty="0" err="1"/>
              <a:t>semantische</a:t>
            </a:r>
            <a:r>
              <a:rPr lang="en-GB" sz="1600" dirty="0"/>
              <a:t> </a:t>
            </a:r>
            <a:r>
              <a:rPr lang="en-GB" sz="1600" dirty="0" err="1"/>
              <a:t>Übereinstimmung</a:t>
            </a:r>
            <a:r>
              <a:rPr lang="en-GB" sz="1600" dirty="0"/>
              <a:t> </a:t>
            </a:r>
            <a:r>
              <a:rPr lang="en-GB" sz="1600" dirty="0" err="1"/>
              <a:t>bei</a:t>
            </a:r>
            <a:r>
              <a:rPr lang="en-GB" sz="1600" dirty="0"/>
              <a:t> </a:t>
            </a:r>
            <a:r>
              <a:rPr lang="en-GB" sz="1600" dirty="0" err="1"/>
              <a:t>unterschiedlicher</a:t>
            </a:r>
            <a:r>
              <a:rPr lang="en-GB" sz="1600" dirty="0"/>
              <a:t> </a:t>
            </a:r>
            <a:r>
              <a:rPr lang="de-DE" sz="1600" dirty="0"/>
              <a:t>Motivationsbasis </a:t>
            </a:r>
            <a:r>
              <a:rPr lang="en-US" sz="1600"/>
              <a:t>oder</a:t>
            </a:r>
            <a:r>
              <a:rPr lang="de-DE" sz="1600"/>
              <a:t> </a:t>
            </a:r>
            <a:r>
              <a:rPr lang="de-DE" sz="1600" dirty="0"/>
              <a:t>unterschiedlicher lexikalischer Besetzung. Z.B. </a:t>
            </a:r>
            <a:r>
              <a:rPr lang="en-GB" sz="1600" dirty="0" err="1"/>
              <a:t>wird</a:t>
            </a:r>
            <a:r>
              <a:rPr lang="en-GB" sz="1600" dirty="0"/>
              <a:t> </a:t>
            </a:r>
            <a:r>
              <a:rPr lang="en-GB" sz="1600" dirty="0" err="1"/>
              <a:t>ein</a:t>
            </a:r>
            <a:r>
              <a:rPr lang="en-GB" sz="1600" dirty="0"/>
              <a:t> </a:t>
            </a:r>
            <a:r>
              <a:rPr lang="en-GB" sz="1600" dirty="0" err="1"/>
              <a:t>Sachverhalt</a:t>
            </a:r>
            <a:r>
              <a:rPr lang="en-GB" sz="1600" dirty="0"/>
              <a:t> </a:t>
            </a:r>
            <a:r>
              <a:rPr lang="en-GB" sz="1600" dirty="0" err="1"/>
              <a:t>durch</a:t>
            </a:r>
            <a:r>
              <a:rPr lang="en-GB" sz="1600" dirty="0"/>
              <a:t> </a:t>
            </a:r>
            <a:r>
              <a:rPr lang="en-GB" sz="1600" dirty="0" err="1"/>
              <a:t>unterschiedliche</a:t>
            </a:r>
            <a:r>
              <a:rPr lang="en-GB" sz="1600" dirty="0"/>
              <a:t> </a:t>
            </a:r>
            <a:r>
              <a:rPr lang="en-GB" sz="1600" dirty="0" err="1"/>
              <a:t>sprachliche</a:t>
            </a:r>
            <a:r>
              <a:rPr lang="en-GB" sz="1600" dirty="0"/>
              <a:t> Bilder </a:t>
            </a:r>
            <a:r>
              <a:rPr lang="en-GB" sz="1600" dirty="0" err="1"/>
              <a:t>wiedergegeben</a:t>
            </a:r>
            <a:r>
              <a:rPr lang="en-GB" sz="1600" dirty="0"/>
              <a:t>:  </a:t>
            </a:r>
            <a:r>
              <a:rPr lang="de-DE" sz="1600" i="1" dirty="0">
                <a:solidFill>
                  <a:schemeClr val="accent2"/>
                </a:solidFill>
                <a:ea typeface="Calibri" panose="020F0502020204030204" pitchFamily="34" charset="0"/>
                <a:cs typeface="Calibri" panose="020F0502020204030204" pitchFamily="34" charset="0"/>
              </a:rPr>
              <a:t>sich eine goldene Nase verdienen </a:t>
            </a:r>
            <a:r>
              <a:rPr lang="de-DE" sz="1600" i="1" dirty="0">
                <a:ea typeface="Calibri" panose="020F0502020204030204" pitchFamily="34" charset="0"/>
                <a:cs typeface="Calibri" panose="020F0502020204030204" pitchFamily="34" charset="0"/>
              </a:rPr>
              <a:t>– </a:t>
            </a:r>
            <a:r>
              <a:rPr lang="de-DE" sz="1600" i="1" dirty="0" err="1">
                <a:solidFill>
                  <a:schemeClr val="accent2"/>
                </a:solidFill>
                <a:ea typeface="Calibri" panose="020F0502020204030204" pitchFamily="34" charset="0"/>
                <a:cs typeface="Calibri" panose="020F0502020204030204" pitchFamily="34" charset="0"/>
              </a:rPr>
              <a:t>to</a:t>
            </a:r>
            <a:r>
              <a:rPr lang="de-DE" sz="1600" i="1" dirty="0">
                <a:solidFill>
                  <a:schemeClr val="accent2"/>
                </a:solidFill>
                <a:ea typeface="Calibri" panose="020F0502020204030204" pitchFamily="34" charset="0"/>
                <a:cs typeface="Calibri" panose="020F0502020204030204" pitchFamily="34" charset="0"/>
              </a:rPr>
              <a:t> </a:t>
            </a:r>
            <a:r>
              <a:rPr lang="de-DE" sz="1600" i="1" dirty="0" err="1">
                <a:solidFill>
                  <a:schemeClr val="accent2"/>
                </a:solidFill>
                <a:ea typeface="Calibri" panose="020F0502020204030204" pitchFamily="34" charset="0"/>
                <a:cs typeface="Calibri" panose="020F0502020204030204" pitchFamily="34" charset="0"/>
              </a:rPr>
              <a:t>make</a:t>
            </a:r>
            <a:r>
              <a:rPr lang="de-DE" sz="1600" i="1" dirty="0">
                <a:solidFill>
                  <a:schemeClr val="accent2"/>
                </a:solidFill>
                <a:ea typeface="Calibri" panose="020F0502020204030204" pitchFamily="34" charset="0"/>
                <a:cs typeface="Calibri" panose="020F0502020204030204" pitchFamily="34" charset="0"/>
              </a:rPr>
              <a:t> a bomb out </a:t>
            </a:r>
            <a:r>
              <a:rPr lang="de-DE" sz="1600" i="1" dirty="0" err="1">
                <a:solidFill>
                  <a:schemeClr val="accent2"/>
                </a:solidFill>
                <a:ea typeface="Calibri" panose="020F0502020204030204" pitchFamily="34" charset="0"/>
                <a:cs typeface="Calibri" panose="020F0502020204030204" pitchFamily="34" charset="0"/>
              </a:rPr>
              <a:t>of</a:t>
            </a:r>
            <a:r>
              <a:rPr lang="de-DE" sz="1600" i="1" dirty="0">
                <a:solidFill>
                  <a:schemeClr val="accent2"/>
                </a:solidFill>
                <a:ea typeface="Calibri" panose="020F0502020204030204" pitchFamily="34" charset="0"/>
                <a:cs typeface="Calibri" panose="020F0502020204030204" pitchFamily="34" charset="0"/>
              </a:rPr>
              <a:t> </a:t>
            </a:r>
            <a:r>
              <a:rPr lang="de-DE" sz="1600" i="1" dirty="0" err="1">
                <a:solidFill>
                  <a:schemeClr val="accent2"/>
                </a:solidFill>
                <a:ea typeface="Calibri" panose="020F0502020204030204" pitchFamily="34" charset="0"/>
                <a:cs typeface="Calibri" panose="020F0502020204030204" pitchFamily="34" charset="0"/>
              </a:rPr>
              <a:t>something</a:t>
            </a:r>
            <a:r>
              <a:rPr lang="de-DE" sz="1600" i="1" dirty="0">
                <a:solidFill>
                  <a:schemeClr val="accent1"/>
                </a:solidFill>
                <a:ea typeface="Calibri" panose="020F0502020204030204" pitchFamily="34" charset="0"/>
                <a:cs typeface="Calibri" panose="020F0502020204030204" pitchFamily="34" charset="0"/>
              </a:rPr>
              <a:t>, </a:t>
            </a:r>
            <a:r>
              <a:rPr lang="de-DE" sz="1600" i="1" dirty="0">
                <a:solidFill>
                  <a:schemeClr val="accent2"/>
                </a:solidFill>
                <a:ea typeface="Calibri" panose="020F0502020204030204" pitchFamily="34" charset="0"/>
                <a:cs typeface="Calibri" panose="020F0502020204030204" pitchFamily="34" charset="0"/>
              </a:rPr>
              <a:t>jmdm. reinen Wein einschenken </a:t>
            </a:r>
            <a:r>
              <a:rPr lang="de-DE" sz="1600" i="1" dirty="0">
                <a:ea typeface="Calibri" panose="020F0502020204030204" pitchFamily="34" charset="0"/>
                <a:cs typeface="Calibri" panose="020F0502020204030204" pitchFamily="34" charset="0"/>
              </a:rPr>
              <a:t>– </a:t>
            </a:r>
            <a:r>
              <a:rPr lang="de-DE" sz="1600" i="1" dirty="0" err="1">
                <a:solidFill>
                  <a:schemeClr val="accent2"/>
                </a:solidFill>
                <a:ea typeface="Calibri" panose="020F0502020204030204" pitchFamily="34" charset="0"/>
                <a:cs typeface="Calibri" panose="020F0502020204030204" pitchFamily="34" charset="0"/>
              </a:rPr>
              <a:t>to</a:t>
            </a:r>
            <a:r>
              <a:rPr lang="de-DE" sz="1600" i="1" dirty="0">
                <a:solidFill>
                  <a:schemeClr val="accent2"/>
                </a:solidFill>
                <a:ea typeface="Calibri" panose="020F0502020204030204" pitchFamily="34" charset="0"/>
                <a:cs typeface="Calibri" panose="020F0502020204030204" pitchFamily="34" charset="0"/>
              </a:rPr>
              <a:t> </a:t>
            </a:r>
            <a:r>
              <a:rPr lang="de-DE" sz="1600" i="1" dirty="0" err="1">
                <a:solidFill>
                  <a:schemeClr val="accent2"/>
                </a:solidFill>
                <a:ea typeface="Calibri" panose="020F0502020204030204" pitchFamily="34" charset="0"/>
                <a:cs typeface="Calibri" panose="020F0502020204030204" pitchFamily="34" charset="0"/>
              </a:rPr>
              <a:t>come</a:t>
            </a:r>
            <a:r>
              <a:rPr lang="de-DE" sz="1600" i="1" dirty="0">
                <a:solidFill>
                  <a:schemeClr val="accent2"/>
                </a:solidFill>
                <a:ea typeface="Calibri" panose="020F0502020204030204" pitchFamily="34" charset="0"/>
                <a:cs typeface="Calibri" panose="020F0502020204030204" pitchFamily="34" charset="0"/>
              </a:rPr>
              <a:t> clean.</a:t>
            </a:r>
            <a:endParaRPr lang="en-GB" sz="1600" dirty="0"/>
          </a:p>
          <a:p>
            <a:r>
              <a:rPr lang="en-GB" sz="1600" b="1" dirty="0"/>
              <a:t>IV. </a:t>
            </a:r>
            <a:r>
              <a:rPr lang="en-GB" sz="1600" b="1" dirty="0" err="1"/>
              <a:t>Nulläquivalenz</a:t>
            </a:r>
            <a:r>
              <a:rPr lang="en-GB" sz="1600" b="1" dirty="0"/>
              <a:t>: </a:t>
            </a:r>
            <a:r>
              <a:rPr lang="en-GB" sz="1600" dirty="0"/>
              <a:t>In der </a:t>
            </a:r>
            <a:r>
              <a:rPr lang="en-GB" sz="1600" dirty="0" err="1"/>
              <a:t>Zielsprache</a:t>
            </a:r>
            <a:r>
              <a:rPr lang="en-GB" sz="1600" dirty="0"/>
              <a:t> </a:t>
            </a:r>
            <a:r>
              <a:rPr lang="en-GB" sz="1600" dirty="0" err="1"/>
              <a:t>kommt</a:t>
            </a:r>
            <a:r>
              <a:rPr lang="en-GB" sz="1600" dirty="0"/>
              <a:t> </a:t>
            </a:r>
            <a:r>
              <a:rPr lang="en-GB" sz="1600" dirty="0" err="1"/>
              <a:t>kein</a:t>
            </a:r>
            <a:r>
              <a:rPr lang="en-GB" sz="1600" dirty="0"/>
              <a:t> </a:t>
            </a:r>
            <a:r>
              <a:rPr lang="en-GB" sz="1600" dirty="0" err="1"/>
              <a:t>phraseologisches</a:t>
            </a:r>
            <a:r>
              <a:rPr lang="en-GB" sz="1600" dirty="0"/>
              <a:t> </a:t>
            </a:r>
            <a:r>
              <a:rPr lang="en-GB" sz="1600" dirty="0" err="1"/>
              <a:t>Äquivalent</a:t>
            </a:r>
            <a:r>
              <a:rPr lang="en-GB" sz="1600" dirty="0"/>
              <a:t> </a:t>
            </a:r>
            <a:r>
              <a:rPr lang="en-GB" sz="1600" dirty="0" err="1"/>
              <a:t>vor</a:t>
            </a:r>
            <a:r>
              <a:rPr lang="en-GB" sz="1600" dirty="0"/>
              <a:t>, </a:t>
            </a:r>
            <a:r>
              <a:rPr lang="en-GB" sz="1600" dirty="0" err="1"/>
              <a:t>sondern</a:t>
            </a:r>
            <a:r>
              <a:rPr lang="en-GB" sz="1600" dirty="0"/>
              <a:t> </a:t>
            </a:r>
            <a:r>
              <a:rPr lang="en-GB" sz="1600" dirty="0" err="1"/>
              <a:t>ein</a:t>
            </a:r>
            <a:r>
              <a:rPr lang="en-GB" sz="1600" dirty="0"/>
              <a:t> </a:t>
            </a:r>
            <a:r>
              <a:rPr lang="en-GB" sz="1600" dirty="0" err="1"/>
              <a:t>Einzellexem</a:t>
            </a:r>
            <a:r>
              <a:rPr lang="en-GB" sz="1600" dirty="0"/>
              <a:t> </a:t>
            </a:r>
            <a:r>
              <a:rPr lang="en-GB" sz="1600" dirty="0" err="1"/>
              <a:t>bzw</a:t>
            </a:r>
            <a:r>
              <a:rPr lang="en-GB" sz="1600" dirty="0"/>
              <a:t>. </a:t>
            </a:r>
            <a:r>
              <a:rPr lang="en-GB" sz="1600" dirty="0" err="1"/>
              <a:t>eine</a:t>
            </a:r>
            <a:r>
              <a:rPr lang="en-GB" sz="1600" dirty="0"/>
              <a:t> Paraphrase, </a:t>
            </a:r>
            <a:r>
              <a:rPr lang="en-GB" sz="1600" dirty="0" err="1"/>
              <a:t>z.B.</a:t>
            </a:r>
            <a:r>
              <a:rPr lang="en-GB" sz="1600" dirty="0"/>
              <a:t> </a:t>
            </a:r>
            <a:r>
              <a:rPr lang="en-GB" sz="1600" i="1" dirty="0" err="1">
                <a:solidFill>
                  <a:schemeClr val="accent2"/>
                </a:solidFill>
              </a:rPr>
              <a:t>jmdm</a:t>
            </a:r>
            <a:r>
              <a:rPr lang="en-GB" sz="1600" i="1" dirty="0">
                <a:solidFill>
                  <a:schemeClr val="accent2"/>
                </a:solidFill>
              </a:rPr>
              <a:t>. das Fell </a:t>
            </a:r>
            <a:r>
              <a:rPr lang="en-GB" sz="1600" i="1" dirty="0" err="1">
                <a:solidFill>
                  <a:schemeClr val="accent2"/>
                </a:solidFill>
              </a:rPr>
              <a:t>über</a:t>
            </a:r>
            <a:r>
              <a:rPr lang="en-GB" sz="1600" i="1" dirty="0">
                <a:solidFill>
                  <a:schemeClr val="accent2"/>
                </a:solidFill>
              </a:rPr>
              <a:t> die Ohren </a:t>
            </a:r>
            <a:r>
              <a:rPr lang="en-GB" sz="1600" i="1" dirty="0" err="1">
                <a:solidFill>
                  <a:schemeClr val="accent2"/>
                </a:solidFill>
              </a:rPr>
              <a:t>ziehen</a:t>
            </a:r>
            <a:r>
              <a:rPr lang="en-GB" sz="1600" i="1" dirty="0">
                <a:solidFill>
                  <a:schemeClr val="accent2"/>
                </a:solidFill>
              </a:rPr>
              <a:t> </a:t>
            </a:r>
            <a:r>
              <a:rPr lang="de-DE" sz="1600" i="1" dirty="0">
                <a:solidFill>
                  <a:schemeClr val="accent1"/>
                </a:solidFill>
                <a:effectLst/>
                <a:ea typeface="Calibri" panose="020F0502020204030204" pitchFamily="34" charset="0"/>
                <a:cs typeface="Calibri" panose="020F0502020204030204" pitchFamily="34" charset="0"/>
              </a:rPr>
              <a:t>–</a:t>
            </a:r>
            <a:r>
              <a:rPr lang="de-DE" sz="1600" i="1" dirty="0">
                <a:solidFill>
                  <a:schemeClr val="accent2"/>
                </a:solidFill>
                <a:effectLst/>
                <a:ea typeface="Calibri" panose="020F0502020204030204" pitchFamily="34" charset="0"/>
                <a:cs typeface="Calibri" panose="020F0502020204030204" pitchFamily="34" charset="0"/>
              </a:rPr>
              <a:t> </a:t>
            </a:r>
            <a:r>
              <a:rPr lang="en-GB" sz="1600" i="1" dirty="0">
                <a:solidFill>
                  <a:schemeClr val="accent2"/>
                </a:solidFill>
                <a:effectLst/>
                <a:ea typeface="Calibri" panose="020F0502020204030204" pitchFamily="34" charset="0"/>
                <a:cs typeface="Calibri" panose="020F0502020204030204" pitchFamily="34" charset="0"/>
              </a:rPr>
              <a:t>t</a:t>
            </a:r>
            <a:r>
              <a:rPr lang="en-GB" sz="1600" i="1" dirty="0">
                <a:solidFill>
                  <a:schemeClr val="accent2"/>
                </a:solidFill>
              </a:rPr>
              <a:t>o fiddle someone; to fleece someone.</a:t>
            </a:r>
          </a:p>
        </p:txBody>
      </p:sp>
    </p:spTree>
    <p:extLst>
      <p:ext uri="{BB962C8B-B14F-4D97-AF65-F5344CB8AC3E}">
        <p14:creationId xmlns:p14="http://schemas.microsoft.com/office/powerpoint/2010/main" val="188357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Διατήρηση σημειωμάτων</a:t>
            </a:r>
          </a:p>
        </p:txBody>
      </p:sp>
      <p:sp>
        <p:nvSpPr>
          <p:cNvPr id="3" name="Content Placeholder 2"/>
          <p:cNvSpPr>
            <a:spLocks noGrp="1"/>
          </p:cNvSpPr>
          <p:nvPr>
            <p:ph idx="1"/>
          </p:nvPr>
        </p:nvSpPr>
        <p:spPr/>
        <p:txBody>
          <a:bodyPr anchor="t">
            <a:normAutofit/>
          </a:bodyPr>
          <a:lstStyle/>
          <a:p>
            <a:pPr marL="0" indent="0">
              <a:buNone/>
            </a:pPr>
            <a:r>
              <a:rPr lang="el-GR" dirty="0">
                <a:latin typeface="Calibri" panose="020F0502020204030204" pitchFamily="34" charset="0"/>
              </a:rPr>
              <a:t>Οποιαδήποτε αναπαραγωγή ή διασκευή του υλικού θα πρέπει να συμπεριλαμβάνει:</a:t>
            </a: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Αναφοράς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Αδειοδότησης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η </a:t>
            </a:r>
            <a:r>
              <a:rPr lang="en-US" dirty="0" err="1">
                <a:latin typeface="Calibri" panose="020F0502020204030204" pitchFamily="34" charset="0"/>
              </a:rPr>
              <a:t>δήλωση</a:t>
            </a:r>
            <a:r>
              <a:rPr lang="en-US" dirty="0">
                <a:latin typeface="Calibri" panose="020F0502020204030204" pitchFamily="34" charset="0"/>
              </a:rPr>
              <a:t> </a:t>
            </a:r>
            <a:r>
              <a:rPr lang="el-GR" dirty="0" err="1">
                <a:latin typeface="Calibri" panose="020F0502020204030204" pitchFamily="34" charset="0"/>
              </a:rPr>
              <a:t>Δ</a:t>
            </a:r>
            <a:r>
              <a:rPr lang="en-US" dirty="0">
                <a:latin typeface="Calibri" panose="020F0502020204030204" pitchFamily="34" charset="0"/>
              </a:rPr>
              <a:t>ια</a:t>
            </a:r>
            <a:r>
              <a:rPr lang="en-US" dirty="0" err="1">
                <a:latin typeface="Calibri" panose="020F0502020204030204" pitchFamily="34" charset="0"/>
              </a:rPr>
              <a:t>τήρησης</a:t>
            </a:r>
            <a:r>
              <a:rPr lang="en-US" dirty="0">
                <a:latin typeface="Calibri" panose="020F0502020204030204" pitchFamily="34" charset="0"/>
              </a:rPr>
              <a:t> Σημειωμάτων</a:t>
            </a:r>
            <a:endParaRPr lang="el-GR" dirty="0">
              <a:latin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rPr>
              <a:t>το Σημείωμα Χρήσης Έργων Τρίτων (εφόσον υπάρχει)</a:t>
            </a:r>
          </a:p>
          <a:p>
            <a:pPr marL="0" indent="0">
              <a:buNone/>
            </a:pPr>
            <a:r>
              <a:rPr lang="el-GR" dirty="0">
                <a:latin typeface="Calibri" panose="020F0502020204030204" pitchFamily="34" charset="0"/>
              </a:rPr>
              <a:t>μαζί με τους συνοδευόμενους </a:t>
            </a:r>
            <a:r>
              <a:rPr lang="el-GR" dirty="0" err="1">
                <a:latin typeface="Calibri" panose="020F0502020204030204" pitchFamily="34" charset="0"/>
              </a:rPr>
              <a:t>υπερσυνδέσμους</a:t>
            </a:r>
            <a:r>
              <a:rPr lang="el-GR" dirty="0">
                <a:latin typeface="Calibri" panose="020F0502020204030204" pitchFamily="34" charset="0"/>
              </a:rPr>
              <a:t>.</a:t>
            </a:r>
          </a:p>
          <a:p>
            <a:endParaRPr lang="el-GR" sz="2000" dirty="0">
              <a:latin typeface="Calibri" panose="020F0502020204030204" pitchFamily="34" charset="0"/>
            </a:endParaRPr>
          </a:p>
        </p:txBody>
      </p:sp>
    </p:spTree>
    <p:extLst>
      <p:ext uri="{BB962C8B-B14F-4D97-AF65-F5344CB8AC3E}">
        <p14:creationId xmlns:p14="http://schemas.microsoft.com/office/powerpoint/2010/main" val="230448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eaLnBrk="1" hangingPunct="1"/>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(1/2)</a:t>
            </a:r>
            <a:r>
              <a:rPr lang="el-GR" sz="3600" dirty="0">
                <a:latin typeface="Calibri" panose="020F0502020204030204" pitchFamily="34" charset="0"/>
              </a:rPr>
              <a:t> </a:t>
            </a:r>
            <a:endParaRPr lang="el-GR" altLang="el-GR" sz="3600" dirty="0">
              <a:latin typeface="Calibri" panose="020F0502020204030204" pitchFamily="34" charset="0"/>
            </a:endParaRPr>
          </a:p>
        </p:txBody>
      </p:sp>
      <p:sp>
        <p:nvSpPr>
          <p:cNvPr id="62466" name="Content Placeholder 2"/>
          <p:cNvSpPr>
            <a:spLocks noGrp="1"/>
          </p:cNvSpPr>
          <p:nvPr>
            <p:ph idx="1"/>
          </p:nvPr>
        </p:nvSpPr>
        <p:spPr/>
        <p:txBody>
          <a:bodyPr anchor="t"/>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Εικόνες/Σχήματα/Διαγράμματα</a:t>
            </a:r>
            <a:r>
              <a:rPr lang="en-US" sz="2000" b="1" dirty="0">
                <a:latin typeface="Calibri" panose="020F0502020204030204" pitchFamily="34" charset="0"/>
              </a:rPr>
              <a:t>/</a:t>
            </a:r>
            <a:r>
              <a:rPr lang="el-GR" sz="2000" b="1" dirty="0">
                <a:latin typeface="Calibri" panose="020F0502020204030204" pitchFamily="34" charset="0"/>
              </a:rPr>
              <a:t>Φωτογραφίες</a:t>
            </a:r>
          </a:p>
        </p:txBody>
      </p:sp>
    </p:spTree>
    <p:extLst>
      <p:ext uri="{BB962C8B-B14F-4D97-AF65-F5344CB8AC3E}">
        <p14:creationId xmlns:p14="http://schemas.microsoft.com/office/powerpoint/2010/main" val="206240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(2/2)</a:t>
            </a:r>
            <a:r>
              <a:rPr lang="el-GR" sz="3600" dirty="0">
                <a:latin typeface="Calibri" panose="020F0502020204030204" pitchFamily="34" charset="0"/>
              </a:rPr>
              <a:t> </a:t>
            </a:r>
          </a:p>
        </p:txBody>
      </p:sp>
      <p:sp>
        <p:nvSpPr>
          <p:cNvPr id="3" name="Content Placeholder 2"/>
          <p:cNvSpPr>
            <a:spLocks noGrp="1"/>
          </p:cNvSpPr>
          <p:nvPr>
            <p:ph idx="1"/>
          </p:nvPr>
        </p:nvSpPr>
        <p:spPr/>
        <p:txBody>
          <a:bodyPr anchor="t">
            <a:normAutofit/>
          </a:bodyPr>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Πίνακες</a:t>
            </a:r>
          </a:p>
        </p:txBody>
      </p:sp>
    </p:spTree>
    <p:extLst>
      <p:ext uri="{BB962C8B-B14F-4D97-AF65-F5344CB8AC3E}">
        <p14:creationId xmlns:p14="http://schemas.microsoft.com/office/powerpoint/2010/main" val="151619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2375D-874B-01E3-E404-D978F33B5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2D53F-3B88-AA29-921C-38FFE2EC4F76}"/>
              </a:ext>
            </a:extLst>
          </p:cNvPr>
          <p:cNvSpPr>
            <a:spLocks noGrp="1"/>
          </p:cNvSpPr>
          <p:nvPr>
            <p:ph type="title"/>
          </p:nvPr>
        </p:nvSpPr>
        <p:spPr/>
        <p:txBody>
          <a:bodyPr/>
          <a:lstStyle/>
          <a:p>
            <a:r>
              <a:rPr lang="de-DE" dirty="0">
                <a:solidFill>
                  <a:schemeClr val="bg2"/>
                </a:solidFill>
              </a:rPr>
              <a:t>Das Äquivalenzmodell von </a:t>
            </a:r>
            <a:r>
              <a:rPr lang="de-DE" dirty="0" err="1">
                <a:solidFill>
                  <a:schemeClr val="bg2"/>
                </a:solidFill>
              </a:rPr>
              <a:t>pHRASEOLAB</a:t>
            </a:r>
            <a:r>
              <a:rPr lang="de-DE" dirty="0">
                <a:solidFill>
                  <a:schemeClr val="bg2"/>
                </a:solidFill>
              </a:rPr>
              <a:t> (2 von 2)</a:t>
            </a:r>
          </a:p>
        </p:txBody>
      </p:sp>
      <p:sp>
        <p:nvSpPr>
          <p:cNvPr id="3" name="Content Placeholder 2">
            <a:extLst>
              <a:ext uri="{FF2B5EF4-FFF2-40B4-BE49-F238E27FC236}">
                <a16:creationId xmlns:a16="http://schemas.microsoft.com/office/drawing/2014/main" id="{37883DDE-5570-BFF5-60E0-FE6C3CE33887}"/>
              </a:ext>
            </a:extLst>
          </p:cNvPr>
          <p:cNvSpPr>
            <a:spLocks noGrp="1"/>
          </p:cNvSpPr>
          <p:nvPr>
            <p:ph idx="1"/>
          </p:nvPr>
        </p:nvSpPr>
        <p:spPr/>
        <p:txBody>
          <a:bodyPr>
            <a:normAutofit fontScale="85000" lnSpcReduction="20000"/>
          </a:bodyPr>
          <a:lstStyle/>
          <a:p>
            <a:pPr marL="457200" indent="-457200">
              <a:buFont typeface="+mj-lt"/>
              <a:buAutoNum type="arabicPeriod"/>
            </a:pPr>
            <a:r>
              <a:rPr lang="de-DE" sz="2000" b="1" dirty="0"/>
              <a:t>Semantische Volläquivalenz: </a:t>
            </a:r>
            <a:r>
              <a:rPr lang="de-DE" sz="2000" dirty="0"/>
              <a:t>Weitgehende Übereinstimmung der Bedeutung, z.B. </a:t>
            </a:r>
            <a:r>
              <a:rPr lang="de-DE" sz="2000" i="1" dirty="0">
                <a:solidFill>
                  <a:schemeClr val="accent2"/>
                </a:solidFill>
              </a:rPr>
              <a:t>auf</a:t>
            </a:r>
            <a:r>
              <a:rPr lang="pl-PL" sz="2000" i="1" dirty="0">
                <a:solidFill>
                  <a:schemeClr val="accent2"/>
                </a:solidFill>
              </a:rPr>
              <a:t> eigenen Füßen stehen</a:t>
            </a:r>
            <a:r>
              <a:rPr lang="pl-PL" sz="1800" i="1" dirty="0">
                <a:solidFill>
                  <a:schemeClr val="accent2"/>
                </a:solidFill>
                <a:effectLst/>
                <a:ea typeface="Calibri" panose="020F0502020204030204" pitchFamily="34" charset="0"/>
                <a:cs typeface="Calibri" panose="020F0502020204030204" pitchFamily="34" charset="0"/>
              </a:rPr>
              <a:t> </a:t>
            </a:r>
            <a:r>
              <a:rPr lang="pl-PL" sz="1800" i="1" dirty="0">
                <a:effectLst/>
                <a:ea typeface="Calibri" panose="020F0502020204030204" pitchFamily="34" charset="0"/>
                <a:cs typeface="Calibri" panose="020F0502020204030204" pitchFamily="34" charset="0"/>
              </a:rPr>
              <a:t>– </a:t>
            </a:r>
            <a:r>
              <a:rPr lang="pl-PL" sz="2000" i="1" dirty="0">
                <a:solidFill>
                  <a:schemeClr val="accent2"/>
                </a:solidFill>
              </a:rPr>
              <a:t>to stand on your own feet</a:t>
            </a:r>
            <a:endParaRPr lang="de-DE" sz="2000" i="1" dirty="0">
              <a:solidFill>
                <a:schemeClr val="accent2"/>
              </a:solidFill>
            </a:endParaRPr>
          </a:p>
          <a:p>
            <a:pPr marL="457200" indent="-457200">
              <a:buFont typeface="+mj-lt"/>
              <a:buAutoNum type="arabicPeriod"/>
            </a:pPr>
            <a:r>
              <a:rPr lang="de-DE" sz="2000" b="1" dirty="0"/>
              <a:t>Semantische Teiläquivalenz: </a:t>
            </a:r>
            <a:r>
              <a:rPr lang="de-DE" sz="2000" dirty="0"/>
              <a:t>Kleinere semantische Unterschiede, z.B. Polysemie in einer der Sprachen, abweichende Sememe, semantische Bedeutungsspezifizierung, anderes Sprachregister, z.B. </a:t>
            </a:r>
            <a:r>
              <a:rPr lang="de-DE" sz="2000" i="1" dirty="0">
                <a:solidFill>
                  <a:schemeClr val="accent2"/>
                </a:solidFill>
              </a:rPr>
              <a:t>ein großer Fisch </a:t>
            </a:r>
            <a:r>
              <a:rPr lang="de-DE" sz="2000" i="1" dirty="0"/>
              <a:t>- </a:t>
            </a:r>
            <a:r>
              <a:rPr lang="de-DE" sz="2000" i="1" dirty="0">
                <a:solidFill>
                  <a:schemeClr val="accent2"/>
                </a:solidFill>
              </a:rPr>
              <a:t>a </a:t>
            </a:r>
            <a:r>
              <a:rPr lang="de-DE" sz="2000" i="1" dirty="0" err="1">
                <a:solidFill>
                  <a:schemeClr val="accent2"/>
                </a:solidFill>
              </a:rPr>
              <a:t>big</a:t>
            </a:r>
            <a:r>
              <a:rPr lang="de-DE" sz="2000" i="1" dirty="0">
                <a:solidFill>
                  <a:schemeClr val="accent2"/>
                </a:solidFill>
              </a:rPr>
              <a:t> </a:t>
            </a:r>
            <a:r>
              <a:rPr lang="de-DE" sz="2000" i="1" dirty="0" err="1">
                <a:solidFill>
                  <a:schemeClr val="accent2"/>
                </a:solidFill>
              </a:rPr>
              <a:t>fish</a:t>
            </a:r>
            <a:r>
              <a:rPr lang="de-DE" sz="2000" i="1" dirty="0">
                <a:solidFill>
                  <a:schemeClr val="accent2"/>
                </a:solidFill>
              </a:rPr>
              <a:t> </a:t>
            </a:r>
            <a:r>
              <a:rPr lang="de-DE" sz="2000" dirty="0"/>
              <a:t>(ein großer Fisch </a:t>
            </a:r>
            <a:r>
              <a:rPr lang="de-DE" sz="2000" i="1" dirty="0"/>
              <a:t>Redensarten-Index</a:t>
            </a:r>
            <a:r>
              <a:rPr lang="de-DE" sz="2000" dirty="0"/>
              <a:t>: 1. ein gesuchter (Schwer-) Verbrecher, 2. eine wichtige bedeutende Person - a </a:t>
            </a:r>
            <a:r>
              <a:rPr lang="de-DE" sz="2000" dirty="0" err="1"/>
              <a:t>big</a:t>
            </a:r>
            <a:r>
              <a:rPr lang="de-DE" sz="2000" dirty="0"/>
              <a:t> </a:t>
            </a:r>
            <a:r>
              <a:rPr lang="de-DE" sz="2000" dirty="0" err="1"/>
              <a:t>fish</a:t>
            </a:r>
            <a:r>
              <a:rPr lang="de-DE" sz="2000" dirty="0"/>
              <a:t> </a:t>
            </a:r>
            <a:r>
              <a:rPr lang="de-DE" sz="2000" i="1" dirty="0"/>
              <a:t>Cambridge</a:t>
            </a:r>
            <a:r>
              <a:rPr lang="de-DE" sz="2000" dirty="0"/>
              <a:t>: </a:t>
            </a:r>
            <a:r>
              <a:rPr lang="de-DE" sz="2000" dirty="0" err="1"/>
              <a:t>If</a:t>
            </a:r>
            <a:r>
              <a:rPr lang="de-DE" sz="2000" dirty="0"/>
              <a:t> </a:t>
            </a:r>
            <a:r>
              <a:rPr lang="de-DE" sz="2000" dirty="0" err="1"/>
              <a:t>you</a:t>
            </a:r>
            <a:r>
              <a:rPr lang="de-DE" sz="2000" dirty="0"/>
              <a:t> </a:t>
            </a:r>
            <a:r>
              <a:rPr lang="de-DE" sz="2000" dirty="0" err="1"/>
              <a:t>describe</a:t>
            </a:r>
            <a:r>
              <a:rPr lang="de-DE" sz="2000" dirty="0"/>
              <a:t> </a:t>
            </a:r>
            <a:r>
              <a:rPr lang="de-DE" sz="2000" dirty="0" err="1"/>
              <a:t>someone</a:t>
            </a:r>
            <a:r>
              <a:rPr lang="de-DE" sz="2000" dirty="0"/>
              <a:t> </a:t>
            </a:r>
            <a:r>
              <a:rPr lang="de-DE" sz="2000" dirty="0" err="1"/>
              <a:t>as</a:t>
            </a:r>
            <a:r>
              <a:rPr lang="de-DE" sz="2000" dirty="0"/>
              <a:t> a </a:t>
            </a:r>
            <a:r>
              <a:rPr lang="de-DE" sz="2000" dirty="0" err="1"/>
              <a:t>big</a:t>
            </a:r>
            <a:r>
              <a:rPr lang="de-DE" sz="2000" dirty="0"/>
              <a:t> </a:t>
            </a:r>
            <a:r>
              <a:rPr lang="de-DE" sz="2000" dirty="0" err="1"/>
              <a:t>fish</a:t>
            </a:r>
            <a:r>
              <a:rPr lang="de-DE" sz="2000" dirty="0"/>
              <a:t>, </a:t>
            </a:r>
            <a:r>
              <a:rPr lang="de-DE" sz="2000" dirty="0" err="1"/>
              <a:t>you</a:t>
            </a:r>
            <a:r>
              <a:rPr lang="de-DE" sz="2000" dirty="0"/>
              <a:t> </a:t>
            </a:r>
            <a:r>
              <a:rPr lang="de-DE" sz="2000" dirty="0" err="1"/>
              <a:t>believe</a:t>
            </a:r>
            <a:r>
              <a:rPr lang="de-DE" sz="2000" dirty="0"/>
              <a:t> </a:t>
            </a:r>
            <a:r>
              <a:rPr lang="de-DE" sz="2000" dirty="0" err="1"/>
              <a:t>that</a:t>
            </a:r>
            <a:r>
              <a:rPr lang="de-DE" sz="2000" dirty="0"/>
              <a:t> </a:t>
            </a:r>
            <a:r>
              <a:rPr lang="de-DE" sz="2000" dirty="0" err="1"/>
              <a:t>they</a:t>
            </a:r>
            <a:r>
              <a:rPr lang="de-DE" sz="2000" dirty="0"/>
              <a:t> </a:t>
            </a:r>
            <a:r>
              <a:rPr lang="de-DE" sz="2000" dirty="0" err="1"/>
              <a:t>are</a:t>
            </a:r>
            <a:r>
              <a:rPr lang="de-DE" sz="2000" dirty="0"/>
              <a:t> powerful </a:t>
            </a:r>
            <a:r>
              <a:rPr lang="de-DE" sz="2000" dirty="0" err="1"/>
              <a:t>or</a:t>
            </a:r>
            <a:r>
              <a:rPr lang="de-DE" sz="2000" dirty="0"/>
              <a:t> </a:t>
            </a:r>
            <a:r>
              <a:rPr lang="de-DE" sz="2000" dirty="0" err="1"/>
              <a:t>important</a:t>
            </a:r>
            <a:r>
              <a:rPr lang="de-DE" sz="2000" dirty="0"/>
              <a:t> in </a:t>
            </a:r>
            <a:r>
              <a:rPr lang="de-DE" sz="2000" dirty="0" err="1"/>
              <a:t>some</a:t>
            </a:r>
            <a:r>
              <a:rPr lang="de-DE" sz="2000" dirty="0"/>
              <a:t> </a:t>
            </a:r>
            <a:r>
              <a:rPr lang="de-DE" sz="2000" dirty="0" err="1"/>
              <a:t>way</a:t>
            </a:r>
            <a:r>
              <a:rPr lang="de-DE" sz="2000" dirty="0"/>
              <a:t>)</a:t>
            </a:r>
          </a:p>
          <a:p>
            <a:pPr marL="457200" indent="-457200">
              <a:buFont typeface="+mj-lt"/>
              <a:buAutoNum type="arabicPeriod"/>
            </a:pPr>
            <a:r>
              <a:rPr lang="de-DE" sz="2000" b="1" dirty="0"/>
              <a:t>Semantische Teiläquivalenz:</a:t>
            </a:r>
            <a:r>
              <a:rPr lang="de-DE" sz="2000" dirty="0">
                <a:solidFill>
                  <a:schemeClr val="accent2"/>
                </a:solidFill>
              </a:rPr>
              <a:t> </a:t>
            </a:r>
            <a:r>
              <a:rPr lang="de-DE" sz="2000" dirty="0"/>
              <a:t>Die Wörterbuchdefinitionen legen weitgehende semantische Unterschiede nahe. In manchen Subbedeutungen sind sie gegeneinander austauschbar, z.B. </a:t>
            </a:r>
            <a:r>
              <a:rPr lang="de-DE" sz="2000" i="1" dirty="0">
                <a:solidFill>
                  <a:schemeClr val="accent2"/>
                </a:solidFill>
              </a:rPr>
              <a:t>am Ball sein </a:t>
            </a:r>
            <a:r>
              <a:rPr lang="de-DE" sz="2000" i="1" dirty="0"/>
              <a:t>- </a:t>
            </a:r>
            <a:r>
              <a:rPr lang="de-DE" sz="2000" i="1" dirty="0" err="1">
                <a:solidFill>
                  <a:schemeClr val="accent2"/>
                </a:solidFill>
              </a:rPr>
              <a:t>to</a:t>
            </a:r>
            <a:r>
              <a:rPr lang="de-DE" sz="2000" i="1" dirty="0">
                <a:solidFill>
                  <a:schemeClr val="accent2"/>
                </a:solidFill>
              </a:rPr>
              <a:t> </a:t>
            </a:r>
            <a:r>
              <a:rPr lang="de-DE" sz="2000" i="1" dirty="0" err="1">
                <a:solidFill>
                  <a:schemeClr val="accent2"/>
                </a:solidFill>
              </a:rPr>
              <a:t>be</a:t>
            </a:r>
            <a:r>
              <a:rPr lang="de-DE" sz="2000" i="1" dirty="0">
                <a:solidFill>
                  <a:schemeClr val="accent2"/>
                </a:solidFill>
              </a:rPr>
              <a:t> on </a:t>
            </a:r>
            <a:r>
              <a:rPr lang="de-DE" sz="2000" i="1" dirty="0" err="1">
                <a:solidFill>
                  <a:schemeClr val="accent2"/>
                </a:solidFill>
              </a:rPr>
              <a:t>the</a:t>
            </a:r>
            <a:r>
              <a:rPr lang="de-DE" sz="2000" i="1" dirty="0">
                <a:solidFill>
                  <a:schemeClr val="accent2"/>
                </a:solidFill>
              </a:rPr>
              <a:t> ball</a:t>
            </a:r>
          </a:p>
          <a:p>
            <a:pPr lvl="1"/>
            <a:r>
              <a:rPr lang="de-DE" sz="1800" i="1" dirty="0">
                <a:solidFill>
                  <a:schemeClr val="accent2"/>
                </a:solidFill>
              </a:rPr>
              <a:t>am Ball se</a:t>
            </a:r>
            <a:r>
              <a:rPr lang="de-DE" sz="1800" dirty="0">
                <a:solidFill>
                  <a:schemeClr val="accent2"/>
                </a:solidFill>
              </a:rPr>
              <a:t>in </a:t>
            </a:r>
            <a:r>
              <a:rPr lang="de-DE" sz="1800" dirty="0"/>
              <a:t>- DWDS: nicht lockerlassen, nicht von jmdm. oder etw. ablassen; aktiv und engagiert beteiligt bleiben, sich weiterhin um jmdn. oder etw. kümmern; dicht am Geschehen bleiben; sich stets über die jüngsten Entwicklungen informieren; aktiv und engagiert beteiligt sein; dicht am Geschehen sein; auf dem aktuellen Stand, über die jüngsten Entwicklungen informiert sein: »Wir arbeiten in einem Land mit zwei Geschwindigkeiten.« Beim Staat sei um 14 Uhr Schicht, die Unternehmen müssten ständig am Ball sein.</a:t>
            </a:r>
          </a:p>
          <a:p>
            <a:pPr lvl="1"/>
            <a:r>
              <a:rPr lang="de-DE" sz="1800" i="1" dirty="0" err="1">
                <a:solidFill>
                  <a:schemeClr val="accent2"/>
                </a:solidFill>
              </a:rPr>
              <a:t>to</a:t>
            </a:r>
            <a:r>
              <a:rPr lang="de-DE" sz="1800" i="1" dirty="0">
                <a:solidFill>
                  <a:schemeClr val="accent2"/>
                </a:solidFill>
              </a:rPr>
              <a:t> </a:t>
            </a:r>
            <a:r>
              <a:rPr lang="de-DE" sz="1800" i="1" dirty="0" err="1">
                <a:solidFill>
                  <a:schemeClr val="accent2"/>
                </a:solidFill>
              </a:rPr>
              <a:t>be</a:t>
            </a:r>
            <a:r>
              <a:rPr lang="de-DE" sz="1800" i="1" dirty="0">
                <a:solidFill>
                  <a:schemeClr val="accent2"/>
                </a:solidFill>
              </a:rPr>
              <a:t> on </a:t>
            </a:r>
            <a:r>
              <a:rPr lang="de-DE" sz="1800" i="1" dirty="0" err="1">
                <a:solidFill>
                  <a:schemeClr val="accent2"/>
                </a:solidFill>
              </a:rPr>
              <a:t>the</a:t>
            </a:r>
            <a:r>
              <a:rPr lang="de-DE" sz="1800" i="1" dirty="0">
                <a:solidFill>
                  <a:schemeClr val="accent2"/>
                </a:solidFill>
              </a:rPr>
              <a:t> ball – </a:t>
            </a:r>
            <a:r>
              <a:rPr lang="de-DE" sz="1800" dirty="0"/>
              <a:t>CAMB: </a:t>
            </a:r>
            <a:r>
              <a:rPr lang="de-DE" sz="1800" dirty="0" err="1"/>
              <a:t>to</a:t>
            </a:r>
            <a:r>
              <a:rPr lang="de-DE" sz="1800" dirty="0"/>
              <a:t> </a:t>
            </a:r>
            <a:r>
              <a:rPr lang="de-DE" sz="1800" dirty="0" err="1"/>
              <a:t>be</a:t>
            </a:r>
            <a:r>
              <a:rPr lang="de-DE" sz="1800" dirty="0"/>
              <a:t> quick </a:t>
            </a:r>
            <a:r>
              <a:rPr lang="de-DE" sz="1800" dirty="0" err="1"/>
              <a:t>to</a:t>
            </a:r>
            <a:r>
              <a:rPr lang="de-DE" sz="1800" dirty="0"/>
              <a:t> </a:t>
            </a:r>
            <a:r>
              <a:rPr lang="de-DE" sz="1800" dirty="0" err="1"/>
              <a:t>understand</a:t>
            </a:r>
            <a:r>
              <a:rPr lang="de-DE" sz="1800" dirty="0"/>
              <a:t> and </a:t>
            </a:r>
            <a:r>
              <a:rPr lang="de-DE" sz="1800" dirty="0" err="1"/>
              <a:t>react</a:t>
            </a:r>
            <a:r>
              <a:rPr lang="de-DE" sz="1800" dirty="0"/>
              <a:t> </a:t>
            </a:r>
            <a:r>
              <a:rPr lang="de-DE" sz="1800" dirty="0" err="1"/>
              <a:t>to</a:t>
            </a:r>
            <a:r>
              <a:rPr lang="de-DE" sz="1800" dirty="0"/>
              <a:t> </a:t>
            </a:r>
            <a:r>
              <a:rPr lang="de-DE" sz="1800" dirty="0" err="1"/>
              <a:t>things</a:t>
            </a:r>
            <a:r>
              <a:rPr lang="de-DE" sz="1800" dirty="0"/>
              <a:t>, I </a:t>
            </a:r>
            <a:r>
              <a:rPr lang="de-DE" sz="1800" dirty="0" err="1"/>
              <a:t>didn't</a:t>
            </a:r>
            <a:r>
              <a:rPr lang="de-DE" sz="1800" dirty="0"/>
              <a:t> </a:t>
            </a:r>
            <a:r>
              <a:rPr lang="de-DE" sz="1800" dirty="0" err="1"/>
              <a:t>sleep</a:t>
            </a:r>
            <a:r>
              <a:rPr lang="de-DE" sz="1800" dirty="0"/>
              <a:t> </a:t>
            </a:r>
            <a:r>
              <a:rPr lang="de-DE" sz="1800" dirty="0" err="1"/>
              <a:t>well</a:t>
            </a:r>
            <a:r>
              <a:rPr lang="de-DE" sz="1800" dirty="0"/>
              <a:t> last </a:t>
            </a:r>
            <a:r>
              <a:rPr lang="de-DE" sz="1800" dirty="0" err="1"/>
              <a:t>night</a:t>
            </a:r>
            <a:r>
              <a:rPr lang="de-DE" sz="1800" dirty="0"/>
              <a:t> and </a:t>
            </a:r>
            <a:r>
              <a:rPr lang="de-DE" sz="1800" dirty="0" err="1"/>
              <a:t>I'm</a:t>
            </a:r>
            <a:r>
              <a:rPr lang="de-DE" sz="1800" dirty="0"/>
              <a:t> not </a:t>
            </a:r>
            <a:r>
              <a:rPr lang="de-DE" sz="1800" dirty="0" err="1"/>
              <a:t>really</a:t>
            </a:r>
            <a:r>
              <a:rPr lang="de-DE" sz="1800" dirty="0"/>
              <a:t> on </a:t>
            </a:r>
            <a:r>
              <a:rPr lang="de-DE" sz="1800" dirty="0" err="1"/>
              <a:t>the</a:t>
            </a:r>
            <a:r>
              <a:rPr lang="de-DE" sz="1800" dirty="0"/>
              <a:t> ball </a:t>
            </a:r>
            <a:r>
              <a:rPr lang="de-DE" sz="1800" dirty="0" err="1"/>
              <a:t>today</a:t>
            </a:r>
            <a:r>
              <a:rPr lang="de-DE" sz="1800" dirty="0"/>
              <a:t>. Collins: </a:t>
            </a:r>
            <a:r>
              <a:rPr lang="de-DE" sz="1800" dirty="0" err="1"/>
              <a:t>If</a:t>
            </a:r>
            <a:r>
              <a:rPr lang="de-DE" sz="1800" dirty="0"/>
              <a:t> </a:t>
            </a:r>
            <a:r>
              <a:rPr lang="de-DE" sz="1800" dirty="0" err="1"/>
              <a:t>someone</a:t>
            </a:r>
            <a:r>
              <a:rPr lang="de-DE" sz="1800" dirty="0"/>
              <a:t> </a:t>
            </a:r>
            <a:r>
              <a:rPr lang="de-DE" sz="1800" dirty="0" err="1"/>
              <a:t>is</a:t>
            </a:r>
            <a:r>
              <a:rPr lang="de-DE" sz="1800" dirty="0"/>
              <a:t> on </a:t>
            </a:r>
            <a:r>
              <a:rPr lang="de-DE" sz="1800" dirty="0" err="1"/>
              <a:t>the</a:t>
            </a:r>
            <a:r>
              <a:rPr lang="de-DE" sz="1800" dirty="0"/>
              <a:t> ball, </a:t>
            </a:r>
            <a:r>
              <a:rPr lang="de-DE" sz="1800" dirty="0" err="1"/>
              <a:t>they</a:t>
            </a:r>
            <a:r>
              <a:rPr lang="de-DE" sz="1800" dirty="0"/>
              <a:t> </a:t>
            </a:r>
            <a:r>
              <a:rPr lang="de-DE" sz="1800" dirty="0" err="1"/>
              <a:t>are</a:t>
            </a:r>
            <a:r>
              <a:rPr lang="de-DE" sz="1800" dirty="0"/>
              <a:t> </a:t>
            </a:r>
            <a:r>
              <a:rPr lang="de-DE" sz="1800" dirty="0" err="1"/>
              <a:t>very</a:t>
            </a:r>
            <a:r>
              <a:rPr lang="de-DE" sz="1800" dirty="0"/>
              <a:t> alert and </a:t>
            </a:r>
            <a:r>
              <a:rPr lang="de-DE" sz="1800" dirty="0" err="1"/>
              <a:t>aware</a:t>
            </a:r>
            <a:r>
              <a:rPr lang="de-DE" sz="1800" dirty="0"/>
              <a:t> </a:t>
            </a:r>
            <a:r>
              <a:rPr lang="de-DE" sz="1800" dirty="0" err="1"/>
              <a:t>of</a:t>
            </a:r>
            <a:r>
              <a:rPr lang="de-DE" sz="1800" dirty="0"/>
              <a:t> </a:t>
            </a:r>
            <a:r>
              <a:rPr lang="de-DE" sz="1800" dirty="0" err="1"/>
              <a:t>what</a:t>
            </a:r>
            <a:r>
              <a:rPr lang="de-DE" sz="1800" dirty="0"/>
              <a:t> </a:t>
            </a:r>
            <a:r>
              <a:rPr lang="de-DE" sz="1800" dirty="0" err="1"/>
              <a:t>is</a:t>
            </a:r>
            <a:r>
              <a:rPr lang="de-DE" sz="1800" dirty="0"/>
              <a:t> </a:t>
            </a:r>
            <a:r>
              <a:rPr lang="de-DE" sz="1800" dirty="0" err="1"/>
              <a:t>happening</a:t>
            </a:r>
            <a:r>
              <a:rPr lang="de-DE" sz="1800" dirty="0"/>
              <a:t>. </a:t>
            </a:r>
            <a:r>
              <a:rPr lang="de-DE" sz="1800" dirty="0" err="1"/>
              <a:t>She</a:t>
            </a:r>
            <a:r>
              <a:rPr lang="de-DE" sz="1800" dirty="0"/>
              <a:t> </a:t>
            </a:r>
            <a:r>
              <a:rPr lang="de-DE" sz="1800" dirty="0" err="1"/>
              <a:t>really</a:t>
            </a:r>
            <a:r>
              <a:rPr lang="de-DE" sz="1800" dirty="0"/>
              <a:t> </a:t>
            </a:r>
            <a:r>
              <a:rPr lang="de-DE" sz="1800" dirty="0" err="1"/>
              <a:t>is</a:t>
            </a:r>
            <a:r>
              <a:rPr lang="de-DE" sz="1800" dirty="0"/>
              <a:t> on </a:t>
            </a:r>
            <a:r>
              <a:rPr lang="de-DE" sz="1800" dirty="0" err="1"/>
              <a:t>the</a:t>
            </a:r>
            <a:r>
              <a:rPr lang="de-DE" sz="1800" dirty="0"/>
              <a:t> ball; </a:t>
            </a:r>
            <a:r>
              <a:rPr lang="de-DE" sz="1800" dirty="0" err="1"/>
              <a:t>she's</a:t>
            </a:r>
            <a:r>
              <a:rPr lang="de-DE" sz="1800" dirty="0"/>
              <a:t> </a:t>
            </a:r>
            <a:r>
              <a:rPr lang="de-DE" sz="1800" dirty="0" err="1"/>
              <a:t>bought</a:t>
            </a:r>
            <a:r>
              <a:rPr lang="de-DE" sz="1800" dirty="0"/>
              <a:t> </a:t>
            </a:r>
            <a:r>
              <a:rPr lang="de-DE" sz="1800" dirty="0" err="1"/>
              <a:t>houses</a:t>
            </a:r>
            <a:r>
              <a:rPr lang="de-DE" sz="1800" dirty="0"/>
              <a:t> at </a:t>
            </a:r>
            <a:r>
              <a:rPr lang="de-DE" sz="1800" dirty="0" err="1"/>
              <a:t>auctions</a:t>
            </a:r>
            <a:r>
              <a:rPr lang="de-DE" sz="1800" dirty="0"/>
              <a:t> so </a:t>
            </a:r>
            <a:r>
              <a:rPr lang="de-DE" sz="1800" dirty="0" err="1"/>
              <a:t>she</a:t>
            </a:r>
            <a:r>
              <a:rPr lang="de-DE" sz="1800" dirty="0"/>
              <a:t> </a:t>
            </a:r>
            <a:r>
              <a:rPr lang="de-DE" sz="1800" dirty="0" err="1"/>
              <a:t>knows</a:t>
            </a:r>
            <a:r>
              <a:rPr lang="de-DE" sz="1800" dirty="0"/>
              <a:t> </a:t>
            </a:r>
            <a:r>
              <a:rPr lang="de-DE" sz="1800" dirty="0" err="1"/>
              <a:t>what</a:t>
            </a:r>
            <a:r>
              <a:rPr lang="de-DE" sz="1800" dirty="0"/>
              <a:t> </a:t>
            </a:r>
            <a:r>
              <a:rPr lang="de-DE" sz="1800" dirty="0" err="1"/>
              <a:t>she's</a:t>
            </a:r>
            <a:r>
              <a:rPr lang="de-DE" sz="1800" dirty="0"/>
              <a:t> </a:t>
            </a:r>
            <a:r>
              <a:rPr lang="de-DE" sz="1800" dirty="0" err="1"/>
              <a:t>doing</a:t>
            </a:r>
            <a:r>
              <a:rPr lang="de-DE" sz="1800" dirty="0"/>
              <a:t>.</a:t>
            </a:r>
          </a:p>
        </p:txBody>
      </p:sp>
    </p:spTree>
    <p:extLst>
      <p:ext uri="{BB962C8B-B14F-4D97-AF65-F5344CB8AC3E}">
        <p14:creationId xmlns:p14="http://schemas.microsoft.com/office/powerpoint/2010/main" val="364863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Das Äquivalenzmodell NACH CHRISSOU (2000)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9149788"/>
              </p:ext>
            </p:extLst>
          </p:nvPr>
        </p:nvGraphicFramePr>
        <p:xfrm>
          <a:off x="1701800" y="1875476"/>
          <a:ext cx="5503334" cy="4556417"/>
        </p:xfrm>
        <a:graphic>
          <a:graphicData uri="http://schemas.openxmlformats.org/drawingml/2006/table">
            <a:tbl>
              <a:tblPr>
                <a:tableStyleId>{5C22544A-7EE6-4342-B048-85BDC9FD1C3A}</a:tableStyleId>
              </a:tblPr>
              <a:tblGrid>
                <a:gridCol w="1552929">
                  <a:extLst>
                    <a:ext uri="{9D8B030D-6E8A-4147-A177-3AD203B41FA5}">
                      <a16:colId xmlns:a16="http://schemas.microsoft.com/office/drawing/2014/main" val="20000"/>
                    </a:ext>
                  </a:extLst>
                </a:gridCol>
                <a:gridCol w="1284802">
                  <a:extLst>
                    <a:ext uri="{9D8B030D-6E8A-4147-A177-3AD203B41FA5}">
                      <a16:colId xmlns:a16="http://schemas.microsoft.com/office/drawing/2014/main" val="20001"/>
                    </a:ext>
                  </a:extLst>
                </a:gridCol>
                <a:gridCol w="1289769">
                  <a:extLst>
                    <a:ext uri="{9D8B030D-6E8A-4147-A177-3AD203B41FA5}">
                      <a16:colId xmlns:a16="http://schemas.microsoft.com/office/drawing/2014/main" val="20002"/>
                    </a:ext>
                  </a:extLst>
                </a:gridCol>
                <a:gridCol w="1375834">
                  <a:extLst>
                    <a:ext uri="{9D8B030D-6E8A-4147-A177-3AD203B41FA5}">
                      <a16:colId xmlns:a16="http://schemas.microsoft.com/office/drawing/2014/main" val="20003"/>
                    </a:ext>
                  </a:extLst>
                </a:gridCol>
              </a:tblGrid>
              <a:tr h="636103">
                <a:tc>
                  <a:txBody>
                    <a:bodyPr/>
                    <a:lstStyle/>
                    <a:p>
                      <a:pPr algn="ctr">
                        <a:lnSpc>
                          <a:spcPct val="107000"/>
                        </a:lnSpc>
                        <a:spcAft>
                          <a:spcPts val="0"/>
                        </a:spcAft>
                      </a:pPr>
                      <a:r>
                        <a:rPr lang="de-DE" sz="1400" b="1" kern="1200" dirty="0">
                          <a:solidFill>
                            <a:schemeClr val="tx2"/>
                          </a:solidFill>
                          <a:latin typeface="+mn-lt"/>
                          <a:ea typeface="+mn-ea"/>
                          <a:cs typeface="+mn-cs"/>
                        </a:rPr>
                        <a:t>Äquivalenztyp</a:t>
                      </a:r>
                    </a:p>
                  </a:txBody>
                  <a:tcPr marL="28414" marR="28414" marT="0" marB="0"/>
                </a:tc>
                <a:tc>
                  <a:txBody>
                    <a:bodyPr/>
                    <a:lstStyle/>
                    <a:p>
                      <a:pPr marL="0" algn="ctr" defTabSz="457200" rtl="0" eaLnBrk="1" latinLnBrk="0" hangingPunct="1">
                        <a:lnSpc>
                          <a:spcPct val="107000"/>
                        </a:lnSpc>
                        <a:spcAft>
                          <a:spcPts val="0"/>
                        </a:spcAft>
                      </a:pPr>
                      <a:r>
                        <a:rPr lang="de-DE" sz="1400" b="1" kern="1200" dirty="0">
                          <a:solidFill>
                            <a:schemeClr val="tx2"/>
                          </a:solidFill>
                          <a:latin typeface="+mn-lt"/>
                          <a:ea typeface="+mn-ea"/>
                          <a:cs typeface="+mn-cs"/>
                        </a:rPr>
                        <a:t>Denotative Bedeutung und </a:t>
                      </a:r>
                      <a:r>
                        <a:rPr lang="de-DE" sz="1400" b="1" kern="1200" dirty="0" err="1">
                          <a:solidFill>
                            <a:schemeClr val="tx2"/>
                          </a:solidFill>
                          <a:latin typeface="+mn-lt"/>
                          <a:ea typeface="+mn-ea"/>
                          <a:cs typeface="+mn-cs"/>
                        </a:rPr>
                        <a:t>Stilwert</a:t>
                      </a:r>
                      <a:endParaRPr lang="de-DE" sz="1400" b="1" kern="1200" dirty="0">
                        <a:solidFill>
                          <a:schemeClr val="tx2"/>
                        </a:solidFill>
                        <a:latin typeface="+mn-lt"/>
                        <a:ea typeface="+mn-ea"/>
                        <a:cs typeface="+mn-cs"/>
                      </a:endParaRPr>
                    </a:p>
                    <a:p>
                      <a:pPr algn="ctr">
                        <a:lnSpc>
                          <a:spcPct val="107000"/>
                        </a:lnSpc>
                        <a:spcAft>
                          <a:spcPts val="0"/>
                        </a:spcAft>
                      </a:pPr>
                      <a:endParaRPr lang="de-DE" sz="1400" b="1"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1400" b="1" kern="1200" dirty="0">
                          <a:solidFill>
                            <a:schemeClr val="tx2"/>
                          </a:solidFill>
                          <a:latin typeface="+mn-lt"/>
                          <a:ea typeface="+mn-ea"/>
                          <a:cs typeface="+mn-cs"/>
                        </a:rPr>
                        <a:t>Wörtliche</a:t>
                      </a:r>
                      <a:r>
                        <a:rPr lang="de-DE" sz="1400" b="1" dirty="0">
                          <a:solidFill>
                            <a:schemeClr val="accent2">
                              <a:lumMod val="75000"/>
                            </a:schemeClr>
                          </a:solidFill>
                          <a:effectLst/>
                        </a:rPr>
                        <a:t> </a:t>
                      </a:r>
                      <a:r>
                        <a:rPr lang="de-DE" sz="1400" b="1" kern="1200" dirty="0">
                          <a:solidFill>
                            <a:schemeClr val="tx2"/>
                          </a:solidFill>
                          <a:latin typeface="+mn-lt"/>
                          <a:ea typeface="+mn-ea"/>
                          <a:cs typeface="+mn-cs"/>
                        </a:rPr>
                        <a:t>Bedeutung</a:t>
                      </a:r>
                    </a:p>
                  </a:txBody>
                  <a:tcPr marL="28414" marR="28414" marT="0" marB="0"/>
                </a:tc>
                <a:tc>
                  <a:txBody>
                    <a:bodyPr/>
                    <a:lstStyle/>
                    <a:p>
                      <a:pPr algn="ctr">
                        <a:lnSpc>
                          <a:spcPct val="107000"/>
                        </a:lnSpc>
                        <a:spcAft>
                          <a:spcPts val="0"/>
                        </a:spcAft>
                      </a:pPr>
                      <a:r>
                        <a:rPr lang="de-DE" sz="1400" b="1" kern="1200" dirty="0">
                          <a:solidFill>
                            <a:schemeClr val="tx2"/>
                          </a:solidFill>
                          <a:latin typeface="+mn-lt"/>
                          <a:ea typeface="+mn-ea"/>
                          <a:cs typeface="+mn-cs"/>
                        </a:rPr>
                        <a:t>Struktur</a:t>
                      </a:r>
                    </a:p>
                  </a:txBody>
                  <a:tcPr marL="28414" marR="28414" marT="0" marB="0"/>
                </a:tc>
                <a:extLst>
                  <a:ext uri="{0D108BD9-81ED-4DB2-BD59-A6C34878D82A}">
                    <a16:rowId xmlns:a16="http://schemas.microsoft.com/office/drawing/2014/main" val="10000"/>
                  </a:ext>
                </a:extLst>
              </a:tr>
              <a:tr h="267792">
                <a:tc>
                  <a:txBody>
                    <a:bodyPr/>
                    <a:lstStyle/>
                    <a:p>
                      <a:pPr marL="0" lvl="0" indent="0" algn="just">
                        <a:lnSpc>
                          <a:spcPct val="150000"/>
                        </a:lnSpc>
                        <a:spcBef>
                          <a:spcPts val="600"/>
                        </a:spcBef>
                        <a:spcAft>
                          <a:spcPts val="600"/>
                        </a:spcAft>
                        <a:buFont typeface="+mj-lt"/>
                        <a:buNone/>
                        <a:tabLst>
                          <a:tab pos="228600" algn="l"/>
                        </a:tabLst>
                      </a:pPr>
                      <a:r>
                        <a:rPr lang="de-DE" sz="1400" b="1" dirty="0">
                          <a:solidFill>
                            <a:schemeClr val="accent2">
                              <a:lumMod val="75000"/>
                            </a:schemeClr>
                          </a:solidFill>
                          <a:effectLst/>
                        </a:rPr>
                        <a:t>1.  Volläquivalenz</a:t>
                      </a:r>
                      <a:endParaRPr lang="de-DE" sz="1400" b="1"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1"/>
                  </a:ext>
                </a:extLst>
              </a:tr>
              <a:tr h="187741">
                <a:tc>
                  <a:txBody>
                    <a:bodyPr/>
                    <a:lstStyle/>
                    <a:p>
                      <a:pPr marL="0" lvl="0" indent="0" algn="just">
                        <a:lnSpc>
                          <a:spcPct val="150000"/>
                        </a:lnSpc>
                        <a:spcBef>
                          <a:spcPts val="600"/>
                        </a:spcBef>
                        <a:spcAft>
                          <a:spcPts val="600"/>
                        </a:spcAft>
                        <a:buFont typeface="+mj-lt"/>
                        <a:buNone/>
                        <a:tabLst>
                          <a:tab pos="228600" algn="l"/>
                        </a:tabLst>
                      </a:pPr>
                      <a:r>
                        <a:rPr lang="de-DE" sz="1400" b="1" dirty="0">
                          <a:solidFill>
                            <a:schemeClr val="accent2">
                              <a:lumMod val="75000"/>
                            </a:schemeClr>
                          </a:solidFill>
                          <a:effectLst/>
                        </a:rPr>
                        <a:t>2.  Teiläquivalenz</a:t>
                      </a:r>
                      <a:endParaRPr lang="de-DE" sz="1400" b="1"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2"/>
                  </a:ext>
                </a:extLst>
              </a:tr>
              <a:tr h="401688">
                <a:tc>
                  <a:txBody>
                    <a:bodyPr/>
                    <a:lstStyle/>
                    <a:p>
                      <a:pPr algn="ctr">
                        <a:lnSpc>
                          <a:spcPct val="107000"/>
                        </a:lnSpc>
                        <a:spcAft>
                          <a:spcPts val="0"/>
                        </a:spcAft>
                      </a:pPr>
                      <a:r>
                        <a:rPr lang="de-DE" sz="1400" dirty="0">
                          <a:solidFill>
                            <a:schemeClr val="accent2">
                              <a:lumMod val="75000"/>
                            </a:schemeClr>
                          </a:solidFill>
                          <a:effectLst/>
                        </a:rPr>
                        <a:t>2a.</a:t>
                      </a:r>
                      <a:endParaRPr lang="de-DE" sz="1400"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p>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3"/>
                  </a:ext>
                </a:extLst>
              </a:tr>
              <a:tr h="401688">
                <a:tc>
                  <a:txBody>
                    <a:bodyPr/>
                    <a:lstStyle/>
                    <a:p>
                      <a:pPr algn="ctr">
                        <a:lnSpc>
                          <a:spcPct val="107000"/>
                        </a:lnSpc>
                        <a:spcAft>
                          <a:spcPts val="0"/>
                        </a:spcAft>
                      </a:pPr>
                      <a:r>
                        <a:rPr lang="de-DE" sz="1400" dirty="0">
                          <a:solidFill>
                            <a:schemeClr val="accent2">
                              <a:lumMod val="75000"/>
                            </a:schemeClr>
                          </a:solidFill>
                          <a:effectLst/>
                        </a:rPr>
                        <a:t>2b.</a:t>
                      </a:r>
                      <a:endParaRPr lang="de-DE" sz="1400"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p>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4"/>
                  </a:ext>
                </a:extLst>
              </a:tr>
              <a:tr h="401688">
                <a:tc>
                  <a:txBody>
                    <a:bodyPr/>
                    <a:lstStyle/>
                    <a:p>
                      <a:pPr algn="ctr">
                        <a:lnSpc>
                          <a:spcPct val="107000"/>
                        </a:lnSpc>
                        <a:spcAft>
                          <a:spcPts val="0"/>
                        </a:spcAft>
                      </a:pPr>
                      <a:r>
                        <a:rPr lang="de-DE" sz="1400" dirty="0">
                          <a:solidFill>
                            <a:schemeClr val="accent2">
                              <a:lumMod val="75000"/>
                            </a:schemeClr>
                          </a:solidFill>
                          <a:effectLst/>
                        </a:rPr>
                        <a:t>2c.</a:t>
                      </a:r>
                      <a:endParaRPr lang="de-DE" sz="1400"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p>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5"/>
                  </a:ext>
                </a:extLst>
              </a:tr>
              <a:tr h="401688">
                <a:tc>
                  <a:txBody>
                    <a:bodyPr/>
                    <a:lstStyle/>
                    <a:p>
                      <a:pPr algn="ctr">
                        <a:lnSpc>
                          <a:spcPct val="107000"/>
                        </a:lnSpc>
                        <a:spcAft>
                          <a:spcPts val="0"/>
                        </a:spcAft>
                      </a:pPr>
                      <a:r>
                        <a:rPr lang="de-DE" sz="1400" dirty="0">
                          <a:solidFill>
                            <a:schemeClr val="accent2">
                              <a:lumMod val="75000"/>
                            </a:schemeClr>
                          </a:solidFill>
                          <a:effectLst/>
                        </a:rPr>
                        <a:t>2d.</a:t>
                      </a:r>
                      <a:endParaRPr lang="de-DE" sz="1400"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p>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6"/>
                  </a:ext>
                </a:extLst>
              </a:tr>
              <a:tr h="401688">
                <a:tc>
                  <a:txBody>
                    <a:bodyPr/>
                    <a:lstStyle/>
                    <a:p>
                      <a:pPr marL="0" algn="ctr" defTabSz="457200" rtl="0" eaLnBrk="1" latinLnBrk="0" hangingPunct="1">
                        <a:lnSpc>
                          <a:spcPct val="107000"/>
                        </a:lnSpc>
                        <a:spcAft>
                          <a:spcPts val="0"/>
                        </a:spcAft>
                      </a:pPr>
                      <a:r>
                        <a:rPr lang="de-DE" sz="1400" kern="1200" dirty="0">
                          <a:solidFill>
                            <a:schemeClr val="accent2">
                              <a:lumMod val="75000"/>
                            </a:schemeClr>
                          </a:solidFill>
                          <a:effectLst/>
                          <a:latin typeface="+mn-lt"/>
                          <a:ea typeface="+mn-ea"/>
                          <a:cs typeface="+mn-cs"/>
                        </a:rPr>
                        <a:t>2e.</a:t>
                      </a: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p>
                    <a:p>
                      <a:pPr algn="ctr">
                        <a:lnSpc>
                          <a:spcPct val="107000"/>
                        </a:lnSpc>
                        <a:spcAft>
                          <a:spcPts val="0"/>
                        </a:spcAft>
                      </a:pPr>
                      <a:r>
                        <a:rPr lang="de-DE" sz="800" dirty="0">
                          <a:effectLst/>
                        </a:rPr>
                        <a:t> </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7"/>
                  </a:ext>
                </a:extLst>
              </a:tr>
              <a:tr h="401688">
                <a:tc>
                  <a:txBody>
                    <a:bodyPr/>
                    <a:lstStyle/>
                    <a:p>
                      <a:pPr marL="0" algn="ctr" defTabSz="457200" rtl="0" eaLnBrk="1" latinLnBrk="0" hangingPunct="1">
                        <a:lnSpc>
                          <a:spcPct val="107000"/>
                        </a:lnSpc>
                        <a:spcAft>
                          <a:spcPts val="0"/>
                        </a:spcAft>
                      </a:pPr>
                      <a:r>
                        <a:rPr lang="de-DE" sz="1400" kern="1200" dirty="0">
                          <a:solidFill>
                            <a:schemeClr val="accent2">
                              <a:lumMod val="75000"/>
                            </a:schemeClr>
                          </a:solidFill>
                          <a:effectLst/>
                          <a:latin typeface="+mn-lt"/>
                          <a:ea typeface="+mn-ea"/>
                          <a:cs typeface="+mn-cs"/>
                        </a:rPr>
                        <a:t>2f.</a:t>
                      </a: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p>
                    <a:p>
                      <a:pPr algn="ctr">
                        <a:lnSpc>
                          <a:spcPct val="107000"/>
                        </a:lnSpc>
                        <a:spcAft>
                          <a:spcPts val="0"/>
                        </a:spcAft>
                      </a:pPr>
                      <a:r>
                        <a:rPr lang="de-DE" sz="800">
                          <a:effectLst/>
                        </a:rPr>
                        <a:t> </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8"/>
                  </a:ext>
                </a:extLst>
              </a:tr>
              <a:tr h="401688">
                <a:tc>
                  <a:txBody>
                    <a:bodyPr/>
                    <a:lstStyle/>
                    <a:p>
                      <a:pPr marL="0" algn="ctr" defTabSz="457200" rtl="0" eaLnBrk="1" latinLnBrk="0" hangingPunct="1">
                        <a:lnSpc>
                          <a:spcPct val="107000"/>
                        </a:lnSpc>
                        <a:spcAft>
                          <a:spcPts val="0"/>
                        </a:spcAft>
                      </a:pPr>
                      <a:r>
                        <a:rPr lang="de-DE" sz="1400" kern="1200" dirty="0">
                          <a:solidFill>
                            <a:schemeClr val="accent2">
                              <a:lumMod val="75000"/>
                            </a:schemeClr>
                          </a:solidFill>
                          <a:effectLst/>
                          <a:latin typeface="+mn-lt"/>
                          <a:ea typeface="+mn-ea"/>
                          <a:cs typeface="+mn-cs"/>
                        </a:rPr>
                        <a:t>2g.</a:t>
                      </a: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p>
                    <a:p>
                      <a:pPr algn="ctr">
                        <a:lnSpc>
                          <a:spcPct val="107000"/>
                        </a:lnSpc>
                        <a:spcAft>
                          <a:spcPts val="0"/>
                        </a:spcAft>
                      </a:pPr>
                      <a:r>
                        <a:rPr lang="de-DE" sz="800">
                          <a:effectLst/>
                        </a:rPr>
                        <a:t> </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09"/>
                  </a:ext>
                </a:extLst>
              </a:tr>
              <a:tr h="280811">
                <a:tc>
                  <a:txBody>
                    <a:bodyPr/>
                    <a:lstStyle/>
                    <a:p>
                      <a:pPr marL="0" lvl="0" indent="0" algn="just">
                        <a:lnSpc>
                          <a:spcPct val="150000"/>
                        </a:lnSpc>
                        <a:spcBef>
                          <a:spcPts val="600"/>
                        </a:spcBef>
                        <a:spcAft>
                          <a:spcPts val="600"/>
                        </a:spcAft>
                        <a:buFont typeface="+mj-lt"/>
                        <a:buNone/>
                        <a:tabLst>
                          <a:tab pos="228600" algn="l"/>
                        </a:tabLst>
                      </a:pPr>
                      <a:r>
                        <a:rPr lang="de-DE" sz="1400" b="1" dirty="0">
                          <a:solidFill>
                            <a:schemeClr val="accent2">
                              <a:lumMod val="75000"/>
                            </a:schemeClr>
                          </a:solidFill>
                          <a:effectLst/>
                        </a:rPr>
                        <a:t>3.  Nulläquivalenz</a:t>
                      </a:r>
                      <a:endParaRPr lang="de-DE" sz="1400" b="1" dirty="0">
                        <a:solidFill>
                          <a:schemeClr val="accent2">
                            <a:lumMod val="75000"/>
                          </a:schemeClr>
                        </a:solidFill>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p>
                  </a:txBody>
                  <a:tcPr marL="28414" marR="28414" marT="0" marB="0"/>
                </a:tc>
                <a:tc>
                  <a:txBody>
                    <a:bodyPr/>
                    <a:lstStyle/>
                    <a:p>
                      <a:pPr algn="ctr">
                        <a:lnSpc>
                          <a:spcPct val="107000"/>
                        </a:lnSpc>
                        <a:spcAft>
                          <a:spcPts val="0"/>
                        </a:spcAft>
                      </a:pPr>
                      <a:r>
                        <a:rPr lang="de-DE" sz="800">
                          <a:effectLst/>
                        </a:rPr>
                        <a:t> </a:t>
                      </a:r>
                    </a:p>
                    <a:p>
                      <a:pPr algn="ctr">
                        <a:lnSpc>
                          <a:spcPct val="107000"/>
                        </a:lnSpc>
                        <a:spcAft>
                          <a:spcPts val="0"/>
                        </a:spcAft>
                      </a:pPr>
                      <a:r>
                        <a:rPr lang="de-DE" sz="800">
                          <a:effectLst/>
                        </a:rPr>
                        <a:t>-</a:t>
                      </a:r>
                      <a:endParaRPr lang="de-DE" sz="800">
                        <a:effectLst/>
                        <a:latin typeface="Times New Roman" panose="02020603050405020304" pitchFamily="18" charset="0"/>
                        <a:ea typeface="MS Mincho" panose="02020609040205080304" pitchFamily="49" charset="-128"/>
                      </a:endParaRPr>
                    </a:p>
                  </a:txBody>
                  <a:tcPr marL="28414" marR="28414" marT="0" marB="0"/>
                </a:tc>
                <a:tc>
                  <a:txBody>
                    <a:bodyPr/>
                    <a:lstStyle/>
                    <a:p>
                      <a:pPr algn="ctr">
                        <a:lnSpc>
                          <a:spcPct val="107000"/>
                        </a:lnSpc>
                        <a:spcAft>
                          <a:spcPts val="0"/>
                        </a:spcAft>
                      </a:pPr>
                      <a:r>
                        <a:rPr lang="de-DE" sz="800" dirty="0">
                          <a:effectLst/>
                        </a:rPr>
                        <a:t> </a:t>
                      </a:r>
                    </a:p>
                    <a:p>
                      <a:pPr algn="ctr">
                        <a:lnSpc>
                          <a:spcPct val="107000"/>
                        </a:lnSpc>
                        <a:spcAft>
                          <a:spcPts val="0"/>
                        </a:spcAft>
                      </a:pPr>
                      <a:r>
                        <a:rPr lang="de-DE" sz="800" dirty="0">
                          <a:effectLst/>
                        </a:rPr>
                        <a:t>-</a:t>
                      </a:r>
                      <a:endParaRPr lang="de-DE" sz="800" dirty="0">
                        <a:effectLst/>
                        <a:latin typeface="Times New Roman" panose="02020603050405020304" pitchFamily="18" charset="0"/>
                        <a:ea typeface="MS Mincho" panose="02020609040205080304" pitchFamily="49" charset="-128"/>
                      </a:endParaRPr>
                    </a:p>
                  </a:txBody>
                  <a:tcPr marL="28414" marR="28414" marT="0" marB="0"/>
                </a:tc>
                <a:extLst>
                  <a:ext uri="{0D108BD9-81ED-4DB2-BD59-A6C34878D82A}">
                    <a16:rowId xmlns:a16="http://schemas.microsoft.com/office/drawing/2014/main" val="10010"/>
                  </a:ext>
                </a:extLst>
              </a:tr>
            </a:tbl>
          </a:graphicData>
        </a:graphic>
      </p:graphicFrame>
      <p:sp>
        <p:nvSpPr>
          <p:cNvPr id="5" name="TextBox 4"/>
          <p:cNvSpPr txBox="1"/>
          <p:nvPr/>
        </p:nvSpPr>
        <p:spPr>
          <a:xfrm>
            <a:off x="7631525" y="2096860"/>
            <a:ext cx="4134089" cy="3831818"/>
          </a:xfrm>
          <a:prstGeom prst="rect">
            <a:avLst/>
          </a:prstGeom>
          <a:noFill/>
        </p:spPr>
        <p:txBody>
          <a:bodyPr wrap="square" rtlCol="0">
            <a:spAutoFit/>
          </a:bodyPr>
          <a:lstStyle/>
          <a:p>
            <a:pPr>
              <a:lnSpc>
                <a:spcPct val="90000"/>
              </a:lnSpc>
            </a:pPr>
            <a:r>
              <a:rPr lang="de-DE" dirty="0">
                <a:solidFill>
                  <a:schemeClr val="tx2"/>
                </a:solidFill>
              </a:rPr>
              <a:t>Den Zeichen, die in dieser Tabelle Verwendung finden, wird folgende Bedeutung beigemessen:</a:t>
            </a:r>
          </a:p>
          <a:p>
            <a:pPr lvl="0">
              <a:lnSpc>
                <a:spcPct val="90000"/>
              </a:lnSpc>
            </a:pPr>
            <a:endParaRPr lang="de-DE" dirty="0">
              <a:solidFill>
                <a:schemeClr val="tx2"/>
              </a:solidFill>
            </a:endParaRPr>
          </a:p>
          <a:p>
            <a:pPr lvl="0">
              <a:lnSpc>
                <a:spcPct val="90000"/>
              </a:lnSpc>
            </a:pPr>
            <a:r>
              <a:rPr lang="de-DE" dirty="0">
                <a:solidFill>
                  <a:schemeClr val="tx2"/>
                </a:solidFill>
              </a:rPr>
              <a:t>Das phraseologische Paar ist in Bezug auf ein Kriterium des interlingualen Vergleichs vollständig äquivalent (+)</a:t>
            </a:r>
          </a:p>
          <a:p>
            <a:pPr lvl="0">
              <a:lnSpc>
                <a:spcPct val="90000"/>
              </a:lnSpc>
            </a:pPr>
            <a:endParaRPr lang="de-DE" dirty="0">
              <a:solidFill>
                <a:schemeClr val="tx2"/>
              </a:solidFill>
            </a:endParaRPr>
          </a:p>
          <a:p>
            <a:pPr lvl="0">
              <a:lnSpc>
                <a:spcPct val="90000"/>
              </a:lnSpc>
            </a:pPr>
            <a:r>
              <a:rPr lang="de-DE" dirty="0">
                <a:solidFill>
                  <a:schemeClr val="tx2"/>
                </a:solidFill>
              </a:rPr>
              <a:t>Das phraseologische Paar ist bezüglich des oben angeführten Kriteriums nur partiell  äquivalent (*)</a:t>
            </a:r>
          </a:p>
          <a:p>
            <a:pPr lvl="0">
              <a:lnSpc>
                <a:spcPct val="90000"/>
              </a:lnSpc>
            </a:pPr>
            <a:endParaRPr lang="de-DE" dirty="0">
              <a:solidFill>
                <a:schemeClr val="tx2"/>
              </a:solidFill>
            </a:endParaRPr>
          </a:p>
          <a:p>
            <a:pPr>
              <a:lnSpc>
                <a:spcPct val="90000"/>
              </a:lnSpc>
            </a:pPr>
            <a:r>
              <a:rPr lang="de-DE" dirty="0">
                <a:solidFill>
                  <a:schemeClr val="tx2"/>
                </a:solidFill>
              </a:rPr>
              <a:t>Das phraseologische Paar ist bezüglich des oben angeführten Kriteriums nicht äquivalent (-)</a:t>
            </a:r>
          </a:p>
        </p:txBody>
      </p:sp>
    </p:spTree>
    <p:extLst>
      <p:ext uri="{BB962C8B-B14F-4D97-AF65-F5344CB8AC3E}">
        <p14:creationId xmlns:p14="http://schemas.microsoft.com/office/powerpoint/2010/main" val="99588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Vorlage für den </a:t>
            </a:r>
            <a:r>
              <a:rPr lang="de-DE" dirty="0" err="1"/>
              <a:t>sprachkontrast</a:t>
            </a:r>
            <a:endParaRPr lang="de-DE"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548569298"/>
              </p:ext>
            </p:extLst>
          </p:nvPr>
        </p:nvGraphicFramePr>
        <p:xfrm>
          <a:off x="651934" y="2181226"/>
          <a:ext cx="10958874" cy="4251960"/>
        </p:xfrm>
        <a:graphic>
          <a:graphicData uri="http://schemas.openxmlformats.org/drawingml/2006/table">
            <a:tbl>
              <a:tblPr>
                <a:tableStyleId>{5C22544A-7EE6-4342-B048-85BDC9FD1C3A}</a:tableStyleId>
              </a:tblPr>
              <a:tblGrid>
                <a:gridCol w="2191138">
                  <a:extLst>
                    <a:ext uri="{9D8B030D-6E8A-4147-A177-3AD203B41FA5}">
                      <a16:colId xmlns:a16="http://schemas.microsoft.com/office/drawing/2014/main" val="20000"/>
                    </a:ext>
                  </a:extLst>
                </a:gridCol>
                <a:gridCol w="2191933">
                  <a:extLst>
                    <a:ext uri="{9D8B030D-6E8A-4147-A177-3AD203B41FA5}">
                      <a16:colId xmlns:a16="http://schemas.microsoft.com/office/drawing/2014/main" val="20001"/>
                    </a:ext>
                  </a:extLst>
                </a:gridCol>
                <a:gridCol w="2191933">
                  <a:extLst>
                    <a:ext uri="{9D8B030D-6E8A-4147-A177-3AD203B41FA5}">
                      <a16:colId xmlns:a16="http://schemas.microsoft.com/office/drawing/2014/main" val="20002"/>
                    </a:ext>
                  </a:extLst>
                </a:gridCol>
                <a:gridCol w="2458929">
                  <a:extLst>
                    <a:ext uri="{9D8B030D-6E8A-4147-A177-3AD203B41FA5}">
                      <a16:colId xmlns:a16="http://schemas.microsoft.com/office/drawing/2014/main" val="20003"/>
                    </a:ext>
                  </a:extLst>
                </a:gridCol>
                <a:gridCol w="1924941">
                  <a:extLst>
                    <a:ext uri="{9D8B030D-6E8A-4147-A177-3AD203B41FA5}">
                      <a16:colId xmlns:a16="http://schemas.microsoft.com/office/drawing/2014/main" val="20004"/>
                    </a:ext>
                  </a:extLst>
                </a:gridCol>
              </a:tblGrid>
              <a:tr h="1663369">
                <a:tc>
                  <a:txBody>
                    <a:bodyPr/>
                    <a:lstStyle/>
                    <a:p>
                      <a:pPr>
                        <a:spcBef>
                          <a:spcPts val="600"/>
                        </a:spcBef>
                        <a:spcAft>
                          <a:spcPts val="600"/>
                        </a:spcAft>
                      </a:pPr>
                      <a:r>
                        <a:rPr lang="de-DE" sz="2000" dirty="0">
                          <a:solidFill>
                            <a:schemeClr val="tx2"/>
                          </a:solidFill>
                          <a:effectLst/>
                        </a:rPr>
                        <a:t>Deutscher Phraseologismus</a:t>
                      </a:r>
                      <a:endParaRPr lang="de-DE" sz="20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2000" u="sng" dirty="0">
                          <a:solidFill>
                            <a:schemeClr val="tx2"/>
                          </a:solidFill>
                          <a:effectLst/>
                        </a:rPr>
                        <a:t>Bedeutung und </a:t>
                      </a:r>
                      <a:r>
                        <a:rPr lang="de-DE" sz="2000" u="sng" dirty="0" err="1">
                          <a:solidFill>
                            <a:schemeClr val="tx2"/>
                          </a:solidFill>
                          <a:effectLst/>
                        </a:rPr>
                        <a:t>Stilwert</a:t>
                      </a:r>
                      <a:r>
                        <a:rPr lang="de-DE" sz="2000" u="sng" dirty="0">
                          <a:solidFill>
                            <a:schemeClr val="tx2"/>
                          </a:solidFill>
                          <a:effectLst/>
                        </a:rPr>
                        <a:t> </a:t>
                      </a:r>
                      <a:r>
                        <a:rPr lang="de-DE" sz="2000" dirty="0">
                          <a:solidFill>
                            <a:schemeClr val="tx2"/>
                          </a:solidFill>
                          <a:effectLst/>
                        </a:rPr>
                        <a:t>des deutschen Phraseologismus in zwei einsprachigen Lexika (deutsch-deutsch)</a:t>
                      </a:r>
                    </a:p>
                    <a:p>
                      <a:pPr>
                        <a:spcBef>
                          <a:spcPts val="600"/>
                        </a:spcBef>
                        <a:spcAft>
                          <a:spcPts val="600"/>
                        </a:spcAft>
                      </a:pPr>
                      <a:r>
                        <a:rPr lang="de-DE" sz="2000" dirty="0">
                          <a:solidFill>
                            <a:schemeClr val="tx2"/>
                          </a:solidFill>
                          <a:effectLst/>
                        </a:rPr>
                        <a:t>Eingesetzte einsprachige Lexika</a:t>
                      </a:r>
                      <a:endParaRPr lang="de-DE" sz="20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2000" u="sng" dirty="0">
                          <a:solidFill>
                            <a:schemeClr val="tx2"/>
                          </a:solidFill>
                          <a:effectLst/>
                        </a:rPr>
                        <a:t>(Teil)äquivalenter griechischer Phraseologismus </a:t>
                      </a:r>
                      <a:r>
                        <a:rPr lang="de-DE" sz="2000" dirty="0">
                          <a:solidFill>
                            <a:schemeClr val="tx2"/>
                          </a:solidFill>
                          <a:effectLst/>
                        </a:rPr>
                        <a:t>(wenn vorhanden) in zwei zweisprachigen Lexika (deutsch-griechisch)</a:t>
                      </a:r>
                    </a:p>
                    <a:p>
                      <a:pPr>
                        <a:spcBef>
                          <a:spcPts val="600"/>
                        </a:spcBef>
                        <a:spcAft>
                          <a:spcPts val="600"/>
                        </a:spcAft>
                      </a:pPr>
                      <a:r>
                        <a:rPr lang="de-DE" sz="2000" dirty="0">
                          <a:solidFill>
                            <a:schemeClr val="tx2"/>
                          </a:solidFill>
                          <a:effectLst/>
                        </a:rPr>
                        <a:t>Eingesetzte zweisprachige Lexika</a:t>
                      </a:r>
                      <a:endParaRPr lang="de-DE" sz="20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2000" u="sng" dirty="0">
                          <a:solidFill>
                            <a:schemeClr val="tx2"/>
                          </a:solidFill>
                          <a:effectLst/>
                        </a:rPr>
                        <a:t>Bedeutung und </a:t>
                      </a:r>
                      <a:r>
                        <a:rPr lang="de-DE" sz="2000" u="sng" dirty="0" err="1">
                          <a:solidFill>
                            <a:schemeClr val="tx2"/>
                          </a:solidFill>
                          <a:effectLst/>
                        </a:rPr>
                        <a:t>Stilwert</a:t>
                      </a:r>
                      <a:r>
                        <a:rPr lang="de-DE" sz="2000" u="sng" dirty="0">
                          <a:solidFill>
                            <a:schemeClr val="tx2"/>
                          </a:solidFill>
                          <a:effectLst/>
                        </a:rPr>
                        <a:t> des griechischen Äquivalents</a:t>
                      </a:r>
                      <a:r>
                        <a:rPr lang="de-DE" sz="2000" dirty="0">
                          <a:solidFill>
                            <a:schemeClr val="tx2"/>
                          </a:solidFill>
                          <a:effectLst/>
                        </a:rPr>
                        <a:t> (falls vorhanden) in einem einsprachigen Lexikon (griechisch-griechisch)</a:t>
                      </a:r>
                    </a:p>
                    <a:p>
                      <a:pPr>
                        <a:spcBef>
                          <a:spcPts val="600"/>
                        </a:spcBef>
                        <a:spcAft>
                          <a:spcPts val="600"/>
                        </a:spcAft>
                      </a:pPr>
                      <a:r>
                        <a:rPr lang="de-DE" sz="2000" dirty="0">
                          <a:solidFill>
                            <a:schemeClr val="tx2"/>
                          </a:solidFill>
                          <a:effectLst/>
                        </a:rPr>
                        <a:t>Eingesetztes einsprachiges Lexikon</a:t>
                      </a:r>
                      <a:endParaRPr lang="de-DE" sz="20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2000" u="sng" dirty="0">
                          <a:solidFill>
                            <a:schemeClr val="tx2"/>
                          </a:solidFill>
                          <a:effectLst/>
                        </a:rPr>
                        <a:t>Lesart(en)</a:t>
                      </a:r>
                    </a:p>
                    <a:p>
                      <a:pPr>
                        <a:spcBef>
                          <a:spcPts val="600"/>
                        </a:spcBef>
                        <a:spcAft>
                          <a:spcPts val="600"/>
                        </a:spcAft>
                      </a:pPr>
                      <a:r>
                        <a:rPr lang="de-DE" sz="2000" u="sng" dirty="0" err="1">
                          <a:solidFill>
                            <a:schemeClr val="tx2"/>
                          </a:solidFill>
                          <a:effectLst/>
                        </a:rPr>
                        <a:t>Idiomatizitätsgrad</a:t>
                      </a:r>
                      <a:endParaRPr lang="de-DE" sz="2000" u="sng" dirty="0">
                        <a:solidFill>
                          <a:schemeClr val="tx2"/>
                        </a:solidFill>
                        <a:effectLst/>
                      </a:endParaRPr>
                    </a:p>
                    <a:p>
                      <a:pPr>
                        <a:spcBef>
                          <a:spcPts val="600"/>
                        </a:spcBef>
                        <a:spcAft>
                          <a:spcPts val="600"/>
                        </a:spcAft>
                      </a:pPr>
                      <a:r>
                        <a:rPr lang="de-DE" sz="2000" u="sng" dirty="0">
                          <a:solidFill>
                            <a:schemeClr val="tx2"/>
                          </a:solidFill>
                          <a:effectLst/>
                        </a:rPr>
                        <a:t>Phraseologische Klasse(n) des deutschen Phraseologismus</a:t>
                      </a:r>
                    </a:p>
                    <a:p>
                      <a:pPr>
                        <a:spcBef>
                          <a:spcPts val="600"/>
                        </a:spcBef>
                        <a:spcAft>
                          <a:spcPts val="600"/>
                        </a:spcAft>
                      </a:pPr>
                      <a:r>
                        <a:rPr lang="de-DE" sz="2000" u="sng" dirty="0">
                          <a:solidFill>
                            <a:schemeClr val="tx2"/>
                          </a:solidFill>
                          <a:effectLst/>
                        </a:rPr>
                        <a:t>Interlingualer Äquivalenztyp</a:t>
                      </a:r>
                      <a:endParaRPr lang="de-DE" sz="2000" u="sng"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extLst>
                  <a:ext uri="{0D108BD9-81ED-4DB2-BD59-A6C34878D82A}">
                    <a16:rowId xmlns:a16="http://schemas.microsoft.com/office/drawing/2014/main" val="10000"/>
                  </a:ext>
                </a:extLst>
              </a:tr>
              <a:tr h="685775">
                <a:tc>
                  <a:txBody>
                    <a:bodyPr/>
                    <a:lstStyle/>
                    <a:p>
                      <a:pPr>
                        <a:spcBef>
                          <a:spcPts val="600"/>
                        </a:spcBef>
                        <a:spcAft>
                          <a:spcPts val="600"/>
                        </a:spcAft>
                      </a:pPr>
                      <a:endParaRPr lang="de-DE" sz="1100" dirty="0">
                        <a:solidFill>
                          <a:schemeClr val="tx2"/>
                        </a:solidFill>
                        <a:effectLst/>
                      </a:endParaRPr>
                    </a:p>
                    <a:p>
                      <a:pPr>
                        <a:spcBef>
                          <a:spcPts val="600"/>
                        </a:spcBef>
                        <a:spcAft>
                          <a:spcPts val="600"/>
                        </a:spcAft>
                      </a:pPr>
                      <a:r>
                        <a:rPr lang="de-DE" sz="900" dirty="0">
                          <a:solidFill>
                            <a:schemeClr val="tx2"/>
                          </a:solidFill>
                          <a:effectLst/>
                        </a:rPr>
                        <a:t> </a:t>
                      </a:r>
                      <a:endParaRPr lang="de-DE" sz="1100" dirty="0">
                        <a:solidFill>
                          <a:schemeClr val="tx2"/>
                        </a:solidFill>
                        <a:effectLst/>
                      </a:endParaRPr>
                    </a:p>
                    <a:p>
                      <a:pPr>
                        <a:spcBef>
                          <a:spcPts val="600"/>
                        </a:spcBef>
                        <a:spcAft>
                          <a:spcPts val="600"/>
                        </a:spcAft>
                      </a:pPr>
                      <a:r>
                        <a:rPr lang="de-DE" sz="9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9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9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9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tc>
                  <a:txBody>
                    <a:bodyPr/>
                    <a:lstStyle/>
                    <a:p>
                      <a:pPr>
                        <a:spcBef>
                          <a:spcPts val="600"/>
                        </a:spcBef>
                        <a:spcAft>
                          <a:spcPts val="600"/>
                        </a:spcAft>
                      </a:pPr>
                      <a:r>
                        <a:rPr lang="de-DE" sz="9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40465" marR="4046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9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Vorlage für den </a:t>
            </a:r>
            <a:r>
              <a:rPr lang="de-DE" dirty="0" err="1"/>
              <a:t>sprachkontrast</a:t>
            </a:r>
            <a:r>
              <a:rPr lang="de-DE" dirty="0"/>
              <a:t>: ein </a:t>
            </a:r>
            <a:r>
              <a:rPr lang="de-DE" dirty="0" err="1"/>
              <a:t>beispiel</a:t>
            </a:r>
            <a:endParaRPr lang="de-DE" dirty="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1915959295"/>
              </p:ext>
            </p:extLst>
          </p:nvPr>
        </p:nvGraphicFramePr>
        <p:xfrm>
          <a:off x="643468" y="1874890"/>
          <a:ext cx="10967340" cy="4492043"/>
        </p:xfrm>
        <a:graphic>
          <a:graphicData uri="http://schemas.openxmlformats.org/drawingml/2006/table">
            <a:tbl>
              <a:tblPr>
                <a:tableStyleId>{5C22544A-7EE6-4342-B048-85BDC9FD1C3A}</a:tableStyleId>
              </a:tblPr>
              <a:tblGrid>
                <a:gridCol w="1549399">
                  <a:extLst>
                    <a:ext uri="{9D8B030D-6E8A-4147-A177-3AD203B41FA5}">
                      <a16:colId xmlns:a16="http://schemas.microsoft.com/office/drawing/2014/main" val="20000"/>
                    </a:ext>
                  </a:extLst>
                </a:gridCol>
                <a:gridCol w="2829742">
                  <a:extLst>
                    <a:ext uri="{9D8B030D-6E8A-4147-A177-3AD203B41FA5}">
                      <a16:colId xmlns:a16="http://schemas.microsoft.com/office/drawing/2014/main" val="20001"/>
                    </a:ext>
                  </a:extLst>
                </a:gridCol>
                <a:gridCol w="2189968">
                  <a:extLst>
                    <a:ext uri="{9D8B030D-6E8A-4147-A177-3AD203B41FA5}">
                      <a16:colId xmlns:a16="http://schemas.microsoft.com/office/drawing/2014/main" val="20002"/>
                    </a:ext>
                  </a:extLst>
                </a:gridCol>
                <a:gridCol w="2578960">
                  <a:extLst>
                    <a:ext uri="{9D8B030D-6E8A-4147-A177-3AD203B41FA5}">
                      <a16:colId xmlns:a16="http://schemas.microsoft.com/office/drawing/2014/main" val="20003"/>
                    </a:ext>
                  </a:extLst>
                </a:gridCol>
                <a:gridCol w="1819271">
                  <a:extLst>
                    <a:ext uri="{9D8B030D-6E8A-4147-A177-3AD203B41FA5}">
                      <a16:colId xmlns:a16="http://schemas.microsoft.com/office/drawing/2014/main" val="20004"/>
                    </a:ext>
                  </a:extLst>
                </a:gridCol>
              </a:tblGrid>
              <a:tr h="1727709">
                <a:tc>
                  <a:txBody>
                    <a:bodyPr/>
                    <a:lstStyle/>
                    <a:p>
                      <a:pPr>
                        <a:spcAft>
                          <a:spcPts val="0"/>
                        </a:spcAft>
                      </a:pPr>
                      <a:r>
                        <a:rPr lang="de-DE" sz="1100" b="1" dirty="0">
                          <a:solidFill>
                            <a:schemeClr val="tx2"/>
                          </a:solidFill>
                          <a:effectLst/>
                        </a:rPr>
                        <a:t>Deutscher Phraseologismus</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a:spcAft>
                          <a:spcPts val="0"/>
                        </a:spcAft>
                      </a:pPr>
                      <a:r>
                        <a:rPr lang="de-DE" sz="1100" b="1" dirty="0">
                          <a:solidFill>
                            <a:schemeClr val="tx2"/>
                          </a:solidFill>
                          <a:effectLst/>
                        </a:rPr>
                        <a:t>Bedeutung und </a:t>
                      </a:r>
                      <a:r>
                        <a:rPr lang="de-DE" sz="1100" b="1" dirty="0" err="1">
                          <a:solidFill>
                            <a:schemeClr val="tx2"/>
                          </a:solidFill>
                          <a:effectLst/>
                        </a:rPr>
                        <a:t>Stilwert</a:t>
                      </a:r>
                      <a:r>
                        <a:rPr lang="de-DE" sz="1100" b="1" dirty="0">
                          <a:solidFill>
                            <a:schemeClr val="tx2"/>
                          </a:solidFill>
                          <a:effectLst/>
                        </a:rPr>
                        <a:t> des deutschen Phraseologismus in zwei einsprachigen Lexika (deutsch-deutsch)</a:t>
                      </a:r>
                    </a:p>
                    <a:p>
                      <a:pPr>
                        <a:spcAft>
                          <a:spcPts val="0"/>
                        </a:spcAft>
                      </a:pPr>
                      <a:r>
                        <a:rPr lang="de-DE" sz="1100" b="1" dirty="0">
                          <a:solidFill>
                            <a:schemeClr val="tx2"/>
                          </a:solidFill>
                          <a:effectLst/>
                        </a:rPr>
                        <a:t> </a:t>
                      </a:r>
                    </a:p>
                    <a:p>
                      <a:pPr>
                        <a:spcAft>
                          <a:spcPts val="0"/>
                        </a:spcAft>
                      </a:pPr>
                      <a:r>
                        <a:rPr lang="de-DE" sz="1100" b="1" dirty="0">
                          <a:solidFill>
                            <a:schemeClr val="tx2"/>
                          </a:solidFill>
                          <a:effectLst/>
                        </a:rPr>
                        <a:t>Eingesetzte einsprachige Lexika</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a:spcAft>
                          <a:spcPts val="0"/>
                        </a:spcAft>
                      </a:pPr>
                      <a:r>
                        <a:rPr lang="de-DE" sz="1100" b="1" dirty="0">
                          <a:solidFill>
                            <a:schemeClr val="tx2"/>
                          </a:solidFill>
                          <a:effectLst/>
                        </a:rPr>
                        <a:t>(Teil)äquivalenter griechischer Phraseologismus (wenn vorhanden) in zwei zweisprachigen Lexika (deutsch-griechisch)</a:t>
                      </a:r>
                    </a:p>
                    <a:p>
                      <a:pPr>
                        <a:spcAft>
                          <a:spcPts val="0"/>
                        </a:spcAft>
                      </a:pPr>
                      <a:r>
                        <a:rPr lang="de-DE" sz="1100" b="1" dirty="0">
                          <a:solidFill>
                            <a:schemeClr val="tx2"/>
                          </a:solidFill>
                          <a:effectLst/>
                        </a:rPr>
                        <a:t> </a:t>
                      </a:r>
                    </a:p>
                    <a:p>
                      <a:pPr>
                        <a:spcAft>
                          <a:spcPts val="0"/>
                        </a:spcAft>
                      </a:pPr>
                      <a:r>
                        <a:rPr lang="de-DE" sz="1100" b="1" dirty="0">
                          <a:solidFill>
                            <a:schemeClr val="tx2"/>
                          </a:solidFill>
                          <a:effectLst/>
                        </a:rPr>
                        <a:t>Eingesetzte zweisprachige Lexika</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a:spcAft>
                          <a:spcPts val="0"/>
                        </a:spcAft>
                      </a:pPr>
                      <a:r>
                        <a:rPr lang="de-DE" sz="1100" b="1" dirty="0">
                          <a:solidFill>
                            <a:schemeClr val="tx2"/>
                          </a:solidFill>
                          <a:effectLst/>
                        </a:rPr>
                        <a:t>Bedeutung und </a:t>
                      </a:r>
                      <a:r>
                        <a:rPr lang="de-DE" sz="1100" b="1" dirty="0" err="1">
                          <a:solidFill>
                            <a:schemeClr val="tx2"/>
                          </a:solidFill>
                          <a:effectLst/>
                        </a:rPr>
                        <a:t>Stilwert</a:t>
                      </a:r>
                      <a:r>
                        <a:rPr lang="de-DE" sz="1100" b="1" dirty="0">
                          <a:solidFill>
                            <a:schemeClr val="tx2"/>
                          </a:solidFill>
                          <a:effectLst/>
                        </a:rPr>
                        <a:t> des griechischen Äquivalents (falls vorhanden) in einem einsprachigen Lexikon (griechisch-griechisch</a:t>
                      </a:r>
                    </a:p>
                    <a:p>
                      <a:pPr>
                        <a:spcAft>
                          <a:spcPts val="0"/>
                        </a:spcAft>
                      </a:pPr>
                      <a:r>
                        <a:rPr lang="de-DE" sz="1100" b="1" dirty="0">
                          <a:solidFill>
                            <a:schemeClr val="tx2"/>
                          </a:solidFill>
                          <a:effectLst/>
                        </a:rPr>
                        <a:t> </a:t>
                      </a:r>
                    </a:p>
                    <a:p>
                      <a:pPr>
                        <a:spcAft>
                          <a:spcPts val="0"/>
                        </a:spcAft>
                      </a:pPr>
                      <a:r>
                        <a:rPr lang="de-DE" sz="1100" b="1" dirty="0">
                          <a:solidFill>
                            <a:schemeClr val="tx2"/>
                          </a:solidFill>
                          <a:effectLst/>
                        </a:rPr>
                        <a:t>Eingesetztes einsprachiges Lexikon</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a:spcAft>
                          <a:spcPts val="0"/>
                        </a:spcAft>
                      </a:pPr>
                      <a:r>
                        <a:rPr lang="de-DE" sz="1100" b="1" dirty="0">
                          <a:solidFill>
                            <a:schemeClr val="tx2"/>
                          </a:solidFill>
                          <a:effectLst/>
                        </a:rPr>
                        <a:t>Lesart(en)</a:t>
                      </a:r>
                    </a:p>
                    <a:p>
                      <a:pPr>
                        <a:spcAft>
                          <a:spcPts val="0"/>
                        </a:spcAft>
                      </a:pPr>
                      <a:r>
                        <a:rPr lang="de-DE" sz="1100" b="1" dirty="0">
                          <a:solidFill>
                            <a:schemeClr val="tx2"/>
                          </a:solidFill>
                          <a:effectLst/>
                        </a:rPr>
                        <a:t> </a:t>
                      </a:r>
                    </a:p>
                    <a:p>
                      <a:pPr>
                        <a:spcAft>
                          <a:spcPts val="0"/>
                        </a:spcAft>
                      </a:pPr>
                      <a:r>
                        <a:rPr lang="de-DE" sz="1100" b="1" dirty="0" err="1">
                          <a:solidFill>
                            <a:schemeClr val="tx2"/>
                          </a:solidFill>
                          <a:effectLst/>
                        </a:rPr>
                        <a:t>Idiomatizitätsgrad</a:t>
                      </a:r>
                      <a:endParaRPr lang="de-DE" sz="1100" b="1" dirty="0">
                        <a:solidFill>
                          <a:schemeClr val="tx2"/>
                        </a:solidFill>
                        <a:effectLst/>
                      </a:endParaRPr>
                    </a:p>
                    <a:p>
                      <a:pPr>
                        <a:spcAft>
                          <a:spcPts val="0"/>
                        </a:spcAft>
                      </a:pPr>
                      <a:r>
                        <a:rPr lang="de-DE" sz="1100" b="1" dirty="0">
                          <a:solidFill>
                            <a:schemeClr val="tx2"/>
                          </a:solidFill>
                          <a:effectLst/>
                        </a:rPr>
                        <a:t> </a:t>
                      </a:r>
                    </a:p>
                    <a:p>
                      <a:pPr>
                        <a:spcAft>
                          <a:spcPts val="0"/>
                        </a:spcAft>
                      </a:pPr>
                      <a:r>
                        <a:rPr lang="de-DE" sz="1100" b="1" dirty="0">
                          <a:solidFill>
                            <a:schemeClr val="tx2"/>
                          </a:solidFill>
                          <a:effectLst/>
                        </a:rPr>
                        <a:t>Phraseologische Klasse(n) des deutschen Phraseologismus</a:t>
                      </a:r>
                    </a:p>
                    <a:p>
                      <a:pPr>
                        <a:spcAft>
                          <a:spcPts val="0"/>
                        </a:spcAft>
                      </a:pPr>
                      <a:r>
                        <a:rPr lang="de-DE" sz="1100" b="1" dirty="0">
                          <a:solidFill>
                            <a:schemeClr val="tx2"/>
                          </a:solidFill>
                          <a:effectLst/>
                        </a:rPr>
                        <a:t> </a:t>
                      </a:r>
                    </a:p>
                    <a:p>
                      <a:pPr>
                        <a:spcAft>
                          <a:spcPts val="0"/>
                        </a:spcAft>
                      </a:pPr>
                      <a:r>
                        <a:rPr lang="de-DE" sz="1100" b="1" dirty="0">
                          <a:solidFill>
                            <a:schemeClr val="tx2"/>
                          </a:solidFill>
                          <a:effectLst/>
                        </a:rPr>
                        <a:t>Interlingualer Äquivalenztyp</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extLst>
                  <a:ext uri="{0D108BD9-81ED-4DB2-BD59-A6C34878D82A}">
                    <a16:rowId xmlns:a16="http://schemas.microsoft.com/office/drawing/2014/main" val="10000"/>
                  </a:ext>
                </a:extLst>
              </a:tr>
              <a:tr h="1382167">
                <a:tc>
                  <a:txBody>
                    <a:bodyPr/>
                    <a:lstStyle/>
                    <a:p>
                      <a:pPr>
                        <a:spcAft>
                          <a:spcPts val="0"/>
                        </a:spcAft>
                      </a:pPr>
                      <a:r>
                        <a:rPr lang="de-DE" sz="1100" dirty="0">
                          <a:solidFill>
                            <a:schemeClr val="tx2"/>
                          </a:solidFill>
                          <a:effectLst/>
                        </a:rPr>
                        <a:t>1.</a:t>
                      </a:r>
                    </a:p>
                    <a:p>
                      <a:pPr>
                        <a:spcAft>
                          <a:spcPts val="0"/>
                        </a:spcAft>
                      </a:pPr>
                      <a:r>
                        <a:rPr lang="de-DE" sz="1100" b="1" dirty="0">
                          <a:solidFill>
                            <a:schemeClr val="tx2"/>
                          </a:solidFill>
                          <a:effectLst/>
                        </a:rPr>
                        <a:t>(gleich/schnell/leicht) in die Luft gehen</a:t>
                      </a:r>
                    </a:p>
                    <a:p>
                      <a:pPr>
                        <a:spcAft>
                          <a:spcPts val="0"/>
                        </a:spcAft>
                      </a:pPr>
                      <a:r>
                        <a:rPr lang="de-DE" sz="1100" dirty="0">
                          <a:solidFill>
                            <a:schemeClr val="tx2"/>
                          </a:solidFill>
                          <a:effectLst/>
                        </a:rPr>
                        <a:t> </a:t>
                      </a:r>
                    </a:p>
                    <a:p>
                      <a:pPr>
                        <a:spcAft>
                          <a:spcPts val="0"/>
                        </a:spcAft>
                      </a:pPr>
                      <a:r>
                        <a:rPr lang="de-DE" sz="1100" dirty="0">
                          <a:solidFill>
                            <a:schemeClr val="tx2"/>
                          </a:solidFill>
                          <a:effectLst/>
                        </a:rPr>
                        <a:t> </a:t>
                      </a:r>
                      <a:endParaRPr lang="de-DE" sz="1100"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marL="342900" lvl="0" indent="-342900">
                        <a:spcAft>
                          <a:spcPts val="0"/>
                        </a:spcAft>
                        <a:buFont typeface="+mj-lt"/>
                        <a:buAutoNum type="romanLcPeriod"/>
                      </a:pPr>
                      <a:r>
                        <a:rPr lang="de-DE" sz="1100" dirty="0">
                          <a:solidFill>
                            <a:schemeClr val="tx2"/>
                          </a:solidFill>
                          <a:effectLst/>
                          <a:latin typeface="Corbel" panose="020B0503020204020204" pitchFamily="34" charset="0"/>
                        </a:rPr>
                        <a:t>[ugs.] (schnell), zornig wütend werden. </a:t>
                      </a:r>
                      <a:r>
                        <a:rPr lang="el-GR" sz="1100" dirty="0">
                          <a:solidFill>
                            <a:schemeClr val="tx2"/>
                          </a:solidFill>
                          <a:effectLst/>
                          <a:latin typeface="Corbel" panose="020B0503020204020204" pitchFamily="34" charset="0"/>
                        </a:rPr>
                        <a:t>(</a:t>
                      </a:r>
                      <a:r>
                        <a:rPr lang="de-DE" sz="1100" kern="1200" dirty="0">
                          <a:solidFill>
                            <a:schemeClr val="tx2"/>
                          </a:solidFill>
                          <a:effectLst/>
                          <a:latin typeface="Corbel" panose="020B0503020204020204" pitchFamily="34" charset="0"/>
                          <a:ea typeface="+mn-ea"/>
                          <a:cs typeface="+mn-cs"/>
                        </a:rPr>
                        <a:t>D</a:t>
                      </a:r>
                      <a:r>
                        <a:rPr lang="el-GR" sz="1100" kern="1200" dirty="0" err="1">
                          <a:solidFill>
                            <a:schemeClr val="tx2"/>
                          </a:solidFill>
                          <a:effectLst/>
                          <a:latin typeface="Corbel" panose="020B0503020204020204" pitchFamily="34" charset="0"/>
                          <a:ea typeface="+mn-ea"/>
                          <a:cs typeface="+mn-cs"/>
                        </a:rPr>
                        <a:t>uden</a:t>
                      </a:r>
                      <a:r>
                        <a:rPr lang="el-GR" sz="1100" kern="1200" dirty="0">
                          <a:solidFill>
                            <a:schemeClr val="tx2"/>
                          </a:solidFill>
                          <a:effectLst/>
                          <a:latin typeface="Corbel" panose="020B0503020204020204" pitchFamily="34" charset="0"/>
                          <a:ea typeface="+mn-ea"/>
                          <a:cs typeface="+mn-cs"/>
                        </a:rPr>
                        <a:t> 11</a:t>
                      </a:r>
                      <a:r>
                        <a:rPr lang="el-GR" sz="1100" dirty="0">
                          <a:solidFill>
                            <a:schemeClr val="tx2"/>
                          </a:solidFill>
                          <a:effectLst/>
                          <a:latin typeface="Corbel" panose="020B0503020204020204" pitchFamily="34" charset="0"/>
                        </a:rPr>
                        <a:t>)</a:t>
                      </a:r>
                      <a:r>
                        <a:rPr lang="de-DE" sz="1100" dirty="0">
                          <a:solidFill>
                            <a:schemeClr val="tx2"/>
                          </a:solidFill>
                          <a:effectLst/>
                          <a:latin typeface="Corbel" panose="020B0503020204020204" pitchFamily="34" charset="0"/>
                        </a:rPr>
                        <a:t> </a:t>
                      </a:r>
                    </a:p>
                    <a:p>
                      <a:pPr marL="285750" lvl="0" indent="-285750">
                        <a:spcAft>
                          <a:spcPts val="0"/>
                        </a:spcAft>
                        <a:buFont typeface="+mj-lt"/>
                        <a:buAutoNum type="romanLcPeriod"/>
                      </a:pPr>
                      <a:endParaRPr lang="el-GR" sz="1100" dirty="0">
                        <a:solidFill>
                          <a:schemeClr val="tx2"/>
                        </a:solidFill>
                        <a:effectLst/>
                        <a:latin typeface="Corbel" panose="020B0503020204020204" pitchFamily="34" charset="0"/>
                      </a:endParaRPr>
                    </a:p>
                    <a:p>
                      <a:pPr marL="285750" lvl="0" indent="-285750">
                        <a:spcAft>
                          <a:spcPts val="0"/>
                        </a:spcAft>
                        <a:buFont typeface="+mj-lt"/>
                        <a:buAutoNum type="romanLcPeriod"/>
                      </a:pPr>
                      <a:r>
                        <a:rPr lang="de-DE" sz="1100" dirty="0">
                          <a:solidFill>
                            <a:schemeClr val="tx2"/>
                          </a:solidFill>
                          <a:effectLst/>
                          <a:latin typeface="Corbel" panose="020B0503020204020204" pitchFamily="34" charset="0"/>
                        </a:rPr>
                        <a:t>explodieren, wütend werden. </a:t>
                      </a:r>
                      <a:r>
                        <a:rPr lang="el-GR" sz="1100" dirty="0">
                          <a:solidFill>
                            <a:schemeClr val="tx2"/>
                          </a:solidFill>
                          <a:effectLst/>
                          <a:latin typeface="Corbel" panose="020B0503020204020204" pitchFamily="34" charset="0"/>
                        </a:rPr>
                        <a:t>(Redensarten-index.de)</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tc>
                  <a:txBody>
                    <a:bodyPr/>
                    <a:lstStyle/>
                    <a:p>
                      <a:pPr marL="342900" lvl="0" indent="-342900">
                        <a:spcAft>
                          <a:spcPts val="0"/>
                        </a:spcAft>
                        <a:buFont typeface="+mj-lt"/>
                        <a:buAutoNum type="romanLcPeriod"/>
                      </a:pPr>
                      <a:r>
                        <a:rPr lang="el-GR" sz="1100" dirty="0">
                          <a:solidFill>
                            <a:schemeClr val="tx2"/>
                          </a:solidFill>
                          <a:effectLst/>
                          <a:latin typeface="Corbel" panose="020B0503020204020204" pitchFamily="34" charset="0"/>
                        </a:rPr>
                        <a:t>Κ</a:t>
                      </a:r>
                      <a:r>
                        <a:rPr lang="de-DE" sz="1100" dirty="0">
                          <a:solidFill>
                            <a:schemeClr val="tx2"/>
                          </a:solidFill>
                          <a:effectLst/>
                          <a:latin typeface="Corbel" panose="020B0503020204020204" pitchFamily="34" charset="0"/>
                        </a:rPr>
                        <a:t>ein Äquivalent</a:t>
                      </a:r>
                      <a:r>
                        <a:rPr lang="de-DE" sz="1100" baseline="0" dirty="0">
                          <a:solidFill>
                            <a:schemeClr val="tx2"/>
                          </a:solidFill>
                          <a:effectLst/>
                          <a:latin typeface="Corbel" panose="020B0503020204020204" pitchFamily="34" charset="0"/>
                        </a:rPr>
                        <a:t> </a:t>
                      </a:r>
                      <a:r>
                        <a:rPr lang="el-GR" sz="1100" dirty="0">
                          <a:solidFill>
                            <a:schemeClr val="tx2"/>
                          </a:solidFill>
                          <a:effectLst/>
                          <a:latin typeface="Corbel" panose="020B0503020204020204" pitchFamily="34" charset="0"/>
                        </a:rPr>
                        <a:t>(</a:t>
                      </a:r>
                      <a:r>
                        <a:rPr lang="el-GR" sz="1100" dirty="0" err="1">
                          <a:solidFill>
                            <a:schemeClr val="tx2"/>
                          </a:solidFill>
                          <a:effectLst/>
                          <a:latin typeface="Corbel" panose="020B0503020204020204" pitchFamily="34" charset="0"/>
                        </a:rPr>
                        <a:t>Τσουκανάς</a:t>
                      </a:r>
                      <a:r>
                        <a:rPr lang="el-GR" sz="1100" dirty="0">
                          <a:solidFill>
                            <a:schemeClr val="tx2"/>
                          </a:solidFill>
                          <a:effectLst/>
                          <a:latin typeface="Corbel" panose="020B0503020204020204" pitchFamily="34" charset="0"/>
                        </a:rPr>
                        <a:t>)</a:t>
                      </a:r>
                      <a:endParaRPr lang="en-US" sz="1100" dirty="0">
                        <a:solidFill>
                          <a:schemeClr val="tx2"/>
                        </a:solidFill>
                        <a:effectLst/>
                        <a:latin typeface="Corbel" panose="020B0503020204020204" pitchFamily="34" charset="0"/>
                      </a:endParaRPr>
                    </a:p>
                    <a:p>
                      <a:pPr marL="285750" indent="-285750">
                        <a:spcAft>
                          <a:spcPts val="0"/>
                        </a:spcAft>
                        <a:buFont typeface="+mj-lt"/>
                        <a:buAutoNum type="romanLcPeriod"/>
                      </a:pPr>
                      <a:endParaRPr lang="el-GR" sz="1100" dirty="0">
                        <a:solidFill>
                          <a:schemeClr val="tx2"/>
                        </a:solidFill>
                        <a:effectLst/>
                        <a:latin typeface="Corbel" panose="020B0503020204020204" pitchFamily="34" charset="0"/>
                      </a:endParaRPr>
                    </a:p>
                    <a:p>
                      <a:pPr marL="285750" indent="-285750">
                        <a:spcAft>
                          <a:spcPts val="0"/>
                        </a:spcAft>
                        <a:buFont typeface="+mj-lt"/>
                        <a:buAutoNum type="romanLcPeriod"/>
                      </a:pPr>
                      <a:r>
                        <a:rPr lang="de-DE" sz="1100" dirty="0">
                          <a:solidFill>
                            <a:schemeClr val="tx2"/>
                          </a:solidFill>
                          <a:effectLst/>
                          <a:latin typeface="Corbel" panose="020B0503020204020204" pitchFamily="34" charset="0"/>
                        </a:rPr>
                        <a:t> </a:t>
                      </a:r>
                      <a:r>
                        <a:rPr lang="el-GR" sz="1100" b="1" dirty="0">
                          <a:solidFill>
                            <a:schemeClr val="tx2"/>
                          </a:solidFill>
                          <a:effectLst/>
                          <a:latin typeface="Corbel" panose="020B0503020204020204" pitchFamily="34" charset="0"/>
                        </a:rPr>
                        <a:t>Γίνομαι έξω φρενών</a:t>
                      </a:r>
                      <a:r>
                        <a:rPr lang="de-DE" sz="1100" b="1" dirty="0">
                          <a:solidFill>
                            <a:schemeClr val="tx2"/>
                          </a:solidFill>
                          <a:effectLst/>
                          <a:latin typeface="Corbel" panose="020B0503020204020204" pitchFamily="34" charset="0"/>
                        </a:rPr>
                        <a:t> </a:t>
                      </a:r>
                      <a:r>
                        <a:rPr lang="de-DE" sz="1100" kern="1200" dirty="0">
                          <a:solidFill>
                            <a:schemeClr val="tx2"/>
                          </a:solidFill>
                          <a:effectLst/>
                          <a:latin typeface="Corbel" panose="020B0503020204020204" pitchFamily="34" charset="0"/>
                          <a:ea typeface="+mn-ea"/>
                          <a:cs typeface="+mn-cs"/>
                        </a:rPr>
                        <a:t>(</a:t>
                      </a:r>
                      <a:r>
                        <a:rPr lang="de-DE" sz="1100" kern="1200" dirty="0" err="1">
                          <a:solidFill>
                            <a:schemeClr val="tx2"/>
                          </a:solidFill>
                          <a:effectLst/>
                          <a:latin typeface="Corbel" panose="020B0503020204020204" pitchFamily="34" charset="0"/>
                          <a:ea typeface="+mn-ea"/>
                          <a:cs typeface="+mn-cs"/>
                        </a:rPr>
                        <a:t>Antoniadou</a:t>
                      </a:r>
                      <a:r>
                        <a:rPr lang="de-DE" sz="1100" kern="1200" dirty="0">
                          <a:solidFill>
                            <a:schemeClr val="tx2"/>
                          </a:solidFill>
                          <a:effectLst/>
                          <a:latin typeface="Corbel" panose="020B0503020204020204" pitchFamily="34" charset="0"/>
                          <a:ea typeface="+mn-ea"/>
                          <a:cs typeface="+mn-cs"/>
                        </a:rPr>
                        <a:t>/</a:t>
                      </a:r>
                      <a:r>
                        <a:rPr lang="de-DE" sz="1100" kern="1200" dirty="0" err="1">
                          <a:solidFill>
                            <a:schemeClr val="tx2"/>
                          </a:solidFill>
                          <a:effectLst/>
                          <a:latin typeface="Corbel" panose="020B0503020204020204" pitchFamily="34" charset="0"/>
                          <a:ea typeface="+mn-ea"/>
                          <a:cs typeface="+mn-cs"/>
                        </a:rPr>
                        <a:t>Kaltsas</a:t>
                      </a:r>
                      <a:r>
                        <a:rPr lang="de-DE" sz="1100" kern="1200" dirty="0">
                          <a:solidFill>
                            <a:schemeClr val="tx2"/>
                          </a:solidFill>
                          <a:effectLst/>
                          <a:latin typeface="Corbel" panose="020B0503020204020204" pitchFamily="34" charset="0"/>
                          <a:ea typeface="+mn-ea"/>
                          <a:cs typeface="+mn-cs"/>
                        </a:rPr>
                        <a:t>)</a:t>
                      </a:r>
                    </a:p>
                  </a:txBody>
                  <a:tcPr marL="25543" marR="25543" marT="0" marB="0"/>
                </a:tc>
                <a:tc>
                  <a:txBody>
                    <a:bodyPr/>
                    <a:lstStyle/>
                    <a:p>
                      <a:pPr>
                        <a:spcAft>
                          <a:spcPts val="0"/>
                        </a:spcAft>
                      </a:pPr>
                      <a:r>
                        <a:rPr lang="de-DE" sz="1100" dirty="0">
                          <a:solidFill>
                            <a:schemeClr val="tx2"/>
                          </a:solidFill>
                          <a:effectLst/>
                          <a:latin typeface="Corbel" panose="020B0503020204020204" pitchFamily="34" charset="0"/>
                        </a:rPr>
                        <a:t> </a:t>
                      </a:r>
                    </a:p>
                    <a:p>
                      <a:pPr>
                        <a:spcAft>
                          <a:spcPts val="0"/>
                        </a:spcAft>
                      </a:pPr>
                      <a:endParaRPr lang="el-GR" sz="1100" dirty="0">
                        <a:solidFill>
                          <a:schemeClr val="tx2"/>
                        </a:solidFill>
                        <a:effectLst/>
                        <a:latin typeface="Corbel" panose="020B0503020204020204" pitchFamily="34" charset="0"/>
                      </a:endParaRPr>
                    </a:p>
                    <a:p>
                      <a:pPr>
                        <a:spcAft>
                          <a:spcPts val="0"/>
                        </a:spcAft>
                      </a:pPr>
                      <a:r>
                        <a:rPr lang="el-GR" sz="1100" dirty="0">
                          <a:solidFill>
                            <a:schemeClr val="tx2"/>
                          </a:solidFill>
                          <a:effectLst/>
                          <a:latin typeface="Corbel" panose="020B0503020204020204" pitchFamily="34" charset="0"/>
                        </a:rPr>
                        <a:t>(για πρόσ.) γίνομαι έξαλλος από θυμό και αγανάκτηση. </a:t>
                      </a:r>
                      <a:r>
                        <a:rPr lang="en-US" sz="1100" dirty="0">
                          <a:solidFill>
                            <a:schemeClr val="tx2"/>
                          </a:solidFill>
                          <a:effectLst/>
                          <a:latin typeface="Corbel" panose="020B0503020204020204" pitchFamily="34" charset="0"/>
                        </a:rPr>
                        <a:t> </a:t>
                      </a:r>
                      <a:r>
                        <a:rPr lang="el-GR" sz="1100" dirty="0">
                          <a:solidFill>
                            <a:schemeClr val="tx2"/>
                          </a:solidFill>
                          <a:effectLst/>
                          <a:latin typeface="Corbel" panose="020B0503020204020204" pitchFamily="34" charset="0"/>
                        </a:rPr>
                        <a:t>(</a:t>
                      </a:r>
                      <a:r>
                        <a:rPr lang="el-GR" sz="1100" dirty="0" err="1">
                          <a:solidFill>
                            <a:schemeClr val="tx2"/>
                          </a:solidFill>
                          <a:effectLst/>
                          <a:latin typeface="Corbel" panose="020B0503020204020204" pitchFamily="34" charset="0"/>
                        </a:rPr>
                        <a:t>Μπαμπινιώτης</a:t>
                      </a:r>
                      <a:r>
                        <a:rPr lang="el-GR" sz="1100" dirty="0">
                          <a:solidFill>
                            <a:schemeClr val="tx2"/>
                          </a:solidFill>
                          <a:effectLst/>
                          <a:latin typeface="Corbel" panose="020B0503020204020204" pitchFamily="34" charset="0"/>
                        </a:rPr>
                        <a:t>)</a:t>
                      </a:r>
                      <a:endParaRPr lang="de-DE" sz="1100" dirty="0">
                        <a:solidFill>
                          <a:schemeClr val="tx2"/>
                        </a:solidFill>
                        <a:effectLst/>
                        <a:latin typeface="Corbel" panose="020B0503020204020204" pitchFamily="34" charset="0"/>
                      </a:endParaRPr>
                    </a:p>
                    <a:p>
                      <a:pPr>
                        <a:spcAft>
                          <a:spcPts val="0"/>
                        </a:spcAft>
                      </a:pPr>
                      <a:r>
                        <a:rPr lang="de-DE" sz="1100" dirty="0">
                          <a:solidFill>
                            <a:schemeClr val="tx2"/>
                          </a:solidFill>
                          <a:effectLst/>
                          <a:latin typeface="Corbel" panose="020B0503020204020204" pitchFamily="34" charset="0"/>
                        </a:rPr>
                        <a:t> </a:t>
                      </a:r>
                    </a:p>
                    <a:p>
                      <a:pPr>
                        <a:spcAft>
                          <a:spcPts val="0"/>
                        </a:spcAft>
                      </a:pPr>
                      <a:r>
                        <a:rPr lang="de-DE" sz="1100" dirty="0">
                          <a:solidFill>
                            <a:schemeClr val="tx2"/>
                          </a:solidFill>
                          <a:effectLst/>
                          <a:latin typeface="Corbel" panose="020B0503020204020204" pitchFamily="34" charset="0"/>
                        </a:rPr>
                        <a:t> </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tc>
                  <a:txBody>
                    <a:bodyPr/>
                    <a:lstStyle/>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2 Lesarten</a:t>
                      </a:r>
                    </a:p>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(nicht simultan)</a:t>
                      </a: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el-GR" sz="1100" dirty="0" err="1">
                          <a:solidFill>
                            <a:schemeClr val="tx2"/>
                          </a:solidFill>
                          <a:effectLst/>
                          <a:latin typeface="Corbel" panose="020B0503020204020204" pitchFamily="34" charset="0"/>
                        </a:rPr>
                        <a:t>Vollidiomatisch</a:t>
                      </a: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el-GR" sz="1100" dirty="0" err="1">
                          <a:solidFill>
                            <a:schemeClr val="tx2"/>
                          </a:solidFill>
                          <a:effectLst/>
                          <a:latin typeface="Corbel" panose="020B0503020204020204" pitchFamily="34" charset="0"/>
                        </a:rPr>
                        <a:t>Idiom</a:t>
                      </a:r>
                      <a:r>
                        <a:rPr lang="en-US" sz="1100" dirty="0">
                          <a:solidFill>
                            <a:schemeClr val="tx2"/>
                          </a:solidFill>
                          <a:effectLst/>
                          <a:latin typeface="Corbel" panose="020B0503020204020204" pitchFamily="34" charset="0"/>
                        </a:rPr>
                        <a:t>, v</a:t>
                      </a:r>
                      <a:r>
                        <a:rPr lang="el-GR" sz="1100" dirty="0" err="1">
                          <a:solidFill>
                            <a:schemeClr val="tx2"/>
                          </a:solidFill>
                          <a:effectLst/>
                          <a:latin typeface="Corbel" panose="020B0503020204020204" pitchFamily="34" charset="0"/>
                        </a:rPr>
                        <a:t>erbal</a:t>
                      </a: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el-GR" sz="1100" dirty="0">
                          <a:solidFill>
                            <a:schemeClr val="tx2"/>
                          </a:solidFill>
                          <a:effectLst/>
                          <a:latin typeface="Corbel" panose="020B0503020204020204" pitchFamily="34" charset="0"/>
                        </a:rPr>
                        <a:t>2a</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extLst>
                  <a:ext uri="{0D108BD9-81ED-4DB2-BD59-A6C34878D82A}">
                    <a16:rowId xmlns:a16="http://schemas.microsoft.com/office/drawing/2014/main" val="10001"/>
                  </a:ext>
                </a:extLst>
              </a:tr>
              <a:tr h="1382167">
                <a:tc>
                  <a:txBody>
                    <a:bodyPr/>
                    <a:lstStyle/>
                    <a:p>
                      <a:pPr>
                        <a:spcAft>
                          <a:spcPts val="0"/>
                        </a:spcAft>
                      </a:pPr>
                      <a:r>
                        <a:rPr lang="de-DE" sz="1100" dirty="0">
                          <a:solidFill>
                            <a:schemeClr val="tx2"/>
                          </a:solidFill>
                          <a:effectLst/>
                        </a:rPr>
                        <a:t>2. </a:t>
                      </a:r>
                    </a:p>
                    <a:p>
                      <a:pPr>
                        <a:spcAft>
                          <a:spcPts val="0"/>
                        </a:spcAft>
                      </a:pPr>
                      <a:r>
                        <a:rPr lang="de-DE" sz="1100" b="1" dirty="0" err="1">
                          <a:solidFill>
                            <a:schemeClr val="tx2"/>
                          </a:solidFill>
                          <a:effectLst/>
                        </a:rPr>
                        <a:t>jmdn</a:t>
                      </a:r>
                      <a:r>
                        <a:rPr lang="de-DE" sz="1100" b="1" dirty="0">
                          <a:solidFill>
                            <a:schemeClr val="tx2"/>
                          </a:solidFill>
                          <a:effectLst/>
                        </a:rPr>
                        <a:t>/</a:t>
                      </a:r>
                      <a:r>
                        <a:rPr lang="de-DE" sz="1100" b="1" dirty="0" err="1">
                          <a:solidFill>
                            <a:schemeClr val="tx2"/>
                          </a:solidFill>
                          <a:effectLst/>
                        </a:rPr>
                        <a:t>etw</a:t>
                      </a:r>
                      <a:r>
                        <a:rPr lang="de-DE" sz="1100" b="1" dirty="0">
                          <a:solidFill>
                            <a:schemeClr val="tx2"/>
                          </a:solidFill>
                          <a:effectLst/>
                        </a:rPr>
                        <a:t>. im Auge behalten/ haben</a:t>
                      </a:r>
                      <a:endParaRPr lang="de-DE" sz="1100" b="1" dirty="0">
                        <a:solidFill>
                          <a:schemeClr val="tx2"/>
                        </a:solidFill>
                        <a:effectLst/>
                        <a:latin typeface="Times New Roman" panose="02020603050405020304" pitchFamily="18" charset="0"/>
                        <a:ea typeface="MS Mincho" panose="02020609040205080304" pitchFamily="49" charset="-128"/>
                      </a:endParaRPr>
                    </a:p>
                  </a:txBody>
                  <a:tcPr marL="25543" marR="25543" marT="0" marB="0"/>
                </a:tc>
                <a:tc>
                  <a:txBody>
                    <a:bodyPr/>
                    <a:lstStyle/>
                    <a:p>
                      <a:pPr marL="342900" lvl="0" indent="-342900">
                        <a:spcAft>
                          <a:spcPts val="0"/>
                        </a:spcAft>
                        <a:buFont typeface="+mj-lt"/>
                        <a:buAutoNum type="romanLcPeriod"/>
                      </a:pPr>
                      <a:r>
                        <a:rPr lang="de-DE" sz="1100" dirty="0">
                          <a:solidFill>
                            <a:schemeClr val="tx2"/>
                          </a:solidFill>
                          <a:effectLst/>
                          <a:latin typeface="Corbel" panose="020B0503020204020204" pitchFamily="34" charset="0"/>
                        </a:rPr>
                        <a:t>[normalsprachlich] </a:t>
                      </a:r>
                      <a:r>
                        <a:rPr lang="de-DE" sz="1100" dirty="0" err="1">
                          <a:solidFill>
                            <a:schemeClr val="tx2"/>
                          </a:solidFill>
                          <a:effectLst/>
                          <a:latin typeface="Corbel" panose="020B0503020204020204" pitchFamily="34" charset="0"/>
                        </a:rPr>
                        <a:t>jmdn</a:t>
                      </a:r>
                      <a:r>
                        <a:rPr lang="de-DE" sz="1100" dirty="0">
                          <a:solidFill>
                            <a:schemeClr val="tx2"/>
                          </a:solidFill>
                          <a:effectLst/>
                          <a:latin typeface="Corbel" panose="020B0503020204020204" pitchFamily="34" charset="0"/>
                        </a:rPr>
                        <a:t>/</a:t>
                      </a:r>
                      <a:r>
                        <a:rPr lang="de-DE" sz="1100" dirty="0" err="1">
                          <a:solidFill>
                            <a:schemeClr val="tx2"/>
                          </a:solidFill>
                          <a:effectLst/>
                          <a:latin typeface="Corbel" panose="020B0503020204020204" pitchFamily="34" charset="0"/>
                        </a:rPr>
                        <a:t>etw</a:t>
                      </a:r>
                      <a:r>
                        <a:rPr lang="de-DE" sz="1100" dirty="0">
                          <a:solidFill>
                            <a:schemeClr val="tx2"/>
                          </a:solidFill>
                          <a:effectLst/>
                          <a:latin typeface="Corbel" panose="020B0503020204020204" pitchFamily="34" charset="0"/>
                        </a:rPr>
                        <a:t>. beobachten, in seinem weiteren Verlauf /bei den weiteren Aktivitäten verfolgen. </a:t>
                      </a:r>
                      <a:r>
                        <a:rPr lang="el-GR" sz="1100" dirty="0">
                          <a:solidFill>
                            <a:schemeClr val="tx2"/>
                          </a:solidFill>
                          <a:effectLst/>
                          <a:latin typeface="Corbel" panose="020B0503020204020204" pitchFamily="34" charset="0"/>
                        </a:rPr>
                        <a:t>(</a:t>
                      </a:r>
                      <a:r>
                        <a:rPr lang="de-DE" sz="1100" dirty="0">
                          <a:solidFill>
                            <a:schemeClr val="tx2"/>
                          </a:solidFill>
                          <a:effectLst/>
                          <a:latin typeface="Corbel" panose="020B0503020204020204" pitchFamily="34" charset="0"/>
                        </a:rPr>
                        <a:t>D</a:t>
                      </a:r>
                      <a:r>
                        <a:rPr lang="el-GR" sz="1100" dirty="0" err="1">
                          <a:solidFill>
                            <a:schemeClr val="tx2"/>
                          </a:solidFill>
                          <a:effectLst/>
                          <a:latin typeface="Corbel" panose="020B0503020204020204" pitchFamily="34" charset="0"/>
                        </a:rPr>
                        <a:t>uden</a:t>
                      </a:r>
                      <a:r>
                        <a:rPr lang="el-GR" sz="1100" dirty="0">
                          <a:solidFill>
                            <a:schemeClr val="tx2"/>
                          </a:solidFill>
                          <a:effectLst/>
                          <a:latin typeface="Corbel" panose="020B0503020204020204" pitchFamily="34" charset="0"/>
                        </a:rPr>
                        <a:t> 11)</a:t>
                      </a:r>
                      <a:endParaRPr lang="de-DE" sz="1100" dirty="0">
                        <a:solidFill>
                          <a:schemeClr val="tx2"/>
                        </a:solidFill>
                        <a:effectLst/>
                        <a:latin typeface="Corbel" panose="020B0503020204020204" pitchFamily="34" charset="0"/>
                      </a:endParaRPr>
                    </a:p>
                    <a:p>
                      <a:pPr marL="342900" lvl="0" indent="-342900">
                        <a:spcAft>
                          <a:spcPts val="0"/>
                        </a:spcAft>
                        <a:buFont typeface="+mj-lt"/>
                        <a:buAutoNum type="romanLcPeriod"/>
                      </a:pPr>
                      <a:r>
                        <a:rPr lang="de-DE" sz="1100" dirty="0" err="1">
                          <a:solidFill>
                            <a:schemeClr val="tx2"/>
                          </a:solidFill>
                          <a:effectLst/>
                          <a:latin typeface="Corbel" panose="020B0503020204020204" pitchFamily="34" charset="0"/>
                        </a:rPr>
                        <a:t>etw</a:t>
                      </a:r>
                      <a:r>
                        <a:rPr lang="de-DE" sz="1100" dirty="0">
                          <a:solidFill>
                            <a:schemeClr val="tx2"/>
                          </a:solidFill>
                          <a:effectLst/>
                          <a:latin typeface="Corbel" panose="020B0503020204020204" pitchFamily="34" charset="0"/>
                        </a:rPr>
                        <a:t>./</a:t>
                      </a:r>
                      <a:r>
                        <a:rPr lang="de-DE" sz="1100" dirty="0" err="1">
                          <a:solidFill>
                            <a:schemeClr val="tx2"/>
                          </a:solidFill>
                          <a:effectLst/>
                          <a:latin typeface="Corbel" panose="020B0503020204020204" pitchFamily="34" charset="0"/>
                        </a:rPr>
                        <a:t>jmdn</a:t>
                      </a:r>
                      <a:r>
                        <a:rPr lang="de-DE" sz="1100" dirty="0">
                          <a:solidFill>
                            <a:schemeClr val="tx2"/>
                          </a:solidFill>
                          <a:effectLst/>
                          <a:latin typeface="Corbel" panose="020B0503020204020204" pitchFamily="34" charset="0"/>
                        </a:rPr>
                        <a:t> beobachten/überwachen, sich auf  </a:t>
                      </a:r>
                      <a:r>
                        <a:rPr lang="de-DE" sz="1100" dirty="0" err="1">
                          <a:solidFill>
                            <a:schemeClr val="tx2"/>
                          </a:solidFill>
                          <a:effectLst/>
                          <a:latin typeface="Corbel" panose="020B0503020204020204" pitchFamily="34" charset="0"/>
                        </a:rPr>
                        <a:t>jmdn</a:t>
                      </a:r>
                      <a:r>
                        <a:rPr lang="de-DE" sz="1100" dirty="0">
                          <a:solidFill>
                            <a:schemeClr val="tx2"/>
                          </a:solidFill>
                          <a:effectLst/>
                          <a:latin typeface="Corbel" panose="020B0503020204020204" pitchFamily="34" charset="0"/>
                        </a:rPr>
                        <a:t> konzentrieren,  </a:t>
                      </a:r>
                      <a:r>
                        <a:rPr lang="de-DE" sz="1100" dirty="0" err="1">
                          <a:solidFill>
                            <a:schemeClr val="tx2"/>
                          </a:solidFill>
                          <a:effectLst/>
                          <a:latin typeface="Corbel" panose="020B0503020204020204" pitchFamily="34" charset="0"/>
                        </a:rPr>
                        <a:t>jmds</a:t>
                      </a:r>
                      <a:r>
                        <a:rPr lang="de-DE" sz="1100" dirty="0">
                          <a:solidFill>
                            <a:schemeClr val="tx2"/>
                          </a:solidFill>
                          <a:effectLst/>
                          <a:latin typeface="Corbel" panose="020B0503020204020204" pitchFamily="34" charset="0"/>
                        </a:rPr>
                        <a:t> Aktivitäten verfolgen, </a:t>
                      </a:r>
                      <a:r>
                        <a:rPr lang="de-DE" sz="1100" dirty="0" err="1">
                          <a:solidFill>
                            <a:schemeClr val="tx2"/>
                          </a:solidFill>
                          <a:effectLst/>
                          <a:latin typeface="Corbel" panose="020B0503020204020204" pitchFamily="34" charset="0"/>
                        </a:rPr>
                        <a:t>etw</a:t>
                      </a:r>
                      <a:r>
                        <a:rPr lang="de-DE" sz="1100" dirty="0">
                          <a:solidFill>
                            <a:schemeClr val="tx2"/>
                          </a:solidFill>
                          <a:effectLst/>
                          <a:latin typeface="Corbel" panose="020B0503020204020204" pitchFamily="34" charset="0"/>
                        </a:rPr>
                        <a:t>. nicht vergessen. </a:t>
                      </a:r>
                      <a:r>
                        <a:rPr lang="el-GR" sz="1100" dirty="0">
                          <a:solidFill>
                            <a:schemeClr val="tx2"/>
                          </a:solidFill>
                          <a:effectLst/>
                          <a:latin typeface="Corbel" panose="020B0503020204020204" pitchFamily="34" charset="0"/>
                        </a:rPr>
                        <a:t>(Redensarten-index.de)</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tc>
                  <a:txBody>
                    <a:bodyPr/>
                    <a:lstStyle/>
                    <a:p>
                      <a:pPr marL="342900" lvl="0" indent="-342900">
                        <a:spcAft>
                          <a:spcPts val="0"/>
                        </a:spcAft>
                        <a:buFont typeface="+mj-lt"/>
                        <a:buAutoNum type="romanLcPeriod"/>
                      </a:pPr>
                      <a:r>
                        <a:rPr lang="de-DE" sz="1100" dirty="0">
                          <a:solidFill>
                            <a:schemeClr val="tx2"/>
                          </a:solidFill>
                          <a:effectLst/>
                          <a:latin typeface="Corbel" panose="020B0503020204020204" pitchFamily="34" charset="0"/>
                        </a:rPr>
                        <a:t> Kein  Äquivalent</a:t>
                      </a:r>
                      <a:r>
                        <a:rPr lang="de-DE" sz="1100" baseline="0" dirty="0">
                          <a:solidFill>
                            <a:schemeClr val="tx2"/>
                          </a:solidFill>
                          <a:effectLst/>
                          <a:latin typeface="Corbel" panose="020B0503020204020204" pitchFamily="34" charset="0"/>
                        </a:rPr>
                        <a:t> </a:t>
                      </a:r>
                      <a:r>
                        <a:rPr lang="de-DE" sz="1100" dirty="0">
                          <a:solidFill>
                            <a:schemeClr val="tx2"/>
                          </a:solidFill>
                          <a:effectLst/>
                          <a:latin typeface="Corbel" panose="020B0503020204020204" pitchFamily="34" charset="0"/>
                        </a:rPr>
                        <a:t>(</a:t>
                      </a:r>
                      <a:r>
                        <a:rPr lang="el-GR" sz="1100" dirty="0" err="1">
                          <a:solidFill>
                            <a:schemeClr val="tx2"/>
                          </a:solidFill>
                          <a:effectLst/>
                          <a:latin typeface="Corbel" panose="020B0503020204020204" pitchFamily="34" charset="0"/>
                        </a:rPr>
                        <a:t>Τσουκανάς</a:t>
                      </a:r>
                      <a:r>
                        <a:rPr lang="de-DE" sz="1100" dirty="0">
                          <a:solidFill>
                            <a:schemeClr val="tx2"/>
                          </a:solidFill>
                          <a:effectLst/>
                          <a:latin typeface="Corbel" panose="020B0503020204020204" pitchFamily="34" charset="0"/>
                        </a:rPr>
                        <a:t>)</a:t>
                      </a:r>
                    </a:p>
                    <a:p>
                      <a:pPr marL="355600" indent="-355600" defTabSz="355600">
                        <a:spcAft>
                          <a:spcPts val="0"/>
                        </a:spcAft>
                        <a:buFont typeface="+mj-lt"/>
                        <a:buAutoNum type="romanLcPeriod"/>
                      </a:pPr>
                      <a:endParaRPr lang="el-GR" sz="1100" dirty="0">
                        <a:solidFill>
                          <a:schemeClr val="tx2"/>
                        </a:solidFill>
                        <a:effectLst/>
                        <a:latin typeface="Corbel" panose="020B0503020204020204" pitchFamily="34" charset="0"/>
                      </a:endParaRPr>
                    </a:p>
                    <a:p>
                      <a:pPr marL="355600" indent="-355600" defTabSz="355600">
                        <a:spcAft>
                          <a:spcPts val="0"/>
                        </a:spcAft>
                        <a:buFont typeface="+mj-lt"/>
                        <a:buAutoNum type="romanLcPeriod"/>
                      </a:pPr>
                      <a:r>
                        <a:rPr lang="de-DE" sz="1100" dirty="0">
                          <a:solidFill>
                            <a:schemeClr val="tx2"/>
                          </a:solidFill>
                          <a:effectLst/>
                          <a:latin typeface="Corbel" panose="020B0503020204020204" pitchFamily="34" charset="0"/>
                        </a:rPr>
                        <a:t> </a:t>
                      </a:r>
                      <a:r>
                        <a:rPr lang="el-GR" sz="1100" b="1" dirty="0">
                          <a:solidFill>
                            <a:schemeClr val="tx2"/>
                          </a:solidFill>
                          <a:effectLst/>
                          <a:latin typeface="Corbel" panose="020B0503020204020204" pitchFamily="34" charset="0"/>
                        </a:rPr>
                        <a:t>Έχω κάτι </a:t>
                      </a:r>
                      <a:r>
                        <a:rPr lang="el-GR" sz="1100" b="1" dirty="0" err="1">
                          <a:solidFill>
                            <a:schemeClr val="tx2"/>
                          </a:solidFill>
                          <a:effectLst/>
                          <a:latin typeface="Corbel" panose="020B0503020204020204" pitchFamily="34" charset="0"/>
                        </a:rPr>
                        <a:t>υπ</a:t>
                      </a:r>
                      <a:r>
                        <a:rPr lang="de-DE" sz="1100" b="1" dirty="0">
                          <a:solidFill>
                            <a:schemeClr val="tx2"/>
                          </a:solidFill>
                          <a:effectLst/>
                          <a:latin typeface="Corbel" panose="020B0503020204020204" pitchFamily="34" charset="0"/>
                        </a:rPr>
                        <a:t>’ </a:t>
                      </a:r>
                      <a:r>
                        <a:rPr lang="el-GR" sz="1100" b="1" dirty="0" err="1">
                          <a:solidFill>
                            <a:schemeClr val="tx2"/>
                          </a:solidFill>
                          <a:effectLst/>
                          <a:latin typeface="Corbel" panose="020B0503020204020204" pitchFamily="34" charset="0"/>
                        </a:rPr>
                        <a:t>όψιν</a:t>
                      </a:r>
                      <a:r>
                        <a:rPr lang="el-GR" sz="1100" b="1" dirty="0">
                          <a:solidFill>
                            <a:schemeClr val="tx2"/>
                          </a:solidFill>
                          <a:effectLst/>
                          <a:latin typeface="Corbel" panose="020B0503020204020204" pitchFamily="34" charset="0"/>
                        </a:rPr>
                        <a:t> μου</a:t>
                      </a:r>
                      <a:r>
                        <a:rPr lang="de-DE" sz="1100" b="1" dirty="0">
                          <a:solidFill>
                            <a:schemeClr val="tx2"/>
                          </a:solidFill>
                          <a:effectLst/>
                          <a:latin typeface="Corbel" panose="020B0503020204020204" pitchFamily="34" charset="0"/>
                        </a:rPr>
                        <a:t> </a:t>
                      </a:r>
                      <a:r>
                        <a:rPr lang="de-DE" sz="1100" dirty="0">
                          <a:solidFill>
                            <a:schemeClr val="tx2"/>
                          </a:solidFill>
                          <a:effectLst/>
                          <a:latin typeface="Corbel" panose="020B0503020204020204" pitchFamily="34" charset="0"/>
                        </a:rPr>
                        <a:t>(</a:t>
                      </a:r>
                      <a:r>
                        <a:rPr lang="de-DE" sz="1100" dirty="0" err="1">
                          <a:solidFill>
                            <a:schemeClr val="tx2"/>
                          </a:solidFill>
                          <a:effectLst/>
                          <a:latin typeface="Corbel" panose="020B0503020204020204" pitchFamily="34" charset="0"/>
                        </a:rPr>
                        <a:t>Antoniadou</a:t>
                      </a:r>
                      <a:r>
                        <a:rPr lang="de-DE" sz="1100" dirty="0">
                          <a:solidFill>
                            <a:schemeClr val="tx2"/>
                          </a:solidFill>
                          <a:effectLst/>
                          <a:latin typeface="Corbel" panose="020B0503020204020204" pitchFamily="34" charset="0"/>
                        </a:rPr>
                        <a:t>/</a:t>
                      </a:r>
                      <a:r>
                        <a:rPr lang="de-DE" sz="1100" dirty="0" err="1">
                          <a:solidFill>
                            <a:schemeClr val="tx2"/>
                          </a:solidFill>
                          <a:effectLst/>
                          <a:latin typeface="Corbel" panose="020B0503020204020204" pitchFamily="34" charset="0"/>
                        </a:rPr>
                        <a:t>Kaltsas</a:t>
                      </a:r>
                      <a:r>
                        <a:rPr lang="de-DE" sz="1100" dirty="0">
                          <a:solidFill>
                            <a:schemeClr val="tx2"/>
                          </a:solidFill>
                          <a:effectLst/>
                          <a:latin typeface="Corbel" panose="020B0503020204020204" pitchFamily="34" charset="0"/>
                        </a:rPr>
                        <a:t>)</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tc>
                  <a:txBody>
                    <a:bodyPr/>
                    <a:lstStyle/>
                    <a:p>
                      <a:pPr>
                        <a:spcAft>
                          <a:spcPts val="0"/>
                        </a:spcAft>
                      </a:pPr>
                      <a:r>
                        <a:rPr lang="de-DE" sz="1100" dirty="0">
                          <a:solidFill>
                            <a:schemeClr val="tx2"/>
                          </a:solidFill>
                          <a:effectLst/>
                          <a:latin typeface="Corbel" panose="020B0503020204020204" pitchFamily="34" charset="0"/>
                        </a:rPr>
                        <a:t> </a:t>
                      </a:r>
                    </a:p>
                    <a:p>
                      <a:pPr>
                        <a:spcAft>
                          <a:spcPts val="0"/>
                        </a:spcAft>
                      </a:pPr>
                      <a:endParaRPr lang="de-DE" sz="1100" dirty="0">
                        <a:solidFill>
                          <a:schemeClr val="tx2"/>
                        </a:solidFill>
                        <a:effectLst/>
                        <a:latin typeface="Corbel" panose="020B0503020204020204" pitchFamily="34" charset="0"/>
                      </a:endParaRPr>
                    </a:p>
                    <a:p>
                      <a:pPr>
                        <a:spcAft>
                          <a:spcPts val="0"/>
                        </a:spcAft>
                      </a:pPr>
                      <a:endParaRPr lang="de-DE" sz="1100" dirty="0">
                        <a:solidFill>
                          <a:schemeClr val="tx2"/>
                        </a:solidFill>
                        <a:effectLst/>
                        <a:latin typeface="Corbel" panose="020B0503020204020204" pitchFamily="34" charset="0"/>
                      </a:endParaRPr>
                    </a:p>
                    <a:p>
                      <a:pPr>
                        <a:spcAft>
                          <a:spcPts val="0"/>
                        </a:spcAft>
                      </a:pPr>
                      <a:r>
                        <a:rPr lang="el-GR" sz="1100" dirty="0">
                          <a:solidFill>
                            <a:schemeClr val="tx2"/>
                          </a:solidFill>
                          <a:effectLst/>
                          <a:latin typeface="Corbel" panose="020B0503020204020204" pitchFamily="34" charset="0"/>
                        </a:rPr>
                        <a:t>Έχω στον νου μου</a:t>
                      </a:r>
                      <a:r>
                        <a:rPr lang="en-US" sz="1100" baseline="0" dirty="0">
                          <a:solidFill>
                            <a:schemeClr val="tx2"/>
                          </a:solidFill>
                          <a:effectLst/>
                          <a:latin typeface="Corbel" panose="020B0503020204020204" pitchFamily="34" charset="0"/>
                        </a:rPr>
                        <a:t> </a:t>
                      </a:r>
                      <a:r>
                        <a:rPr lang="el-GR" sz="1100" dirty="0">
                          <a:solidFill>
                            <a:schemeClr val="tx2"/>
                          </a:solidFill>
                          <a:effectLst/>
                          <a:latin typeface="Corbel" panose="020B0503020204020204" pitchFamily="34" charset="0"/>
                        </a:rPr>
                        <a:t>(</a:t>
                      </a:r>
                      <a:r>
                        <a:rPr lang="el-GR" sz="1100" dirty="0" err="1">
                          <a:solidFill>
                            <a:schemeClr val="tx2"/>
                          </a:solidFill>
                          <a:effectLst/>
                          <a:latin typeface="Corbel" panose="020B0503020204020204" pitchFamily="34" charset="0"/>
                        </a:rPr>
                        <a:t>Μπαμπινιώτης</a:t>
                      </a:r>
                      <a:r>
                        <a:rPr lang="el-GR" sz="1100" dirty="0">
                          <a:solidFill>
                            <a:schemeClr val="tx2"/>
                          </a:solidFill>
                          <a:effectLst/>
                          <a:latin typeface="Corbel" panose="020B0503020204020204" pitchFamily="34" charset="0"/>
                        </a:rPr>
                        <a:t>)</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tc>
                  <a:txBody>
                    <a:bodyPr/>
                    <a:lstStyle/>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2 Lesarten </a:t>
                      </a:r>
                    </a:p>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(nicht simultan)</a:t>
                      </a: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Vollidiomatisch</a:t>
                      </a: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Idiom, verbal</a:t>
                      </a:r>
                    </a:p>
                    <a:p>
                      <a:pPr marL="0" lvl="0" indent="0">
                        <a:spcAft>
                          <a:spcPts val="0"/>
                        </a:spcAft>
                        <a:buFont typeface="Wingdings" panose="05000000000000000000" pitchFamily="2" charset="2"/>
                        <a:buNone/>
                      </a:pPr>
                      <a:endParaRPr lang="de-DE" sz="1100" dirty="0">
                        <a:solidFill>
                          <a:schemeClr val="tx2"/>
                        </a:solidFill>
                        <a:effectLst/>
                        <a:latin typeface="Corbel" panose="020B0503020204020204" pitchFamily="34" charset="0"/>
                      </a:endParaRPr>
                    </a:p>
                    <a:p>
                      <a:pPr marL="0" lvl="0" indent="0">
                        <a:spcAft>
                          <a:spcPts val="0"/>
                        </a:spcAft>
                        <a:buFont typeface="Wingdings" panose="05000000000000000000" pitchFamily="2" charset="2"/>
                        <a:buNone/>
                      </a:pPr>
                      <a:r>
                        <a:rPr lang="de-DE" sz="1100" dirty="0">
                          <a:solidFill>
                            <a:schemeClr val="tx2"/>
                          </a:solidFill>
                          <a:effectLst/>
                          <a:latin typeface="Corbel" panose="020B0503020204020204" pitchFamily="34" charset="0"/>
                        </a:rPr>
                        <a:t>2</a:t>
                      </a:r>
                      <a:r>
                        <a:rPr lang="en-US" sz="1100" dirty="0">
                          <a:solidFill>
                            <a:schemeClr val="tx2"/>
                          </a:solidFill>
                          <a:effectLst/>
                          <a:latin typeface="Corbel" panose="020B0503020204020204" pitchFamily="34" charset="0"/>
                        </a:rPr>
                        <a:t>d</a:t>
                      </a:r>
                      <a:endParaRPr lang="de-DE" sz="1100" dirty="0">
                        <a:solidFill>
                          <a:schemeClr val="tx2"/>
                        </a:solidFill>
                        <a:effectLst/>
                        <a:latin typeface="Corbel" panose="020B0503020204020204" pitchFamily="34" charset="0"/>
                        <a:ea typeface="MS Mincho" panose="02020609040205080304" pitchFamily="49" charset="-128"/>
                      </a:endParaRPr>
                    </a:p>
                  </a:txBody>
                  <a:tcPr marL="25543" marR="25543"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021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702156"/>
            <a:ext cx="11269132" cy="1013800"/>
          </a:xfrm>
        </p:spPr>
        <p:txBody>
          <a:bodyPr/>
          <a:lstStyle/>
          <a:p>
            <a:r>
              <a:rPr lang="de-DE"/>
              <a:t>phraseologische sachgruppen als „</a:t>
            </a:r>
            <a:r>
              <a:rPr lang="de-DE" err="1"/>
              <a:t>tertium</a:t>
            </a:r>
            <a:r>
              <a:rPr lang="de-DE"/>
              <a:t> </a:t>
            </a:r>
            <a:r>
              <a:rPr lang="de-DE" err="1"/>
              <a:t>comparationis</a:t>
            </a:r>
            <a:r>
              <a:rPr lang="de-DE"/>
              <a:t>“</a:t>
            </a:r>
          </a:p>
        </p:txBody>
      </p:sp>
      <p:sp>
        <p:nvSpPr>
          <p:cNvPr id="3" name="Content Placeholder 2"/>
          <p:cNvSpPr>
            <a:spLocks noGrp="1"/>
          </p:cNvSpPr>
          <p:nvPr>
            <p:ph idx="1"/>
          </p:nvPr>
        </p:nvSpPr>
        <p:spPr>
          <a:xfrm>
            <a:off x="591687" y="2285458"/>
            <a:ext cx="11029615" cy="3678303"/>
          </a:xfrm>
        </p:spPr>
        <p:txBody>
          <a:bodyPr>
            <a:noAutofit/>
          </a:bodyPr>
          <a:lstStyle/>
          <a:p>
            <a:r>
              <a:rPr lang="de-DE" sz="2000" dirty="0"/>
              <a:t>Häufig dient im Lexikon die menschliche Erfahrung als Grundlage, um Abstraktes anhand von Übertragungen (Metaphern) zu begreifen. </a:t>
            </a:r>
          </a:p>
          <a:p>
            <a:r>
              <a:rPr lang="de-DE" sz="2000" dirty="0"/>
              <a:t>In der Phraseologie sind unterschiedliche Bildspenderbereiche produktiv, die sich durch die Übertragung von Eigenschaften der objektiven Realität auf einen anderen Bereich ergeben.</a:t>
            </a:r>
          </a:p>
          <a:p>
            <a:r>
              <a:rPr lang="de-DE" sz="2000" dirty="0"/>
              <a:t>Phraseologische Sachgruppen: </a:t>
            </a:r>
            <a:r>
              <a:rPr lang="el-GR" sz="2000" dirty="0"/>
              <a:t> </a:t>
            </a:r>
            <a:r>
              <a:rPr lang="en-US" sz="2000" dirty="0"/>
              <a:t>m</a:t>
            </a:r>
            <a:r>
              <a:rPr lang="de-DE" sz="2000" dirty="0" err="1"/>
              <a:t>entale</a:t>
            </a:r>
            <a:r>
              <a:rPr lang="de-DE" sz="2000" dirty="0"/>
              <a:t> Bilder, Leitbilder, die in der Phraseologie häufig genutzt werden. Beispielsweise sind somatische Phraseologismen (</a:t>
            </a:r>
            <a:r>
              <a:rPr lang="de-DE" sz="2000" dirty="0" err="1"/>
              <a:t>Somatismen</a:t>
            </a:r>
            <a:r>
              <a:rPr lang="de-DE" sz="2000" dirty="0"/>
              <a:t>, d. h. Phraseologismen mit Körperteil-bezeichnungen) dadurch motiviert, dass Elemente des menschlichen Organismus mit Gefühlen und Verhaltensweisen vergleichbar sind. Ihnen liegen spezifische metaphorische Konzepte zu Grunde. Es folgen Beispiele zur Komponente „Herz“:</a:t>
            </a:r>
          </a:p>
          <a:p>
            <a:pPr lvl="1"/>
            <a:r>
              <a:rPr lang="de-DE" sz="2000" dirty="0"/>
              <a:t>	</a:t>
            </a:r>
            <a:r>
              <a:rPr lang="en-US" sz="2000" dirty="0"/>
              <a:t>‘</a:t>
            </a:r>
            <a:r>
              <a:rPr lang="de-DE" sz="2000" dirty="0"/>
              <a:t>Das Herz ist eine Burg/Festung zum Erobern‘ (</a:t>
            </a:r>
            <a:r>
              <a:rPr lang="de-DE" sz="2000" i="1" dirty="0" err="1">
                <a:solidFill>
                  <a:schemeClr val="accent2">
                    <a:lumMod val="75000"/>
                  </a:schemeClr>
                </a:solidFill>
              </a:rPr>
              <a:t>jmds</a:t>
            </a:r>
            <a:r>
              <a:rPr lang="de-DE" sz="2000" i="1" dirty="0">
                <a:solidFill>
                  <a:schemeClr val="accent2">
                    <a:lumMod val="75000"/>
                  </a:schemeClr>
                </a:solidFill>
              </a:rPr>
              <a:t> Herz erobern</a:t>
            </a:r>
            <a:r>
              <a:rPr lang="de-DE" sz="2000" dirty="0"/>
              <a:t>)</a:t>
            </a:r>
          </a:p>
          <a:p>
            <a:pPr lvl="1"/>
            <a:r>
              <a:rPr lang="de-DE" sz="2000" dirty="0"/>
              <a:t>	‚Das Herz ist ein zerbrechliches Objekt‘ (</a:t>
            </a:r>
            <a:r>
              <a:rPr lang="de-DE" sz="2000" i="1" dirty="0" err="1">
                <a:solidFill>
                  <a:schemeClr val="accent2">
                    <a:lumMod val="75000"/>
                  </a:schemeClr>
                </a:solidFill>
              </a:rPr>
              <a:t>jmdm</a:t>
            </a:r>
            <a:r>
              <a:rPr lang="de-DE" sz="2000" i="1" dirty="0">
                <a:solidFill>
                  <a:schemeClr val="accent2">
                    <a:lumMod val="75000"/>
                  </a:schemeClr>
                </a:solidFill>
              </a:rPr>
              <a:t> bricht das Herz</a:t>
            </a:r>
            <a:r>
              <a:rPr lang="de-DE" sz="2000" dirty="0"/>
              <a:t>)</a:t>
            </a:r>
          </a:p>
          <a:p>
            <a:pPr lvl="1"/>
            <a:r>
              <a:rPr lang="de-DE" sz="2000" dirty="0"/>
              <a:t>	‚Das Herz ist ein kostbares Objekt‘ (</a:t>
            </a:r>
            <a:r>
              <a:rPr lang="de-DE" sz="2000" i="1" dirty="0" err="1">
                <a:solidFill>
                  <a:schemeClr val="accent2">
                    <a:lumMod val="75000"/>
                  </a:schemeClr>
                </a:solidFill>
              </a:rPr>
              <a:t>jmdm</a:t>
            </a:r>
            <a:r>
              <a:rPr lang="de-DE" sz="2000" i="1" dirty="0">
                <a:solidFill>
                  <a:schemeClr val="accent2">
                    <a:lumMod val="75000"/>
                  </a:schemeClr>
                </a:solidFill>
              </a:rPr>
              <a:t> sein Herz schenken</a:t>
            </a:r>
            <a:r>
              <a:rPr lang="de-DE" sz="2000" dirty="0"/>
              <a:t>)</a:t>
            </a:r>
            <a:endParaRPr lang="de-DE" sz="2000" u="sng" dirty="0"/>
          </a:p>
        </p:txBody>
      </p:sp>
    </p:spTree>
    <p:extLst>
      <p:ext uri="{BB962C8B-B14F-4D97-AF65-F5344CB8AC3E}">
        <p14:creationId xmlns:p14="http://schemas.microsoft.com/office/powerpoint/2010/main" val="331499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Kontrastive Phraseologie an einem Beispiel: </a:t>
            </a:r>
            <a:br>
              <a:rPr lang="de-DE"/>
            </a:br>
            <a:r>
              <a:rPr lang="de-DE">
                <a:solidFill>
                  <a:schemeClr val="accent2">
                    <a:lumMod val="75000"/>
                  </a:schemeClr>
                </a:solidFill>
              </a:rPr>
              <a:t>Die </a:t>
            </a:r>
            <a:r>
              <a:rPr lang="de-DE" err="1">
                <a:solidFill>
                  <a:schemeClr val="accent2">
                    <a:lumMod val="75000"/>
                  </a:schemeClr>
                </a:solidFill>
              </a:rPr>
              <a:t>tierphraseologismen</a:t>
            </a:r>
            <a:r>
              <a:rPr lang="de-DE">
                <a:solidFill>
                  <a:schemeClr val="accent2">
                    <a:lumMod val="75000"/>
                  </a:schemeClr>
                </a:solidFill>
              </a:rPr>
              <a:t> als phraseologische sachgruppe</a:t>
            </a:r>
            <a:endParaRPr lang="de-DE"/>
          </a:p>
        </p:txBody>
      </p:sp>
      <p:sp>
        <p:nvSpPr>
          <p:cNvPr id="3" name="Content Placeholder 2"/>
          <p:cNvSpPr>
            <a:spLocks noGrp="1"/>
          </p:cNvSpPr>
          <p:nvPr>
            <p:ph idx="1"/>
          </p:nvPr>
        </p:nvSpPr>
        <p:spPr/>
        <p:txBody>
          <a:bodyPr>
            <a:normAutofit/>
          </a:bodyPr>
          <a:lstStyle/>
          <a:p>
            <a:r>
              <a:rPr lang="de-DE" sz="2000" dirty="0"/>
              <a:t>Phraseologismen mit Tierbezeichnungen als Komponenten</a:t>
            </a:r>
          </a:p>
          <a:p>
            <a:r>
              <a:rPr lang="de-DE" sz="2000" dirty="0"/>
              <a:t>Tierwelt als Bildspenderbereich: Übertragung tierischer Eigenschaften auf menschliche Eigenschaften und Verhaltensweisen</a:t>
            </a:r>
          </a:p>
          <a:p>
            <a:r>
              <a:rPr lang="en-US" sz="2000" dirty="0" err="1"/>
              <a:t>Funktion</a:t>
            </a:r>
            <a:r>
              <a:rPr lang="en-US" sz="2000" dirty="0"/>
              <a:t>: </a:t>
            </a:r>
            <a:r>
              <a:rPr lang="de-DE" sz="2000" dirty="0"/>
              <a:t>Benennung von Gefühlen, Verhaltensurteilen, Willensbekundungen usw.</a:t>
            </a:r>
          </a:p>
        </p:txBody>
      </p:sp>
    </p:spTree>
    <p:extLst>
      <p:ext uri="{BB962C8B-B14F-4D97-AF65-F5344CB8AC3E}">
        <p14:creationId xmlns:p14="http://schemas.microsoft.com/office/powerpoint/2010/main" val="348021461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0</TotalTime>
  <Words>2930</Words>
  <Application>Microsoft Office PowerPoint</Application>
  <PresentationFormat>Ευρεία οθόνη</PresentationFormat>
  <Paragraphs>427</Paragraphs>
  <Slides>32</Slides>
  <Notes>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32</vt:i4>
      </vt:variant>
    </vt:vector>
  </HeadingPairs>
  <TitlesOfParts>
    <vt:vector size="40" baseType="lpstr">
      <vt:lpstr>Arial</vt:lpstr>
      <vt:lpstr>Calibri</vt:lpstr>
      <vt:lpstr>Corbel</vt:lpstr>
      <vt:lpstr>Gill Sans MT</vt:lpstr>
      <vt:lpstr>Times New Roman</vt:lpstr>
      <vt:lpstr>Wingdings</vt:lpstr>
      <vt:lpstr>Wingdings 2</vt:lpstr>
      <vt:lpstr>Dividend</vt:lpstr>
      <vt:lpstr>Phraseologie</vt:lpstr>
      <vt:lpstr>Kontrastive Phraseologie: Das Äquivalenzmodell</vt:lpstr>
      <vt:lpstr>Das Äquivalenzmodell von pHRASEOLAB (erweitert) (1 von 2)</vt:lpstr>
      <vt:lpstr>Das Äquivalenzmodell von pHRASEOLAB (2 von 2)</vt:lpstr>
      <vt:lpstr>Das Äquivalenzmodell NACH CHRISSOU (2000)</vt:lpstr>
      <vt:lpstr>Vorlage für den sprachkontrast</vt:lpstr>
      <vt:lpstr>Vorlage für den sprachkontrast: ein beispiel</vt:lpstr>
      <vt:lpstr>phraseologische sachgruppen als „tertium comparationis“</vt:lpstr>
      <vt:lpstr>Kontrastive Phraseologie an einem Beispiel:  Die tierphraseologismen als phraseologische sachgruppe</vt:lpstr>
      <vt:lpstr>Äquivalenzbeispiele von tierphraseologismen, 1</vt:lpstr>
      <vt:lpstr>Äquivalenzbeispiele von tierphraseologismen, 2</vt:lpstr>
      <vt:lpstr>    quantitative Verteilung der Äquivalenztypen  im bereich der TierPhraseologismen: Deutsch-griechisch</vt:lpstr>
      <vt:lpstr> quantitative Verteilung der Äquivalenztypen  im bereich der TierPhraseologismen: griechisch-Deutsch</vt:lpstr>
      <vt:lpstr>Vorkommenshäufigkeit der Tierbezeichnungen  in der Phraseologie des Deutschen </vt:lpstr>
      <vt:lpstr>Vorkommenshäufigkeit der Tierbezeichnungen  in der Phraseologie des griechischen</vt:lpstr>
      <vt:lpstr>Tierphraseologismen im deutschen und griechischen Einschränkungen der Untersuchung</vt:lpstr>
      <vt:lpstr>eurolinguistik:  weit verbreitete idiome, 1</vt:lpstr>
      <vt:lpstr>eurolinguistik:  weit verbreitete idiome, 2</vt:lpstr>
      <vt:lpstr>eurolinguistik:  weit verbreitete idiome, 3</vt:lpstr>
      <vt:lpstr>eurolinguistik:  weit verbreitete idiome, 4</vt:lpstr>
      <vt:lpstr>eurolinguistik:  weit verbreitete idiome, 5</vt:lpstr>
      <vt:lpstr>eurolinguistik:  weit verbreitete idiome, 6</vt:lpstr>
      <vt:lpstr>eurolinguistik:  weit verbreitete idiome, 7</vt:lpstr>
      <vt:lpstr>ende</vt:lpstr>
      <vt:lpstr>χρηματοδοτηση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Phraseologie</dc:title>
  <dc:creator>User</dc:creator>
  <cp:lastModifiedBy>Marios Chrissou</cp:lastModifiedBy>
  <cp:revision>111</cp:revision>
  <dcterms:created xsi:type="dcterms:W3CDTF">2013-08-06T12:04:07Z</dcterms:created>
  <dcterms:modified xsi:type="dcterms:W3CDTF">2025-06-06T15:22:20Z</dcterms:modified>
</cp:coreProperties>
</file>