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3" r:id="rId35"/>
    <p:sldId id="332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290" r:id="rId54"/>
    <p:sldId id="295" r:id="rId55"/>
    <p:sldId id="299" r:id="rId56"/>
    <p:sldId id="292" r:id="rId57"/>
    <p:sldId id="291" r:id="rId58"/>
    <p:sldId id="294" r:id="rId59"/>
    <p:sldId id="293" r:id="rId60"/>
    <p:sldId id="352" r:id="rId61"/>
    <p:sldId id="351" r:id="rId62"/>
    <p:sldId id="353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3"/>
            <p14:sldId id="332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52"/>
            <p14:sldId id="351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443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24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653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17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015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948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6357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685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745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445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405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093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410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832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620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329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478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2278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348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40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771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5066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271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619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84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837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113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257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9573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304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35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4232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0940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451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364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0553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1691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9090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9671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1322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6076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74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2915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1765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7163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8239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7805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062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1392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00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5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23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frm=1&amp;source=images&amp;cd=&amp;cad=rja&amp;docid=7c3P_Iv1f1bXkM&amp;tbnid=Hbpg5GR5aZJxtM:&amp;ved=0CAUQjRw&amp;url=http://www.sciencegeek.net/Chemistry/taters/solubility.htm&amp;ei=TIJgUafiLIzCswbSrIH4Aw&amp;bvm=bv.44770516,d.Yms&amp;psig=AFQjCNEVvq2UlYH09a_Ex-vgWa7X60LLrA&amp;ust=136536569820571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στην επιφάνεια της 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/>
              <a:t>Αριάδνη 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Τύποι όξινης </a:t>
            </a:r>
            <a:r>
              <a:rPr lang="el-GR" dirty="0" smtClean="0"/>
              <a:t>υδρόλυσης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b="1" dirty="0"/>
              <a:t>1) </a:t>
            </a:r>
            <a:r>
              <a:rPr lang="el-GR" sz="2000" b="1" dirty="0"/>
              <a:t>Σύμπτωτη υδρόλυση (</a:t>
            </a:r>
            <a:r>
              <a:rPr lang="en-US" sz="2000" b="1" dirty="0"/>
              <a:t>congruent)</a:t>
            </a:r>
            <a:r>
              <a:rPr lang="el-GR" sz="2000" b="1" dirty="0"/>
              <a:t>:</a:t>
            </a:r>
            <a:r>
              <a:rPr lang="el-GR" sz="2000" dirty="0"/>
              <a:t> χωρίς στερεό </a:t>
            </a:r>
            <a:r>
              <a:rPr lang="el-GR" sz="2000" dirty="0" smtClean="0"/>
              <a:t>υπόλειμμα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en-US" sz="2000" b="1" dirty="0" smtClean="0"/>
              <a:t>Mg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SiO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 </a:t>
            </a:r>
            <a:r>
              <a:rPr lang="en-US" sz="2000" b="1" dirty="0"/>
              <a:t>(</a:t>
            </a:r>
            <a:r>
              <a:rPr lang="el-GR" sz="2000" b="1" dirty="0"/>
              <a:t>φορστερίτης)</a:t>
            </a:r>
            <a:r>
              <a:rPr lang="en-US" sz="2000" b="1" dirty="0"/>
              <a:t> + 4H</a:t>
            </a:r>
            <a:r>
              <a:rPr lang="en-US" sz="2000" b="1" baseline="-25000" dirty="0"/>
              <a:t>2</a:t>
            </a:r>
            <a:r>
              <a:rPr lang="en-US" sz="2000" b="1" dirty="0"/>
              <a:t>CO</a:t>
            </a:r>
            <a:r>
              <a:rPr lang="en-US" sz="2000" b="1" baseline="-25000" dirty="0"/>
              <a:t>3</a:t>
            </a:r>
            <a:r>
              <a:rPr lang="en-US" sz="2000" b="1" dirty="0"/>
              <a:t> (</a:t>
            </a:r>
            <a:r>
              <a:rPr lang="en-US" sz="2000" b="1" dirty="0" err="1"/>
              <a:t>aq</a:t>
            </a:r>
            <a:r>
              <a:rPr lang="en-US" sz="2000" b="1" dirty="0"/>
              <a:t>) </a:t>
            </a:r>
            <a:r>
              <a:rPr lang="en-US" sz="2000" b="1" dirty="0">
                <a:sym typeface="Wingdings" pitchFamily="2" charset="2"/>
              </a:rPr>
              <a:t> 2Mg</a:t>
            </a:r>
            <a:r>
              <a:rPr lang="en-US" sz="2000" b="1" baseline="30000" dirty="0">
                <a:sym typeface="Wingdings" pitchFamily="2" charset="2"/>
              </a:rPr>
              <a:t>+2 </a:t>
            </a:r>
            <a:r>
              <a:rPr lang="en-US" sz="2000" b="1" dirty="0">
                <a:sym typeface="Wingdings" pitchFamily="2" charset="2"/>
              </a:rPr>
              <a:t>+ </a:t>
            </a:r>
            <a:r>
              <a:rPr lang="en-US" sz="2000" b="1" dirty="0" smtClean="0">
                <a:sym typeface="Wingdings" pitchFamily="2" charset="2"/>
              </a:rPr>
              <a:t>4HCO</a:t>
            </a:r>
            <a:r>
              <a:rPr lang="en-US" sz="2000" b="1" baseline="30000" dirty="0" smtClean="0">
                <a:sym typeface="Wingdings" pitchFamily="2" charset="2"/>
              </a:rPr>
              <a:t>3-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+ H</a:t>
            </a:r>
            <a:r>
              <a:rPr lang="en-US" sz="2000" b="1" baseline="-25000" dirty="0">
                <a:sym typeface="Wingdings" pitchFamily="2" charset="2"/>
              </a:rPr>
              <a:t>4</a:t>
            </a:r>
            <a:r>
              <a:rPr lang="en-US" sz="2000" b="1" dirty="0">
                <a:sym typeface="Wingdings" pitchFamily="2" charset="2"/>
              </a:rPr>
              <a:t>SiO</a:t>
            </a:r>
            <a:r>
              <a:rPr lang="en-US" sz="2000" b="1" baseline="-25000" dirty="0">
                <a:sym typeface="Wingdings" pitchFamily="2" charset="2"/>
              </a:rPr>
              <a:t>4</a:t>
            </a:r>
            <a:r>
              <a:rPr lang="en-US" sz="2000" b="1" dirty="0">
                <a:sym typeface="Wingdings" pitchFamily="2" charset="2"/>
              </a:rPr>
              <a:t> (</a:t>
            </a:r>
            <a:r>
              <a:rPr lang="en-US" sz="2000" b="1" dirty="0" err="1">
                <a:sym typeface="Wingdings" pitchFamily="2" charset="2"/>
              </a:rPr>
              <a:t>aq</a:t>
            </a:r>
            <a:r>
              <a:rPr lang="en-US" sz="2000" b="1" dirty="0">
                <a:sym typeface="Wingdings" pitchFamily="2" charset="2"/>
              </a:rPr>
              <a:t>)</a:t>
            </a:r>
            <a:endParaRPr lang="el-GR" sz="2000" b="1" dirty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  <a:buNone/>
            </a:pPr>
            <a:endParaRPr lang="el-GR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en-US" sz="2000" b="1" dirty="0"/>
              <a:t>2) </a:t>
            </a:r>
            <a:r>
              <a:rPr lang="el-GR" sz="2000" b="1" dirty="0"/>
              <a:t>Ασύμπτωτη υδρόλυση </a:t>
            </a:r>
            <a:r>
              <a:rPr lang="en-US" sz="2000" b="1" dirty="0"/>
              <a:t>(incongruent)</a:t>
            </a:r>
            <a:r>
              <a:rPr lang="el-GR" sz="2000" b="1" dirty="0"/>
              <a:t>:</a:t>
            </a:r>
            <a:r>
              <a:rPr lang="el-GR" sz="2000" dirty="0"/>
              <a:t> με στερεό υπόλειμμα – νέο αργιλοπυριτικό ορυκτό (συνήθης υδρόλυση πυριτικών ορυκτών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l-GR" sz="2000" b="1" dirty="0"/>
              <a:t>2Ν</a:t>
            </a:r>
            <a:r>
              <a:rPr lang="en-US" sz="2000" b="1" dirty="0"/>
              <a:t>aAlSi3O8 (</a:t>
            </a:r>
            <a:r>
              <a:rPr lang="el-GR" sz="2000" b="1" dirty="0"/>
              <a:t>αλβίτης)</a:t>
            </a:r>
            <a:r>
              <a:rPr lang="en-US" sz="2000" b="1" dirty="0"/>
              <a:t> + 2H</a:t>
            </a:r>
            <a:r>
              <a:rPr lang="en-US" sz="2000" b="1" baseline="-25000" dirty="0"/>
              <a:t>2</a:t>
            </a:r>
            <a:r>
              <a:rPr lang="en-US" sz="2000" b="1" dirty="0"/>
              <a:t>CO</a:t>
            </a:r>
            <a:r>
              <a:rPr lang="en-US" sz="2000" b="1" baseline="-25000" dirty="0"/>
              <a:t>3</a:t>
            </a:r>
            <a:r>
              <a:rPr lang="en-US" sz="2000" b="1" dirty="0"/>
              <a:t> (</a:t>
            </a:r>
            <a:r>
              <a:rPr lang="en-US" sz="2000" b="1" dirty="0" err="1"/>
              <a:t>aq</a:t>
            </a:r>
            <a:r>
              <a:rPr lang="en-US" sz="2000" b="1" dirty="0"/>
              <a:t>) + 9H</a:t>
            </a:r>
            <a:r>
              <a:rPr lang="en-US" sz="2000" b="1" baseline="-25000" dirty="0"/>
              <a:t>2</a:t>
            </a:r>
            <a:r>
              <a:rPr lang="en-US" sz="2000" b="1" dirty="0"/>
              <a:t>O </a:t>
            </a:r>
            <a:r>
              <a:rPr lang="en-US" sz="2000" b="1" dirty="0">
                <a:sym typeface="Wingdings" pitchFamily="2" charset="2"/>
              </a:rPr>
              <a:t> </a:t>
            </a:r>
            <a:endParaRPr lang="en-US" sz="2000" b="1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000" b="1" dirty="0" smtClean="0">
                <a:sym typeface="Wingdings" pitchFamily="2" charset="2"/>
              </a:rPr>
              <a:t>Al</a:t>
            </a:r>
            <a:r>
              <a:rPr lang="en-US" sz="2000" b="1" baseline="-25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Si</a:t>
            </a:r>
            <a:r>
              <a:rPr lang="en-US" sz="2000" b="1" baseline="-25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O</a:t>
            </a:r>
            <a:r>
              <a:rPr lang="en-US" sz="2000" b="1" baseline="-25000" dirty="0" smtClean="0">
                <a:sym typeface="Wingdings" pitchFamily="2" charset="2"/>
              </a:rPr>
              <a:t>5</a:t>
            </a:r>
            <a:r>
              <a:rPr lang="en-US" sz="2000" b="1" dirty="0" smtClean="0">
                <a:sym typeface="Wingdings" pitchFamily="2" charset="2"/>
              </a:rPr>
              <a:t>(OH)</a:t>
            </a:r>
            <a:r>
              <a:rPr lang="en-US" sz="2000" b="1" baseline="-25000" dirty="0" smtClean="0">
                <a:sym typeface="Wingdings" pitchFamily="2" charset="2"/>
              </a:rPr>
              <a:t>4</a:t>
            </a:r>
            <a:r>
              <a:rPr lang="en-US" sz="2000" b="1" dirty="0" smtClean="0">
                <a:sym typeface="Wingdings" pitchFamily="2" charset="2"/>
              </a:rPr>
              <a:t>(</a:t>
            </a:r>
            <a:r>
              <a:rPr lang="el-GR" sz="2000" b="1" dirty="0">
                <a:sym typeface="Wingdings" pitchFamily="2" charset="2"/>
              </a:rPr>
              <a:t>καολινίτης</a:t>
            </a:r>
            <a:r>
              <a:rPr lang="en-US" sz="2000" b="1" dirty="0">
                <a:sym typeface="Wingdings" pitchFamily="2" charset="2"/>
              </a:rPr>
              <a:t>)</a:t>
            </a:r>
            <a:r>
              <a:rPr lang="el-GR" sz="2000" b="1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+ 2Na</a:t>
            </a:r>
            <a:r>
              <a:rPr lang="en-US" sz="2000" b="1" baseline="30000" dirty="0">
                <a:sym typeface="Wingdings" pitchFamily="2" charset="2"/>
              </a:rPr>
              <a:t>+</a:t>
            </a:r>
            <a:r>
              <a:rPr lang="en-US" sz="2000" b="1" dirty="0">
                <a:sym typeface="Wingdings" pitchFamily="2" charset="2"/>
              </a:rPr>
              <a:t> + 2HCO3</a:t>
            </a:r>
            <a:r>
              <a:rPr lang="en-US" sz="2000" b="1" baseline="30000" dirty="0">
                <a:sym typeface="Wingdings" pitchFamily="2" charset="2"/>
              </a:rPr>
              <a:t>-</a:t>
            </a:r>
            <a:r>
              <a:rPr lang="en-US" sz="2000" b="1" dirty="0">
                <a:sym typeface="Wingdings" pitchFamily="2" charset="2"/>
              </a:rPr>
              <a:t> + 4H</a:t>
            </a:r>
            <a:r>
              <a:rPr lang="en-US" sz="2000" b="1" baseline="-25000" dirty="0">
                <a:sym typeface="Wingdings" pitchFamily="2" charset="2"/>
              </a:rPr>
              <a:t>4</a:t>
            </a:r>
            <a:r>
              <a:rPr lang="en-US" sz="2000" b="1" dirty="0">
                <a:sym typeface="Wingdings" pitchFamily="2" charset="2"/>
              </a:rPr>
              <a:t>SiO</a:t>
            </a:r>
            <a:r>
              <a:rPr lang="en-US" sz="2000" b="1" baseline="-25000" dirty="0">
                <a:sym typeface="Wingdings" pitchFamily="2" charset="2"/>
              </a:rPr>
              <a:t>4</a:t>
            </a:r>
            <a:r>
              <a:rPr lang="en-US" sz="2000" b="1" dirty="0">
                <a:sym typeface="Wingdings" pitchFamily="2" charset="2"/>
              </a:rPr>
              <a:t>(</a:t>
            </a:r>
            <a:r>
              <a:rPr lang="en-US" sz="2000" b="1" dirty="0" err="1">
                <a:sym typeface="Wingdings" pitchFamily="2" charset="2"/>
              </a:rPr>
              <a:t>aq</a:t>
            </a:r>
            <a:r>
              <a:rPr lang="en-US" sz="2000" b="1" dirty="0">
                <a:sym typeface="Wingdings" pitchFamily="2" charset="2"/>
              </a:rPr>
              <a:t>)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8144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ΑΣΥΜΠΤΩΤΗ ΟΞΙΝΗ ΥΔΡΟΛΥΣΗ ΠΥΡΙΤΙΚΩΝ </a:t>
            </a:r>
            <a:r>
              <a:rPr lang="el-GR" sz="4000" dirty="0" smtClean="0"/>
              <a:t>ΟΡΥΚΤΩΝ</a:t>
            </a:r>
            <a:endParaRPr lang="el-GR" sz="40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0103" y="1844824"/>
            <a:ext cx="822669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aseline="0" dirty="0"/>
              <a:t>Ο κύριος μηχανισμός χημικής αποσάθρωσης των πρωτογενών πυριτικών ορυκτών είναι η </a:t>
            </a:r>
            <a:r>
              <a:rPr lang="el-GR" sz="2000" b="1" i="1" baseline="0" dirty="0"/>
              <a:t>ασύμπτωτη όξινη υδρόλυση</a:t>
            </a:r>
            <a:r>
              <a:rPr lang="el-GR" sz="2000" baseline="0" dirty="0"/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0104" y="3070374"/>
            <a:ext cx="8226696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aseline="0" dirty="0"/>
              <a:t>Προϊόντα τέτοιων αντιδράσεων είναι τα δευτερογενή αργιλικά ορυκτά (στερεό υπόλειμμα) και διαλυμένα ιόντα.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1541" y="4149874"/>
            <a:ext cx="2033483" cy="11969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aseline="0" dirty="0"/>
              <a:t>ΠΡΩΤΟΓΕΝΕΣ ΠΥΡΙΤΙΚΟ ΟΡΥΚΤΟ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35580" y="4294336"/>
            <a:ext cx="1728788" cy="8318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aseline="0"/>
              <a:t>ΑΡΓΙΛΙΚΟ ΟΡΥΚΤΟ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83055" y="4437211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aseline="0"/>
              <a:t>+ Η</a:t>
            </a:r>
            <a:r>
              <a:rPr lang="el-GR" sz="2400" baseline="30000"/>
              <a:t>+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32342" y="4437211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>
                <a:sym typeface="Wingdings" pitchFamily="2" charset="2"/>
              </a:rPr>
              <a:t></a:t>
            </a:r>
            <a:endParaRPr lang="el-GR" sz="2400" baseline="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62656" y="4434889"/>
            <a:ext cx="2797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aseline="0" dirty="0"/>
              <a:t>+ Η</a:t>
            </a:r>
            <a:r>
              <a:rPr lang="en-US" sz="2400" baseline="-25000" dirty="0"/>
              <a:t>4</a:t>
            </a:r>
            <a:r>
              <a:rPr lang="en-US" sz="2400" baseline="0" dirty="0"/>
              <a:t>SiO</a:t>
            </a:r>
            <a:r>
              <a:rPr lang="en-US" sz="2400" baseline="-25000" dirty="0"/>
              <a:t>4</a:t>
            </a:r>
            <a:r>
              <a:rPr lang="en-US" sz="2400" baseline="0" dirty="0"/>
              <a:t> + </a:t>
            </a:r>
            <a:r>
              <a:rPr lang="el-GR" sz="2400" baseline="0" dirty="0"/>
              <a:t>κατιόντα</a:t>
            </a:r>
            <a:endParaRPr lang="el-GR" sz="2400" baseline="300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16217" y="5392331"/>
            <a:ext cx="151216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baseline="0" dirty="0"/>
              <a:t>Πυριτικό οξύ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6859767" y="4942036"/>
            <a:ext cx="160505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9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9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ΔΙΕΡΓΑΣΙΑ ΧΗΜΙΚΗΣ </a:t>
            </a:r>
            <a:r>
              <a:rPr lang="el-GR" sz="4000" dirty="0" smtClean="0"/>
              <a:t>ΑΠΟΣΑΘΡΩΣΗΣ</a:t>
            </a:r>
            <a:endParaRPr lang="el-GR" sz="4000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93" y="1141760"/>
            <a:ext cx="13811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59"/>
          <p:cNvGrpSpPr/>
          <p:nvPr/>
        </p:nvGrpSpPr>
        <p:grpSpPr>
          <a:xfrm>
            <a:off x="971600" y="1226627"/>
            <a:ext cx="6624736" cy="1208212"/>
            <a:chOff x="683568" y="1214785"/>
            <a:chExt cx="7502525" cy="1528763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2418" y="1357660"/>
              <a:ext cx="138112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755" y="1429098"/>
              <a:ext cx="1219200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8255" y="1214785"/>
              <a:ext cx="1655763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1143" y="1214785"/>
              <a:ext cx="138112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905" y="1214785"/>
              <a:ext cx="138112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643" y="1286223"/>
              <a:ext cx="138112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968" y="1214785"/>
              <a:ext cx="138112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280" y="1359248"/>
              <a:ext cx="1655763" cy="131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543" y="1357660"/>
              <a:ext cx="1655762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655" y="1357660"/>
              <a:ext cx="1655763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855" y="1430685"/>
              <a:ext cx="1655763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893" y="1357660"/>
              <a:ext cx="1655762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188393" y="1684685"/>
              <a:ext cx="6840537" cy="968375"/>
            </a:xfrm>
            <a:custGeom>
              <a:avLst/>
              <a:gdLst>
                <a:gd name="T0" fmla="*/ 2147483647 w 4309"/>
                <a:gd name="T1" fmla="*/ 2147483647 h 610"/>
                <a:gd name="T2" fmla="*/ 2147483647 w 4309"/>
                <a:gd name="T3" fmla="*/ 2147483647 h 610"/>
                <a:gd name="T4" fmla="*/ 2147483647 w 4309"/>
                <a:gd name="T5" fmla="*/ 2147483647 h 610"/>
                <a:gd name="T6" fmla="*/ 2147483647 w 4309"/>
                <a:gd name="T7" fmla="*/ 2147483647 h 610"/>
                <a:gd name="T8" fmla="*/ 2147483647 w 4309"/>
                <a:gd name="T9" fmla="*/ 2147483647 h 610"/>
                <a:gd name="T10" fmla="*/ 2147483647 w 4309"/>
                <a:gd name="T11" fmla="*/ 2147483647 h 610"/>
                <a:gd name="T12" fmla="*/ 2147483647 w 4309"/>
                <a:gd name="T13" fmla="*/ 2147483647 h 610"/>
                <a:gd name="T14" fmla="*/ 2147483647 w 4309"/>
                <a:gd name="T15" fmla="*/ 2147483647 h 610"/>
                <a:gd name="T16" fmla="*/ 2147483647 w 4309"/>
                <a:gd name="T17" fmla="*/ 2147483647 h 610"/>
                <a:gd name="T18" fmla="*/ 2147483647 w 4309"/>
                <a:gd name="T19" fmla="*/ 2147483647 h 610"/>
                <a:gd name="T20" fmla="*/ 2147483647 w 4309"/>
                <a:gd name="T21" fmla="*/ 2147483647 h 610"/>
                <a:gd name="T22" fmla="*/ 2147483647 w 4309"/>
                <a:gd name="T23" fmla="*/ 2147483647 h 610"/>
                <a:gd name="T24" fmla="*/ 2147483647 w 4309"/>
                <a:gd name="T25" fmla="*/ 2147483647 h 610"/>
                <a:gd name="T26" fmla="*/ 2147483647 w 4309"/>
                <a:gd name="T27" fmla="*/ 2147483647 h 610"/>
                <a:gd name="T28" fmla="*/ 2147483647 w 4309"/>
                <a:gd name="T29" fmla="*/ 2147483647 h 610"/>
                <a:gd name="T30" fmla="*/ 2147483647 w 4309"/>
                <a:gd name="T31" fmla="*/ 2147483647 h 610"/>
                <a:gd name="T32" fmla="*/ 2147483647 w 4309"/>
                <a:gd name="T33" fmla="*/ 2147483647 h 610"/>
                <a:gd name="T34" fmla="*/ 2147483647 w 4309"/>
                <a:gd name="T35" fmla="*/ 2147483647 h 610"/>
                <a:gd name="T36" fmla="*/ 2147483647 w 4309"/>
                <a:gd name="T37" fmla="*/ 2147483647 h 610"/>
                <a:gd name="T38" fmla="*/ 2147483647 w 4309"/>
                <a:gd name="T39" fmla="*/ 2147483647 h 610"/>
                <a:gd name="T40" fmla="*/ 2147483647 w 4309"/>
                <a:gd name="T41" fmla="*/ 2147483647 h 610"/>
                <a:gd name="T42" fmla="*/ 2147483647 w 4309"/>
                <a:gd name="T43" fmla="*/ 2147483647 h 610"/>
                <a:gd name="T44" fmla="*/ 2147483647 w 4309"/>
                <a:gd name="T45" fmla="*/ 2147483647 h 610"/>
                <a:gd name="T46" fmla="*/ 2147483647 w 4309"/>
                <a:gd name="T47" fmla="*/ 2147483647 h 610"/>
                <a:gd name="T48" fmla="*/ 2147483647 w 4309"/>
                <a:gd name="T49" fmla="*/ 2147483647 h 610"/>
                <a:gd name="T50" fmla="*/ 2147483647 w 4309"/>
                <a:gd name="T51" fmla="*/ 2147483647 h 610"/>
                <a:gd name="T52" fmla="*/ 2147483647 w 4309"/>
                <a:gd name="T53" fmla="*/ 2147483647 h 610"/>
                <a:gd name="T54" fmla="*/ 2147483647 w 4309"/>
                <a:gd name="T55" fmla="*/ 2147483647 h 610"/>
                <a:gd name="T56" fmla="*/ 2147483647 w 4309"/>
                <a:gd name="T57" fmla="*/ 2147483647 h 610"/>
                <a:gd name="T58" fmla="*/ 2147483647 w 4309"/>
                <a:gd name="T59" fmla="*/ 2147483647 h 610"/>
                <a:gd name="T60" fmla="*/ 2147483647 w 4309"/>
                <a:gd name="T61" fmla="*/ 2147483647 h 610"/>
                <a:gd name="T62" fmla="*/ 2147483647 w 4309"/>
                <a:gd name="T63" fmla="*/ 2147483647 h 610"/>
                <a:gd name="T64" fmla="*/ 2147483647 w 4309"/>
                <a:gd name="T65" fmla="*/ 2147483647 h 610"/>
                <a:gd name="T66" fmla="*/ 2147483647 w 4309"/>
                <a:gd name="T67" fmla="*/ 2147483647 h 610"/>
                <a:gd name="T68" fmla="*/ 2147483647 w 4309"/>
                <a:gd name="T69" fmla="*/ 2147483647 h 610"/>
                <a:gd name="T70" fmla="*/ 2147483647 w 4309"/>
                <a:gd name="T71" fmla="*/ 2147483647 h 610"/>
                <a:gd name="T72" fmla="*/ 2147483647 w 4309"/>
                <a:gd name="T73" fmla="*/ 2147483647 h 610"/>
                <a:gd name="T74" fmla="*/ 2147483647 w 4309"/>
                <a:gd name="T75" fmla="*/ 2147483647 h 610"/>
                <a:gd name="T76" fmla="*/ 2147483647 w 4309"/>
                <a:gd name="T77" fmla="*/ 2147483647 h 610"/>
                <a:gd name="T78" fmla="*/ 2147483647 w 4309"/>
                <a:gd name="T79" fmla="*/ 2147483647 h 610"/>
                <a:gd name="T80" fmla="*/ 2147483647 w 4309"/>
                <a:gd name="T81" fmla="*/ 2147483647 h 610"/>
                <a:gd name="T82" fmla="*/ 2147483647 w 4309"/>
                <a:gd name="T83" fmla="*/ 2147483647 h 610"/>
                <a:gd name="T84" fmla="*/ 2147483647 w 4309"/>
                <a:gd name="T85" fmla="*/ 2147483647 h 610"/>
                <a:gd name="T86" fmla="*/ 2147483647 w 4309"/>
                <a:gd name="T87" fmla="*/ 2147483647 h 610"/>
                <a:gd name="T88" fmla="*/ 2147483647 w 4309"/>
                <a:gd name="T89" fmla="*/ 2147483647 h 610"/>
                <a:gd name="T90" fmla="*/ 2147483647 w 4309"/>
                <a:gd name="T91" fmla="*/ 2147483647 h 610"/>
                <a:gd name="T92" fmla="*/ 2147483647 w 4309"/>
                <a:gd name="T93" fmla="*/ 2147483647 h 610"/>
                <a:gd name="T94" fmla="*/ 2147483647 w 4309"/>
                <a:gd name="T95" fmla="*/ 2147483647 h 610"/>
                <a:gd name="T96" fmla="*/ 2147483647 w 4309"/>
                <a:gd name="T97" fmla="*/ 2147483647 h 610"/>
                <a:gd name="T98" fmla="*/ 2147483647 w 4309"/>
                <a:gd name="T99" fmla="*/ 2147483647 h 610"/>
                <a:gd name="T100" fmla="*/ 2147483647 w 4309"/>
                <a:gd name="T101" fmla="*/ 2147483647 h 610"/>
                <a:gd name="T102" fmla="*/ 2147483647 w 4309"/>
                <a:gd name="T103" fmla="*/ 2147483647 h 610"/>
                <a:gd name="T104" fmla="*/ 2147483647 w 4309"/>
                <a:gd name="T105" fmla="*/ 2147483647 h 610"/>
                <a:gd name="T106" fmla="*/ 2147483647 w 4309"/>
                <a:gd name="T107" fmla="*/ 2147483647 h 610"/>
                <a:gd name="T108" fmla="*/ 2147483647 w 4309"/>
                <a:gd name="T109" fmla="*/ 2147483647 h 610"/>
                <a:gd name="T110" fmla="*/ 0 w 4309"/>
                <a:gd name="T111" fmla="*/ 2147483647 h 610"/>
                <a:gd name="T112" fmla="*/ 2147483647 w 4309"/>
                <a:gd name="T113" fmla="*/ 2147483647 h 6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09"/>
                <a:gd name="T172" fmla="*/ 0 h 610"/>
                <a:gd name="T173" fmla="*/ 4309 w 4309"/>
                <a:gd name="T174" fmla="*/ 610 h 6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09" h="610">
                  <a:moveTo>
                    <a:pt x="25" y="475"/>
                  </a:moveTo>
                  <a:cubicBezTo>
                    <a:pt x="47" y="409"/>
                    <a:pt x="69" y="347"/>
                    <a:pt x="146" y="335"/>
                  </a:cubicBezTo>
                  <a:cubicBezTo>
                    <a:pt x="174" y="331"/>
                    <a:pt x="201" y="329"/>
                    <a:pt x="229" y="326"/>
                  </a:cubicBezTo>
                  <a:cubicBezTo>
                    <a:pt x="275" y="295"/>
                    <a:pt x="251" y="316"/>
                    <a:pt x="294" y="252"/>
                  </a:cubicBezTo>
                  <a:cubicBezTo>
                    <a:pt x="319" y="214"/>
                    <a:pt x="309" y="167"/>
                    <a:pt x="369" y="159"/>
                  </a:cubicBezTo>
                  <a:cubicBezTo>
                    <a:pt x="409" y="154"/>
                    <a:pt x="450" y="152"/>
                    <a:pt x="490" y="149"/>
                  </a:cubicBezTo>
                  <a:cubicBezTo>
                    <a:pt x="494" y="148"/>
                    <a:pt x="548" y="136"/>
                    <a:pt x="555" y="131"/>
                  </a:cubicBezTo>
                  <a:cubicBezTo>
                    <a:pt x="604" y="98"/>
                    <a:pt x="588" y="69"/>
                    <a:pt x="657" y="47"/>
                  </a:cubicBezTo>
                  <a:cubicBezTo>
                    <a:pt x="699" y="79"/>
                    <a:pt x="717" y="113"/>
                    <a:pt x="768" y="131"/>
                  </a:cubicBezTo>
                  <a:cubicBezTo>
                    <a:pt x="810" y="186"/>
                    <a:pt x="782" y="159"/>
                    <a:pt x="852" y="205"/>
                  </a:cubicBezTo>
                  <a:cubicBezTo>
                    <a:pt x="861" y="211"/>
                    <a:pt x="871" y="218"/>
                    <a:pt x="880" y="224"/>
                  </a:cubicBezTo>
                  <a:cubicBezTo>
                    <a:pt x="889" y="230"/>
                    <a:pt x="908" y="242"/>
                    <a:pt x="908" y="242"/>
                  </a:cubicBezTo>
                  <a:cubicBezTo>
                    <a:pt x="1073" y="222"/>
                    <a:pt x="925" y="251"/>
                    <a:pt x="1010" y="214"/>
                  </a:cubicBezTo>
                  <a:cubicBezTo>
                    <a:pt x="1028" y="206"/>
                    <a:pt x="1066" y="196"/>
                    <a:pt x="1066" y="196"/>
                  </a:cubicBezTo>
                  <a:cubicBezTo>
                    <a:pt x="1110" y="127"/>
                    <a:pt x="1051" y="205"/>
                    <a:pt x="1121" y="159"/>
                  </a:cubicBezTo>
                  <a:cubicBezTo>
                    <a:pt x="1130" y="153"/>
                    <a:pt x="1131" y="138"/>
                    <a:pt x="1140" y="131"/>
                  </a:cubicBezTo>
                  <a:cubicBezTo>
                    <a:pt x="1158" y="116"/>
                    <a:pt x="1185" y="115"/>
                    <a:pt x="1205" y="103"/>
                  </a:cubicBezTo>
                  <a:cubicBezTo>
                    <a:pt x="1289" y="53"/>
                    <a:pt x="1231" y="77"/>
                    <a:pt x="1288" y="56"/>
                  </a:cubicBezTo>
                  <a:cubicBezTo>
                    <a:pt x="1340" y="71"/>
                    <a:pt x="1356" y="67"/>
                    <a:pt x="1391" y="103"/>
                  </a:cubicBezTo>
                  <a:cubicBezTo>
                    <a:pt x="1399" y="111"/>
                    <a:pt x="1401" y="124"/>
                    <a:pt x="1409" y="131"/>
                  </a:cubicBezTo>
                  <a:cubicBezTo>
                    <a:pt x="1443" y="160"/>
                    <a:pt x="1472" y="166"/>
                    <a:pt x="1502" y="196"/>
                  </a:cubicBezTo>
                  <a:cubicBezTo>
                    <a:pt x="1544" y="238"/>
                    <a:pt x="1495" y="216"/>
                    <a:pt x="1549" y="233"/>
                  </a:cubicBezTo>
                  <a:cubicBezTo>
                    <a:pt x="1591" y="298"/>
                    <a:pt x="1651" y="294"/>
                    <a:pt x="1725" y="307"/>
                  </a:cubicBezTo>
                  <a:cubicBezTo>
                    <a:pt x="1781" y="416"/>
                    <a:pt x="1705" y="277"/>
                    <a:pt x="1772" y="372"/>
                  </a:cubicBezTo>
                  <a:cubicBezTo>
                    <a:pt x="1803" y="416"/>
                    <a:pt x="1818" y="462"/>
                    <a:pt x="1864" y="493"/>
                  </a:cubicBezTo>
                  <a:cubicBezTo>
                    <a:pt x="1939" y="487"/>
                    <a:pt x="1957" y="491"/>
                    <a:pt x="2013" y="475"/>
                  </a:cubicBezTo>
                  <a:cubicBezTo>
                    <a:pt x="2052" y="464"/>
                    <a:pt x="2087" y="428"/>
                    <a:pt x="2125" y="419"/>
                  </a:cubicBezTo>
                  <a:cubicBezTo>
                    <a:pt x="2155" y="412"/>
                    <a:pt x="2187" y="412"/>
                    <a:pt x="2218" y="409"/>
                  </a:cubicBezTo>
                  <a:cubicBezTo>
                    <a:pt x="2298" y="383"/>
                    <a:pt x="2297" y="367"/>
                    <a:pt x="2357" y="307"/>
                  </a:cubicBezTo>
                  <a:cubicBezTo>
                    <a:pt x="2363" y="295"/>
                    <a:pt x="2367" y="281"/>
                    <a:pt x="2375" y="270"/>
                  </a:cubicBezTo>
                  <a:cubicBezTo>
                    <a:pt x="2383" y="259"/>
                    <a:pt x="2396" y="253"/>
                    <a:pt x="2403" y="242"/>
                  </a:cubicBezTo>
                  <a:cubicBezTo>
                    <a:pt x="2409" y="231"/>
                    <a:pt x="2407" y="216"/>
                    <a:pt x="2413" y="205"/>
                  </a:cubicBezTo>
                  <a:cubicBezTo>
                    <a:pt x="2418" y="194"/>
                    <a:pt x="2477" y="94"/>
                    <a:pt x="2487" y="84"/>
                  </a:cubicBezTo>
                  <a:cubicBezTo>
                    <a:pt x="2528" y="44"/>
                    <a:pt x="2581" y="19"/>
                    <a:pt x="2636" y="1"/>
                  </a:cubicBezTo>
                  <a:cubicBezTo>
                    <a:pt x="2676" y="4"/>
                    <a:pt x="2717" y="0"/>
                    <a:pt x="2756" y="10"/>
                  </a:cubicBezTo>
                  <a:cubicBezTo>
                    <a:pt x="2785" y="17"/>
                    <a:pt x="2815" y="80"/>
                    <a:pt x="2831" y="103"/>
                  </a:cubicBezTo>
                  <a:cubicBezTo>
                    <a:pt x="2843" y="140"/>
                    <a:pt x="2859" y="159"/>
                    <a:pt x="2886" y="187"/>
                  </a:cubicBezTo>
                  <a:cubicBezTo>
                    <a:pt x="2889" y="196"/>
                    <a:pt x="2887" y="211"/>
                    <a:pt x="2896" y="214"/>
                  </a:cubicBezTo>
                  <a:cubicBezTo>
                    <a:pt x="2935" y="225"/>
                    <a:pt x="2977" y="217"/>
                    <a:pt x="3016" y="224"/>
                  </a:cubicBezTo>
                  <a:cubicBezTo>
                    <a:pt x="3043" y="229"/>
                    <a:pt x="3051" y="258"/>
                    <a:pt x="3072" y="270"/>
                  </a:cubicBezTo>
                  <a:cubicBezTo>
                    <a:pt x="3083" y="276"/>
                    <a:pt x="3097" y="276"/>
                    <a:pt x="3109" y="279"/>
                  </a:cubicBezTo>
                  <a:cubicBezTo>
                    <a:pt x="3198" y="339"/>
                    <a:pt x="3146" y="328"/>
                    <a:pt x="3286" y="317"/>
                  </a:cubicBezTo>
                  <a:cubicBezTo>
                    <a:pt x="3338" y="303"/>
                    <a:pt x="3391" y="299"/>
                    <a:pt x="3444" y="289"/>
                  </a:cubicBezTo>
                  <a:cubicBezTo>
                    <a:pt x="3479" y="294"/>
                    <a:pt x="3517" y="292"/>
                    <a:pt x="3546" y="317"/>
                  </a:cubicBezTo>
                  <a:cubicBezTo>
                    <a:pt x="3585" y="351"/>
                    <a:pt x="3589" y="384"/>
                    <a:pt x="3639" y="400"/>
                  </a:cubicBezTo>
                  <a:cubicBezTo>
                    <a:pt x="3679" y="459"/>
                    <a:pt x="3753" y="434"/>
                    <a:pt x="3815" y="428"/>
                  </a:cubicBezTo>
                  <a:cubicBezTo>
                    <a:pt x="3824" y="422"/>
                    <a:pt x="3833" y="414"/>
                    <a:pt x="3843" y="409"/>
                  </a:cubicBezTo>
                  <a:cubicBezTo>
                    <a:pt x="3852" y="405"/>
                    <a:pt x="3863" y="405"/>
                    <a:pt x="3871" y="400"/>
                  </a:cubicBezTo>
                  <a:cubicBezTo>
                    <a:pt x="3922" y="366"/>
                    <a:pt x="3875" y="377"/>
                    <a:pt x="3927" y="354"/>
                  </a:cubicBezTo>
                  <a:cubicBezTo>
                    <a:pt x="3951" y="343"/>
                    <a:pt x="4001" y="326"/>
                    <a:pt x="4001" y="326"/>
                  </a:cubicBezTo>
                  <a:cubicBezTo>
                    <a:pt x="4041" y="329"/>
                    <a:pt x="4082" y="328"/>
                    <a:pt x="4122" y="335"/>
                  </a:cubicBezTo>
                  <a:cubicBezTo>
                    <a:pt x="4159" y="342"/>
                    <a:pt x="4206" y="409"/>
                    <a:pt x="4206" y="409"/>
                  </a:cubicBezTo>
                  <a:cubicBezTo>
                    <a:pt x="4206" y="410"/>
                    <a:pt x="4217" y="475"/>
                    <a:pt x="4224" y="484"/>
                  </a:cubicBezTo>
                  <a:cubicBezTo>
                    <a:pt x="4243" y="507"/>
                    <a:pt x="4308" y="506"/>
                    <a:pt x="4308" y="540"/>
                  </a:cubicBezTo>
                  <a:lnTo>
                    <a:pt x="4309" y="610"/>
                  </a:lnTo>
                  <a:lnTo>
                    <a:pt x="0" y="610"/>
                  </a:lnTo>
                  <a:lnTo>
                    <a:pt x="25" y="475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051993" y="2286348"/>
              <a:ext cx="1871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baseline="0"/>
                <a:t>ΛΙΘΟΣΦΑΙΡΑ</a:t>
              </a:r>
            </a:p>
          </p:txBody>
        </p:sp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268760"/>
              <a:ext cx="1655762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2218" y="1284635"/>
              <a:ext cx="1655762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805" y="1357660"/>
              <a:ext cx="1655763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380" y="1357660"/>
              <a:ext cx="1655763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2718" y="1286223"/>
              <a:ext cx="1655762" cy="131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57201" y="2506543"/>
            <a:ext cx="2549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baseline="0" dirty="0"/>
              <a:t>ΥΔΑΤΙΚΑ ΔΙΑΛΥΜΑΤΑ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52785" y="3382199"/>
            <a:ext cx="161924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u="sng" baseline="0" dirty="0"/>
              <a:t>Κύρια στοιχεία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Ca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Mg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K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Na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Cl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SO</a:t>
            </a:r>
            <a:r>
              <a:rPr lang="en-US" sz="1600" baseline="-25000" dirty="0"/>
              <a:t>4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HCO</a:t>
            </a:r>
            <a:r>
              <a:rPr lang="en-US" sz="1600" baseline="-25000" dirty="0"/>
              <a:t>3</a:t>
            </a:r>
            <a:endParaRPr lang="el-GR" sz="1600" baseline="-25000" dirty="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864084" y="3363410"/>
            <a:ext cx="169227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u="sng" baseline="0" dirty="0"/>
              <a:t>Ιχνο-στοιχεία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As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Cd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Cr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Cu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Hg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Cu</a:t>
            </a:r>
          </a:p>
          <a:p>
            <a:pPr algn="ctr">
              <a:spcBef>
                <a:spcPct val="50000"/>
              </a:spcBef>
            </a:pPr>
            <a:r>
              <a:rPr lang="en-US" sz="1600" baseline="0" dirty="0"/>
              <a:t>Zn</a:t>
            </a:r>
            <a:endParaRPr lang="el-GR" sz="1600" dirty="0"/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3168121" y="2483804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415366" y="2603381"/>
            <a:ext cx="136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baseline="0" dirty="0"/>
              <a:t>ΣΤΕΡΕΑ</a:t>
            </a: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6634422" y="2495468"/>
            <a:ext cx="5762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759604" y="3709869"/>
            <a:ext cx="2520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u="sng" baseline="0" dirty="0"/>
              <a:t>Πρωτογενή ανθεκτικά ορυκτά</a:t>
            </a:r>
          </a:p>
          <a:p>
            <a:pPr algn="ctr">
              <a:spcBef>
                <a:spcPct val="50000"/>
              </a:spcBef>
            </a:pPr>
            <a:r>
              <a:rPr lang="el-GR" baseline="0" dirty="0"/>
              <a:t>Χαλαζίας (</a:t>
            </a:r>
            <a:r>
              <a:rPr lang="en-US" baseline="0" dirty="0"/>
              <a:t>SiO</a:t>
            </a:r>
            <a:r>
              <a:rPr lang="en-US" baseline="-25000" dirty="0"/>
              <a:t>2</a:t>
            </a:r>
            <a:r>
              <a:rPr lang="en-US" baseline="0" dirty="0"/>
              <a:t>)</a:t>
            </a:r>
            <a:endParaRPr lang="el-GR" dirty="0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165447" y="3673583"/>
            <a:ext cx="25209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u="sng" baseline="0" dirty="0"/>
              <a:t>Δευτερογενή ορυκτά</a:t>
            </a:r>
          </a:p>
          <a:p>
            <a:pPr algn="ctr">
              <a:spcBef>
                <a:spcPct val="50000"/>
              </a:spcBef>
            </a:pPr>
            <a:r>
              <a:rPr lang="el-GR" baseline="0" dirty="0"/>
              <a:t>Οξείδια</a:t>
            </a:r>
          </a:p>
          <a:p>
            <a:pPr algn="ctr">
              <a:spcBef>
                <a:spcPct val="50000"/>
              </a:spcBef>
            </a:pPr>
            <a:r>
              <a:rPr lang="el-GR" baseline="0" dirty="0"/>
              <a:t>Αργιλικά (ιλλίτης, μοντμοριλονίτης, καολινίτης, χλωρίτης)</a:t>
            </a:r>
            <a:endParaRPr lang="el-GR" dirty="0"/>
          </a:p>
        </p:txBody>
      </p:sp>
      <p:cxnSp>
        <p:nvCxnSpPr>
          <p:cNvPr id="33" name="AutoShape 33"/>
          <p:cNvCxnSpPr>
            <a:cxnSpLocks noChangeShapeType="1"/>
          </p:cNvCxnSpPr>
          <p:nvPr/>
        </p:nvCxnSpPr>
        <p:spPr bwMode="auto">
          <a:xfrm rot="5400000">
            <a:off x="1107048" y="2948326"/>
            <a:ext cx="396876" cy="35238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" name="AutoShape 34"/>
          <p:cNvCxnSpPr>
            <a:cxnSpLocks noChangeShapeType="1"/>
          </p:cNvCxnSpPr>
          <p:nvPr/>
        </p:nvCxnSpPr>
        <p:spPr bwMode="auto">
          <a:xfrm>
            <a:off x="1481678" y="3113274"/>
            <a:ext cx="1027114" cy="2177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" name="AutoShape 35"/>
          <p:cNvCxnSpPr>
            <a:cxnSpLocks noChangeShapeType="1"/>
            <a:stCxn id="29" idx="2"/>
            <a:endCxn id="31" idx="0"/>
          </p:cNvCxnSpPr>
          <p:nvPr/>
        </p:nvCxnSpPr>
        <p:spPr bwMode="auto">
          <a:xfrm rot="5400000">
            <a:off x="5205022" y="2815313"/>
            <a:ext cx="709613" cy="1079500"/>
          </a:xfrm>
          <a:prstGeom prst="bentConnector3">
            <a:avLst>
              <a:gd name="adj1" fmla="val 27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" name="AutoShape 36"/>
          <p:cNvCxnSpPr>
            <a:cxnSpLocks noChangeShapeType="1"/>
          </p:cNvCxnSpPr>
          <p:nvPr/>
        </p:nvCxnSpPr>
        <p:spPr bwMode="auto">
          <a:xfrm rot="16200000" flipH="1">
            <a:off x="6556779" y="2539335"/>
            <a:ext cx="669925" cy="1584325"/>
          </a:xfrm>
          <a:prstGeom prst="bentConnector3">
            <a:avLst>
              <a:gd name="adj1" fmla="val 320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5343007" y="5633582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aseline="0" dirty="0"/>
              <a:t>προσρόφηση</a:t>
            </a:r>
          </a:p>
        </p:txBody>
      </p:sp>
      <p:cxnSp>
        <p:nvCxnSpPr>
          <p:cNvPr id="76" name="AutoShape 38"/>
          <p:cNvCxnSpPr>
            <a:cxnSpLocks noChangeShapeType="1"/>
          </p:cNvCxnSpPr>
          <p:nvPr/>
        </p:nvCxnSpPr>
        <p:spPr bwMode="auto">
          <a:xfrm>
            <a:off x="3006259" y="5447478"/>
            <a:ext cx="4787900" cy="36513"/>
          </a:xfrm>
          <a:prstGeom prst="bentConnector4">
            <a:avLst>
              <a:gd name="adj1" fmla="val 36838"/>
              <a:gd name="adj2" fmla="val 19553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527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ΠΡΟΪΟΝΤΑ ΧΗΜΙΚΗΣ </a:t>
            </a:r>
            <a:r>
              <a:rPr lang="el-GR" sz="4000" dirty="0" smtClean="0"/>
              <a:t>ΑΠΟΣΑΘΡΩΣΗΣ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sz="2800" b="1" dirty="0"/>
              <a:t>Ευδιάλυτα συστατικά:</a:t>
            </a:r>
            <a:r>
              <a:rPr lang="el-GR" sz="2800" dirty="0"/>
              <a:t> - Απελευθερώνονται και απομακρύνονται σε μορφή ιόντων στο διάλυμα κατά την αποσύνθεση των πρωτογενών ορυκτών. Γενικά αντανακλούν τη σύσταση των μητρικών πετρωμάτων </a:t>
            </a:r>
            <a:r>
              <a:rPr lang="el-GR" sz="2800" dirty="0">
                <a:sym typeface="Wingdings" pitchFamily="2" charset="2"/>
              </a:rPr>
              <a:t> εμπλουτισμός σε </a:t>
            </a:r>
            <a:r>
              <a:rPr lang="en-US" sz="2800" dirty="0">
                <a:sym typeface="Wingdings" pitchFamily="2" charset="2"/>
              </a:rPr>
              <a:t>Ca, Mg</a:t>
            </a:r>
            <a:r>
              <a:rPr lang="el-GR" sz="2800" dirty="0">
                <a:sym typeface="Wingdings" pitchFamily="2" charset="2"/>
              </a:rPr>
              <a:t> παρουσία βασικών πετρωμάτων, Κ, Ν</a:t>
            </a:r>
            <a:r>
              <a:rPr lang="en-US" sz="2800" dirty="0">
                <a:sym typeface="Wingdings" pitchFamily="2" charset="2"/>
              </a:rPr>
              <a:t>a</a:t>
            </a:r>
            <a:r>
              <a:rPr lang="el-GR" sz="2800" dirty="0">
                <a:sym typeface="Wingdings" pitchFamily="2" charset="2"/>
              </a:rPr>
              <a:t> παρουσία όξινων πετρωμάτων. Είναι δυνατό να καθιζάνουν ή να παραμένουν διαλυμένα ανάλογα με τις περιβαλλοντικές συνθήκες.</a:t>
            </a:r>
          </a:p>
          <a:p>
            <a:pPr>
              <a:defRPr/>
            </a:pPr>
            <a:endParaRPr lang="el-GR" sz="2800" dirty="0">
              <a:sym typeface="Wingdings" pitchFamily="2" charset="2"/>
            </a:endParaRPr>
          </a:p>
          <a:p>
            <a:pPr>
              <a:defRPr/>
            </a:pPr>
            <a:r>
              <a:rPr lang="el-GR" sz="2800" b="1" dirty="0">
                <a:sym typeface="Wingdings" pitchFamily="2" charset="2"/>
              </a:rPr>
              <a:t>Αδιάλυτα δευτερογενή ορυκτά:</a:t>
            </a:r>
            <a:r>
              <a:rPr lang="el-GR" sz="2800" dirty="0">
                <a:sym typeface="Wingdings" pitchFamily="2" charset="2"/>
              </a:rPr>
              <a:t> Προϊόντα οξείδωσης ή ασύμπτωτης υδρόλυσης, συνήθως λεπτόκοκκα (μέγεθος κόκκων &lt; 2μ</a:t>
            </a:r>
            <a:r>
              <a:rPr lang="en-US" sz="2800" dirty="0">
                <a:sym typeface="Wingdings" pitchFamily="2" charset="2"/>
              </a:rPr>
              <a:t>m)</a:t>
            </a:r>
            <a:r>
              <a:rPr lang="el-GR" sz="2800" dirty="0">
                <a:sym typeface="Wingdings" pitchFamily="2" charset="2"/>
              </a:rPr>
              <a:t> περιλαμβάνουν αργιλικά ορυκτά, οξείδια </a:t>
            </a:r>
            <a:r>
              <a:rPr lang="en-US" sz="2800" dirty="0">
                <a:sym typeface="Wingdings" pitchFamily="2" charset="2"/>
              </a:rPr>
              <a:t>Fe, Al</a:t>
            </a:r>
            <a:r>
              <a:rPr lang="el-GR" sz="2800" dirty="0">
                <a:sym typeface="Wingdings" pitchFamily="2" charset="2"/>
              </a:rPr>
              <a:t>, δευτερογενή μεταλλικά ορυκτά και </a:t>
            </a:r>
            <a:r>
              <a:rPr lang="en-US" sz="2800" dirty="0" err="1">
                <a:sym typeface="Wingdings" pitchFamily="2" charset="2"/>
              </a:rPr>
              <a:t>gossan</a:t>
            </a:r>
            <a:r>
              <a:rPr lang="el-GR" sz="2800" dirty="0">
                <a:sym typeface="Wingdings" pitchFamily="2" charset="2"/>
              </a:rPr>
              <a:t> (σιδηρούν κάλυμμα).</a:t>
            </a:r>
          </a:p>
          <a:p>
            <a:pPr>
              <a:defRPr/>
            </a:pPr>
            <a:endParaRPr lang="el-GR" sz="2800" dirty="0">
              <a:sym typeface="Wingdings" pitchFamily="2" charset="2"/>
            </a:endParaRPr>
          </a:p>
          <a:p>
            <a:pPr>
              <a:defRPr/>
            </a:pPr>
            <a:r>
              <a:rPr lang="el-GR" sz="2800" b="1" dirty="0">
                <a:sym typeface="Wingdings" pitchFamily="2" charset="2"/>
              </a:rPr>
              <a:t>Υπολειμματικά πρωτογενή ορυκτά:</a:t>
            </a:r>
            <a:r>
              <a:rPr lang="el-GR" sz="2800" dirty="0">
                <a:sym typeface="Wingdings" pitchFamily="2" charset="2"/>
              </a:rPr>
              <a:t> Διαλύονται βραδέως, εμπλουτίζονται και αναμιγνύονται με τα νέα ορυκτά της αποσάθρωσης. Περιλαμβάνουν μέταλλα &amp; μεταλλικά ορυκτά π.χ. χρυσός, λευκόχρυσος, κασσιτερίτης, χρωμίτης ή μη μεταλλικά π.χ. χαλαζίας, τουρμαλίνης, ζιρκόνιο κλπ</a:t>
            </a:r>
            <a:r>
              <a:rPr lang="el-GR" sz="2800" dirty="0" smtClean="0">
                <a:sym typeface="Wingdings" pitchFamily="2" charset="2"/>
              </a:rPr>
              <a:t>.</a:t>
            </a:r>
            <a:endParaRPr lang="el-GR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14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ΣΙΔΗΡΟΥΝ </a:t>
            </a:r>
            <a:r>
              <a:rPr lang="el-GR" dirty="0" smtClean="0"/>
              <a:t>ΚΑΛΥΜΜΑ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000" dirty="0"/>
              <a:t>Ένυδρα οξείδια </a:t>
            </a:r>
            <a:r>
              <a:rPr lang="en-US" sz="2000" dirty="0" smtClean="0"/>
              <a:t>Fe.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Προέρχονται από οξείδωση θειούχων (σιδηροπυρίτη, μαρκασίτη, μαγνητοπυρίτη, αρσενοπυρίτη) και ανθρακικών (σιδηρίτη, αγκερίτη) </a:t>
            </a:r>
            <a:r>
              <a:rPr lang="el-GR" sz="2000" dirty="0" smtClean="0"/>
              <a:t>ορυκτών</a:t>
            </a:r>
            <a:r>
              <a:rPr lang="en-US" sz="2000" dirty="0" smtClean="0"/>
              <a:t>.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Σταθερά σε επαφή με όξινα θειικά </a:t>
            </a:r>
            <a:r>
              <a:rPr lang="el-GR" sz="2000" dirty="0" smtClean="0"/>
              <a:t>διαλύματα</a:t>
            </a:r>
            <a:r>
              <a:rPr lang="en-US" sz="2000" dirty="0" smtClean="0"/>
              <a:t>.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Κύρια ορυκτά λειμονίτης, χαλαζίας, δευτερογενές </a:t>
            </a:r>
            <a:r>
              <a:rPr lang="en-US" sz="2000" dirty="0"/>
              <a:t>SiO2 + </a:t>
            </a:r>
            <a:r>
              <a:rPr lang="el-GR" sz="2000" dirty="0"/>
              <a:t>παραπληρωματικά ορυκτά ανάλογα με τη σύσταση του μητρικού </a:t>
            </a:r>
            <a:r>
              <a:rPr lang="el-GR" sz="2000" dirty="0" smtClean="0"/>
              <a:t>πετρώματος</a:t>
            </a:r>
            <a:r>
              <a:rPr lang="en-US" sz="2000" dirty="0" smtClean="0"/>
              <a:t>.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Περιβαλλοντική σημασία</a:t>
            </a:r>
            <a:r>
              <a:rPr lang="en-GB" sz="2000" dirty="0"/>
              <a:t>: </a:t>
            </a:r>
            <a:r>
              <a:rPr lang="el-GR" sz="2000" dirty="0"/>
              <a:t>Ικανότητα προσρόφησης μετάλλων </a:t>
            </a:r>
            <a:r>
              <a:rPr lang="el-GR" sz="2000" dirty="0">
                <a:sym typeface="Wingdings" pitchFamily="2" charset="2"/>
              </a:rPr>
              <a:t> σημασία στην διασπορά ρύπων στο </a:t>
            </a:r>
            <a:r>
              <a:rPr lang="el-GR" sz="2000" dirty="0" smtClean="0">
                <a:sym typeface="Wingdings" pitchFamily="2" charset="2"/>
              </a:rPr>
              <a:t>περιβάλλον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n-GB" sz="2000" dirty="0">
              <a:sym typeface="Wingdings" pitchFamily="2" charset="2"/>
            </a:endParaRPr>
          </a:p>
          <a:p>
            <a:pPr>
              <a:defRPr/>
            </a:pPr>
            <a:r>
              <a:rPr lang="el-GR" sz="2000" dirty="0">
                <a:sym typeface="Wingdings" pitchFamily="2" charset="2"/>
              </a:rPr>
              <a:t>Σημασία στην έρευνα κοιτασμάτων  Οδηγός για τον εντοπισμό μεταλλοφορίας μικτών </a:t>
            </a:r>
            <a:r>
              <a:rPr lang="el-GR" sz="2000" dirty="0" smtClean="0">
                <a:sym typeface="Wingdings" pitchFamily="2" charset="2"/>
              </a:rPr>
              <a:t>θειούχων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24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887618"/>
              </p:ext>
            </p:extLst>
          </p:nvPr>
        </p:nvGraphicFramePr>
        <p:xfrm>
          <a:off x="1341355" y="708077"/>
          <a:ext cx="4980087" cy="5676900"/>
        </p:xfrm>
        <a:graphic>
          <a:graphicData uri="http://schemas.openxmlformats.org/drawingml/2006/table">
            <a:tbl>
              <a:tblPr/>
              <a:tblGrid>
                <a:gridCol w="874819"/>
                <a:gridCol w="2774815"/>
                <a:gridCol w="1330453"/>
              </a:tblGrid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Earth's crust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(mean)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Soil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(median)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l-GR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480 mg/kg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 mg/kg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10 - TextBox"/>
          <p:cNvSpPr txBox="1"/>
          <p:nvPr/>
        </p:nvSpPr>
        <p:spPr>
          <a:xfrm>
            <a:off x="164757" y="17312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Major elements</a:t>
            </a:r>
            <a:endParaRPr lang="el-GR" dirty="0"/>
          </a:p>
        </p:txBody>
      </p:sp>
      <p:cxnSp>
        <p:nvCxnSpPr>
          <p:cNvPr id="5" name="12 - Ευθύγραμμο βέλος σύνδεσης"/>
          <p:cNvCxnSpPr>
            <a:endCxn id="4" idx="0"/>
          </p:cNvCxnSpPr>
          <p:nvPr/>
        </p:nvCxnSpPr>
        <p:spPr>
          <a:xfrm flipH="1">
            <a:off x="740821" y="1115785"/>
            <a:ext cx="669111" cy="615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4 - Ευθύγραμμο βέλος σύνδεσης"/>
          <p:cNvCxnSpPr>
            <a:endCxn id="4" idx="2"/>
          </p:cNvCxnSpPr>
          <p:nvPr/>
        </p:nvCxnSpPr>
        <p:spPr>
          <a:xfrm flipH="1" flipV="1">
            <a:off x="740821" y="2377555"/>
            <a:ext cx="612068" cy="1286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6 - TextBox"/>
          <p:cNvSpPr txBox="1"/>
          <p:nvPr/>
        </p:nvSpPr>
        <p:spPr>
          <a:xfrm>
            <a:off x="92749" y="44874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Trace elements</a:t>
            </a:r>
            <a:endParaRPr lang="el-GR" dirty="0"/>
          </a:p>
        </p:txBody>
      </p:sp>
      <p:cxnSp>
        <p:nvCxnSpPr>
          <p:cNvPr id="9" name="18 - Ευθύγραμμο βέλος σύνδεσης"/>
          <p:cNvCxnSpPr>
            <a:endCxn id="7" idx="0"/>
          </p:cNvCxnSpPr>
          <p:nvPr/>
        </p:nvCxnSpPr>
        <p:spPr>
          <a:xfrm flipH="1">
            <a:off x="704817" y="3995036"/>
            <a:ext cx="705115" cy="492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0 - Ευθύγραμμο βέλος σύνδεσης"/>
          <p:cNvCxnSpPr>
            <a:endCxn id="7" idx="2"/>
          </p:cNvCxnSpPr>
          <p:nvPr/>
        </p:nvCxnSpPr>
        <p:spPr>
          <a:xfrm flipH="1" flipV="1">
            <a:off x="704817" y="5133827"/>
            <a:ext cx="780553" cy="1171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1 - Τόξο"/>
          <p:cNvSpPr/>
          <p:nvPr/>
        </p:nvSpPr>
        <p:spPr>
          <a:xfrm flipH="1">
            <a:off x="1445936" y="1183983"/>
            <a:ext cx="75437" cy="523669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7 - Ευθεία γραμμή σύνδεσης"/>
          <p:cNvCxnSpPr/>
          <p:nvPr/>
        </p:nvCxnSpPr>
        <p:spPr>
          <a:xfrm>
            <a:off x="1521374" y="3900394"/>
            <a:ext cx="11536" cy="2405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3 - Έλλειψη"/>
          <p:cNvSpPr/>
          <p:nvPr/>
        </p:nvSpPr>
        <p:spPr>
          <a:xfrm>
            <a:off x="1485370" y="3006467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5 - Έλλειψη"/>
          <p:cNvSpPr/>
          <p:nvPr/>
        </p:nvSpPr>
        <p:spPr>
          <a:xfrm>
            <a:off x="1583667" y="3294499"/>
            <a:ext cx="360040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9 - Έλλειψη"/>
          <p:cNvSpPr/>
          <p:nvPr/>
        </p:nvSpPr>
        <p:spPr>
          <a:xfrm flipV="1">
            <a:off x="1449366" y="2151963"/>
            <a:ext cx="468052" cy="2784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21 - Έλλειψη"/>
          <p:cNvSpPr/>
          <p:nvPr/>
        </p:nvSpPr>
        <p:spPr>
          <a:xfrm>
            <a:off x="1485370" y="2430403"/>
            <a:ext cx="432048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22 - Έλλειψη"/>
          <p:cNvSpPr/>
          <p:nvPr/>
        </p:nvSpPr>
        <p:spPr>
          <a:xfrm>
            <a:off x="1485370" y="3612362"/>
            <a:ext cx="504056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23 - Έλλειψη"/>
          <p:cNvSpPr/>
          <p:nvPr/>
        </p:nvSpPr>
        <p:spPr>
          <a:xfrm>
            <a:off x="1485370" y="2718435"/>
            <a:ext cx="432048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24 - TextBox"/>
          <p:cNvSpPr txBox="1"/>
          <p:nvPr/>
        </p:nvSpPr>
        <p:spPr>
          <a:xfrm>
            <a:off x="6516216" y="1540177"/>
            <a:ext cx="2448272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dirty="0" smtClean="0"/>
              <a:t>Σημαντικός εμπλουτισμός </a:t>
            </a:r>
            <a:r>
              <a:rPr lang="en-US" dirty="0" smtClean="0"/>
              <a:t>C </a:t>
            </a:r>
            <a:r>
              <a:rPr lang="el-GR" dirty="0" smtClean="0"/>
              <a:t>και </a:t>
            </a:r>
            <a:r>
              <a:rPr lang="en-US" dirty="0" smtClean="0"/>
              <a:t>N </a:t>
            </a:r>
            <a:r>
              <a:rPr lang="el-GR" dirty="0" smtClean="0"/>
              <a:t>σε σχέση με τις περιεκτικότητες στο γήινο φλοιό. </a:t>
            </a:r>
          </a:p>
          <a:p>
            <a:pPr marL="342900" indent="-342900">
              <a:buFont typeface="Arial" pitchFamily="34" charset="0"/>
              <a:buChar char="•"/>
            </a:pPr>
            <a:endParaRPr lang="el-G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dirty="0" err="1" smtClean="0"/>
              <a:t>Απεμπλουτισμός</a:t>
            </a:r>
            <a:r>
              <a:rPr lang="el-GR" dirty="0" smtClean="0"/>
              <a:t> </a:t>
            </a:r>
            <a:r>
              <a:rPr lang="en-US" dirty="0" smtClean="0"/>
              <a:t>Ca, Na, K </a:t>
            </a:r>
            <a:r>
              <a:rPr lang="el-GR" dirty="0" smtClean="0"/>
              <a:t>και </a:t>
            </a:r>
            <a:r>
              <a:rPr lang="en-US" dirty="0" smtClean="0"/>
              <a:t>Mg </a:t>
            </a:r>
            <a:r>
              <a:rPr lang="el-GR" dirty="0" smtClean="0"/>
              <a:t>εξαιτίας της υψηλής διαλυτότητας που χαρακτηρίζει τα κύρια ορυκτολογικά συστατικά που περιέχουν τα στοιχεία αυτά. </a:t>
            </a:r>
            <a:endParaRPr lang="el-GR" dirty="0"/>
          </a:p>
        </p:txBody>
      </p:sp>
      <p:sp>
        <p:nvSpPr>
          <p:cNvPr id="29" name="5 - TextBox"/>
          <p:cNvSpPr txBox="1"/>
          <p:nvPr/>
        </p:nvSpPr>
        <p:spPr>
          <a:xfrm>
            <a:off x="740821" y="113743"/>
            <a:ext cx="7776864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Περιεχόμενο των στοιχείων σε εδάφη και στο φλοιό της γης</a:t>
            </a:r>
          </a:p>
        </p:txBody>
      </p:sp>
    </p:spTree>
    <p:extLst>
      <p:ext uri="{BB962C8B-B14F-4D97-AF65-F5344CB8AC3E}">
        <p14:creationId xmlns:p14="http://schemas.microsoft.com/office/powerpoint/2010/main" val="25310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TextBox"/>
          <p:cNvSpPr txBox="1"/>
          <p:nvPr/>
        </p:nvSpPr>
        <p:spPr>
          <a:xfrm>
            <a:off x="2792642" y="1889521"/>
            <a:ext cx="3486708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i="1" dirty="0" smtClean="0"/>
              <a:t>Πρώιμα στάδια αποσάθρωσης </a:t>
            </a:r>
            <a:endParaRPr lang="el-GR" sz="2000" i="1" dirty="0"/>
          </a:p>
        </p:txBody>
      </p:sp>
      <p:sp>
        <p:nvSpPr>
          <p:cNvPr id="6" name="3 - TextBox"/>
          <p:cNvSpPr txBox="1"/>
          <p:nvPr/>
        </p:nvSpPr>
        <p:spPr>
          <a:xfrm>
            <a:off x="55149" y="254085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Γύψος, ανθρακικά ορυκτά, </a:t>
            </a:r>
            <a:r>
              <a:rPr lang="el-GR" sz="1600" dirty="0" err="1" smtClean="0"/>
              <a:t>ολιβίνης</a:t>
            </a:r>
            <a:r>
              <a:rPr lang="el-GR" sz="1600" dirty="0" smtClean="0"/>
              <a:t>, </a:t>
            </a:r>
            <a:r>
              <a:rPr lang="el-GR" sz="1600" dirty="0" err="1" smtClean="0"/>
              <a:t>πυρόξενοι</a:t>
            </a:r>
            <a:r>
              <a:rPr lang="el-GR" sz="1600" dirty="0" smtClean="0"/>
              <a:t>, αμφίβολοι, </a:t>
            </a:r>
            <a:r>
              <a:rPr lang="el-GR" sz="1600" dirty="0" err="1" smtClean="0"/>
              <a:t>άστριοι</a:t>
            </a:r>
            <a:endParaRPr lang="el-GR" sz="1600" dirty="0"/>
          </a:p>
        </p:txBody>
      </p:sp>
      <p:sp>
        <p:nvSpPr>
          <p:cNvPr id="7" name="4 - Δεξιό βέλος"/>
          <p:cNvSpPr/>
          <p:nvPr/>
        </p:nvSpPr>
        <p:spPr>
          <a:xfrm>
            <a:off x="2575429" y="2884963"/>
            <a:ext cx="529998" cy="23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5 - TextBox"/>
          <p:cNvSpPr txBox="1"/>
          <p:nvPr/>
        </p:nvSpPr>
        <p:spPr>
          <a:xfrm>
            <a:off x="3046040" y="2307474"/>
            <a:ext cx="2484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Χαμηλό περιεχόμενο σε νερό και οργανικό υλικό, περιορισμένη </a:t>
            </a:r>
            <a:r>
              <a:rPr lang="el-GR" sz="1600" dirty="0" err="1" smtClean="0"/>
              <a:t>έκλπυση</a:t>
            </a:r>
            <a:r>
              <a:rPr lang="el-GR" sz="1600" dirty="0" smtClean="0"/>
              <a:t>, μικρή χρονική διάρκεια αποσάθρωσης </a:t>
            </a:r>
            <a:endParaRPr lang="el-GR" sz="1600" dirty="0"/>
          </a:p>
        </p:txBody>
      </p:sp>
      <p:sp>
        <p:nvSpPr>
          <p:cNvPr id="10" name="6 - Δεξιό βέλος"/>
          <p:cNvSpPr/>
          <p:nvPr/>
        </p:nvSpPr>
        <p:spPr>
          <a:xfrm>
            <a:off x="5417204" y="2832747"/>
            <a:ext cx="423356" cy="27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7 - TextBox"/>
          <p:cNvSpPr txBox="1"/>
          <p:nvPr/>
        </p:nvSpPr>
        <p:spPr>
          <a:xfrm>
            <a:off x="6028129" y="2621004"/>
            <a:ext cx="267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Ξηρές </a:t>
            </a:r>
            <a:r>
              <a:rPr lang="en-US" sz="1600" dirty="0" smtClean="0"/>
              <a:t>, </a:t>
            </a:r>
            <a:r>
              <a:rPr lang="el-GR" sz="1600" dirty="0" smtClean="0"/>
              <a:t>υγρές ή ψυχρές περιοχές, φτωχά αποσαθρωμένα εδάφη</a:t>
            </a:r>
            <a:endParaRPr lang="el-GR" sz="1600" dirty="0"/>
          </a:p>
        </p:txBody>
      </p:sp>
      <p:sp>
        <p:nvSpPr>
          <p:cNvPr id="12" name="8 - TextBox"/>
          <p:cNvSpPr txBox="1"/>
          <p:nvPr/>
        </p:nvSpPr>
        <p:spPr>
          <a:xfrm>
            <a:off x="437592" y="396038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Χαλαζίας, μαρμαρυγίες, </a:t>
            </a:r>
            <a:r>
              <a:rPr lang="el-GR" sz="1600" dirty="0" err="1" smtClean="0"/>
              <a:t>ιλλίτης</a:t>
            </a:r>
            <a:r>
              <a:rPr lang="el-GR" sz="1600" dirty="0" smtClean="0"/>
              <a:t>, </a:t>
            </a:r>
            <a:r>
              <a:rPr lang="el-GR" sz="1600" dirty="0" err="1" smtClean="0"/>
              <a:t>χλωρίτης</a:t>
            </a:r>
            <a:r>
              <a:rPr lang="el-GR" sz="1600" dirty="0" smtClean="0"/>
              <a:t>, </a:t>
            </a:r>
            <a:r>
              <a:rPr lang="el-GR" sz="1600" dirty="0" err="1" smtClean="0"/>
              <a:t>σμεκτίτης</a:t>
            </a:r>
            <a:endParaRPr lang="el-GR" sz="1600" dirty="0"/>
          </a:p>
        </p:txBody>
      </p:sp>
      <p:sp>
        <p:nvSpPr>
          <p:cNvPr id="13" name="9 - TextBox"/>
          <p:cNvSpPr txBox="1"/>
          <p:nvPr/>
        </p:nvSpPr>
        <p:spPr>
          <a:xfrm>
            <a:off x="2735796" y="3612840"/>
            <a:ext cx="3817404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i="1" dirty="0" smtClean="0"/>
              <a:t>Ενδιάμεσα στάδια αποσάθρωσης </a:t>
            </a:r>
            <a:endParaRPr lang="el-GR" sz="2000" i="1" dirty="0"/>
          </a:p>
        </p:txBody>
      </p:sp>
      <p:sp>
        <p:nvSpPr>
          <p:cNvPr id="14" name="10 - Δεξιό βέλος"/>
          <p:cNvSpPr/>
          <p:nvPr/>
        </p:nvSpPr>
        <p:spPr>
          <a:xfrm>
            <a:off x="2642701" y="4293284"/>
            <a:ext cx="462726" cy="23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1 - TextBox"/>
          <p:cNvSpPr txBox="1"/>
          <p:nvPr/>
        </p:nvSpPr>
        <p:spPr>
          <a:xfrm>
            <a:off x="3102990" y="4115445"/>
            <a:ext cx="222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Διατήρηση </a:t>
            </a:r>
            <a:r>
              <a:rPr lang="en-US" sz="1600" dirty="0" smtClean="0"/>
              <a:t>Na, K, Ca, Mg,</a:t>
            </a:r>
            <a:r>
              <a:rPr lang="el-GR" sz="1600" dirty="0" smtClean="0"/>
              <a:t> </a:t>
            </a:r>
            <a:r>
              <a:rPr lang="en-US" sz="1600" dirty="0" smtClean="0"/>
              <a:t>Fe (II)</a:t>
            </a:r>
            <a:r>
              <a:rPr lang="el-GR" sz="1600" dirty="0" smtClean="0"/>
              <a:t> και </a:t>
            </a:r>
            <a:r>
              <a:rPr lang="en-US" sz="1600" dirty="0" smtClean="0"/>
              <a:t>Si, </a:t>
            </a:r>
            <a:endParaRPr lang="el-GR" sz="1600" dirty="0"/>
          </a:p>
        </p:txBody>
      </p:sp>
      <p:sp>
        <p:nvSpPr>
          <p:cNvPr id="16" name="12 - Δεξιό βέλος"/>
          <p:cNvSpPr/>
          <p:nvPr/>
        </p:nvSpPr>
        <p:spPr>
          <a:xfrm>
            <a:off x="5239815" y="4274197"/>
            <a:ext cx="475311" cy="27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3 - TextBox"/>
          <p:cNvSpPr txBox="1"/>
          <p:nvPr/>
        </p:nvSpPr>
        <p:spPr>
          <a:xfrm>
            <a:off x="5926804" y="3965720"/>
            <a:ext cx="3059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Εδάφη σε εύκρατα κλίματα, συνάθροιση </a:t>
            </a:r>
            <a:r>
              <a:rPr lang="en-US" sz="1600" dirty="0" smtClean="0"/>
              <a:t>humus </a:t>
            </a:r>
            <a:r>
              <a:rPr lang="el-GR" sz="1600" dirty="0" smtClean="0"/>
              <a:t>και αργιλικών ορυκτών, καλά αναπτυγμένοι </a:t>
            </a:r>
            <a:r>
              <a:rPr lang="el-GR" sz="1600" dirty="0" err="1" smtClean="0"/>
              <a:t>έδαφικοί</a:t>
            </a:r>
            <a:r>
              <a:rPr lang="el-GR" sz="1600" dirty="0" smtClean="0"/>
              <a:t> ορίζοντες</a:t>
            </a:r>
            <a:endParaRPr lang="el-GR" sz="1600" dirty="0"/>
          </a:p>
        </p:txBody>
      </p:sp>
      <p:sp>
        <p:nvSpPr>
          <p:cNvPr id="18" name="14 - TextBox"/>
          <p:cNvSpPr txBox="1"/>
          <p:nvPr/>
        </p:nvSpPr>
        <p:spPr>
          <a:xfrm>
            <a:off x="2317612" y="4913924"/>
            <a:ext cx="4027376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i="1" dirty="0" smtClean="0"/>
              <a:t>Προχωρημένα στάδια αποσάθρωσης </a:t>
            </a:r>
            <a:endParaRPr lang="el-GR" sz="2000" i="1" dirty="0"/>
          </a:p>
        </p:txBody>
      </p:sp>
      <p:sp>
        <p:nvSpPr>
          <p:cNvPr id="19" name="15 - TextBox"/>
          <p:cNvSpPr txBox="1"/>
          <p:nvPr/>
        </p:nvSpPr>
        <p:spPr>
          <a:xfrm>
            <a:off x="336708" y="5492278"/>
            <a:ext cx="212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/>
              <a:t>Καολινίτης</a:t>
            </a:r>
            <a:r>
              <a:rPr lang="el-GR" sz="1600" dirty="0" smtClean="0"/>
              <a:t>, </a:t>
            </a:r>
            <a:r>
              <a:rPr lang="el-GR" sz="1600" dirty="0" err="1" smtClean="0"/>
              <a:t>γιψίτης</a:t>
            </a:r>
            <a:r>
              <a:rPr lang="el-GR" sz="1600" dirty="0" smtClean="0"/>
              <a:t>, οξείδια σιδήρου</a:t>
            </a:r>
            <a:endParaRPr lang="el-GR" sz="1600" dirty="0"/>
          </a:p>
        </p:txBody>
      </p:sp>
      <p:sp>
        <p:nvSpPr>
          <p:cNvPr id="20" name="16 - Δεξιό βέλος"/>
          <p:cNvSpPr/>
          <p:nvPr/>
        </p:nvSpPr>
        <p:spPr>
          <a:xfrm>
            <a:off x="2560458" y="5628220"/>
            <a:ext cx="55994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17 - TextBox"/>
          <p:cNvSpPr txBox="1"/>
          <p:nvPr/>
        </p:nvSpPr>
        <p:spPr>
          <a:xfrm>
            <a:off x="3290441" y="5362492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Απομάκρυνση </a:t>
            </a:r>
            <a:r>
              <a:rPr lang="en-US" sz="1600" dirty="0" smtClean="0"/>
              <a:t>Na, K, Ca, Mg, Fe (II) </a:t>
            </a:r>
            <a:r>
              <a:rPr lang="el-GR" sz="1600" dirty="0" smtClean="0"/>
              <a:t>και </a:t>
            </a:r>
            <a:r>
              <a:rPr lang="en-US" sz="1600" dirty="0" smtClean="0"/>
              <a:t>Si, </a:t>
            </a:r>
            <a:r>
              <a:rPr lang="el-GR" sz="1600" dirty="0" smtClean="0"/>
              <a:t>έντονη </a:t>
            </a:r>
            <a:r>
              <a:rPr lang="el-GR" sz="1600" dirty="0" err="1" smtClean="0"/>
              <a:t>έκπλυση</a:t>
            </a:r>
            <a:r>
              <a:rPr lang="el-GR" sz="1600" dirty="0" smtClean="0"/>
              <a:t>, οξείδωση </a:t>
            </a:r>
            <a:r>
              <a:rPr lang="en-US" sz="1600" dirty="0" smtClean="0"/>
              <a:t>Fe (II)</a:t>
            </a:r>
            <a:endParaRPr lang="el-GR" sz="1600" dirty="0"/>
          </a:p>
        </p:txBody>
      </p:sp>
      <p:sp>
        <p:nvSpPr>
          <p:cNvPr id="22" name="18 - Δεξιό βέλος"/>
          <p:cNvSpPr/>
          <p:nvPr/>
        </p:nvSpPr>
        <p:spPr>
          <a:xfrm>
            <a:off x="5239616" y="5647842"/>
            <a:ext cx="421196" cy="222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19 - TextBox"/>
          <p:cNvSpPr txBox="1"/>
          <p:nvPr/>
        </p:nvSpPr>
        <p:spPr>
          <a:xfrm>
            <a:off x="5585925" y="5295961"/>
            <a:ext cx="3421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Εδάφη σε περιοχές με υψηλή θερμοκρασία και μεγάλες ποσότητες ατμοσφαιρικών κατακρημνισμάτων, απουσία </a:t>
            </a:r>
            <a:r>
              <a:rPr lang="en-US" sz="1600" dirty="0" smtClean="0"/>
              <a:t>Ca, K, Na, Mg</a:t>
            </a:r>
            <a:endParaRPr lang="el-GR" sz="1600" dirty="0"/>
          </a:p>
        </p:txBody>
      </p:sp>
      <p:sp>
        <p:nvSpPr>
          <p:cNvPr id="24" name="20 - TextBox"/>
          <p:cNvSpPr txBox="1"/>
          <p:nvPr/>
        </p:nvSpPr>
        <p:spPr>
          <a:xfrm>
            <a:off x="2267744" y="186736"/>
            <a:ext cx="5040560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Κύρια ορυκτά που απαντούν σε εδάφη </a:t>
            </a:r>
            <a:endParaRPr lang="el-GR" sz="2000" dirty="0"/>
          </a:p>
        </p:txBody>
      </p:sp>
      <p:sp>
        <p:nvSpPr>
          <p:cNvPr id="25" name="21 - TextBox"/>
          <p:cNvSpPr txBox="1"/>
          <p:nvPr/>
        </p:nvSpPr>
        <p:spPr>
          <a:xfrm>
            <a:off x="35496" y="713020"/>
            <a:ext cx="5862972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Α) </a:t>
            </a:r>
            <a:r>
              <a:rPr lang="el-GR" sz="1600" i="1" dirty="0" smtClean="0"/>
              <a:t>Πρωτογενή ορυκτά</a:t>
            </a:r>
            <a:r>
              <a:rPr lang="el-GR" sz="1600" dirty="0" smtClean="0"/>
              <a:t> (π.χ. χαλαζίας = </a:t>
            </a:r>
            <a:r>
              <a:rPr lang="en-US" sz="1600" dirty="0" smtClean="0"/>
              <a:t>SiO</a:t>
            </a:r>
            <a:r>
              <a:rPr lang="en-US" sz="1600" baseline="-25000" dirty="0" smtClean="0"/>
              <a:t>2</a:t>
            </a:r>
            <a:r>
              <a:rPr lang="el-GR" sz="1600" dirty="0" smtClean="0"/>
              <a:t>, </a:t>
            </a:r>
            <a:r>
              <a:rPr lang="el-GR" sz="1600" dirty="0" err="1" smtClean="0"/>
              <a:t>άστριοι</a:t>
            </a:r>
            <a:r>
              <a:rPr lang="el-GR" sz="1600" dirty="0" smtClean="0"/>
              <a:t>, μαρμαρυγίες, αμφίβολοι, </a:t>
            </a:r>
            <a:r>
              <a:rPr lang="el-GR" sz="1600" dirty="0" err="1" smtClean="0"/>
              <a:t>πυρόξενοι</a:t>
            </a:r>
            <a:r>
              <a:rPr lang="el-GR" sz="1600" dirty="0" smtClean="0"/>
              <a:t>, </a:t>
            </a:r>
            <a:r>
              <a:rPr lang="el-GR" sz="1600" dirty="0" err="1" smtClean="0"/>
              <a:t>ολιβίνης</a:t>
            </a:r>
            <a:r>
              <a:rPr lang="en-US" sz="1600" dirty="0" smtClean="0"/>
              <a:t> = (</a:t>
            </a:r>
            <a:r>
              <a:rPr lang="en-US" sz="1600" dirty="0" err="1" smtClean="0"/>
              <a:t>Mg,Fe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SiO</a:t>
            </a:r>
            <a:r>
              <a:rPr lang="en-US" sz="1600" baseline="-25000" dirty="0" smtClean="0"/>
              <a:t>4</a:t>
            </a:r>
            <a:r>
              <a:rPr lang="el-GR" sz="1600" dirty="0" smtClean="0"/>
              <a:t>, </a:t>
            </a:r>
            <a:r>
              <a:rPr lang="el-GR" sz="1600" dirty="0" err="1" smtClean="0"/>
              <a:t>επίδοτο</a:t>
            </a:r>
            <a:r>
              <a:rPr lang="el-GR" sz="1600" dirty="0" smtClean="0"/>
              <a:t>)</a:t>
            </a:r>
            <a:endParaRPr lang="el-GR" sz="1600" dirty="0"/>
          </a:p>
        </p:txBody>
      </p:sp>
      <p:sp>
        <p:nvSpPr>
          <p:cNvPr id="26" name="22 - TextBox"/>
          <p:cNvSpPr txBox="1"/>
          <p:nvPr/>
        </p:nvSpPr>
        <p:spPr>
          <a:xfrm>
            <a:off x="5590456" y="713020"/>
            <a:ext cx="3553544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Β) </a:t>
            </a:r>
            <a:r>
              <a:rPr lang="el-GR" sz="1600" i="1" dirty="0" smtClean="0"/>
              <a:t>Δευτερογενή ορυκτά</a:t>
            </a:r>
            <a:r>
              <a:rPr lang="el-GR" sz="1600" dirty="0" smtClean="0"/>
              <a:t> (αργιλικά ορυκτά, οξείδια σιδήρου</a:t>
            </a:r>
            <a:r>
              <a:rPr lang="en-US" sz="1600" dirty="0" smtClean="0"/>
              <a:t> </a:t>
            </a:r>
            <a:r>
              <a:rPr lang="el-GR" sz="1600" dirty="0" smtClean="0"/>
              <a:t>και αργιλίου)</a:t>
            </a:r>
            <a:endParaRPr lang="el-GR" sz="1600" dirty="0"/>
          </a:p>
        </p:txBody>
      </p:sp>
      <p:sp>
        <p:nvSpPr>
          <p:cNvPr id="27" name="23 - TextBox"/>
          <p:cNvSpPr txBox="1"/>
          <p:nvPr/>
        </p:nvSpPr>
        <p:spPr>
          <a:xfrm>
            <a:off x="1043608" y="1451685"/>
            <a:ext cx="777686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Σχέση των ορυκτών που περιέχονται στα εδάφη με την αποσάθρωση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918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Ορίζοντες εδάφους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04456" y="1414033"/>
            <a:ext cx="4896544" cy="48965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Ορίζοντας</a:t>
            </a:r>
            <a:r>
              <a:rPr kumimoji="0" lang="el-GR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lang="en-US" sz="2000" dirty="0" smtClean="0"/>
              <a:t>: </a:t>
            </a:r>
            <a:r>
              <a:rPr lang="el-GR" sz="2000" dirty="0" smtClean="0"/>
              <a:t>αποτελείται κυρίως από οργανικό υλικό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Ορίζοντας 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συνύπαρξη οργανικού υλικού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εδάφους αποτελούμενο από ορυκτολογικά συστατικά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l-G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Ορίζοντας 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ζώνη απόπλυσης   </a:t>
            </a:r>
            <a:r>
              <a:rPr lang="el-GR" sz="2000" dirty="0" smtClean="0"/>
              <a:t>(απομάκρυνση πυριτικών ορυκτών και οξειδίων </a:t>
            </a:r>
            <a:r>
              <a:rPr lang="en-US" sz="2000" dirty="0" smtClean="0"/>
              <a:t>Fe </a:t>
            </a:r>
            <a:r>
              <a:rPr lang="el-GR" sz="2000" dirty="0" smtClean="0"/>
              <a:t>και </a:t>
            </a:r>
            <a:r>
              <a:rPr lang="en-US" sz="2000" dirty="0" smtClean="0"/>
              <a:t>Al </a:t>
            </a:r>
            <a:r>
              <a:rPr lang="el-GR" sz="2000" dirty="0" smtClean="0"/>
              <a:t>μέσω απόπλυσης =</a:t>
            </a:r>
            <a:r>
              <a:rPr lang="en-US" sz="2000" dirty="0" err="1" smtClean="0"/>
              <a:t>eluviation</a:t>
            </a:r>
            <a:r>
              <a:rPr lang="en-US" sz="2000" dirty="0" smtClean="0"/>
              <a:t>),</a:t>
            </a:r>
            <a:r>
              <a:rPr lang="el-GR" sz="2000" dirty="0" smtClean="0"/>
              <a:t> απομάκρυνση στοιχείων (</a:t>
            </a:r>
            <a:r>
              <a:rPr lang="en-US" sz="2000" dirty="0" smtClean="0"/>
              <a:t>Ca, Mg, Na, K) </a:t>
            </a:r>
            <a:r>
              <a:rPr lang="el-GR" sz="2000" dirty="0" smtClean="0"/>
              <a:t>‘εν διαλύσει’ ( </a:t>
            </a:r>
            <a:r>
              <a:rPr lang="el-GR" sz="2000" dirty="0" err="1" smtClean="0"/>
              <a:t>έκπλυση</a:t>
            </a:r>
            <a:r>
              <a:rPr lang="el-GR" sz="2000" dirty="0" smtClean="0"/>
              <a:t>=</a:t>
            </a:r>
            <a:r>
              <a:rPr lang="en-US" sz="2000" dirty="0" smtClean="0"/>
              <a:t>leaching)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Ορίζοντας Β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ζώνη εμπλουτισμού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συνάθροιση οξειδίων, </a:t>
            </a:r>
            <a:r>
              <a:rPr lang="el-GR" sz="2000" noProof="0" dirty="0" smtClean="0">
                <a:solidFill>
                  <a:schemeClr val="tx1"/>
                </a:solidFill>
              </a:rPr>
              <a:t>αργιλικών, ανθρακικών και πυριτικών ορυκτών</a:t>
            </a:r>
            <a:r>
              <a:rPr lang="el-GR" sz="2000" dirty="0" smtClean="0">
                <a:solidFill>
                  <a:schemeClr val="tx1"/>
                </a:solidFill>
              </a:rPr>
              <a:t>)</a:t>
            </a:r>
            <a:r>
              <a:rPr lang="el-GR" sz="2000" noProof="0" dirty="0" smtClean="0">
                <a:solidFill>
                  <a:schemeClr val="tx1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Ορίζοντας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μερικώς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αποσαθρωμένο μητρικό υλικό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000" baseline="0" dirty="0" smtClean="0">
                <a:solidFill>
                  <a:schemeClr val="tx1"/>
                </a:solidFill>
              </a:rPr>
              <a:t> </a:t>
            </a:r>
            <a:r>
              <a:rPr lang="en-US" sz="2000" baseline="0" dirty="0" smtClean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l-GR" sz="2000" dirty="0" smtClean="0">
                <a:solidFill>
                  <a:schemeClr val="tx1"/>
                </a:solidFill>
              </a:rPr>
              <a:t>Μητρικό πέτρωμα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strati\Desktop\soil horiz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86" y="1414033"/>
            <a:ext cx="3337069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345" y="5733256"/>
            <a:ext cx="360040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497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4528" cy="990600"/>
          </a:xfrm>
        </p:spPr>
        <p:txBody>
          <a:bodyPr>
            <a:noAutofit/>
          </a:bodyPr>
          <a:lstStyle/>
          <a:p>
            <a:r>
              <a:rPr lang="el-GR" sz="2400" dirty="0" smtClean="0"/>
              <a:t>Ποσοτικοποίηση βαθμού αποσάθρωσης με προφίλ βάθους </a:t>
            </a:r>
            <a:r>
              <a:rPr lang="el-GR" sz="2400" dirty="0" err="1" smtClean="0"/>
              <a:t>κανονικοποιημένης</a:t>
            </a:r>
            <a:r>
              <a:rPr lang="el-GR" sz="2400" dirty="0" smtClean="0"/>
              <a:t> συγκέντρωσης ως προς δυσκίνητα στοιχεία (π.χ. </a:t>
            </a:r>
            <a:r>
              <a:rPr lang="en-US" sz="2400" dirty="0" smtClean="0"/>
              <a:t>Ti)</a:t>
            </a:r>
            <a:endParaRPr lang="en-GB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0270" y="1844824"/>
            <a:ext cx="499271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43510"/>
              </p:ext>
            </p:extLst>
          </p:nvPr>
        </p:nvGraphicFramePr>
        <p:xfrm>
          <a:off x="359024" y="2276872"/>
          <a:ext cx="274019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enklem" r:id="rId5" imgW="1117440" imgH="469800" progId="Equation.3">
                  <p:embed/>
                </p:oleObj>
              </mc:Choice>
              <mc:Fallback>
                <p:oleObj name="Denklem" r:id="rId5" imgW="1117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24" y="2276872"/>
                        <a:ext cx="2740196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9024" y="3573016"/>
            <a:ext cx="33016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</a:t>
            </a:r>
            <a:r>
              <a:rPr lang="en-US" sz="2000" dirty="0" smtClean="0"/>
              <a:t>= </a:t>
            </a:r>
            <a:r>
              <a:rPr lang="el-GR" sz="2000" dirty="0" smtClean="0"/>
              <a:t>Δυσκίνητο στοιχείο</a:t>
            </a:r>
          </a:p>
          <a:p>
            <a:r>
              <a:rPr lang="en-US" sz="2000" dirty="0" smtClean="0"/>
              <a:t>j= </a:t>
            </a:r>
            <a:r>
              <a:rPr lang="el-GR" sz="2000" dirty="0" smtClean="0"/>
              <a:t>Ευκίνητο στοιχείο</a:t>
            </a:r>
          </a:p>
          <a:p>
            <a:r>
              <a:rPr lang="en-US" sz="2000" dirty="0" smtClean="0"/>
              <a:t>w= </a:t>
            </a:r>
            <a:r>
              <a:rPr lang="el-GR" sz="2000" dirty="0" smtClean="0"/>
              <a:t>Αποσαθρωμένος μανδύας</a:t>
            </a:r>
          </a:p>
          <a:p>
            <a:r>
              <a:rPr lang="en-US" sz="2000" dirty="0" smtClean="0"/>
              <a:t>p= </a:t>
            </a:r>
            <a:r>
              <a:rPr lang="el-GR" sz="2000" dirty="0" smtClean="0"/>
              <a:t>Μητρικό πέτρωμα</a:t>
            </a:r>
            <a:endParaRPr lang="en-US" sz="2000" dirty="0" smtClean="0"/>
          </a:p>
          <a:p>
            <a:r>
              <a:rPr lang="en-US" sz="2000" dirty="0" smtClean="0"/>
              <a:t> C  = </a:t>
            </a:r>
            <a:r>
              <a:rPr lang="el-GR" sz="2000" dirty="0" smtClean="0"/>
              <a:t>συγκέντρωση (</a:t>
            </a:r>
            <a:r>
              <a:rPr lang="en-US" sz="2000" dirty="0" smtClean="0"/>
              <a:t>mol/m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5805264"/>
            <a:ext cx="2081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i="1" dirty="0" smtClean="0"/>
              <a:t>Β</a:t>
            </a:r>
            <a:r>
              <a:rPr lang="en-US" sz="1200" i="1" dirty="0" err="1" smtClean="0"/>
              <a:t>rantley</a:t>
            </a:r>
            <a:r>
              <a:rPr lang="en-US" sz="1200" i="1" dirty="0" smtClean="0"/>
              <a:t> et al., 2007, Elements</a:t>
            </a:r>
            <a:endParaRPr lang="en-GB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416889" y="5535216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06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rati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65943"/>
            <a:ext cx="4506652" cy="1671142"/>
          </a:xfrm>
          <a:prstGeom prst="rect">
            <a:avLst/>
          </a:prstGeom>
          <a:noFill/>
        </p:spPr>
      </p:pic>
      <p:sp>
        <p:nvSpPr>
          <p:cNvPr id="5" name="3 - TextBox"/>
          <p:cNvSpPr txBox="1"/>
          <p:nvPr/>
        </p:nvSpPr>
        <p:spPr>
          <a:xfrm>
            <a:off x="1403648" y="16947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Μέθοδοι προσδιορισμού στοιχείων σε εδάφη</a:t>
            </a:r>
          </a:p>
        </p:txBody>
      </p:sp>
      <p:sp>
        <p:nvSpPr>
          <p:cNvPr id="6" name="4 - TextBox"/>
          <p:cNvSpPr txBox="1"/>
          <p:nvPr/>
        </p:nvSpPr>
        <p:spPr>
          <a:xfrm>
            <a:off x="328228" y="764704"/>
            <a:ext cx="4280284" cy="36933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Ολική </a:t>
            </a:r>
            <a:r>
              <a:rPr lang="el-GR" dirty="0" err="1" smtClean="0"/>
              <a:t>διαλυτοποίηση</a:t>
            </a:r>
            <a:r>
              <a:rPr lang="el-GR" dirty="0" smtClean="0"/>
              <a:t>– χρήση μείγματος 4 οξέων </a:t>
            </a:r>
            <a:r>
              <a:rPr lang="en-US" dirty="0" smtClean="0"/>
              <a:t> (HNO</a:t>
            </a:r>
            <a:r>
              <a:rPr lang="en-US" baseline="-25000" dirty="0" smtClean="0"/>
              <a:t>3</a:t>
            </a:r>
            <a:r>
              <a:rPr lang="en-US" dirty="0" smtClean="0"/>
              <a:t>-HClO</a:t>
            </a:r>
            <a:r>
              <a:rPr lang="en-US" baseline="-25000" dirty="0" smtClean="0"/>
              <a:t>4</a:t>
            </a:r>
            <a:r>
              <a:rPr lang="en-US" dirty="0" smtClean="0"/>
              <a:t>-</a:t>
            </a:r>
            <a:r>
              <a:rPr lang="el-GR" dirty="0" smtClean="0"/>
              <a:t>  </a:t>
            </a:r>
            <a:r>
              <a:rPr lang="en-US" b="1" i="1" dirty="0" smtClean="0"/>
              <a:t>HF</a:t>
            </a:r>
            <a:r>
              <a:rPr lang="en-US" dirty="0" smtClean="0"/>
              <a:t>-</a:t>
            </a:r>
            <a:r>
              <a:rPr lang="el-GR" dirty="0" smtClean="0"/>
              <a:t>  </a:t>
            </a:r>
            <a:r>
              <a:rPr lang="en-US" dirty="0" err="1" smtClean="0"/>
              <a:t>HCl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Μερική </a:t>
            </a:r>
            <a:r>
              <a:rPr lang="el-GR" dirty="0" err="1" smtClean="0"/>
              <a:t>διαλυτοποίηση</a:t>
            </a:r>
            <a:r>
              <a:rPr lang="el-GR" dirty="0" smtClean="0"/>
              <a:t> – χρήση ασθενών οξέων (πχ. </a:t>
            </a:r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r>
              <a:rPr lang="en-US" dirty="0" smtClean="0"/>
              <a:t>-HCl-H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Απλές εκχυλίσεις  (χρήση ασθενών οξέων (πχ.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</a:t>
            </a:r>
            <a:r>
              <a:rPr lang="el-GR" dirty="0" smtClean="0"/>
              <a:t>) ή οργανικών οξέων </a:t>
            </a:r>
            <a:r>
              <a:rPr lang="en-US" dirty="0" smtClean="0"/>
              <a:t>(EDTA)</a:t>
            </a:r>
            <a:r>
              <a:rPr lang="el-GR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Διαδοχικές εκχυλίσεις (προσφέρουν περισσότερες πληροφορίες για τις γεωχημικές φάσεις που φιλοξενούν τα στοιχεία)</a:t>
            </a:r>
            <a:endParaRPr lang="el-GR" dirty="0"/>
          </a:p>
        </p:txBody>
      </p:sp>
      <p:sp>
        <p:nvSpPr>
          <p:cNvPr id="7" name="9 - TextBox"/>
          <p:cNvSpPr txBox="1"/>
          <p:nvPr/>
        </p:nvSpPr>
        <p:spPr>
          <a:xfrm>
            <a:off x="3287416" y="5623664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Διαφορετικά αντιδραστήρια  </a:t>
            </a:r>
            <a:r>
              <a:rPr lang="el-GR" b="1" i="1" dirty="0" err="1" smtClean="0"/>
              <a:t>διαλυτοποιούν</a:t>
            </a:r>
            <a:r>
              <a:rPr lang="el-GR" b="1" i="1" dirty="0" smtClean="0"/>
              <a:t> διαφορετικά συστατικά του εδάφους</a:t>
            </a:r>
            <a:endParaRPr lang="el-GR" b="1" i="1" dirty="0"/>
          </a:p>
        </p:txBody>
      </p:sp>
      <p:sp>
        <p:nvSpPr>
          <p:cNvPr id="9" name="10 - TextBox"/>
          <p:cNvSpPr txBox="1"/>
          <p:nvPr/>
        </p:nvSpPr>
        <p:spPr>
          <a:xfrm>
            <a:off x="4608512" y="764704"/>
            <a:ext cx="4186808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Η επιλογή της αναλυτικής μεθόδου εξαρτάται κυρίως από τους </a:t>
            </a:r>
            <a:r>
              <a:rPr lang="el-GR" b="1" i="1" dirty="0" smtClean="0"/>
              <a:t>στόχους της έρευνας και το είδος των πληροφοριών που αναμένεται να αντληθούν</a:t>
            </a:r>
            <a:r>
              <a:rPr lang="el-GR" dirty="0" smtClean="0"/>
              <a:t>. Άλλοι παράγοντες περιλαμβάνουν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κόστος αναλύσεων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διαθέσιμος χρόνος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διαθεσιμότητα χημικών αντιδραστηρίων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τα χημικά στοιχεία που πρόκειται να αναλυθούν</a:t>
            </a:r>
            <a:r>
              <a:rPr lang="en-US" dirty="0"/>
              <a:t>.</a:t>
            </a:r>
            <a:endParaRPr lang="el-GR" dirty="0" smtClean="0"/>
          </a:p>
        </p:txBody>
      </p:sp>
      <p:sp>
        <p:nvSpPr>
          <p:cNvPr id="10" name="12 - Δεξιό βέλος"/>
          <p:cNvSpPr/>
          <p:nvPr/>
        </p:nvSpPr>
        <p:spPr>
          <a:xfrm>
            <a:off x="1856302" y="5764266"/>
            <a:ext cx="1224136" cy="365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3 - Έλλειψη"/>
          <p:cNvSpPr/>
          <p:nvPr/>
        </p:nvSpPr>
        <p:spPr>
          <a:xfrm>
            <a:off x="2416460" y="1052736"/>
            <a:ext cx="396044" cy="324036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1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στην επιφάνεια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Σύνοψη ύλης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rati\Desktop\Educational material\Critical zone\Geochemical forms of metals in so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8336869" cy="4831888"/>
          </a:xfrm>
          <a:prstGeom prst="rect">
            <a:avLst/>
          </a:prstGeom>
          <a:noFill/>
        </p:spPr>
      </p:pic>
      <p:sp>
        <p:nvSpPr>
          <p:cNvPr id="5" name="3 - TextBox"/>
          <p:cNvSpPr txBox="1"/>
          <p:nvPr/>
        </p:nvSpPr>
        <p:spPr>
          <a:xfrm>
            <a:off x="2411760" y="501317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Μορφές εμφάνισης ιχνοστοιχείων σε εδάφη</a:t>
            </a:r>
            <a:endParaRPr lang="el-GR" sz="2000" dirty="0"/>
          </a:p>
        </p:txBody>
      </p:sp>
      <p:sp>
        <p:nvSpPr>
          <p:cNvPr id="6" name="4 - TextBox"/>
          <p:cNvSpPr txBox="1"/>
          <p:nvPr/>
        </p:nvSpPr>
        <p:spPr>
          <a:xfrm>
            <a:off x="899592" y="5485294"/>
            <a:ext cx="75608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3 κύριες μορφές</a:t>
            </a:r>
            <a:r>
              <a:rPr lang="en-US" sz="2000" dirty="0" smtClean="0"/>
              <a:t>: 1)</a:t>
            </a:r>
            <a:r>
              <a:rPr lang="el-GR" sz="2000" dirty="0" smtClean="0"/>
              <a:t> ιόντα στο εδαφικό διάλυμα, 2) προσροφημένα σε στερεές φάσεις, 3) συμμετοχή στη δομή στερεών φάσεων </a:t>
            </a:r>
            <a:endParaRPr lang="el-G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49848" y="4606555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201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TextBox"/>
          <p:cNvSpPr txBox="1"/>
          <p:nvPr/>
        </p:nvSpPr>
        <p:spPr>
          <a:xfrm>
            <a:off x="2766120" y="1844824"/>
            <a:ext cx="6228184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Η </a:t>
            </a:r>
            <a:r>
              <a:rPr lang="el-GR" b="1" u="sng" dirty="0" smtClean="0"/>
              <a:t>προσρόφηση</a:t>
            </a:r>
            <a:r>
              <a:rPr lang="el-GR" dirty="0" smtClean="0"/>
              <a:t> των ιχνοστοιχείων λαμβάνει χώρα σε αρνητικά φορτισμένες επιφάνειες  στερεών σωματιδίων (κυρίως αργιλικά ορυκτά και οξείδια </a:t>
            </a:r>
            <a:r>
              <a:rPr lang="en-US" dirty="0" smtClean="0"/>
              <a:t>Fe, </a:t>
            </a:r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Al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μέσω δύο μηχανισμών</a:t>
            </a:r>
            <a:r>
              <a:rPr lang="en-US" dirty="0" smtClean="0"/>
              <a:t>: </a:t>
            </a:r>
          </a:p>
          <a:p>
            <a:pPr algn="just"/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b="1" i="1" dirty="0" err="1" smtClean="0"/>
              <a:t>σύμπλοκα</a:t>
            </a:r>
            <a:r>
              <a:rPr lang="el-GR" b="1" i="1" dirty="0" smtClean="0"/>
              <a:t> εξωτερικής σφαίρας (</a:t>
            </a:r>
            <a:r>
              <a:rPr lang="en-US" b="1" i="1" dirty="0" smtClean="0"/>
              <a:t>outer-sphere complexes) </a:t>
            </a:r>
            <a:r>
              <a:rPr lang="el-GR" dirty="0" smtClean="0"/>
              <a:t>= δέσμευση των ιόντων στην επιφάνεια σωματιδίων με  δυνάμεις ηλεκτροστατικής φύσεως</a:t>
            </a:r>
            <a:r>
              <a:rPr lang="en-US" dirty="0" smtClean="0"/>
              <a:t> (</a:t>
            </a:r>
            <a:r>
              <a:rPr lang="el-GR" dirty="0" smtClean="0"/>
              <a:t>τα ιόντα διατηρούν το νερό ενυδάτωσης).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b="1" i="1" dirty="0" err="1" smtClean="0"/>
              <a:t>σύμπλοκα</a:t>
            </a:r>
            <a:r>
              <a:rPr lang="el-GR" b="1" i="1" dirty="0" smtClean="0"/>
              <a:t> εσωτερικής σφαίρας (</a:t>
            </a:r>
            <a:r>
              <a:rPr lang="en-US" b="1" i="1" dirty="0" smtClean="0"/>
              <a:t>inner-sphere complexes) </a:t>
            </a:r>
            <a:r>
              <a:rPr lang="el-GR" dirty="0" smtClean="0"/>
              <a:t>= δέσμευση απευθείας των ιόντων στις λειτουργικές ομάδες, κυρίως </a:t>
            </a:r>
            <a:r>
              <a:rPr lang="en-US" dirty="0" smtClean="0"/>
              <a:t>-OH, - O</a:t>
            </a:r>
            <a:r>
              <a:rPr lang="el-GR" dirty="0" smtClean="0"/>
              <a:t>, της επιφάνειας των στερεών σωματιδίων. Αυτά τα </a:t>
            </a:r>
            <a:r>
              <a:rPr lang="el-GR" dirty="0" err="1" smtClean="0"/>
              <a:t>σύμπλοκα</a:t>
            </a:r>
            <a:r>
              <a:rPr lang="el-GR" dirty="0" smtClean="0"/>
              <a:t> δε χαρακτηρίζονται από μόρια νερού μεταξύ του ιόντος και της επιφάνειας με αποτέλεσμα ο δεσμός να είναι ισχυρότερος. </a:t>
            </a:r>
            <a:endParaRPr lang="el-GR" dirty="0"/>
          </a:p>
        </p:txBody>
      </p:sp>
      <p:sp>
        <p:nvSpPr>
          <p:cNvPr id="5" name="3 - TextBox"/>
          <p:cNvSpPr txBox="1"/>
          <p:nvPr/>
        </p:nvSpPr>
        <p:spPr>
          <a:xfrm>
            <a:off x="1217440" y="332656"/>
            <a:ext cx="777686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Προσρόφηση (</a:t>
            </a:r>
            <a:r>
              <a:rPr lang="en-US" dirty="0" smtClean="0"/>
              <a:t>adsorption) </a:t>
            </a:r>
            <a:r>
              <a:rPr lang="el-GR" dirty="0" smtClean="0"/>
              <a:t>ορίζεται η απομάκρυνση ενός ιόντος στην επιφάνεια ενός στερεού σωματιδίου, χωρίς τη δημιουργία μιας τυπικής τρισδιάστατης μοριακής δομής, χαρακτηριστικής για ένα ορυκτό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6" name="4 - Δεξιό βέλος"/>
          <p:cNvSpPr/>
          <p:nvPr/>
        </p:nvSpPr>
        <p:spPr>
          <a:xfrm>
            <a:off x="137320" y="620688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5" descr="C:\Users\strati\Desktop\Εικόν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80" y="1916832"/>
            <a:ext cx="2646294" cy="3528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9447" y="5085184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0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Θερμοδυναμικά κριτήρια εξέλιξης αντιδράσεων στα υδατικά διαλύματα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00808"/>
            <a:ext cx="8229600" cy="4389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cs typeface="Arial" pitchFamily="34" charset="0"/>
              </a:rPr>
              <a:t>Ελεύθερη ενέργεια </a:t>
            </a:r>
            <a:r>
              <a:rPr lang="en-US" sz="2000" dirty="0" smtClean="0">
                <a:cs typeface="Arial" pitchFamily="34" charset="0"/>
              </a:rPr>
              <a:t>Gibbs (</a:t>
            </a:r>
            <a:r>
              <a:rPr lang="el-GR" sz="2000" dirty="0" smtClean="0">
                <a:cs typeface="Arial" pitchFamily="34" charset="0"/>
              </a:rPr>
              <a:t>υπό σταθερή </a:t>
            </a:r>
            <a:r>
              <a:rPr lang="en-US" sz="2000" dirty="0" smtClean="0">
                <a:cs typeface="Arial" pitchFamily="34" charset="0"/>
              </a:rPr>
              <a:t>P, T)</a:t>
            </a:r>
            <a:endParaRPr lang="el-GR" sz="20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l-GR" sz="2000" dirty="0" smtClean="0">
                <a:cs typeface="Arial" pitchFamily="34" charset="0"/>
              </a:rPr>
              <a:t>	Δ</a:t>
            </a:r>
            <a:r>
              <a:rPr lang="en-US" sz="2000" dirty="0" smtClean="0">
                <a:cs typeface="Arial" pitchFamily="34" charset="0"/>
              </a:rPr>
              <a:t>G = </a:t>
            </a:r>
            <a:r>
              <a:rPr lang="el-GR" sz="2000" dirty="0" smtClean="0">
                <a:cs typeface="Arial" pitchFamily="34" charset="0"/>
              </a:rPr>
              <a:t>ΔΗ(</a:t>
            </a:r>
            <a:r>
              <a:rPr lang="en-US" sz="2000" dirty="0" smtClean="0">
                <a:cs typeface="Arial" pitchFamily="34" charset="0"/>
              </a:rPr>
              <a:t>kJ/ </a:t>
            </a:r>
            <a:r>
              <a:rPr lang="en-US" sz="2000" dirty="0" err="1" smtClean="0">
                <a:cs typeface="Arial" pitchFamily="34" charset="0"/>
              </a:rPr>
              <a:t>mol</a:t>
            </a:r>
            <a:r>
              <a:rPr lang="en-US" sz="2000" dirty="0" smtClean="0">
                <a:cs typeface="Arial" pitchFamily="34" charset="0"/>
              </a:rPr>
              <a:t>) –</a:t>
            </a:r>
            <a:r>
              <a:rPr lang="el-GR" sz="2000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T(K) </a:t>
            </a:r>
            <a:r>
              <a:rPr lang="el-GR" sz="2000" dirty="0" smtClean="0">
                <a:cs typeface="Arial" pitchFamily="34" charset="0"/>
              </a:rPr>
              <a:t>Δ</a:t>
            </a:r>
            <a:r>
              <a:rPr lang="en-US" sz="2000" dirty="0" smtClean="0">
                <a:cs typeface="Arial" pitchFamily="34" charset="0"/>
              </a:rPr>
              <a:t>S(J/ </a:t>
            </a:r>
            <a:r>
              <a:rPr lang="en-US" sz="2000" dirty="0" err="1" smtClean="0">
                <a:cs typeface="Arial" pitchFamily="34" charset="0"/>
              </a:rPr>
              <a:t>mol</a:t>
            </a:r>
            <a:r>
              <a:rPr lang="en-US" sz="2000" dirty="0" smtClean="0">
                <a:cs typeface="Arial" pitchFamily="34" charset="0"/>
              </a:rPr>
              <a:t> K)</a:t>
            </a:r>
          </a:p>
          <a:p>
            <a:pPr>
              <a:buFont typeface="Arial" charset="0"/>
              <a:buChar char="•"/>
            </a:pPr>
            <a:r>
              <a:rPr lang="el-GR" sz="2000" dirty="0" smtClean="0">
                <a:cs typeface="Arial" pitchFamily="34" charset="0"/>
              </a:rPr>
              <a:t>Δ</a:t>
            </a:r>
            <a:r>
              <a:rPr lang="en-US" sz="2000" dirty="0" smtClean="0">
                <a:cs typeface="Arial" pitchFamily="34" charset="0"/>
              </a:rPr>
              <a:t>G </a:t>
            </a:r>
            <a:r>
              <a:rPr lang="en-US" sz="2000" dirty="0" smtClean="0"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 τάση αντίδρασης να προχωρήσει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 (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αυθόρμητα όταν Δ</a:t>
            </a:r>
            <a:r>
              <a:rPr lang="en-GB" sz="2000" dirty="0" smtClean="0">
                <a:cs typeface="Arial" pitchFamily="34" charset="0"/>
                <a:sym typeface="Wingdings" pitchFamily="2" charset="2"/>
              </a:rPr>
              <a:t>G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&lt; 0)</a:t>
            </a:r>
          </a:p>
          <a:p>
            <a:pPr>
              <a:buFont typeface="Arial" charset="0"/>
              <a:buChar char="•"/>
            </a:pPr>
            <a:r>
              <a:rPr lang="el-GR" sz="2000" dirty="0" smtClean="0">
                <a:cs typeface="Arial" pitchFamily="34" charset="0"/>
                <a:sym typeface="Wingdings" pitchFamily="2" charset="2"/>
              </a:rPr>
              <a:t>Δ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Gr</a:t>
            </a:r>
            <a:r>
              <a:rPr lang="en-US" sz="2000" baseline="30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=</a:t>
            </a:r>
            <a:r>
              <a:rPr lang="el-GR" sz="2800" dirty="0" smtClean="0">
                <a:cs typeface="Arial" pitchFamily="34" charset="0"/>
                <a:sym typeface="Wingdings" pitchFamily="2" charset="2"/>
              </a:rPr>
              <a:t>Σ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Δ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G</a:t>
            </a:r>
            <a:r>
              <a:rPr lang="el-GR" sz="2000" baseline="-25000" dirty="0" smtClean="0">
                <a:cs typeface="Arial" pitchFamily="34" charset="0"/>
                <a:sym typeface="Wingdings" pitchFamily="2" charset="2"/>
              </a:rPr>
              <a:t>πρ</a:t>
            </a:r>
            <a:r>
              <a:rPr lang="en-US" sz="2000" baseline="-25000" dirty="0" smtClean="0">
                <a:cs typeface="Arial" pitchFamily="34" charset="0"/>
                <a:sym typeface="Wingdings" pitchFamily="2" charset="2"/>
              </a:rPr>
              <a:t>o</a:t>
            </a:r>
            <a:r>
              <a:rPr lang="el-GR" sz="2000" baseline="-25000" dirty="0" smtClean="0">
                <a:cs typeface="Arial" pitchFamily="34" charset="0"/>
                <a:sym typeface="Wingdings" pitchFamily="2" charset="2"/>
              </a:rPr>
              <a:t>ϊόντων 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–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l-GR" sz="2800" dirty="0" smtClean="0">
                <a:cs typeface="Arial" pitchFamily="34" charset="0"/>
                <a:sym typeface="Wingdings" pitchFamily="2" charset="2"/>
              </a:rPr>
              <a:t>Σ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Δ</a:t>
            </a:r>
            <a:r>
              <a:rPr lang="en-GB" sz="2000" dirty="0" smtClean="0">
                <a:cs typeface="Arial" pitchFamily="34" charset="0"/>
                <a:sym typeface="Wingdings" pitchFamily="2" charset="2"/>
              </a:rPr>
              <a:t>G</a:t>
            </a:r>
            <a:r>
              <a:rPr lang="el-GR" sz="2000" baseline="-25000" dirty="0" smtClean="0">
                <a:cs typeface="Arial" pitchFamily="34" charset="0"/>
                <a:sym typeface="Wingdings" pitchFamily="2" charset="2"/>
              </a:rPr>
              <a:t>αντιδρώντων</a:t>
            </a:r>
          </a:p>
          <a:p>
            <a:pPr>
              <a:buFont typeface="Arial" charset="0"/>
              <a:buChar char="•"/>
            </a:pPr>
            <a:endParaRPr lang="el-GR" sz="2000" dirty="0" smtClean="0">
              <a:cs typeface="Arial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l-GR" sz="2000" dirty="0" smtClean="0">
                <a:cs typeface="Arial" pitchFamily="34" charset="0"/>
                <a:sym typeface="Wingdings" pitchFamily="2" charset="2"/>
              </a:rPr>
              <a:t>Σε κατάσταση ισορροπίας και κανονικές συνθήκες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:</a:t>
            </a:r>
          </a:p>
          <a:p>
            <a:pPr>
              <a:buFont typeface="Wingdings 2" pitchFamily="18" charset="2"/>
              <a:buNone/>
            </a:pPr>
            <a:r>
              <a:rPr lang="el-GR" sz="2000" dirty="0" smtClean="0">
                <a:cs typeface="Arial" pitchFamily="34" charset="0"/>
                <a:sym typeface="Wingdings" pitchFamily="2" charset="2"/>
              </a:rPr>
              <a:t>		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	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Δ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Gr</a:t>
            </a:r>
            <a:r>
              <a:rPr lang="en-US" sz="2000" baseline="30000" dirty="0" smtClean="0">
                <a:cs typeface="Arial" pitchFamily="34" charset="0"/>
                <a:sym typeface="Wingdings" pitchFamily="2" charset="2"/>
              </a:rPr>
              <a:t>0</a:t>
            </a:r>
            <a:r>
              <a:rPr lang="el-GR" sz="2000" baseline="30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=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RT </a:t>
            </a:r>
            <a:r>
              <a:rPr lang="en-US" sz="2000" dirty="0" err="1" smtClean="0">
                <a:cs typeface="Arial" pitchFamily="34" charset="0"/>
                <a:sym typeface="Wingdings" pitchFamily="2" charset="2"/>
              </a:rPr>
              <a:t>ln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i="1" dirty="0" err="1" smtClean="0">
                <a:cs typeface="Arial" pitchFamily="34" charset="0"/>
                <a:sym typeface="Wingdings" pitchFamily="2" charset="2"/>
              </a:rPr>
              <a:t>K</a:t>
            </a:r>
            <a:r>
              <a:rPr lang="en-US" sz="2000" i="1" baseline="-25000" dirty="0" err="1" smtClean="0">
                <a:cs typeface="Arial" pitchFamily="34" charset="0"/>
                <a:sym typeface="Wingdings" pitchFamily="2" charset="2"/>
              </a:rPr>
              <a:t>eq</a:t>
            </a:r>
            <a:r>
              <a:rPr lang="en-US" sz="2000" i="1" dirty="0" smtClean="0">
                <a:cs typeface="Arial" pitchFamily="34" charset="0"/>
                <a:sym typeface="Wingdings" pitchFamily="2" charset="2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cs typeface="Arial" pitchFamily="34" charset="0"/>
                <a:sym typeface="Wingdings" pitchFamily="2" charset="2"/>
              </a:rPr>
              <a:t>		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ή με μετατροπές</a:t>
            </a:r>
          </a:p>
          <a:p>
            <a:pPr>
              <a:buFont typeface="Wingdings 2" pitchFamily="18" charset="2"/>
              <a:buNone/>
            </a:pPr>
            <a:r>
              <a:rPr lang="el-GR" sz="2000" dirty="0" smtClean="0">
                <a:cs typeface="Arial" pitchFamily="34" charset="0"/>
                <a:sym typeface="Wingdings" pitchFamily="2" charset="2"/>
              </a:rPr>
              <a:t>		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	log </a:t>
            </a:r>
            <a:r>
              <a:rPr lang="en-US" sz="2000" i="1" dirty="0" err="1" smtClean="0">
                <a:cs typeface="Arial" pitchFamily="34" charset="0"/>
                <a:sym typeface="Wingdings" pitchFamily="2" charset="2"/>
              </a:rPr>
              <a:t>K</a:t>
            </a:r>
            <a:r>
              <a:rPr lang="en-US" sz="2000" i="1" baseline="-25000" dirty="0" err="1" smtClean="0">
                <a:cs typeface="Arial" pitchFamily="34" charset="0"/>
                <a:sym typeface="Wingdings" pitchFamily="2" charset="2"/>
              </a:rPr>
              <a:t>eq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= -Δ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Gr</a:t>
            </a:r>
            <a:r>
              <a:rPr lang="en-US" sz="2000" baseline="30000" dirty="0" smtClean="0">
                <a:cs typeface="Arial" pitchFamily="34" charset="0"/>
                <a:sym typeface="Wingdings" pitchFamily="2" charset="2"/>
              </a:rPr>
              <a:t>0</a:t>
            </a:r>
            <a:r>
              <a:rPr lang="el-GR" sz="2000" baseline="30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/5.708 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cs typeface="Arial" pitchFamily="34" charset="0"/>
                <a:sym typeface="Wingdings" pitchFamily="2" charset="2"/>
              </a:rPr>
              <a:t>		(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θερμοδυναμικά δεδομένα σε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KJ/</a:t>
            </a:r>
            <a:r>
              <a:rPr lang="en-US" sz="2000" dirty="0" err="1" smtClean="0">
                <a:cs typeface="Arial" pitchFamily="34" charset="0"/>
                <a:sym typeface="Wingdings" pitchFamily="2" charset="2"/>
              </a:rPr>
              <a:t>mol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)</a:t>
            </a:r>
            <a:endParaRPr lang="el-GR" sz="2000" dirty="0" smtClean="0">
              <a:cs typeface="Arial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GB" sz="2000" baseline="30000" dirty="0" smtClean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2183" y="4782889"/>
            <a:ext cx="4752528" cy="8063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03704" y="50013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9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Γινόμενο διαλυτότητας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800" dirty="0"/>
              <a:t>Η σταθερά ισορροπίας για αντίδραση μεταξύ ενός στερεού (ορυκτού) και του κορεσμένου διαλύματός του (δηλαδή στο σημείου όπου το στερεό παύει να διαλύεται), π.χ.: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800" dirty="0"/>
              <a:t>CaCO</a:t>
            </a:r>
            <a:r>
              <a:rPr lang="en-US" sz="2800" baseline="-25000" dirty="0"/>
              <a:t>3</a:t>
            </a:r>
            <a:r>
              <a:rPr lang="el-GR" sz="2800" baseline="-25000" dirty="0"/>
              <a:t>(ασβεστίτης)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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Ca</a:t>
            </a:r>
            <a:r>
              <a:rPr lang="en-US" sz="2800" baseline="30000" dirty="0">
                <a:sym typeface="Wingdings" pitchFamily="2" charset="2"/>
              </a:rPr>
              <a:t>2+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+ C</a:t>
            </a:r>
            <a:r>
              <a:rPr lang="el-GR" sz="2800" dirty="0">
                <a:sym typeface="Wingdings" pitchFamily="2" charset="2"/>
              </a:rPr>
              <a:t>Ο</a:t>
            </a:r>
            <a:r>
              <a:rPr lang="en-US" sz="2800" baseline="-25000" dirty="0">
                <a:sym typeface="Wingdings" pitchFamily="2" charset="2"/>
              </a:rPr>
              <a:t>3</a:t>
            </a:r>
            <a:r>
              <a:rPr lang="en-US" sz="2800" baseline="30000" dirty="0">
                <a:sym typeface="Wingdings" pitchFamily="2" charset="2"/>
              </a:rPr>
              <a:t>2-</a:t>
            </a:r>
            <a:r>
              <a:rPr lang="en-US" sz="2800" dirty="0">
                <a:sym typeface="Wingdings" pitchFamily="2" charset="2"/>
              </a:rPr>
              <a:t> </a:t>
            </a:r>
            <a:endParaRPr lang="en-US" sz="2800" dirty="0" smtClean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l-GR" sz="2800" dirty="0">
              <a:latin typeface="Constantia" pitchFamily="18" charset="0"/>
              <a:sym typeface="Wingdings" pitchFamily="2" charset="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000250" y="4214813"/>
          <a:ext cx="47164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Εξίσωση" r:id="rId4" imgW="2286000" imgH="482400" progId="Equation.3">
                  <p:embed/>
                </p:oleObj>
              </mc:Choice>
              <mc:Fallback>
                <p:oleObj name="Εξίσωση" r:id="rId4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214813"/>
                        <a:ext cx="4716463" cy="996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143250" y="5500688"/>
          <a:ext cx="23891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Εξίσωση" r:id="rId6" imgW="1028520" imgH="241200" progId="Equation.3">
                  <p:embed/>
                </p:oleObj>
              </mc:Choice>
              <mc:Fallback>
                <p:oleObj name="Εξίσωση" r:id="rId6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500688"/>
                        <a:ext cx="2389188" cy="558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8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Διαλυτότητα αλάτων</a:t>
            </a:r>
          </a:p>
        </p:txBody>
      </p:sp>
      <p:pic>
        <p:nvPicPr>
          <p:cNvPr id="3" name="Picture 2" descr="http://www.sciencegeek.net/Chemistry/taters/graphics/solubilit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17639"/>
            <a:ext cx="4524358" cy="42436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14392" y="1844824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ικανότητα μιας ουσίας να διασπείρεται εντός μιας άλλης ώστε να αποτελούν διάλυμα (ομογενές σύστημα)</a:t>
            </a:r>
          </a:p>
          <a:p>
            <a:endParaRPr lang="el-GR" dirty="0" smtClean="0"/>
          </a:p>
          <a:p>
            <a:r>
              <a:rPr lang="el-GR" b="1" u="sng" dirty="0" smtClean="0"/>
              <a:t>Διαλυτότητα</a:t>
            </a:r>
            <a:r>
              <a:rPr lang="en-US" b="1" u="sng" dirty="0" smtClean="0"/>
              <a:t>:</a:t>
            </a:r>
          </a:p>
          <a:p>
            <a:r>
              <a:rPr lang="el-GR" dirty="0" smtClean="0"/>
              <a:t> γραμμάρια ουσίας/ 100 </a:t>
            </a:r>
            <a:r>
              <a:rPr lang="en-US" dirty="0" smtClean="0"/>
              <a:t>g</a:t>
            </a:r>
            <a:r>
              <a:rPr lang="en-GB" dirty="0" smtClean="0"/>
              <a:t> </a:t>
            </a:r>
            <a:r>
              <a:rPr lang="el-GR" dirty="0" smtClean="0"/>
              <a:t>διαλύτη</a:t>
            </a:r>
          </a:p>
          <a:p>
            <a:r>
              <a:rPr lang="el-GR" dirty="0" smtClean="0"/>
              <a:t>( σε ορισμένη </a:t>
            </a:r>
            <a:r>
              <a:rPr lang="el-GR" dirty="0" err="1" smtClean="0"/>
              <a:t>θερμ</a:t>
            </a:r>
            <a:r>
              <a:rPr lang="el-GR" dirty="0" smtClean="0"/>
              <a:t>/σία)</a:t>
            </a:r>
          </a:p>
          <a:p>
            <a:endParaRPr lang="el-GR" dirty="0" smtClean="0"/>
          </a:p>
          <a:p>
            <a:r>
              <a:rPr lang="el-GR" dirty="0" smtClean="0"/>
              <a:t>Ηλεκτροστατικές  δυνάμεις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σχηματισμός εφυδατωμένων ιόντων στα υδατικά διαλύματα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8359" y="5481229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31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Ιοντικό Δυναμικό (</a:t>
            </a:r>
            <a:r>
              <a:rPr lang="en-US" i="1" dirty="0"/>
              <a:t>z/r</a:t>
            </a:r>
            <a:r>
              <a:rPr lang="en-US" dirty="0"/>
              <a:t>) </a:t>
            </a:r>
            <a:r>
              <a:rPr lang="el-GR" dirty="0"/>
              <a:t>ως κριτήριο διαλυτότητας</a:t>
            </a:r>
          </a:p>
        </p:txBody>
      </p:sp>
      <p:pic>
        <p:nvPicPr>
          <p:cNvPr id="3" name="Picture 2" descr="http://ars.els-cdn.com/content/image/1-s2.0-S1040618210002892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91" y="1417638"/>
            <a:ext cx="7025850" cy="48916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1993702"/>
            <a:ext cx="21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Ευδιάλυτα ως ιόντα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48065" y="3217838"/>
            <a:ext cx="35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Δυσδιάλυτα -</a:t>
            </a:r>
            <a:r>
              <a:rPr lang="el-GR" dirty="0" err="1" smtClean="0"/>
              <a:t>υδρολυόμενα</a:t>
            </a:r>
            <a:r>
              <a:rPr lang="el-GR" dirty="0" smtClean="0"/>
              <a:t> στερεά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85583" y="5517232"/>
            <a:ext cx="202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Ευδιάλυτα ως ρίζες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851920" y="4802014"/>
            <a:ext cx="360040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61128" y="5886564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730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ΙΟΝΤΙΚΗ ΙΣΧΥΣ ΗΛΕΚΤΡΟΛΥΤΙΚΟΥ ΔΙΑΛΥΜΑΤΟΣ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2800" dirty="0">
                <a:cs typeface="Arial" pitchFamily="34" charset="0"/>
              </a:rPr>
              <a:t> </a:t>
            </a:r>
            <a:endParaRPr lang="en-US" sz="2800" dirty="0" smtClean="0">
              <a:cs typeface="Arial" pitchFamily="34" charset="0"/>
            </a:endParaRPr>
          </a:p>
          <a:p>
            <a:pPr>
              <a:buNone/>
            </a:pPr>
            <a:endParaRPr lang="en-US" sz="2800" i="1" dirty="0">
              <a:cs typeface="Arial" pitchFamily="34" charset="0"/>
            </a:endParaRPr>
          </a:p>
          <a:p>
            <a:pPr>
              <a:buNone/>
            </a:pPr>
            <a:endParaRPr lang="en-US" sz="2800" i="1" dirty="0" smtClean="0">
              <a:cs typeface="Arial" pitchFamily="34" charset="0"/>
            </a:endParaRPr>
          </a:p>
          <a:p>
            <a:pPr>
              <a:buNone/>
            </a:pPr>
            <a:endParaRPr lang="en-US" sz="2800" i="1" dirty="0">
              <a:cs typeface="Arial" pitchFamily="34" charset="0"/>
            </a:endParaRPr>
          </a:p>
          <a:p>
            <a:pPr>
              <a:buNone/>
            </a:pPr>
            <a:r>
              <a:rPr lang="en-US" sz="2800" i="1" dirty="0" smtClean="0">
                <a:cs typeface="Times New Roman" pitchFamily="18" charset="0"/>
              </a:rPr>
              <a:t>Ci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l-GR" sz="2800" dirty="0">
                <a:cs typeface="Arial" pitchFamily="34" charset="0"/>
              </a:rPr>
              <a:t>(ή </a:t>
            </a:r>
            <a:r>
              <a:rPr lang="en-US" sz="3600" i="1" dirty="0">
                <a:cs typeface="Times New Roman" pitchFamily="18" charset="0"/>
              </a:rPr>
              <a:t>m</a:t>
            </a:r>
            <a:r>
              <a:rPr lang="en-US" sz="3600" i="1" baseline="-25000" dirty="0">
                <a:cs typeface="Times New Roman" pitchFamily="18" charset="0"/>
              </a:rPr>
              <a:t>i</a:t>
            </a:r>
            <a:r>
              <a:rPr lang="en-US" sz="2800" dirty="0">
                <a:cs typeface="Arial" pitchFamily="34" charset="0"/>
              </a:rPr>
              <a:t>) </a:t>
            </a:r>
            <a:r>
              <a:rPr lang="el-GR" sz="2800" dirty="0">
                <a:cs typeface="Arial" pitchFamily="34" charset="0"/>
              </a:rPr>
              <a:t>η συγκέντρωση του ιόντος </a:t>
            </a:r>
            <a:r>
              <a:rPr lang="en-US" sz="2800" i="1" dirty="0" err="1">
                <a:cs typeface="Arial" pitchFamily="34" charset="0"/>
              </a:rPr>
              <a:t>i</a:t>
            </a:r>
            <a:r>
              <a:rPr lang="el-GR" sz="2800" dirty="0">
                <a:cs typeface="Arial" pitchFamily="34" charset="0"/>
              </a:rPr>
              <a:t> στο διάλυμα σε </a:t>
            </a:r>
            <a:r>
              <a:rPr lang="en-US" sz="2800" dirty="0" err="1">
                <a:cs typeface="Arial" pitchFamily="34" charset="0"/>
              </a:rPr>
              <a:t>mol</a:t>
            </a:r>
            <a:r>
              <a:rPr lang="en-US" sz="2800" dirty="0">
                <a:cs typeface="Arial" pitchFamily="34" charset="0"/>
              </a:rPr>
              <a:t> L</a:t>
            </a:r>
            <a:r>
              <a:rPr lang="en-US" sz="2800" baseline="30000" dirty="0">
                <a:cs typeface="Arial" pitchFamily="34" charset="0"/>
              </a:rPr>
              <a:t>-1</a:t>
            </a:r>
          </a:p>
          <a:p>
            <a:pPr>
              <a:buNone/>
            </a:pPr>
            <a:r>
              <a:rPr lang="en-US" sz="2800" i="1" dirty="0" err="1">
                <a:cs typeface="Times New Roman" pitchFamily="18" charset="0"/>
              </a:rPr>
              <a:t>Zi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l-GR" sz="2800" dirty="0">
                <a:cs typeface="Arial" pitchFamily="34" charset="0"/>
              </a:rPr>
              <a:t>το φορτίο του ιόντος</a:t>
            </a:r>
            <a:endParaRPr lang="en-US" sz="2800" dirty="0">
              <a:cs typeface="Arial" pitchFamily="34" charset="0"/>
            </a:endParaRPr>
          </a:p>
          <a:p>
            <a:pPr>
              <a:buNone/>
            </a:pPr>
            <a:endParaRPr lang="el-GR" sz="2800" dirty="0">
              <a:cs typeface="Arial" pitchFamily="34" charset="0"/>
            </a:endParaRPr>
          </a:p>
          <a:p>
            <a:pPr>
              <a:buNone/>
            </a:pPr>
            <a:r>
              <a:rPr lang="el-GR" sz="2800" dirty="0">
                <a:cs typeface="Arial" pitchFamily="34" charset="0"/>
              </a:rPr>
              <a:t>! Λαμβάνει υπ’ όψη την επίδραση του σθένους των ιόντων</a:t>
            </a:r>
          </a:p>
          <a:p>
            <a:r>
              <a:rPr lang="el-GR" sz="2800" dirty="0">
                <a:cs typeface="Arial" pitchFamily="34" charset="0"/>
              </a:rPr>
              <a:t>Γλυκό νερό </a:t>
            </a:r>
            <a:r>
              <a:rPr lang="en-US" sz="2800" dirty="0">
                <a:cs typeface="Arial" pitchFamily="34" charset="0"/>
              </a:rPr>
              <a:t>10</a:t>
            </a:r>
            <a:r>
              <a:rPr lang="en-US" sz="2800" baseline="30000" dirty="0">
                <a:cs typeface="Arial" pitchFamily="34" charset="0"/>
              </a:rPr>
              <a:t>-3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- 10 </a:t>
            </a:r>
            <a:r>
              <a:rPr lang="en-US" sz="2800" baseline="30000" dirty="0">
                <a:cs typeface="Arial" pitchFamily="34" charset="0"/>
              </a:rPr>
              <a:t>-4</a:t>
            </a:r>
            <a:r>
              <a:rPr lang="el-GR" sz="2800" baseline="300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mol</a:t>
            </a:r>
            <a:r>
              <a:rPr lang="en-US" sz="2800" dirty="0">
                <a:cs typeface="Arial" pitchFamily="34" charset="0"/>
              </a:rPr>
              <a:t> L</a:t>
            </a:r>
            <a:r>
              <a:rPr lang="en-US" sz="2800" baseline="30000" dirty="0">
                <a:cs typeface="Arial" pitchFamily="34" charset="0"/>
              </a:rPr>
              <a:t>-1</a:t>
            </a:r>
          </a:p>
          <a:p>
            <a:r>
              <a:rPr lang="el-GR" sz="2800" dirty="0">
                <a:cs typeface="Arial" pitchFamily="34" charset="0"/>
              </a:rPr>
              <a:t>Θαλάσσιο νερό </a:t>
            </a:r>
            <a:r>
              <a:rPr lang="en-US" sz="2800" dirty="0">
                <a:cs typeface="Arial" pitchFamily="34" charset="0"/>
              </a:rPr>
              <a:t>0.7 </a:t>
            </a:r>
            <a:r>
              <a:rPr lang="en-US" sz="2800" dirty="0" err="1">
                <a:cs typeface="Arial" pitchFamily="34" charset="0"/>
              </a:rPr>
              <a:t>mol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L</a:t>
            </a:r>
            <a:r>
              <a:rPr lang="en-US" sz="2800" baseline="30000" dirty="0" smtClean="0">
                <a:cs typeface="Arial" pitchFamily="34" charset="0"/>
              </a:rPr>
              <a:t>-1</a:t>
            </a:r>
            <a:endParaRPr lang="el-GR" sz="2800" baseline="30000" dirty="0">
              <a:cs typeface="Arial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28112"/>
              </p:ext>
            </p:extLst>
          </p:nvPr>
        </p:nvGraphicFramePr>
        <p:xfrm>
          <a:off x="3059832" y="1772816"/>
          <a:ext cx="23764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Εξίσωση" r:id="rId4" imgW="812520" imgH="419040" progId="Equation.3">
                  <p:embed/>
                </p:oleObj>
              </mc:Choice>
              <mc:Fallback>
                <p:oleObj name="Εξίσωση" r:id="rId4" imgW="812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772816"/>
                        <a:ext cx="2376488" cy="1225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3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ΕΝΕΡΓΗ ΣΥΓΚΕΝΤΡΩΣΗ - ΣΥΝΤΕΛΕΣΤΗΣ ΕΝΕΡΓΟΤΗΤΑΣ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l-GR" sz="2800" dirty="0" smtClean="0"/>
              <a:t> </a:t>
            </a:r>
            <a:r>
              <a:rPr lang="en-US" sz="2800" i="1" dirty="0"/>
              <a:t>Ci</a:t>
            </a:r>
            <a:r>
              <a:rPr lang="en-US" sz="2800" dirty="0"/>
              <a:t> </a:t>
            </a:r>
            <a:r>
              <a:rPr lang="el-GR" sz="2800" dirty="0"/>
              <a:t>(</a:t>
            </a:r>
            <a:r>
              <a:rPr lang="en-US" sz="3600" i="1" dirty="0">
                <a:cs typeface="Times New Roman" pitchFamily="18" charset="0"/>
              </a:rPr>
              <a:t>m</a:t>
            </a:r>
            <a:r>
              <a:rPr lang="en-US" sz="3600" i="1" baseline="-25000" dirty="0">
                <a:cs typeface="Times New Roman" pitchFamily="18" charset="0"/>
              </a:rPr>
              <a:t>i</a:t>
            </a:r>
            <a:r>
              <a:rPr lang="en-US" sz="2800" dirty="0"/>
              <a:t>) </a:t>
            </a:r>
            <a:r>
              <a:rPr lang="el-GR" sz="2800" dirty="0"/>
              <a:t>η συγκέντρωση του ιόντος </a:t>
            </a:r>
            <a:r>
              <a:rPr lang="en-US" sz="2800" i="1" dirty="0" err="1"/>
              <a:t>i</a:t>
            </a:r>
            <a:r>
              <a:rPr lang="el-GR" sz="2800" dirty="0"/>
              <a:t> στο διάλυμα σε </a:t>
            </a:r>
            <a:r>
              <a:rPr lang="en-US" sz="2800" dirty="0" err="1"/>
              <a:t>mol</a:t>
            </a:r>
            <a:r>
              <a:rPr lang="en-US" sz="2800" dirty="0"/>
              <a:t> L</a:t>
            </a:r>
            <a:r>
              <a:rPr lang="en-US" sz="2800" baseline="30000" dirty="0"/>
              <a:t>-1</a:t>
            </a:r>
          </a:p>
          <a:p>
            <a:pPr>
              <a:buNone/>
            </a:pPr>
            <a:r>
              <a:rPr lang="el-GR" sz="2800" i="1" dirty="0"/>
              <a:t>γ</a:t>
            </a:r>
            <a:r>
              <a:rPr lang="en-US" sz="2800" i="1" baseline="-25000" dirty="0" err="1"/>
              <a:t>i</a:t>
            </a:r>
            <a:r>
              <a:rPr lang="en-US" sz="2800" dirty="0"/>
              <a:t> </a:t>
            </a:r>
            <a:r>
              <a:rPr lang="el-GR" sz="2800" dirty="0"/>
              <a:t>ο συντελεστής ενεργότητας (τιμές μεταξύ 0 </a:t>
            </a:r>
            <a:r>
              <a:rPr lang="en-US" sz="2800" dirty="0"/>
              <a:t>&amp; 1)</a:t>
            </a:r>
          </a:p>
          <a:p>
            <a:pPr>
              <a:buNone/>
            </a:pPr>
            <a:endParaRPr lang="el-GR" sz="2800" dirty="0"/>
          </a:p>
          <a:p>
            <a:pPr>
              <a:buNone/>
            </a:pPr>
            <a:r>
              <a:rPr lang="el-GR" sz="2800" dirty="0"/>
              <a:t>! Απόκλιση διαλύματος από ιδανική συμπεριφορά λόγω</a:t>
            </a:r>
            <a:r>
              <a:rPr lang="en-US" sz="2800" dirty="0"/>
              <a:t>:</a:t>
            </a:r>
            <a:endParaRPr lang="el-GR" sz="2800" dirty="0"/>
          </a:p>
          <a:p>
            <a:r>
              <a:rPr lang="el-GR" sz="2800" dirty="0"/>
              <a:t>Αλληλεπιδράσεις μεταξύ ιόντων</a:t>
            </a:r>
            <a:endParaRPr lang="en-US" sz="2800" baseline="30000" dirty="0"/>
          </a:p>
          <a:p>
            <a:r>
              <a:rPr lang="el-GR" sz="2800" dirty="0"/>
              <a:t>Σχηματισμός υδατικής  </a:t>
            </a:r>
            <a:r>
              <a:rPr lang="en-US" sz="2800" dirty="0"/>
              <a:t>“</a:t>
            </a:r>
            <a:r>
              <a:rPr lang="el-GR" sz="2800" dirty="0"/>
              <a:t>ασπίδας</a:t>
            </a:r>
            <a:r>
              <a:rPr lang="en-US" sz="2800" dirty="0"/>
              <a:t>”</a:t>
            </a:r>
            <a:r>
              <a:rPr lang="el-GR" sz="2800" dirty="0"/>
              <a:t> γύρω από ιόντα (διπολικότητα μορίων νερού)</a:t>
            </a:r>
            <a:endParaRPr lang="el-GR" sz="2800" baseline="300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840165"/>
              </p:ext>
            </p:extLst>
          </p:nvPr>
        </p:nvGraphicFramePr>
        <p:xfrm>
          <a:off x="3491880" y="1772816"/>
          <a:ext cx="17287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Εξίσωση" r:id="rId4" imgW="520560" imgH="228600" progId="Equation.3">
                  <p:embed/>
                </p:oleObj>
              </mc:Choice>
              <mc:Fallback>
                <p:oleObj name="Εξίσωση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772816"/>
                        <a:ext cx="1728787" cy="758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2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ΥΠΟΛΟΓΙΣΜΟΣ ΣΥΝΤΕΛΕΣΤΗ </a:t>
            </a:r>
            <a:r>
              <a:rPr lang="el-GR" sz="3600" dirty="0" smtClean="0"/>
              <a:t>ΕΝΕΡΓΟΤΗΤΑΣ</a:t>
            </a:r>
            <a:r>
              <a:rPr lang="en-US" sz="3600" dirty="0" smtClean="0"/>
              <a:t>, </a:t>
            </a:r>
            <a:r>
              <a:rPr lang="el-GR" sz="3600" dirty="0" smtClean="0"/>
              <a:t>ΕΞΙΣΩΣΗ </a:t>
            </a:r>
            <a:r>
              <a:rPr lang="en-US" sz="3600" dirty="0"/>
              <a:t>DEBYE-HÜCKEL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2800" dirty="0"/>
              <a:t> </a:t>
            </a:r>
            <a:endParaRPr lang="en-US" sz="2800" dirty="0" smtClean="0"/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endParaRPr lang="en-US" sz="2800" i="1" dirty="0"/>
          </a:p>
          <a:p>
            <a:pPr>
              <a:buNone/>
            </a:pPr>
            <a:r>
              <a:rPr lang="en-US" sz="2800" i="1" dirty="0" smtClean="0"/>
              <a:t>A</a:t>
            </a:r>
            <a:r>
              <a:rPr lang="en-US" sz="2800" i="1" dirty="0"/>
              <a:t>, B </a:t>
            </a:r>
            <a:r>
              <a:rPr lang="en-US" sz="2800" dirty="0"/>
              <a:t> </a:t>
            </a:r>
            <a:r>
              <a:rPr lang="el-GR" sz="2800" dirty="0"/>
              <a:t>σταθερές εξαρτώμενες από </a:t>
            </a:r>
            <a:r>
              <a:rPr lang="en-US" sz="2800" dirty="0"/>
              <a:t>P,T – </a:t>
            </a:r>
            <a:r>
              <a:rPr lang="el-GR" sz="2800" dirty="0"/>
              <a:t>για </a:t>
            </a:r>
            <a:r>
              <a:rPr lang="en-US" sz="2800" dirty="0"/>
              <a:t>1 </a:t>
            </a:r>
            <a:r>
              <a:rPr lang="en-US" sz="2800" dirty="0" err="1"/>
              <a:t>atm</a:t>
            </a:r>
            <a:r>
              <a:rPr lang="en-US" sz="2800" dirty="0"/>
              <a:t>, </a:t>
            </a:r>
            <a:r>
              <a:rPr lang="el-GR" sz="2800" dirty="0"/>
              <a:t>25</a:t>
            </a:r>
            <a:r>
              <a:rPr lang="el-GR" sz="2800" baseline="30000" dirty="0"/>
              <a:t>ο</a:t>
            </a:r>
            <a:r>
              <a:rPr lang="en-US" sz="2800" dirty="0"/>
              <a:t>C:   </a:t>
            </a:r>
            <a:endParaRPr lang="el-GR" sz="2800" dirty="0"/>
          </a:p>
          <a:p>
            <a:pPr>
              <a:buNone/>
            </a:pPr>
            <a:r>
              <a:rPr lang="en-US" sz="2800" dirty="0"/>
              <a:t>A =0.5094, B = 0.3289</a:t>
            </a:r>
          </a:p>
          <a:p>
            <a:pPr>
              <a:buNone/>
            </a:pPr>
            <a:r>
              <a:rPr lang="el-GR" sz="2800" i="1" dirty="0"/>
              <a:t>α</a:t>
            </a:r>
            <a:r>
              <a:rPr lang="en-US" sz="2800" i="1" dirty="0" err="1"/>
              <a:t>i</a:t>
            </a:r>
            <a:r>
              <a:rPr lang="en-US" sz="2800" dirty="0"/>
              <a:t> </a:t>
            </a:r>
            <a:r>
              <a:rPr lang="el-GR" sz="2800" dirty="0"/>
              <a:t>η ακτίνα του ενυδατομένου ιόντος</a:t>
            </a:r>
            <a:r>
              <a:rPr lang="el-GR" sz="2800" i="1" dirty="0"/>
              <a:t> </a:t>
            </a:r>
            <a:r>
              <a:rPr lang="en-US" sz="2800" i="1" dirty="0" err="1"/>
              <a:t>i</a:t>
            </a:r>
            <a:endParaRPr lang="en-US" sz="2800" i="1" dirty="0"/>
          </a:p>
          <a:p>
            <a:pPr>
              <a:buNone/>
            </a:pPr>
            <a:endParaRPr lang="el-GR" sz="2800" dirty="0"/>
          </a:p>
          <a:p>
            <a:pPr>
              <a:buNone/>
            </a:pPr>
            <a:r>
              <a:rPr lang="el-GR" sz="2800" dirty="0"/>
              <a:t>! Η εξίσωση ισχύει </a:t>
            </a:r>
            <a:r>
              <a:rPr lang="el-GR" sz="2800" u="sng" dirty="0"/>
              <a:t>μόνο</a:t>
            </a:r>
            <a:r>
              <a:rPr lang="el-GR" sz="2800" dirty="0"/>
              <a:t> για αραιά υδατικά διαλύματα </a:t>
            </a:r>
            <a:r>
              <a:rPr lang="el-GR" sz="2800" dirty="0" smtClean="0"/>
              <a:t>(</a:t>
            </a:r>
            <a:r>
              <a:rPr lang="en-US" sz="2800" dirty="0" smtClean="0"/>
              <a:t>I=0-0.1 molL</a:t>
            </a:r>
            <a:r>
              <a:rPr lang="en-US" sz="2800" baseline="30000" dirty="0" smtClean="0"/>
              <a:t>-1</a:t>
            </a:r>
            <a:r>
              <a:rPr lang="en-US" sz="2800" dirty="0"/>
              <a:t>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Άλλα μοντέλα εφαρμόζονται για διαφορετικές τιμές ιοντικής </a:t>
            </a:r>
            <a:r>
              <a:rPr lang="el-GR" sz="2800" dirty="0" smtClean="0"/>
              <a:t>ισχύος</a:t>
            </a:r>
            <a:r>
              <a:rPr lang="en-US" sz="2800" dirty="0"/>
              <a:t> </a:t>
            </a:r>
            <a:r>
              <a:rPr lang="el-GR" sz="2800" dirty="0" smtClean="0"/>
              <a:t>(</a:t>
            </a:r>
            <a:r>
              <a:rPr lang="en-US" sz="2800" dirty="0"/>
              <a:t>Davies, </a:t>
            </a:r>
            <a:r>
              <a:rPr lang="en-US" sz="2800" dirty="0" err="1"/>
              <a:t>Truesdell</a:t>
            </a:r>
            <a:r>
              <a:rPr lang="en-US" sz="2800" dirty="0"/>
              <a:t>-Jones, </a:t>
            </a:r>
            <a:r>
              <a:rPr lang="en-US" sz="2800" dirty="0" err="1"/>
              <a:t>Pitzer</a:t>
            </a:r>
            <a:r>
              <a:rPr lang="en-US" sz="2800" dirty="0"/>
              <a:t>).</a:t>
            </a:r>
            <a:endParaRPr lang="el-GR" sz="2800" baseline="300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05957"/>
              </p:ext>
            </p:extLst>
          </p:nvPr>
        </p:nvGraphicFramePr>
        <p:xfrm>
          <a:off x="3167856" y="1558970"/>
          <a:ext cx="2808288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Εξίσωση" r:id="rId4" imgW="1180800" imgH="482400" progId="Equation.3">
                  <p:embed/>
                </p:oleObj>
              </mc:Choice>
              <mc:Fallback>
                <p:oleObj name="Εξίσωση" r:id="rId4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56" y="1558970"/>
                        <a:ext cx="2808288" cy="11477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1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ΥΠΟΛΟΓΙΣΜΟΣ ΣΥΝΤΕΛΕΣΤΗ ΕΝΕΡΓΟΤΗΤΑΣ</a:t>
            </a:r>
            <a:br>
              <a:rPr lang="el-GR" sz="3600" dirty="0"/>
            </a:br>
            <a:r>
              <a:rPr lang="el-GR" sz="3600" dirty="0"/>
              <a:t>ΕΞΙΣΩΣΗ </a:t>
            </a:r>
            <a:r>
              <a:rPr lang="en-US" sz="3600" dirty="0" err="1"/>
              <a:t>Truesdell</a:t>
            </a:r>
            <a:r>
              <a:rPr lang="en-US" sz="3600" dirty="0"/>
              <a:t>- Jones</a:t>
            </a:r>
            <a:r>
              <a:rPr lang="el-GR" sz="3600" dirty="0"/>
              <a:t> (για Ι&gt; 0.1 </a:t>
            </a:r>
            <a:r>
              <a:rPr lang="en-US" sz="3600" dirty="0" err="1"/>
              <a:t>mol</a:t>
            </a:r>
            <a:r>
              <a:rPr lang="en-US" sz="3600" dirty="0"/>
              <a:t>/ L)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l-GR" sz="2800" dirty="0" smtClean="0"/>
              <a:t>Εκτεταμένη </a:t>
            </a:r>
            <a:r>
              <a:rPr lang="el-GR" sz="2800" dirty="0"/>
              <a:t>μορφή της εξίσωσης </a:t>
            </a:r>
            <a:r>
              <a:rPr lang="en-US" sz="2800" dirty="0" smtClean="0"/>
              <a:t>Debye-</a:t>
            </a:r>
            <a:r>
              <a:rPr lang="en-US" sz="2800" dirty="0" err="1" smtClean="0"/>
              <a:t>Huckel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Βασισμένη σε πειραματικά δεδομένα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l-GR" sz="2800" dirty="0" smtClean="0"/>
              <a:t>δείχνει </a:t>
            </a:r>
            <a:r>
              <a:rPr lang="el-GR" sz="2800" dirty="0"/>
              <a:t>την αύξηση του συντελεστή ενεργότητας με αύξηση της ιοντικής </a:t>
            </a:r>
            <a:r>
              <a:rPr lang="el-GR" sz="2800" dirty="0" smtClean="0"/>
              <a:t>ισχύος</a:t>
            </a:r>
            <a:r>
              <a:rPr lang="en-US" sz="2800" dirty="0" smtClean="0"/>
              <a:t>.</a:t>
            </a:r>
            <a:endParaRPr lang="en-GB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979138"/>
              </p:ext>
            </p:extLst>
          </p:nvPr>
        </p:nvGraphicFramePr>
        <p:xfrm>
          <a:off x="2699792" y="2204864"/>
          <a:ext cx="347345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Denklem" r:id="rId4" imgW="1460160" imgH="482400" progId="Equation.3">
                  <p:embed/>
                </p:oleObj>
              </mc:Choice>
              <mc:Fallback>
                <p:oleObj name="Denklem" r:id="rId4" imgW="1460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204864"/>
                        <a:ext cx="3473450" cy="11477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0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19643" r="13392"/>
          <a:stretch>
            <a:fillRect/>
          </a:stretch>
        </p:blipFill>
        <p:spPr bwMode="auto">
          <a:xfrm>
            <a:off x="899592" y="9309"/>
            <a:ext cx="7488832" cy="62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44208" y="5661248"/>
            <a:ext cx="360040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629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ΔΕΙΚΤΗΣ ΚΟΡΕΣΜΟΥ</a:t>
            </a:r>
            <a:r>
              <a:rPr lang="en-US" dirty="0"/>
              <a:t> </a:t>
            </a:r>
            <a:r>
              <a:rPr lang="el-GR" dirty="0"/>
              <a:t>ΔΙΑΛΥΜΑΤΟΣ (</a:t>
            </a:r>
            <a:r>
              <a:rPr lang="en-US" dirty="0"/>
              <a:t>saturation index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3021993"/>
            <a:ext cx="8229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</a:rPr>
              <a:t>IAP </a:t>
            </a:r>
            <a:r>
              <a:rPr lang="el-GR" sz="2400" dirty="0">
                <a:latin typeface="Constantia" pitchFamily="18" charset="0"/>
              </a:rPr>
              <a:t>το γινόμενο </a:t>
            </a:r>
            <a:r>
              <a:rPr lang="el-GR" sz="2400" dirty="0" err="1">
                <a:latin typeface="Constantia" pitchFamily="18" charset="0"/>
              </a:rPr>
              <a:t>ενεργότητας</a:t>
            </a:r>
            <a:r>
              <a:rPr lang="el-GR" sz="2400" dirty="0">
                <a:latin typeface="Constantia" pitchFamily="18" charset="0"/>
              </a:rPr>
              <a:t> των ιόντων </a:t>
            </a:r>
            <a:r>
              <a:rPr lang="en-US" sz="2400" dirty="0">
                <a:latin typeface="Constantia" pitchFamily="18" charset="0"/>
              </a:rPr>
              <a:t>(</a:t>
            </a:r>
            <a:r>
              <a:rPr lang="el-GR" sz="2400" dirty="0">
                <a:latin typeface="Constantia" pitchFamily="18" charset="0"/>
              </a:rPr>
              <a:t>π.χ.: </a:t>
            </a:r>
            <a:r>
              <a:rPr lang="el-GR" sz="2400" i="1" dirty="0">
                <a:latin typeface="Constantia" pitchFamily="18" charset="0"/>
                <a:sym typeface="Wingdings" pitchFamily="2" charset="2"/>
              </a:rPr>
              <a:t>α</a:t>
            </a:r>
            <a:r>
              <a:rPr lang="en-US" sz="2400" dirty="0">
                <a:latin typeface="Constantia" pitchFamily="18" charset="0"/>
                <a:sym typeface="Wingdings" pitchFamily="2" charset="2"/>
              </a:rPr>
              <a:t>Ca</a:t>
            </a:r>
            <a:r>
              <a:rPr lang="en-US" sz="2400" baseline="30000" dirty="0">
                <a:latin typeface="Constantia" pitchFamily="18" charset="0"/>
                <a:sym typeface="Wingdings" pitchFamily="2" charset="2"/>
              </a:rPr>
              <a:t>2+</a:t>
            </a:r>
            <a:r>
              <a:rPr lang="el-GR" sz="2400" dirty="0">
                <a:latin typeface="Constantia" pitchFamily="18" charset="0"/>
                <a:sym typeface="Wingdings" pitchFamily="2" charset="2"/>
              </a:rPr>
              <a:t> </a:t>
            </a:r>
            <a:r>
              <a:rPr lang="en-US" sz="2400" dirty="0">
                <a:latin typeface="Constantia" pitchFamily="18" charset="0"/>
                <a:sym typeface="Wingdings" pitchFamily="2" charset="2"/>
              </a:rPr>
              <a:t>x </a:t>
            </a:r>
            <a:r>
              <a:rPr lang="el-GR" sz="2400" i="1" dirty="0">
                <a:latin typeface="Constantia" pitchFamily="18" charset="0"/>
                <a:sym typeface="Wingdings" pitchFamily="2" charset="2"/>
              </a:rPr>
              <a:t>α</a:t>
            </a:r>
            <a:r>
              <a:rPr lang="en-US" sz="2400" dirty="0">
                <a:latin typeface="Constantia" pitchFamily="18" charset="0"/>
                <a:sym typeface="Wingdings" pitchFamily="2" charset="2"/>
              </a:rPr>
              <a:t> C</a:t>
            </a:r>
            <a:r>
              <a:rPr lang="el-GR" sz="2400" dirty="0">
                <a:latin typeface="Constantia" pitchFamily="18" charset="0"/>
                <a:sym typeface="Wingdings" pitchFamily="2" charset="2"/>
              </a:rPr>
              <a:t>Ο</a:t>
            </a:r>
            <a:r>
              <a:rPr lang="en-US" sz="2400" baseline="-25000" dirty="0">
                <a:latin typeface="Constantia" pitchFamily="18" charset="0"/>
                <a:sym typeface="Wingdings" pitchFamily="2" charset="2"/>
              </a:rPr>
              <a:t>3</a:t>
            </a:r>
            <a:r>
              <a:rPr lang="en-US" sz="2400" baseline="30000" dirty="0">
                <a:latin typeface="Constantia" pitchFamily="18" charset="0"/>
                <a:sym typeface="Wingdings" pitchFamily="2" charset="2"/>
              </a:rPr>
              <a:t>2-</a:t>
            </a:r>
            <a:r>
              <a:rPr lang="en-US" sz="2400" dirty="0">
                <a:latin typeface="Constantia" pitchFamily="18" charset="0"/>
                <a:sym typeface="Wingdings" pitchFamily="2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Constantia" pitchFamily="18" charset="0"/>
                <a:sym typeface="Wingdings" pitchFamily="2" charset="2"/>
              </a:rPr>
              <a:t>Ω </a:t>
            </a:r>
            <a:r>
              <a:rPr lang="en-US" sz="2400" dirty="0">
                <a:latin typeface="Constantia" pitchFamily="18" charset="0"/>
                <a:sym typeface="Wingdings" pitchFamily="2" charset="2"/>
              </a:rPr>
              <a:t>= 1	 </a:t>
            </a:r>
            <a:r>
              <a:rPr lang="el-GR" sz="2400" dirty="0">
                <a:latin typeface="Constantia" pitchFamily="18" charset="0"/>
                <a:sym typeface="Wingdings" pitchFamily="2" charset="2"/>
              </a:rPr>
              <a:t>κατάσταση ισορροπίας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Constantia" pitchFamily="18" charset="0"/>
                <a:sym typeface="Wingdings" pitchFamily="2" charset="2"/>
              </a:rPr>
              <a:t>Ω &lt; 1 </a:t>
            </a:r>
            <a:r>
              <a:rPr lang="en-US" sz="2400" dirty="0">
                <a:latin typeface="Constantia" pitchFamily="18" charset="0"/>
                <a:sym typeface="Wingdings" pitchFamily="2" charset="2"/>
              </a:rPr>
              <a:t> </a:t>
            </a:r>
            <a:r>
              <a:rPr lang="el-GR" sz="2400" dirty="0" err="1">
                <a:latin typeface="Constantia" pitchFamily="18" charset="0"/>
                <a:sym typeface="Wingdings" pitchFamily="2" charset="2"/>
              </a:rPr>
              <a:t>Υποκορεσμένο</a:t>
            </a:r>
            <a:r>
              <a:rPr lang="el-GR" sz="2400" dirty="0">
                <a:latin typeface="Constantia" pitchFamily="18" charset="0"/>
                <a:sym typeface="Wingdings" pitchFamily="2" charset="2"/>
              </a:rPr>
              <a:t> διάλυμα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Constantia" pitchFamily="18" charset="0"/>
                <a:sym typeface="Wingdings" pitchFamily="2" charset="2"/>
              </a:rPr>
              <a:t>Ω &gt; 1 </a:t>
            </a:r>
            <a:r>
              <a:rPr lang="en-US" sz="2400" dirty="0">
                <a:latin typeface="Constantia" pitchFamily="18" charset="0"/>
                <a:sym typeface="Wingdings" pitchFamily="2" charset="2"/>
              </a:rPr>
              <a:t> </a:t>
            </a:r>
            <a:r>
              <a:rPr lang="el-GR" sz="2400" dirty="0" err="1">
                <a:latin typeface="Constantia" pitchFamily="18" charset="0"/>
                <a:sym typeface="Wingdings" pitchFamily="2" charset="2"/>
              </a:rPr>
              <a:t>Υπερκορεσμένο</a:t>
            </a:r>
            <a:r>
              <a:rPr lang="el-GR" sz="2400" dirty="0">
                <a:latin typeface="Constantia" pitchFamily="18" charset="0"/>
                <a:sym typeface="Wingdings" pitchFamily="2" charset="2"/>
              </a:rPr>
              <a:t> διάλυμα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88251"/>
              </p:ext>
            </p:extLst>
          </p:nvPr>
        </p:nvGraphicFramePr>
        <p:xfrm>
          <a:off x="3563888" y="1664643"/>
          <a:ext cx="14398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Εξίσωση" r:id="rId4" imgW="583920" imgH="444240" progId="Equation.3">
                  <p:embed/>
                </p:oleObj>
              </mc:Choice>
              <mc:Fallback>
                <p:oleObj name="Εξίσωση" r:id="rId4" imgW="583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664643"/>
                        <a:ext cx="1439862" cy="1095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www.gly.uga.edu/railsback/Fundamentals/SolubilityofMineralsKsp0101.jpg"/>
          <p:cNvPicPr>
            <a:picLocks noChangeAspect="1" noChangeArrowheads="1"/>
          </p:cNvPicPr>
          <p:nvPr/>
        </p:nvPicPr>
        <p:blipFill>
          <a:blip r:embed="rId6" cstate="print"/>
          <a:srcRect l="53363" t="22143" r="5161" b="27289"/>
          <a:stretch>
            <a:fillRect/>
          </a:stretch>
        </p:blipFill>
        <p:spPr bwMode="auto">
          <a:xfrm>
            <a:off x="5148064" y="3573016"/>
            <a:ext cx="3168352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65633" y="5715166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751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Συντελεστής ενεργότητας και συγκέντρωση στα υδατικά διαλύματα</a:t>
            </a:r>
          </a:p>
        </p:txBody>
      </p:sp>
      <p:pic>
        <p:nvPicPr>
          <p:cNvPr id="3" name="Picture 2" descr="http://www.gly.uga.edu/railsback/Fundamentals/ActivityCoefficientsV.jpg"/>
          <p:cNvPicPr>
            <a:picLocks noChangeAspect="1" noChangeArrowheads="1"/>
          </p:cNvPicPr>
          <p:nvPr/>
        </p:nvPicPr>
        <p:blipFill>
          <a:blip r:embed="rId3" cstate="print"/>
          <a:srcRect t="22756" b="7714"/>
          <a:stretch>
            <a:fillRect/>
          </a:stretch>
        </p:blipFill>
        <p:spPr bwMode="auto">
          <a:xfrm>
            <a:off x="544992" y="2020313"/>
            <a:ext cx="7931224" cy="40364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31148" y="1569112"/>
            <a:ext cx="16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Αραιό διάλυμα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574119"/>
            <a:ext cx="17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Πυκνό διάλυμα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11668" y="1569112"/>
            <a:ext cx="302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Πολύ πυκνό διάλυμα (άλμη)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444230" y="5445224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729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ΑΝΤΙΔΡΑΣΕΙΣ ΟΞΕΙΔΟΑΝΑΓΩΓΗΣ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pitchFamily="34" charset="0"/>
              </a:rPr>
              <a:t>Μεταφορά ηλεκτρονίων μεταξύ χημικών ειδών με διαφορετικό σθένος (αριθμό οξείδωσης) π.χ. </a:t>
            </a:r>
            <a:r>
              <a:rPr lang="en-US" sz="2400" dirty="0">
                <a:cs typeface="Arial" pitchFamily="34" charset="0"/>
              </a:rPr>
              <a:t>Fe</a:t>
            </a:r>
            <a:r>
              <a:rPr lang="en-US" sz="2400" baseline="30000" dirty="0">
                <a:cs typeface="Arial" pitchFamily="34" charset="0"/>
              </a:rPr>
              <a:t>2+ </a:t>
            </a:r>
            <a:r>
              <a:rPr lang="en-US" sz="2400" dirty="0" smtClean="0"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Fe</a:t>
            </a:r>
            <a:r>
              <a:rPr lang="en-US" sz="2400" baseline="30000" dirty="0">
                <a:cs typeface="Arial" pitchFamily="34" charset="0"/>
              </a:rPr>
              <a:t>3</a:t>
            </a:r>
            <a:r>
              <a:rPr lang="en-US" sz="2400" baseline="30000" dirty="0" smtClean="0">
                <a:cs typeface="Arial" pitchFamily="34" charset="0"/>
              </a:rPr>
              <a:t>+</a:t>
            </a:r>
            <a:endParaRPr lang="en-US" sz="2400" dirty="0">
              <a:cs typeface="Arial" pitchFamily="34" charset="0"/>
            </a:endParaRPr>
          </a:p>
          <a:p>
            <a:pPr>
              <a:defRPr/>
            </a:pPr>
            <a:r>
              <a:rPr lang="el-GR" sz="2400" dirty="0">
                <a:cs typeface="Arial" pitchFamily="34" charset="0"/>
              </a:rPr>
              <a:t>Οξείδωση: Απώλεια ηλεκτρονίων</a:t>
            </a:r>
          </a:p>
          <a:p>
            <a:pPr>
              <a:defRPr/>
            </a:pPr>
            <a:r>
              <a:rPr lang="el-GR" sz="2400" dirty="0">
                <a:cs typeface="Arial" pitchFamily="34" charset="0"/>
              </a:rPr>
              <a:t>Αναγωγή: Πρόσληψη </a:t>
            </a:r>
            <a:r>
              <a:rPr lang="el-GR" sz="2400" dirty="0" smtClean="0">
                <a:cs typeface="Arial" pitchFamily="34" charset="0"/>
              </a:rPr>
              <a:t>ηλεκτρονίων</a:t>
            </a:r>
            <a:endParaRPr lang="el-GR" sz="2400" dirty="0">
              <a:cs typeface="Arial" pitchFamily="34" charset="0"/>
            </a:endParaRPr>
          </a:p>
          <a:p>
            <a:pPr>
              <a:defRPr/>
            </a:pPr>
            <a:r>
              <a:rPr lang="el-GR" sz="2400" dirty="0"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Fe</a:t>
            </a:r>
            <a:r>
              <a:rPr lang="en-US" sz="2400" baseline="30000" dirty="0">
                <a:cs typeface="Arial" pitchFamily="34" charset="0"/>
              </a:rPr>
              <a:t>2+</a:t>
            </a:r>
            <a:r>
              <a:rPr lang="en-US" sz="2400" dirty="0">
                <a:cs typeface="Arial" pitchFamily="34" charset="0"/>
              </a:rPr>
              <a:t> + 6H</a:t>
            </a:r>
            <a:r>
              <a:rPr lang="en-US" sz="2400" baseline="-25000" dirty="0"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O 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 2Fe(OH)</a:t>
            </a:r>
            <a:r>
              <a:rPr lang="en-US" sz="2400" baseline="-25000" dirty="0">
                <a:cs typeface="Arial" pitchFamily="34" charset="0"/>
                <a:sym typeface="Wingdings" pitchFamily="2" charset="2"/>
              </a:rPr>
              <a:t>3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 + 6H</a:t>
            </a:r>
            <a:r>
              <a:rPr lang="en-US" sz="2400" baseline="30000" dirty="0">
                <a:cs typeface="Arial" pitchFamily="34" charset="0"/>
                <a:sym typeface="Wingdings" pitchFamily="2" charset="2"/>
              </a:rPr>
              <a:t>+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 + 2e</a:t>
            </a:r>
            <a:r>
              <a:rPr lang="en-US" sz="2400" baseline="30000" dirty="0">
                <a:cs typeface="Arial" pitchFamily="34" charset="0"/>
                <a:sym typeface="Wingdings" pitchFamily="2" charset="2"/>
              </a:rPr>
              <a:t>-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 </a:t>
            </a:r>
            <a:endParaRPr lang="el-GR" sz="2400" dirty="0">
              <a:cs typeface="Arial" pitchFamily="34" charset="0"/>
              <a:sym typeface="Wingdings" pitchFamily="2" charset="2"/>
            </a:endParaRPr>
          </a:p>
          <a:p>
            <a:pPr marL="0" indent="0">
              <a:buNone/>
              <a:defRPr/>
            </a:pPr>
            <a:r>
              <a:rPr lang="en-US" sz="2400" dirty="0">
                <a:cs typeface="Arial" pitchFamily="34" charset="0"/>
                <a:sym typeface="Wingdings" pitchFamily="2" charset="2"/>
              </a:rPr>
              <a:t>	(</a:t>
            </a:r>
            <a:r>
              <a:rPr lang="el-GR" sz="2400" dirty="0">
                <a:cs typeface="Arial" pitchFamily="34" charset="0"/>
                <a:sym typeface="Wingdings" pitchFamily="2" charset="2"/>
              </a:rPr>
              <a:t>Ο σίδηρος οξειδώνεται</a:t>
            </a:r>
            <a:r>
              <a:rPr lang="en-US" sz="2400" dirty="0" smtClean="0">
                <a:cs typeface="Arial" pitchFamily="34" charset="0"/>
                <a:sym typeface="Wingdings" pitchFamily="2" charset="2"/>
              </a:rPr>
              <a:t>)</a:t>
            </a:r>
            <a:endParaRPr lang="el-GR" sz="2400" dirty="0">
              <a:cs typeface="Arial" pitchFamily="34" charset="0"/>
            </a:endParaRPr>
          </a:p>
          <a:p>
            <a:pPr>
              <a:defRPr/>
            </a:pPr>
            <a:r>
              <a:rPr lang="en-US" sz="2400" dirty="0">
                <a:cs typeface="Arial" pitchFamily="34" charset="0"/>
              </a:rPr>
              <a:t>MnO</a:t>
            </a:r>
            <a:r>
              <a:rPr lang="en-US" sz="2400" baseline="-25000" dirty="0"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 + 4H</a:t>
            </a:r>
            <a:r>
              <a:rPr lang="en-US" sz="2400" baseline="30000" dirty="0">
                <a:cs typeface="Arial" pitchFamily="34" charset="0"/>
              </a:rPr>
              <a:t>+</a:t>
            </a:r>
            <a:r>
              <a:rPr lang="en-US" sz="2400" dirty="0">
                <a:cs typeface="Arial" pitchFamily="34" charset="0"/>
              </a:rPr>
              <a:t> + 2e</a:t>
            </a:r>
            <a:r>
              <a:rPr lang="en-US" sz="2400" baseline="30000" dirty="0">
                <a:cs typeface="Arial" pitchFamily="34" charset="0"/>
              </a:rPr>
              <a:t>-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 Mn</a:t>
            </a:r>
            <a:r>
              <a:rPr lang="en-US" sz="2400" baseline="30000" dirty="0">
                <a:cs typeface="Arial" pitchFamily="34" charset="0"/>
                <a:sym typeface="Wingdings" pitchFamily="2" charset="2"/>
              </a:rPr>
              <a:t>2+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 + 2H</a:t>
            </a:r>
            <a:r>
              <a:rPr lang="en-US" sz="2400" baseline="-25000" dirty="0">
                <a:cs typeface="Arial" pitchFamily="34" charset="0"/>
                <a:sym typeface="Wingdings" pitchFamily="2" charset="2"/>
              </a:rPr>
              <a:t>2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O</a:t>
            </a:r>
          </a:p>
          <a:p>
            <a:pPr marL="0" indent="0">
              <a:buNone/>
              <a:defRPr/>
            </a:pPr>
            <a:r>
              <a:rPr lang="en-US" sz="2400" dirty="0">
                <a:cs typeface="Arial" pitchFamily="34" charset="0"/>
              </a:rPr>
              <a:t>	(To </a:t>
            </a:r>
            <a:r>
              <a:rPr lang="en-US" sz="2400" dirty="0" err="1">
                <a:cs typeface="Arial" pitchFamily="34" charset="0"/>
              </a:rPr>
              <a:t>Mn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l-GR" sz="2400" dirty="0">
                <a:cs typeface="Arial" pitchFamily="34" charset="0"/>
              </a:rPr>
              <a:t>ανάγεται</a:t>
            </a:r>
            <a:r>
              <a:rPr lang="el-GR" sz="2400" dirty="0" smtClean="0">
                <a:cs typeface="Arial" pitchFamily="34" charset="0"/>
              </a:rPr>
              <a:t>)</a:t>
            </a:r>
            <a:endParaRPr lang="el-GR" sz="2400" dirty="0">
              <a:cs typeface="Arial" pitchFamily="34" charset="0"/>
            </a:endParaRPr>
          </a:p>
          <a:p>
            <a:pPr>
              <a:defRPr/>
            </a:pPr>
            <a:r>
              <a:rPr lang="el-GR" sz="2400" dirty="0"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Fe</a:t>
            </a:r>
            <a:r>
              <a:rPr lang="en-US" sz="2400" baseline="30000" dirty="0">
                <a:cs typeface="Arial" pitchFamily="34" charset="0"/>
              </a:rPr>
              <a:t>2+</a:t>
            </a:r>
            <a:r>
              <a:rPr lang="en-US" sz="2400" dirty="0">
                <a:cs typeface="Arial" pitchFamily="34" charset="0"/>
              </a:rPr>
              <a:t> + MnO</a:t>
            </a:r>
            <a:r>
              <a:rPr lang="en-US" sz="2400" baseline="-25000" dirty="0"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l-GR" sz="2400" dirty="0">
                <a:cs typeface="Arial" pitchFamily="34" charset="0"/>
              </a:rPr>
              <a:t>+ 4</a:t>
            </a:r>
            <a:r>
              <a:rPr lang="en-US" sz="2400" dirty="0">
                <a:cs typeface="Arial" pitchFamily="34" charset="0"/>
              </a:rPr>
              <a:t>H</a:t>
            </a:r>
            <a:r>
              <a:rPr lang="en-US" sz="2400" baseline="-25000" dirty="0"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O 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</a:t>
            </a:r>
            <a:r>
              <a:rPr lang="el-GR" sz="2400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2Fe(OH)</a:t>
            </a:r>
            <a:r>
              <a:rPr lang="en-US" sz="2400" baseline="-25000" dirty="0">
                <a:cs typeface="Arial" pitchFamily="34" charset="0"/>
                <a:sym typeface="Wingdings" pitchFamily="2" charset="2"/>
              </a:rPr>
              <a:t>3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 + </a:t>
            </a:r>
            <a:r>
              <a:rPr lang="el-GR" sz="2400" dirty="0">
                <a:cs typeface="Arial" pitchFamily="34" charset="0"/>
                <a:sym typeface="Wingdings" pitchFamily="2" charset="2"/>
              </a:rPr>
              <a:t>2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H</a:t>
            </a:r>
            <a:r>
              <a:rPr lang="en-US" sz="2400" baseline="30000" dirty="0">
                <a:cs typeface="Arial" pitchFamily="34" charset="0"/>
                <a:sym typeface="Wingdings" pitchFamily="2" charset="2"/>
              </a:rPr>
              <a:t>+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 </a:t>
            </a:r>
            <a:r>
              <a:rPr lang="el-GR" sz="2400" dirty="0">
                <a:cs typeface="Arial" pitchFamily="34" charset="0"/>
                <a:sym typeface="Wingdings" pitchFamily="2" charset="2"/>
              </a:rPr>
              <a:t>+ 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Mn</a:t>
            </a:r>
            <a:r>
              <a:rPr lang="en-US" sz="2400" baseline="30000" dirty="0">
                <a:cs typeface="Arial" pitchFamily="34" charset="0"/>
                <a:sym typeface="Wingdings" pitchFamily="2" charset="2"/>
              </a:rPr>
              <a:t>2+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 </a:t>
            </a:r>
            <a:endParaRPr lang="el-GR" sz="2400" dirty="0"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5634820" y="3566629"/>
            <a:ext cx="288032" cy="1800200"/>
          </a:xfrm>
          <a:prstGeom prst="rightBrace">
            <a:avLst>
              <a:gd name="adj1" fmla="val 417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w Cen MT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84168" y="4235896"/>
            <a:ext cx="2160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Calibri" pitchFamily="34" charset="0"/>
              </a:rPr>
              <a:t>οξειδοαναγωγή</a:t>
            </a:r>
          </a:p>
        </p:txBody>
      </p:sp>
    </p:spTree>
    <p:extLst>
      <p:ext uri="{BB962C8B-B14F-4D97-AF65-F5344CB8AC3E}">
        <p14:creationId xmlns:p14="http://schemas.microsoft.com/office/powerpoint/2010/main" val="24304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Οξειδοαναγωγή και περιοδικός πίνακας</a:t>
            </a:r>
          </a:p>
        </p:txBody>
      </p:sp>
      <p:pic>
        <p:nvPicPr>
          <p:cNvPr id="3" name="Picture 2" descr="http://www.gly.uga.edu/railsback/Fundamentals/PeriodicTableofRedoxPoss02.jpg"/>
          <p:cNvPicPr>
            <a:picLocks noChangeAspect="1" noChangeArrowheads="1"/>
          </p:cNvPicPr>
          <p:nvPr/>
        </p:nvPicPr>
        <p:blipFill>
          <a:blip r:embed="rId3" cstate="print"/>
          <a:srcRect b="46904"/>
          <a:stretch>
            <a:fillRect/>
          </a:stretch>
        </p:blipFill>
        <p:spPr bwMode="auto">
          <a:xfrm>
            <a:off x="323528" y="1268760"/>
            <a:ext cx="76962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95759" y="5021610"/>
            <a:ext cx="1439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dirty="0"/>
              <a:t>Δεν συμμετέχουν σε οξ/κές αντιδράσεις στη φύση</a:t>
            </a:r>
            <a:endParaRPr lang="en-GB" sz="16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592733" y="5123210"/>
            <a:ext cx="1441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dirty="0"/>
              <a:t>Δεν συμμετέχουν σε οξ/κές αντιδράσεις στη φύση</a:t>
            </a:r>
            <a:endParaRPr lang="en-GB" sz="16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052315" y="5610657"/>
            <a:ext cx="4247877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600" dirty="0"/>
              <a:t>Συμμετέχουν σε οξ/κές αντιδράσεις στη φύση</a:t>
            </a:r>
            <a:endParaRPr lang="en-GB" sz="1600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212903" y="4292947"/>
            <a:ext cx="7921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Σθένη</a:t>
            </a:r>
          </a:p>
          <a:p>
            <a:r>
              <a:rPr lang="el-GR" sz="1600">
                <a:latin typeface="Calibri" pitchFamily="34" charset="0"/>
              </a:rPr>
              <a:t>&gt;0 </a:t>
            </a:r>
          </a:p>
          <a:p>
            <a:r>
              <a:rPr lang="el-GR" sz="1600">
                <a:latin typeface="Calibri" pitchFamily="34" charset="0"/>
              </a:rPr>
              <a:t>&lt; 0</a:t>
            </a:r>
          </a:p>
          <a:p>
            <a:r>
              <a:rPr lang="el-GR" sz="1600">
                <a:latin typeface="Calibri" pitchFamily="34" charset="0"/>
              </a:rPr>
              <a:t>= 0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276278" y="4292947"/>
            <a:ext cx="7921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Σθένη</a:t>
            </a:r>
          </a:p>
          <a:p>
            <a:r>
              <a:rPr lang="el-GR" sz="1600">
                <a:latin typeface="Calibri" pitchFamily="34" charset="0"/>
              </a:rPr>
              <a:t>&gt;0</a:t>
            </a:r>
          </a:p>
          <a:p>
            <a:r>
              <a:rPr lang="el-GR" sz="1600">
                <a:latin typeface="Calibri" pitchFamily="34" charset="0"/>
              </a:rPr>
              <a:t>=0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363840" y="4364385"/>
            <a:ext cx="792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Σθένη &lt; 0</a:t>
            </a:r>
          </a:p>
          <a:p>
            <a:r>
              <a:rPr lang="el-GR" sz="1600">
                <a:latin typeface="Calibri" pitchFamily="34" charset="0"/>
              </a:rPr>
              <a:t>=0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260153" y="4435822"/>
            <a:ext cx="7921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(+) σθένος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587803" y="4364385"/>
            <a:ext cx="792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(-) σθένος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123753" y="4292947"/>
            <a:ext cx="792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Σθένη</a:t>
            </a:r>
          </a:p>
          <a:p>
            <a:r>
              <a:rPr lang="el-GR" sz="1600">
                <a:latin typeface="Calibri" pitchFamily="34" charset="0"/>
              </a:rPr>
              <a:t>&gt; 0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39800" y="2060302"/>
            <a:ext cx="93610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5 - Ορθογώνιο"/>
          <p:cNvSpPr/>
          <p:nvPr/>
        </p:nvSpPr>
        <p:spPr>
          <a:xfrm>
            <a:off x="7020520" y="2132310"/>
            <a:ext cx="93610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7379965" y="3396518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298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Οξειδωτικοί- αναγωγικοί παράγοντες</a:t>
            </a:r>
          </a:p>
        </p:txBody>
      </p:sp>
      <p:pic>
        <p:nvPicPr>
          <p:cNvPr id="3" name="Picture 2" descr="http://www.gly.uga.edu/railsback/Fundamentals/8150RedoxReview06LS.jpg"/>
          <p:cNvPicPr>
            <a:picLocks noChangeAspect="1" noChangeArrowheads="1"/>
          </p:cNvPicPr>
          <p:nvPr/>
        </p:nvPicPr>
        <p:blipFill>
          <a:blip r:embed="rId3" cstate="print"/>
          <a:srcRect l="79500" t="60358" r="8331" b="23351"/>
          <a:stretch>
            <a:fillRect/>
          </a:stretch>
        </p:blipFill>
        <p:spPr bwMode="auto">
          <a:xfrm>
            <a:off x="5658644" y="2924944"/>
            <a:ext cx="2228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gly.uga.edu/railsback/Fundamentals/8150RedoxReview06LS.jpg"/>
          <p:cNvPicPr>
            <a:picLocks noChangeAspect="1" noChangeArrowheads="1"/>
          </p:cNvPicPr>
          <p:nvPr/>
        </p:nvPicPr>
        <p:blipFill>
          <a:blip r:embed="rId3" cstate="print"/>
          <a:srcRect l="79843" t="26128" r="8331" b="49722"/>
          <a:stretch>
            <a:fillRect/>
          </a:stretch>
        </p:blipFill>
        <p:spPr bwMode="auto">
          <a:xfrm>
            <a:off x="1505099" y="2636912"/>
            <a:ext cx="19446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3568" y="1628800"/>
            <a:ext cx="358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Οξειδωτικοί παράγοντες</a:t>
            </a:r>
          </a:p>
          <a:p>
            <a:r>
              <a:rPr lang="el-GR" dirty="0">
                <a:latin typeface="Calibri" pitchFamily="34" charset="0"/>
              </a:rPr>
              <a:t>Συλλέκτες ηλεκτρονίων</a:t>
            </a:r>
          </a:p>
          <a:p>
            <a:r>
              <a:rPr lang="el-GR" dirty="0">
                <a:latin typeface="Calibri" pitchFamily="34" charset="0"/>
              </a:rPr>
              <a:t>Προκαλούν οξείδωση και ανάγονται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859338" y="1628799"/>
            <a:ext cx="3827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Αναγωγικοί παράγοντες</a:t>
            </a:r>
          </a:p>
          <a:p>
            <a:r>
              <a:rPr lang="el-GR" dirty="0" smtClean="0">
                <a:latin typeface="Calibri" pitchFamily="34" charset="0"/>
              </a:rPr>
              <a:t>Δωρητές </a:t>
            </a:r>
            <a:r>
              <a:rPr lang="el-GR" dirty="0">
                <a:latin typeface="Calibri" pitchFamily="34" charset="0"/>
              </a:rPr>
              <a:t>ηλεκτρονίων</a:t>
            </a:r>
          </a:p>
          <a:p>
            <a:r>
              <a:rPr lang="el-GR" dirty="0">
                <a:latin typeface="Calibri" pitchFamily="34" charset="0"/>
              </a:rPr>
              <a:t>Προκαλούν αναγωγή και οξειδώνονται</a:t>
            </a:r>
            <a:endParaRPr lang="en-GB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ΕΞΙΣΟΡΡΟΠΗΣΗ ΑΝΤΙΔΡΑΣΕΩΝ ΟΞΕΙΔΟΑΝΑΓΩΓΗΣ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3400" indent="-533400">
              <a:buFontTx/>
              <a:buAutoNum type="arabicPeriod"/>
            </a:pPr>
            <a:r>
              <a:rPr lang="el-GR" sz="2400" dirty="0"/>
              <a:t>Προσδιορισμός σθένους όλων των στοιχείων που λαμβάνουν μέρος στην αντίδραση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533400" indent="-533400">
              <a:buFontTx/>
              <a:buAutoNum type="arabicPeriod"/>
            </a:pPr>
            <a:r>
              <a:rPr lang="el-GR" sz="2400" dirty="0"/>
              <a:t>Προσδιορισμός αριθμού ηλεκτρονίων που μετακινούνται κατά την αντίδραση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l-GR" sz="2400" dirty="0">
                <a:sym typeface="Wingdings" pitchFamily="2" charset="2"/>
              </a:rPr>
              <a:t> εξισορρόπηση φορτίου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>
              <a:sym typeface="Wingdings" pitchFamily="2" charset="2"/>
            </a:endParaRPr>
          </a:p>
          <a:p>
            <a:pPr marL="533400" indent="-533400">
              <a:buFontTx/>
              <a:buAutoNum type="arabicPeriod"/>
            </a:pPr>
            <a:r>
              <a:rPr lang="el-GR" sz="2400" dirty="0">
                <a:sym typeface="Wingdings" pitchFamily="2" charset="2"/>
              </a:rPr>
              <a:t>Εξισορρόπηση στοιχειομετρικών συντελεστών για κάθε στοιχείο εκτός Ο και Η στα αντιδρώντα και τα προϊόντα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>
              <a:sym typeface="Wingdings" pitchFamily="2" charset="2"/>
            </a:endParaRPr>
          </a:p>
          <a:p>
            <a:pPr marL="533400" indent="-533400">
              <a:buFontTx/>
              <a:buAutoNum type="arabicPeriod"/>
            </a:pPr>
            <a:r>
              <a:rPr lang="el-GR" sz="2400" dirty="0">
                <a:sym typeface="Wingdings" pitchFamily="2" charset="2"/>
              </a:rPr>
              <a:t>Εξισορρόπηση Ο με προσθήκη Η</a:t>
            </a:r>
            <a:r>
              <a:rPr lang="el-GR" sz="2400" baseline="-25000" dirty="0">
                <a:sym typeface="Wingdings" pitchFamily="2" charset="2"/>
              </a:rPr>
              <a:t>2</a:t>
            </a:r>
            <a:r>
              <a:rPr lang="el-GR" sz="2400" dirty="0">
                <a:sym typeface="Wingdings" pitchFamily="2" charset="2"/>
              </a:rPr>
              <a:t>Ο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>
              <a:sym typeface="Wingdings" pitchFamily="2" charset="2"/>
            </a:endParaRPr>
          </a:p>
          <a:p>
            <a:pPr marL="533400" indent="-533400">
              <a:buFontTx/>
              <a:buAutoNum type="arabicPeriod"/>
            </a:pPr>
            <a:r>
              <a:rPr lang="el-GR" sz="2400" dirty="0">
                <a:sym typeface="Wingdings" pitchFamily="2" charset="2"/>
              </a:rPr>
              <a:t>Εξισορρόπηση Η με προσθήκη Η</a:t>
            </a:r>
            <a:r>
              <a:rPr lang="el-GR" sz="2400" baseline="30000" dirty="0">
                <a:sym typeface="Wingdings" pitchFamily="2" charset="2"/>
              </a:rPr>
              <a:t>+</a:t>
            </a:r>
            <a:r>
              <a:rPr lang="el-GR" sz="2400" dirty="0">
                <a:sym typeface="Wingdings" pitchFamily="2" charset="2"/>
              </a:rPr>
              <a:t>.</a:t>
            </a:r>
          </a:p>
          <a:p>
            <a:pPr marL="533400" indent="-533400">
              <a:buFontTx/>
              <a:buAutoNum type="arabicPeriod"/>
            </a:pPr>
            <a:endParaRPr lang="el-GR" sz="2400" dirty="0"/>
          </a:p>
          <a:p>
            <a:pPr marL="533400" indent="-533400"/>
            <a:endParaRPr lang="en-US" sz="2400" dirty="0"/>
          </a:p>
          <a:p>
            <a:pPr marL="533400" indent="-533400">
              <a:buFontTx/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303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Οξείδωση οργανικής ύλης – αεροβικός/ αναερόβιος μεταβολισμός</a:t>
            </a:r>
          </a:p>
        </p:txBody>
      </p:sp>
      <p:pic>
        <p:nvPicPr>
          <p:cNvPr id="3" name="Picture 2" descr="http://www.gly.uga.edu/railsback/Fundamentals/RedoxReactions03LS.jpg"/>
          <p:cNvPicPr>
            <a:picLocks noChangeAspect="1" noChangeArrowheads="1"/>
          </p:cNvPicPr>
          <p:nvPr/>
        </p:nvPicPr>
        <p:blipFill>
          <a:blip r:embed="rId3" cstate="print"/>
          <a:srcRect l="8791" t="30341" r="9164" b="27940"/>
          <a:stretch>
            <a:fillRect/>
          </a:stretch>
        </p:blipFill>
        <p:spPr bwMode="auto">
          <a:xfrm>
            <a:off x="26967" y="1772816"/>
            <a:ext cx="89820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4917" y="2707853"/>
            <a:ext cx="14398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>
                <a:latin typeface="Calibri" pitchFamily="34" charset="0"/>
              </a:rPr>
              <a:t>Αερόβιες  συνθήκες</a:t>
            </a:r>
          </a:p>
          <a:p>
            <a:r>
              <a:rPr lang="el-GR" sz="1000">
                <a:latin typeface="Calibri" pitchFamily="34" charset="0"/>
              </a:rPr>
              <a:t>Αναερόβιες συνθήκες</a:t>
            </a:r>
            <a:endParaRPr lang="en-GB" sz="1000">
              <a:latin typeface="Tw Cen MT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214417" y="1772816"/>
            <a:ext cx="12239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Συλλέκτης </a:t>
            </a:r>
            <a:r>
              <a:rPr lang="en-US" sz="1600">
                <a:latin typeface="Tw Cen MT" pitchFamily="34" charset="0"/>
              </a:rPr>
              <a:t>e-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82842" y="1988716"/>
            <a:ext cx="36718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Αντίδραση οξείδωσης οργανικής ύλης</a:t>
            </a:r>
            <a:endParaRPr lang="en-GB" sz="160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Εξέλιξη αντιδράσεων σε περιβάλλοντα πλούσια σε οργανικό υλικό και φτωχά σε οξυγόνο</a:t>
            </a:r>
          </a:p>
        </p:txBody>
      </p:sp>
      <p:pic>
        <p:nvPicPr>
          <p:cNvPr id="3" name="Picture 2" descr="http://www.gly.uga.edu/railsback/Fundamentals/RedoxReactions03LS.jpg"/>
          <p:cNvPicPr>
            <a:picLocks noChangeAspect="1" noChangeArrowheads="1"/>
          </p:cNvPicPr>
          <p:nvPr/>
        </p:nvPicPr>
        <p:blipFill>
          <a:blip r:embed="rId3" cstate="print"/>
          <a:srcRect l="11983" t="80017" r="50806" b="5637"/>
          <a:stretch>
            <a:fillRect/>
          </a:stretch>
        </p:blipFill>
        <p:spPr bwMode="auto">
          <a:xfrm>
            <a:off x="686638" y="2996952"/>
            <a:ext cx="79771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34338" y="2133352"/>
            <a:ext cx="149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>
                <a:latin typeface="Calibri" pitchFamily="34" charset="0"/>
              </a:rPr>
              <a:t>Ιζήματα</a:t>
            </a:r>
            <a:endParaRPr lang="en-GB" sz="3200">
              <a:latin typeface="Tw Cen MT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511051" y="2061914"/>
            <a:ext cx="100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>
                <a:latin typeface="Calibri" pitchFamily="34" charset="0"/>
              </a:rPr>
              <a:t>ΧΥΤΑ</a:t>
            </a:r>
            <a:endParaRPr lang="en-GB" sz="320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ΣΧΗΜΑΤΙΣΜΟΣ ΣΤΡΩΜΑΤΩΝ ΣΙΔΗΡΟΠΥΡΙΤΗ ΜΕ ΔΙΑΧΥΣΗ ΚΑΤΑ ΤΗ ΔΙΑΓΕΝΕΣΗ ΠΑΡΑΚΤΙΩΝ ΙΖΗΜΑΤΩΝ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2404" y="1340619"/>
            <a:ext cx="259196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/>
              <a:t> Μοντέλο </a:t>
            </a:r>
            <a:r>
              <a:rPr lang="en-US" sz="2000" dirty="0" err="1"/>
              <a:t>Berner</a:t>
            </a:r>
            <a:endParaRPr lang="el-GR" sz="2000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6836503" y="1700088"/>
            <a:ext cx="2055977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dirty="0"/>
              <a:t>Απόθεση στρώματος</a:t>
            </a:r>
          </a:p>
          <a:p>
            <a:pPr algn="ctr"/>
            <a:r>
              <a:rPr lang="el-GR" sz="1600" dirty="0"/>
              <a:t> σιδηροπυρίτη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2726" y="1773113"/>
            <a:ext cx="6481763" cy="44640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6" name="Rectangle 7" descr="Ανακυκλωμένο χαρτί"/>
          <p:cNvSpPr>
            <a:spLocks noChangeArrowheads="1"/>
          </p:cNvSpPr>
          <p:nvPr/>
        </p:nvSpPr>
        <p:spPr bwMode="auto">
          <a:xfrm>
            <a:off x="312726" y="3212976"/>
            <a:ext cx="6481763" cy="302418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12726" y="3068513"/>
            <a:ext cx="6481763" cy="217488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88989" y="1844551"/>
            <a:ext cx="56165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</a:rPr>
              <a:t>Οργανικό στρώμα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2-</a:t>
            </a:r>
            <a:r>
              <a:rPr lang="en-US" dirty="0">
                <a:solidFill>
                  <a:srgbClr val="000000"/>
                </a:solidFill>
              </a:rPr>
              <a:t> +2CH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H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S +2HCO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H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S + Fe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2+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FeS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+ 2H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endParaRPr lang="el-GR" baseline="30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17551" y="4810001"/>
            <a:ext cx="51133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2-</a:t>
            </a:r>
            <a:r>
              <a:rPr lang="en-US" dirty="0">
                <a:solidFill>
                  <a:srgbClr val="000000"/>
                </a:solidFill>
              </a:rPr>
              <a:t>	Fe</a:t>
            </a:r>
            <a:r>
              <a:rPr lang="en-US" baseline="30000" dirty="0">
                <a:solidFill>
                  <a:srgbClr val="000000"/>
                </a:solidFill>
              </a:rPr>
              <a:t>2+</a:t>
            </a:r>
            <a:endParaRPr lang="el-GR" baseline="30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</a:rPr>
              <a:t>Ίζημα φτωχό σε οργανικά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l-GR" dirty="0">
                <a:solidFill>
                  <a:srgbClr val="000000"/>
                </a:solidFill>
              </a:rPr>
              <a:t>πλούσιο σε σίδηρο</a:t>
            </a:r>
            <a:r>
              <a:rPr lang="el-GR" dirty="0"/>
              <a:t> 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104889" y="3357438"/>
            <a:ext cx="0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041514" y="3357438"/>
            <a:ext cx="0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778364" y="2493838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CH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, NH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endParaRPr lang="el-GR" baseline="-25000" dirty="0">
              <a:solidFill>
                <a:srgbClr val="000000"/>
              </a:solidFill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065701" y="2852613"/>
            <a:ext cx="0" cy="1225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6649106" y="2713037"/>
            <a:ext cx="515181" cy="4997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2616189" y="2925638"/>
            <a:ext cx="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Σταδιακή οξείδωση σιδηροπυρίτη σε περιβάλλον όξινης απορροής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511" r="44265" b="6467"/>
          <a:stretch>
            <a:fillRect/>
          </a:stretch>
        </p:blipFill>
        <p:spPr bwMode="auto">
          <a:xfrm>
            <a:off x="612885" y="1637546"/>
            <a:ext cx="3278821" cy="39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5534" t="40156" r="55725" b="19485"/>
          <a:stretch>
            <a:fillRect/>
          </a:stretch>
        </p:blipFill>
        <p:spPr bwMode="auto">
          <a:xfrm>
            <a:off x="3891706" y="2060847"/>
            <a:ext cx="4795094" cy="280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 - TextBox"/>
          <p:cNvSpPr txBox="1"/>
          <p:nvPr/>
        </p:nvSpPr>
        <p:spPr>
          <a:xfrm>
            <a:off x="643300" y="5846494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(</a:t>
            </a:r>
            <a:r>
              <a:rPr lang="en-US" i="1" dirty="0" smtClean="0"/>
              <a:t>Elements, April 2014)</a:t>
            </a:r>
            <a:endParaRPr lang="el-GR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5325851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451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ΑΝΘΕΚΤΙΚΟΤΗΤΑ ΠΥΡΙΤΙΚΩΝ ΟΡΥΚΤΩΝ ΣΤΗΝ </a:t>
            </a:r>
            <a:r>
              <a:rPr lang="el-GR" sz="4000" dirty="0" smtClean="0"/>
              <a:t>ΑΠΟΣΑΘΡΩΣΗ</a:t>
            </a:r>
            <a:endParaRPr lang="el-GR" sz="40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1" y="1772816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l-GR" sz="2000" baseline="0" dirty="0"/>
              <a:t>Αποσάθρωση πρωτογενών ορυκτών: Ανθεκτικότητα αντιστρόφως ανάλογη της Ρ και Τ σχηματισμού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1633" y="2682453"/>
            <a:ext cx="583264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l-GR" sz="2000" baseline="0" dirty="0"/>
              <a:t>Σειρά κρυστάλλωσης πυριτικών ορυκτών (</a:t>
            </a:r>
            <a:r>
              <a:rPr lang="en-US" sz="2000" baseline="0" dirty="0"/>
              <a:t>Bowen</a:t>
            </a:r>
            <a:r>
              <a:rPr lang="el-GR" sz="2000" baseline="0" dirty="0"/>
              <a:t>)</a:t>
            </a:r>
            <a:r>
              <a:rPr lang="en-US" sz="2000" baseline="0" dirty="0"/>
              <a:t>:</a:t>
            </a:r>
            <a:endParaRPr lang="el-GR" sz="2000" baseline="0" dirty="0"/>
          </a:p>
          <a:p>
            <a:endParaRPr lang="en-US" sz="2000" baseline="0" dirty="0"/>
          </a:p>
          <a:p>
            <a:r>
              <a:rPr lang="el-GR" sz="2000" baseline="0" dirty="0"/>
              <a:t>Ολιβίνης		Ασβεστούχο πλαγιόκλαστο</a:t>
            </a:r>
          </a:p>
          <a:p>
            <a:r>
              <a:rPr lang="el-GR" sz="2000" baseline="0" dirty="0"/>
              <a:t>Αυγίτης		</a:t>
            </a:r>
            <a:r>
              <a:rPr lang="el-GR" sz="2000" baseline="0" dirty="0" smtClean="0"/>
              <a:t>Ασβεστοαλκαλικό </a:t>
            </a:r>
            <a:r>
              <a:rPr lang="el-GR" sz="2000" baseline="0" dirty="0"/>
              <a:t>πλαγιόκλαστο</a:t>
            </a:r>
          </a:p>
          <a:p>
            <a:r>
              <a:rPr lang="el-GR" sz="2000" baseline="0" dirty="0"/>
              <a:t>Κεροστίλβη	</a:t>
            </a:r>
            <a:r>
              <a:rPr lang="el-GR" sz="2000" baseline="0" dirty="0" smtClean="0"/>
              <a:t>Αλκαλι-ασβεστούχο </a:t>
            </a:r>
            <a:r>
              <a:rPr lang="el-GR" sz="2000" baseline="0" dirty="0"/>
              <a:t>πλαγιόκλαστο</a:t>
            </a:r>
          </a:p>
          <a:p>
            <a:r>
              <a:rPr lang="el-GR" sz="2000" baseline="0" dirty="0"/>
              <a:t>Βιοτίτης		</a:t>
            </a:r>
            <a:r>
              <a:rPr lang="el-GR" sz="2000" baseline="0" dirty="0" smtClean="0"/>
              <a:t>Αλκαλιούχο </a:t>
            </a:r>
            <a:r>
              <a:rPr lang="el-GR" sz="2000" baseline="0" dirty="0"/>
              <a:t>πλαγιόκλαστο</a:t>
            </a:r>
          </a:p>
          <a:p>
            <a:r>
              <a:rPr lang="el-GR" sz="2000" baseline="0" dirty="0"/>
              <a:t>	Καλιούχος άστριος</a:t>
            </a:r>
          </a:p>
          <a:p>
            <a:r>
              <a:rPr lang="el-GR" sz="2000" baseline="0" dirty="0"/>
              <a:t>	Μοσχοβίτης</a:t>
            </a:r>
          </a:p>
          <a:p>
            <a:r>
              <a:rPr lang="el-GR" sz="2000" baseline="0" dirty="0"/>
              <a:t>	Χαλαζίας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236296" y="2926457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201371" y="3847207"/>
            <a:ext cx="11874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aseline="0" dirty="0"/>
              <a:t>Αυξανόμενη σταθερότητα στο επιφανειακό περιβάλλον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4645" y="3717032"/>
            <a:ext cx="12969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aseline="0" dirty="0"/>
              <a:t>Αυξανόμενη </a:t>
            </a:r>
            <a:r>
              <a:rPr lang="en-US" sz="1400" baseline="0" dirty="0"/>
              <a:t>P, T </a:t>
            </a:r>
            <a:r>
              <a:rPr lang="el-GR" sz="1400" baseline="0" dirty="0"/>
              <a:t>σχηματισμού στο πρωτογενές περιβάλλον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1601633" y="2997895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6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7" grpId="0"/>
      <p:bldP spid="9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Υπεργενετικός εμπλουτισμός </a:t>
            </a:r>
            <a:r>
              <a:rPr lang="en-US" dirty="0"/>
              <a:t>Cu </a:t>
            </a:r>
            <a:r>
              <a:rPr lang="el-GR" dirty="0"/>
              <a:t>με δράση όξινων διαλυμάτων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617663"/>
            <a:ext cx="3674019" cy="4691657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302418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375" y="4869160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9093" y="5855655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92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ΣΧΕΣΗ </a:t>
            </a:r>
            <a:r>
              <a:rPr lang="en-US" dirty="0"/>
              <a:t>Eh- Kc</a:t>
            </a:r>
            <a:r>
              <a:rPr lang="el-GR" dirty="0"/>
              <a:t> – </a:t>
            </a:r>
            <a:r>
              <a:rPr lang="en-US" dirty="0"/>
              <a:t>pH</a:t>
            </a:r>
            <a:r>
              <a:rPr lang="el-GR" dirty="0" smtClean="0"/>
              <a:t>-διαγράμματα </a:t>
            </a:r>
            <a:r>
              <a:rPr lang="en-US" dirty="0"/>
              <a:t>pH Eh</a:t>
            </a:r>
            <a:endParaRPr lang="el-GR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2391758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ym typeface="Wingdings" pitchFamily="2" charset="2"/>
              </a:rPr>
              <a:t>Έστω η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l-GR" sz="2400" dirty="0">
                <a:sym typeface="Wingdings" pitchFamily="2" charset="2"/>
              </a:rPr>
              <a:t>αντίδραση οξείδωσης του σιδήρου: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ym typeface="Wingdings" pitchFamily="2" charset="2"/>
              </a:rPr>
              <a:t>3Fe </a:t>
            </a:r>
            <a:r>
              <a:rPr lang="en-US" sz="2400" dirty="0">
                <a:sym typeface="Wingdings" pitchFamily="2" charset="2"/>
              </a:rPr>
              <a:t>+ 4H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O  Fe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-25000" dirty="0">
                <a:sym typeface="Wingdings" pitchFamily="2" charset="2"/>
              </a:rPr>
              <a:t>4</a:t>
            </a:r>
            <a:r>
              <a:rPr lang="en-US" sz="2400" dirty="0">
                <a:sym typeface="Wingdings" pitchFamily="2" charset="2"/>
              </a:rPr>
              <a:t> + 8e</a:t>
            </a:r>
            <a:r>
              <a:rPr lang="el-GR" sz="2400" baseline="30000" dirty="0">
                <a:sym typeface="Wingdings" pitchFamily="2" charset="2"/>
              </a:rPr>
              <a:t>-</a:t>
            </a:r>
            <a:r>
              <a:rPr lang="el-GR" sz="24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+ 8H</a:t>
            </a:r>
            <a:r>
              <a:rPr lang="en-US" sz="2400" baseline="30000" dirty="0">
                <a:sym typeface="Wingdings" pitchFamily="2" charset="2"/>
              </a:rPr>
              <a:t>+</a:t>
            </a:r>
            <a:endParaRPr lang="en-US" sz="2400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sym typeface="Wingdings" pitchFamily="2" charset="2"/>
              </a:rPr>
              <a:t>με </a:t>
            </a:r>
            <a:r>
              <a:rPr lang="en-US" sz="2400" dirty="0" err="1">
                <a:sym typeface="Wingdings" pitchFamily="2" charset="2"/>
              </a:rPr>
              <a:t>Eo</a:t>
            </a:r>
            <a:r>
              <a:rPr lang="en-US" sz="2400" dirty="0">
                <a:sym typeface="Wingdings" pitchFamily="2" charset="2"/>
              </a:rPr>
              <a:t> = -0.083 V:</a:t>
            </a:r>
            <a:endParaRPr lang="el-GR" sz="2400" dirty="0">
              <a:sym typeface="Wingdings" pitchFamily="2" charset="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148369"/>
              </p:ext>
            </p:extLst>
          </p:nvPr>
        </p:nvGraphicFramePr>
        <p:xfrm>
          <a:off x="2843635" y="1305538"/>
          <a:ext cx="3168525" cy="868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Εξίσωση" r:id="rId4" imgW="1434960" imgH="393480" progId="Equation.3">
                  <p:embed/>
                </p:oleObj>
              </mc:Choice>
              <mc:Fallback>
                <p:oleObj name="Εξίσωση" r:id="rId4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635" y="1305538"/>
                        <a:ext cx="3168525" cy="868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868815"/>
              </p:ext>
            </p:extLst>
          </p:nvPr>
        </p:nvGraphicFramePr>
        <p:xfrm>
          <a:off x="1619672" y="4007722"/>
          <a:ext cx="6408712" cy="221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Εξίσωση" r:id="rId6" imgW="2590560" imgH="1091880" progId="Equation.3">
                  <p:embed/>
                </p:oleObj>
              </mc:Choice>
              <mc:Fallback>
                <p:oleObj name="Εξίσωση" r:id="rId6" imgW="25905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007722"/>
                        <a:ext cx="6408712" cy="2216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6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ΣΥΣΤΑΣΗ ΠΟΤΑΜΙΟΥ &amp; ΘΑΛΑΣΣΙΟΥ </a:t>
            </a:r>
            <a:r>
              <a:rPr lang="el-GR" sz="3600" dirty="0" smtClean="0"/>
              <a:t>ΝΕΡΟΥ</a:t>
            </a:r>
            <a:endParaRPr lang="el-GR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5880" y="1417638"/>
            <a:ext cx="828092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/>
              <a:t>Σύσταση μέσου ποτάμιου και θαλάσσιου νερού (</a:t>
            </a:r>
            <a:r>
              <a:rPr lang="en-US" sz="1800" dirty="0" err="1" smtClean="0"/>
              <a:t>Berner</a:t>
            </a:r>
            <a:r>
              <a:rPr lang="en-US" sz="1800" dirty="0" smtClean="0"/>
              <a:t> &amp;</a:t>
            </a:r>
            <a:r>
              <a:rPr lang="en-US" sz="1800" dirty="0" err="1" smtClean="0"/>
              <a:t>Berner</a:t>
            </a:r>
            <a:r>
              <a:rPr lang="en-US" sz="1800" dirty="0" smtClean="0"/>
              <a:t>, 1987; </a:t>
            </a:r>
            <a:r>
              <a:rPr lang="en-US" sz="1800" dirty="0" err="1" smtClean="0"/>
              <a:t>Broecker</a:t>
            </a:r>
            <a:r>
              <a:rPr lang="en-US" sz="1800" dirty="0" smtClean="0"/>
              <a:t> &amp; Peng, 1982)</a:t>
            </a:r>
            <a:r>
              <a:rPr lang="el-GR" sz="1800" dirty="0" smtClean="0"/>
              <a:t> σε </a:t>
            </a:r>
            <a:r>
              <a:rPr lang="en-US" sz="1800" dirty="0" err="1" smtClean="0"/>
              <a:t>mmol</a:t>
            </a:r>
            <a:r>
              <a:rPr lang="en-US" sz="1800" dirty="0" smtClean="0"/>
              <a:t> /l</a:t>
            </a:r>
          </a:p>
          <a:p>
            <a:pPr>
              <a:buFontTx/>
              <a:buNone/>
            </a:pPr>
            <a:r>
              <a:rPr lang="el-GR" sz="1800" dirty="0" smtClean="0"/>
              <a:t>	</a:t>
            </a:r>
            <a:r>
              <a:rPr lang="en-US" sz="1800" b="1" dirty="0" smtClean="0"/>
              <a:t>I</a:t>
            </a:r>
            <a:r>
              <a:rPr lang="el-GR" sz="1800" b="1" dirty="0" smtClean="0"/>
              <a:t>όν			Ποτάμιο νερό		Θάλασσα</a:t>
            </a:r>
          </a:p>
          <a:p>
            <a:pPr>
              <a:buFontTx/>
              <a:buNone/>
            </a:pPr>
            <a:r>
              <a:rPr lang="en-US" sz="1800" dirty="0" smtClean="0"/>
              <a:t>	Na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			0.23			470</a:t>
            </a:r>
          </a:p>
          <a:p>
            <a:pPr>
              <a:buFontTx/>
              <a:buNone/>
            </a:pPr>
            <a:r>
              <a:rPr lang="en-US" sz="1800" dirty="0" smtClean="0"/>
              <a:t>	Mg</a:t>
            </a:r>
            <a:r>
              <a:rPr lang="en-US" sz="1800" baseline="30000" dirty="0" smtClean="0"/>
              <a:t>2+</a:t>
            </a:r>
            <a:r>
              <a:rPr lang="en-US" sz="1800" dirty="0" smtClean="0"/>
              <a:t>			0.14			53</a:t>
            </a:r>
          </a:p>
          <a:p>
            <a:pPr>
              <a:buFontTx/>
              <a:buNone/>
            </a:pPr>
            <a:r>
              <a:rPr lang="en-US" sz="1800" dirty="0" smtClean="0"/>
              <a:t>	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			0.03			10</a:t>
            </a:r>
          </a:p>
          <a:p>
            <a:pPr>
              <a:buFontTx/>
              <a:buNone/>
            </a:pPr>
            <a:r>
              <a:rPr lang="en-US" sz="1800" dirty="0" smtClean="0"/>
              <a:t>	Ca</a:t>
            </a:r>
            <a:r>
              <a:rPr lang="en-US" sz="1800" baseline="30000" dirty="0" smtClean="0"/>
              <a:t>2+</a:t>
            </a:r>
            <a:r>
              <a:rPr lang="en-US" sz="1800" dirty="0" smtClean="0"/>
              <a:t>			0.33			10</a:t>
            </a:r>
          </a:p>
          <a:p>
            <a:pPr>
              <a:buFontTx/>
              <a:buNone/>
            </a:pPr>
            <a:r>
              <a:rPr lang="en-US" sz="1800" dirty="0" smtClean="0"/>
              <a:t>	HCO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		</a:t>
            </a:r>
            <a:r>
              <a:rPr lang="el-GR" sz="1800" dirty="0" smtClean="0"/>
              <a:t>	</a:t>
            </a:r>
            <a:r>
              <a:rPr lang="en-US" sz="1800" dirty="0" smtClean="0"/>
              <a:t>0.85			2</a:t>
            </a:r>
          </a:p>
          <a:p>
            <a:pPr>
              <a:buFontTx/>
              <a:buNone/>
            </a:pPr>
            <a:r>
              <a:rPr lang="en-US" sz="1800" dirty="0" smtClean="0"/>
              <a:t>	SO</a:t>
            </a:r>
            <a:r>
              <a:rPr lang="en-US" sz="1800" baseline="-25000" dirty="0" smtClean="0"/>
              <a:t>4</a:t>
            </a:r>
            <a:r>
              <a:rPr lang="en-US" sz="1800" baseline="30000" dirty="0" smtClean="0"/>
              <a:t>2-</a:t>
            </a:r>
            <a:r>
              <a:rPr lang="en-US" sz="1800" dirty="0" smtClean="0"/>
              <a:t>			0.09			28</a:t>
            </a:r>
          </a:p>
          <a:p>
            <a:pPr>
              <a:buFontTx/>
              <a:buNone/>
            </a:pPr>
            <a:r>
              <a:rPr lang="en-US" sz="1800" dirty="0" smtClean="0"/>
              <a:t>	Cl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			0.16			550</a:t>
            </a:r>
          </a:p>
          <a:p>
            <a:pPr>
              <a:buFontTx/>
              <a:buNone/>
            </a:pPr>
            <a:r>
              <a:rPr lang="en-US" sz="1800" dirty="0" smtClean="0"/>
              <a:t>	Si			0.16			0.1</a:t>
            </a:r>
          </a:p>
          <a:p>
            <a:r>
              <a:rPr lang="el-GR" sz="1800" dirty="0" smtClean="0"/>
              <a:t>Μεγαλύτερη περιεκτικότητα θαλάσσιου νερού σε διαλυμένα στερεά</a:t>
            </a:r>
          </a:p>
          <a:p>
            <a:r>
              <a:rPr lang="el-GR" sz="1800" dirty="0" smtClean="0"/>
              <a:t>Διαφορές στις αναλογίες ιόντων π.χ. </a:t>
            </a:r>
            <a:r>
              <a:rPr lang="en-US" sz="1800" dirty="0" smtClean="0"/>
              <a:t>Ca</a:t>
            </a:r>
            <a:r>
              <a:rPr lang="el-GR" sz="1800" dirty="0" smtClean="0"/>
              <a:t> αναλογικά πιο άφθονο στο ποτάμιο νερό</a:t>
            </a:r>
          </a:p>
          <a:p>
            <a:r>
              <a:rPr lang="el-GR" sz="1800" dirty="0" smtClean="0"/>
              <a:t>Ομοιογένεια σύστασης ωκεανών παγκοσμίως (μεταβλητότητα +/- 10%)</a:t>
            </a:r>
          </a:p>
          <a:p>
            <a:r>
              <a:rPr lang="el-GR" sz="1800" dirty="0" smtClean="0"/>
              <a:t>Αμετάβλητη σύσταση με το χρόνο </a:t>
            </a:r>
            <a:r>
              <a:rPr lang="el-GR" sz="1800" dirty="0" smtClean="0">
                <a:sym typeface="Wingdings" pitchFamily="2" charset="2"/>
              </a:rPr>
              <a:t> γεωχημικοί κύκλοι μακράς διάρκειας</a:t>
            </a:r>
            <a:endParaRPr lang="el-GR" sz="1800" dirty="0" smtClean="0"/>
          </a:p>
        </p:txBody>
      </p:sp>
      <p:sp>
        <p:nvSpPr>
          <p:cNvPr id="4" name="4 - Δεξιό άγκιστρο"/>
          <p:cNvSpPr/>
          <p:nvPr/>
        </p:nvSpPr>
        <p:spPr>
          <a:xfrm>
            <a:off x="6526560" y="2382342"/>
            <a:ext cx="504056" cy="2232248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5 - Ορθογώνιο"/>
          <p:cNvSpPr/>
          <p:nvPr/>
        </p:nvSpPr>
        <p:spPr>
          <a:xfrm>
            <a:off x="7246640" y="2886398"/>
            <a:ext cx="13681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99%  διαλυμένων ιόντων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9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Ρυθμός απομάκρυνσης ως παράγοντας ελέγχου συγκέντρωσης στοιχείων στο θαλασσινό νερό</a:t>
            </a:r>
          </a:p>
        </p:txBody>
      </p:sp>
      <p:pic>
        <p:nvPicPr>
          <p:cNvPr id="3" name="Picture 2" descr="http://www.gly.uga.edu/railsback/Fundamentals/SFMGSWConcnandResidenceTime1.jpg"/>
          <p:cNvPicPr>
            <a:picLocks noChangeAspect="1" noChangeArrowheads="1"/>
          </p:cNvPicPr>
          <p:nvPr/>
        </p:nvPicPr>
        <p:blipFill>
          <a:blip r:embed="rId3" cstate="print"/>
          <a:srcRect t="27229" r="27719"/>
          <a:stretch>
            <a:fillRect/>
          </a:stretch>
        </p:blipFill>
        <p:spPr bwMode="auto">
          <a:xfrm>
            <a:off x="369696" y="1772816"/>
            <a:ext cx="5230744" cy="3960957"/>
          </a:xfrm>
          <a:prstGeom prst="rect">
            <a:avLst/>
          </a:prstGeom>
          <a:noFill/>
        </p:spPr>
      </p:pic>
      <p:pic>
        <p:nvPicPr>
          <p:cNvPr id="4" name="Picture 2" descr="http://www.gly.uga.edu/railsback/Fundamentals/SFMGSWConcnandResidenceTime1.jpg"/>
          <p:cNvPicPr>
            <a:picLocks noChangeAspect="1" noChangeArrowheads="1"/>
          </p:cNvPicPr>
          <p:nvPr/>
        </p:nvPicPr>
        <p:blipFill>
          <a:blip r:embed="rId3" cstate="print"/>
          <a:srcRect l="72281" t="46448" b="10029"/>
          <a:stretch>
            <a:fillRect/>
          </a:stretch>
        </p:blipFill>
        <p:spPr bwMode="auto">
          <a:xfrm>
            <a:off x="6372200" y="1628809"/>
            <a:ext cx="2016224" cy="23811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733256"/>
            <a:ext cx="433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Χρόνος παραμονής στοιχείων στο </a:t>
            </a:r>
            <a:r>
              <a:rPr lang="el-GR" dirty="0" err="1" smtClean="0"/>
              <a:t>θαλ</a:t>
            </a:r>
            <a:r>
              <a:rPr lang="el-GR" dirty="0" smtClean="0"/>
              <a:t>. νερό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3972" y="3753234"/>
            <a:ext cx="14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Συγκέντρωση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221088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λιγότερο άφθονα στοιχεία είναι αυτά που απομακρύνονται από το νερό εύκολα μέσω προσρόφησης σε αιωρούμενα στερεά και </a:t>
            </a:r>
            <a:r>
              <a:rPr lang="el-GR" b="1" dirty="0" smtClean="0"/>
              <a:t>όχι </a:t>
            </a:r>
            <a:r>
              <a:rPr lang="el-GR" dirty="0" smtClean="0"/>
              <a:t>τα λιγότερο άφθονα στη λιθόσφαιρα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68325" y="5151294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916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Παρεμπόδιση καθίζησης μη βιογενούς </a:t>
            </a:r>
            <a:r>
              <a:rPr lang="en-US" sz="3200" dirty="0"/>
              <a:t>CaCO</a:t>
            </a:r>
            <a:r>
              <a:rPr lang="en-US" sz="3200" baseline="-25000" dirty="0"/>
              <a:t>3</a:t>
            </a:r>
            <a:r>
              <a:rPr lang="en-US" sz="3200" dirty="0"/>
              <a:t> </a:t>
            </a:r>
            <a:r>
              <a:rPr lang="el-GR" sz="3200" dirty="0"/>
              <a:t>στο θαλάσσιο περιβάλλον παρουσία Μ</a:t>
            </a:r>
            <a:r>
              <a:rPr lang="en-US" sz="3200" dirty="0"/>
              <a:t>g</a:t>
            </a:r>
            <a:endParaRPr lang="el-G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744"/>
          <a:stretch>
            <a:fillRect/>
          </a:stretch>
        </p:blipFill>
        <p:spPr bwMode="auto">
          <a:xfrm>
            <a:off x="3881783" y="1988840"/>
            <a:ext cx="4794673" cy="333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67944" y="5661248"/>
            <a:ext cx="493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http://www.gly.uga.edu/railsback/Fundamentals/MgFeAdsorption05.jpg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rial" pitchFamily="34" charset="0"/>
              </a:rPr>
              <a:t>Το </a:t>
            </a:r>
            <a:r>
              <a:rPr lang="en-US" dirty="0" smtClean="0">
                <a:cs typeface="Arial" pitchFamily="34" charset="0"/>
              </a:rPr>
              <a:t>Mg</a:t>
            </a:r>
            <a:r>
              <a:rPr lang="el-GR" dirty="0" smtClean="0">
                <a:cs typeface="Arial" pitchFamily="34" charset="0"/>
              </a:rPr>
              <a:t> είναι πιο άφθονο στο θαλασσινό νερό και έχει σχετικά υψηλότερο ιοντικό δυναμικό από το </a:t>
            </a:r>
            <a:r>
              <a:rPr lang="en-US" dirty="0" smtClean="0">
                <a:cs typeface="Arial" pitchFamily="34" charset="0"/>
              </a:rPr>
              <a:t>Ca</a:t>
            </a:r>
            <a:r>
              <a:rPr lang="el-GR" dirty="0" smtClean="0">
                <a:cs typeface="Arial" pitchFamily="34" charset="0"/>
              </a:rPr>
              <a:t> οπότε ενυδατώνεται σε μεγαλύτερο βαθμό  (έλκει περισσότερα μόρια νερού στο διάλυμα). </a:t>
            </a:r>
          </a:p>
          <a:p>
            <a:endParaRPr lang="el-GR" dirty="0" smtClean="0">
              <a:cs typeface="Arial" pitchFamily="34" charset="0"/>
            </a:endParaRPr>
          </a:p>
          <a:p>
            <a:r>
              <a:rPr lang="el-GR" dirty="0" smtClean="0">
                <a:cs typeface="Arial" pitchFamily="34" charset="0"/>
              </a:rPr>
              <a:t>Καθώς το </a:t>
            </a:r>
            <a:r>
              <a:rPr lang="en-US" dirty="0" smtClean="0">
                <a:cs typeface="Arial" pitchFamily="34" charset="0"/>
              </a:rPr>
              <a:t>Mg</a:t>
            </a:r>
            <a:r>
              <a:rPr lang="el-GR" dirty="0" smtClean="0">
                <a:cs typeface="Arial" pitchFamily="34" charset="0"/>
              </a:rPr>
              <a:t> μπορεί να αντικαταστήσει το </a:t>
            </a:r>
            <a:r>
              <a:rPr lang="en-US" dirty="0" smtClean="0">
                <a:cs typeface="Arial" pitchFamily="34" charset="0"/>
              </a:rPr>
              <a:t>C</a:t>
            </a:r>
            <a:r>
              <a:rPr lang="el-GR" dirty="0" smtClean="0">
                <a:cs typeface="Arial" pitchFamily="34" charset="0"/>
              </a:rPr>
              <a:t>α κατά τη κρυστάλλωση του ασβεστίτη (όχι όμως του αραγονίτη λόγω διαφοράς μεγέθους κυψελίδας) σταματά τη διαδικασία ανάπτυξης των κρυστάλλων ασβεστίτη</a:t>
            </a:r>
            <a:r>
              <a:rPr lang="en-US" dirty="0" smtClean="0">
                <a:cs typeface="Arial" pitchFamily="34" charset="0"/>
              </a:rPr>
              <a:t>.</a:t>
            </a:r>
            <a:endParaRPr lang="en-GB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5289" y="5217827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44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Πώς ρυθμίζεται το </a:t>
            </a:r>
            <a:r>
              <a:rPr lang="en-US" dirty="0"/>
              <a:t>pH</a:t>
            </a:r>
            <a:r>
              <a:rPr lang="el-GR" dirty="0"/>
              <a:t> του θαλασσινού νερού (</a:t>
            </a:r>
            <a:r>
              <a:rPr lang="en-US" dirty="0" smtClean="0"/>
              <a:t>SOS)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 =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log[H</a:t>
            </a: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+]</a:t>
            </a:r>
            <a:endParaRPr lang="el-G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Ρύθμιση του θαλάσσιου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από: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της ατμόσφαιρας,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τα οποία αντιδρούν μεταξύ τους και ρυθμίζουν το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pH.</a:t>
            </a:r>
            <a:endParaRPr lang="el-G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H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↔ H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	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 =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1.47</a:t>
            </a:r>
          </a:p>
          <a:p>
            <a:pPr lvl="1">
              <a:lnSpc>
                <a:spcPct val="80000"/>
              </a:lnSpc>
              <a:buNone/>
            </a:pPr>
            <a:endParaRPr lang="en-GB" sz="1800" dirty="0" smtClean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Προσφορά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Η</a:t>
            </a:r>
            <a:r>
              <a:rPr lang="el-GR" sz="1800" baseline="30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+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και ελάττωση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pH: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l-GR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↔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Η</a:t>
            </a:r>
            <a:r>
              <a:rPr lang="el-GR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Η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l-GR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en-US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pK1 = 6.4 (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ασθενές οξύ)</a:t>
            </a:r>
            <a:endParaRPr lang="en-US" sz="1800" b="1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↔ 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</a:t>
            </a:r>
            <a:r>
              <a:rPr lang="el-GR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			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pK2 = 10.3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800" b="1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Κατανάλωση Η</a:t>
            </a:r>
            <a:r>
              <a:rPr lang="el-GR" sz="1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και αύξηση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pH:</a:t>
            </a:r>
            <a:endParaRPr lang="el-G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CaCO</a:t>
            </a:r>
            <a:r>
              <a:rPr lang="en-US" sz="1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↔ Ca</a:t>
            </a:r>
            <a:r>
              <a:rPr lang="en-US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2+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2HCO</a:t>
            </a:r>
            <a:r>
              <a:rPr lang="en-US" sz="1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endParaRPr lang="el-G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l-GR" sz="1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endParaRPr lang="el-G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Τελικό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θαλάσσιου νερού 8.1 – 8.3</a:t>
            </a:r>
          </a:p>
          <a:p>
            <a:pPr>
              <a:lnSpc>
                <a:spcPct val="80000"/>
              </a:lnSpc>
            </a:pP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Κυρίαρχο ιόν – φορέας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-&gt;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HCO</a:t>
            </a:r>
            <a:r>
              <a:rPr lang="en-US" sz="1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Τύποι λιθανθράκων – αύξηση περιεχομένου</a:t>
            </a:r>
            <a:r>
              <a:rPr lang="en-US" dirty="0"/>
              <a:t> C</a:t>
            </a:r>
            <a:endParaRPr lang="el-GR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" y="1556792"/>
            <a:ext cx="8472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99592" y="4149080"/>
            <a:ext cx="2520280" cy="21236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τύρφη</a:t>
            </a:r>
            <a:endParaRPr lang="en-US" sz="2400" dirty="0" smtClean="0"/>
          </a:p>
          <a:p>
            <a:r>
              <a:rPr lang="el-GR" sz="2400" dirty="0" smtClean="0"/>
              <a:t>λιγνίτης</a:t>
            </a:r>
            <a:endParaRPr lang="en-US" sz="2400" dirty="0" smtClean="0"/>
          </a:p>
          <a:p>
            <a:r>
              <a:rPr lang="el-GR" sz="2400" dirty="0" smtClean="0"/>
              <a:t>βιτουμενιούχος λιθάνθρακας</a:t>
            </a:r>
            <a:endParaRPr lang="en-US" sz="2400" dirty="0" smtClean="0"/>
          </a:p>
          <a:p>
            <a:r>
              <a:rPr lang="el-GR" sz="2400" dirty="0" smtClean="0"/>
              <a:t>ανθρακίτης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28384" y="5279690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326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Πετρέλαιο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Πλούσιο σε υδρογονάνθρακες </a:t>
            </a:r>
            <a:r>
              <a:rPr lang="el-GR" sz="2800" dirty="0" smtClean="0"/>
              <a:t>ρευστό</a:t>
            </a:r>
            <a:r>
              <a:rPr lang="en-US" sz="2800" dirty="0" smtClean="0"/>
              <a:t>.</a:t>
            </a:r>
            <a:endParaRPr lang="el-GR" sz="2800" dirty="0"/>
          </a:p>
          <a:p>
            <a:r>
              <a:rPr lang="el-GR" sz="2800" dirty="0"/>
              <a:t>Προέρχεται από το </a:t>
            </a:r>
            <a:r>
              <a:rPr lang="el-GR" sz="2800" i="1" dirty="0"/>
              <a:t>κηρογόνο</a:t>
            </a:r>
            <a:r>
              <a:rPr lang="el-GR" sz="2800" dirty="0"/>
              <a:t> με αύξηση </a:t>
            </a:r>
            <a:r>
              <a:rPr lang="en-US" sz="2800" dirty="0" smtClean="0"/>
              <a:t>T,P.</a:t>
            </a:r>
            <a:endParaRPr lang="en-US" sz="2800" dirty="0"/>
          </a:p>
          <a:p>
            <a:r>
              <a:rPr lang="el-GR" sz="2800" dirty="0"/>
              <a:t>Κηρογόνο = πολυμερές οργανικό υλικό που απαντά σε ιζηματογενή πετρώματα ως διάσπαρτα υπολείμματα φυτικού υλικού (</a:t>
            </a:r>
            <a:r>
              <a:rPr lang="en-US" sz="2800" dirty="0" err="1"/>
              <a:t>macerals</a:t>
            </a:r>
            <a:r>
              <a:rPr lang="en-US" sz="2800" dirty="0" smtClean="0"/>
              <a:t>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428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tagenesis AND diagenesis AND metagen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48768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7544" y="2276872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Βαθμός ωρίμανσης </a:t>
            </a:r>
          </a:p>
          <a:p>
            <a:r>
              <a:rPr lang="el-GR" sz="2400" dirty="0" smtClean="0"/>
              <a:t>Υδρογονανθράκων- Πετρελαϊκό ‘παράθυρο’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89678" y="5661248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523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3563" r="16712" b="8829"/>
          <a:stretch>
            <a:fillRect/>
          </a:stretch>
        </p:blipFill>
        <p:spPr bwMode="auto">
          <a:xfrm>
            <a:off x="539552" y="188640"/>
            <a:ext cx="8208912" cy="59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12360" y="5997089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080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ΑΝΘΕΚΤΙΚΟΤΗΤΑ ΟΡΥΚΤΩΝ ΣΤΗΝ ΑΠΟΣΑΘΡΩΣΗ </a:t>
            </a:r>
            <a:r>
              <a:rPr lang="en-US" sz="4000" dirty="0" smtClean="0"/>
              <a:t>(</a:t>
            </a:r>
            <a:r>
              <a:rPr lang="en-US" sz="4000" dirty="0" err="1"/>
              <a:t>Goldich</a:t>
            </a:r>
            <a:r>
              <a:rPr lang="en-US" sz="4000" dirty="0"/>
              <a:t>, </a:t>
            </a:r>
            <a:r>
              <a:rPr lang="en-US" sz="4000" dirty="0" smtClean="0"/>
              <a:t>1938)</a:t>
            </a:r>
            <a:endParaRPr lang="el-GR" sz="4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63888" y="1772816"/>
            <a:ext cx="34559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baseline="0" dirty="0"/>
              <a:t>Αλίτης</a:t>
            </a:r>
          </a:p>
          <a:p>
            <a:pPr>
              <a:spcBef>
                <a:spcPct val="50000"/>
              </a:spcBef>
            </a:pPr>
            <a:r>
              <a:rPr lang="el-GR" b="1" baseline="0" dirty="0"/>
              <a:t>Γύψος/ ανυδρίτης</a:t>
            </a:r>
          </a:p>
          <a:p>
            <a:pPr>
              <a:spcBef>
                <a:spcPct val="50000"/>
              </a:spcBef>
            </a:pPr>
            <a:r>
              <a:rPr lang="el-GR" b="1" baseline="0" dirty="0"/>
              <a:t>Σιδηροπυρίτης</a:t>
            </a:r>
          </a:p>
          <a:p>
            <a:pPr>
              <a:spcBef>
                <a:spcPct val="50000"/>
              </a:spcBef>
            </a:pPr>
            <a:r>
              <a:rPr lang="el-GR" b="1" baseline="0" dirty="0"/>
              <a:t>Ασβεστίτης</a:t>
            </a:r>
          </a:p>
          <a:p>
            <a:pPr>
              <a:spcBef>
                <a:spcPct val="50000"/>
              </a:spcBef>
            </a:pPr>
            <a:r>
              <a:rPr lang="el-GR" b="1" baseline="0" dirty="0"/>
              <a:t>Δολομίτης</a:t>
            </a:r>
          </a:p>
          <a:p>
            <a:pPr>
              <a:spcBef>
                <a:spcPct val="50000"/>
              </a:spcBef>
            </a:pPr>
            <a:r>
              <a:rPr lang="el-GR" b="1" baseline="0" dirty="0"/>
              <a:t>Ηφαιστειακό γυαλί</a:t>
            </a:r>
          </a:p>
          <a:p>
            <a:pPr>
              <a:spcBef>
                <a:spcPct val="50000"/>
              </a:spcBef>
            </a:pPr>
            <a:r>
              <a:rPr lang="el-GR" b="1" baseline="0" dirty="0"/>
              <a:t>Σειρά πυριτικών</a:t>
            </a:r>
          </a:p>
          <a:p>
            <a:pPr>
              <a:spcBef>
                <a:spcPct val="50000"/>
              </a:spcBef>
            </a:pPr>
            <a:r>
              <a:rPr lang="el-GR" b="1" baseline="0" dirty="0"/>
              <a:t>Μοντμοριλλονίτης</a:t>
            </a:r>
          </a:p>
          <a:p>
            <a:pPr>
              <a:spcBef>
                <a:spcPct val="50000"/>
              </a:spcBef>
            </a:pPr>
            <a:r>
              <a:rPr lang="el-GR" b="1" baseline="0" dirty="0"/>
              <a:t>Καολινίτης</a:t>
            </a:r>
          </a:p>
          <a:p>
            <a:pPr>
              <a:spcBef>
                <a:spcPct val="50000"/>
              </a:spcBef>
            </a:pPr>
            <a:r>
              <a:rPr lang="el-GR" b="1" baseline="0" dirty="0"/>
              <a:t>Αιματίτης/ γκαιτίτης/ γιψίτης</a:t>
            </a:r>
            <a:endParaRPr lang="el-GR" baseline="0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419872" y="1772816"/>
            <a:ext cx="0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60526" y="2947496"/>
            <a:ext cx="20153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baseline="0" dirty="0"/>
              <a:t>Αυξανόμενη σταθερότητα στο επιφανειακό περιβάλλον</a:t>
            </a:r>
            <a:r>
              <a:rPr lang="en-US" baseline="0" dirty="0"/>
              <a:t> (</a:t>
            </a:r>
            <a:r>
              <a:rPr lang="el-GR" baseline="0" dirty="0"/>
              <a:t>ανθεκτικότητα στην αποσάθρωση)</a:t>
            </a:r>
          </a:p>
        </p:txBody>
      </p:sp>
    </p:spTree>
    <p:extLst>
      <p:ext uri="{BB962C8B-B14F-4D97-AF65-F5344CB8AC3E}">
        <p14:creationId xmlns:p14="http://schemas.microsoft.com/office/powerpoint/2010/main" val="21891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56307" cy="6146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6416" y="5974633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461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8536" r="26121" b="9813"/>
          <a:stretch>
            <a:fillRect/>
          </a:stretch>
        </p:blipFill>
        <p:spPr bwMode="auto">
          <a:xfrm>
            <a:off x="1331640" y="188640"/>
            <a:ext cx="6549184" cy="60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6296" y="5799073"/>
            <a:ext cx="421167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359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8640"/>
            <a:ext cx="81369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9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</a:t>
            </a:r>
            <a:r>
              <a:rPr lang="el-GR" sz="2000"/>
              <a:t>Αργυράκη </a:t>
            </a:r>
            <a:r>
              <a:rPr lang="el-GR" sz="2000" smtClean="0"/>
              <a:t>2015. </a:t>
            </a:r>
            <a:r>
              <a:rPr lang="el-GR" sz="2000" dirty="0"/>
              <a:t>Αριάδνη Αργυράκη. «Γεωχημεία. Γεωχημικές διεργασίες στην επιφάνεια 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Κρίσιμη Ζώνη. </a:t>
            </a:r>
            <a:r>
              <a:rPr lang="en-US" sz="2000" dirty="0"/>
              <a:t>Copyright ELEMENTS. </a:t>
            </a:r>
            <a:r>
              <a:rPr lang="el-GR" sz="2000" dirty="0"/>
              <a:t>Σύνδεσμος: </a:t>
            </a:r>
            <a:r>
              <a:rPr lang="en-US" sz="2000" dirty="0"/>
              <a:t>http://elements.geoscienceworld.org/content/3/5/315/F2.small.gif</a:t>
            </a:r>
            <a:r>
              <a:rPr lang="el-GR" sz="2000" dirty="0"/>
              <a:t>. Πηγή: </a:t>
            </a:r>
            <a:r>
              <a:rPr lang="en-US" sz="2000" dirty="0"/>
              <a:t>elements.geoscienceworld.org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2</a:t>
            </a:r>
            <a:r>
              <a:rPr lang="el-GR" sz="2000" dirty="0"/>
              <a:t>: Ορίζοντες εδάφους. </a:t>
            </a:r>
            <a:r>
              <a:rPr lang="en-US" sz="2000" dirty="0"/>
              <a:t>Copyright Pearson Prentice Hall, Inc. </a:t>
            </a:r>
            <a:r>
              <a:rPr lang="el-GR" sz="2000" dirty="0"/>
              <a:t>Σύνδεσμος: </a:t>
            </a:r>
            <a:r>
              <a:rPr lang="en-US" sz="2000" dirty="0"/>
              <a:t>https://www.studyblue.com/notes/note/n/chapter-12-part-2-/deck/861365. </a:t>
            </a:r>
            <a:r>
              <a:rPr lang="el-GR" sz="2000" dirty="0"/>
              <a:t>Πηγή:</a:t>
            </a:r>
            <a:r>
              <a:rPr lang="en-US" sz="2000" dirty="0"/>
              <a:t> </a:t>
            </a:r>
            <a:r>
              <a:rPr lang="en-US" sz="2000" dirty="0" smtClean="0"/>
              <a:t>www.studyblue.com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3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r>
              <a:rPr lang="el-GR" sz="2000" dirty="0"/>
              <a:t>Πηγή: Β</a:t>
            </a:r>
            <a:r>
              <a:rPr lang="en-US" sz="2000" dirty="0" err="1"/>
              <a:t>rantley</a:t>
            </a:r>
            <a:r>
              <a:rPr lang="en-US" sz="2000" dirty="0"/>
              <a:t> et al., 2007, Elements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4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5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ΚΥΡΙΑΡΧΟΙ ΠΑΡΑΓΟΝΤΕΣ ΧΗΜΙΚΗΣ ΑΠΟΣΑΘΡΩΣΗΣ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1" dirty="0"/>
              <a:t>Νερό </a:t>
            </a:r>
            <a:r>
              <a:rPr lang="en-US" sz="2400" b="1" dirty="0"/>
              <a:t>(H</a:t>
            </a:r>
            <a:r>
              <a:rPr lang="en-US" sz="2400" b="1" baseline="-25000" dirty="0"/>
              <a:t>2</a:t>
            </a:r>
            <a:r>
              <a:rPr lang="en-US" sz="2400" b="1" dirty="0"/>
              <a:t>O)</a:t>
            </a:r>
            <a:r>
              <a:rPr lang="en-US" sz="2400" dirty="0"/>
              <a:t> </a:t>
            </a:r>
            <a:r>
              <a:rPr lang="el-GR" sz="2400" dirty="0"/>
              <a:t>με δράση ασθενούς οξέος ή </a:t>
            </a:r>
            <a:r>
              <a:rPr lang="el-GR" sz="2400" dirty="0" smtClean="0"/>
              <a:t>βάσεως</a:t>
            </a:r>
            <a:r>
              <a:rPr lang="en-US" sz="2400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1" dirty="0"/>
              <a:t>Διοξείδιο του άνθρακα (</a:t>
            </a:r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  <a:r>
              <a:rPr lang="el-GR" sz="2400" b="1" dirty="0"/>
              <a:t>: </a:t>
            </a:r>
            <a:r>
              <a:rPr lang="el-GR" sz="2400" dirty="0"/>
              <a:t>Αντιδρά με το νερό και σχηματίζει ανθρακικό οξύ</a:t>
            </a:r>
            <a:r>
              <a:rPr lang="en-US" sz="2400" dirty="0"/>
              <a:t>	</a:t>
            </a:r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r>
              <a:rPr lang="el-GR" sz="2400" b="1" dirty="0"/>
              <a:t> + </a:t>
            </a:r>
            <a:r>
              <a:rPr lang="en-US" sz="2400" b="1" dirty="0"/>
              <a:t>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l-GR" sz="2400" b="1" dirty="0"/>
              <a:t> </a:t>
            </a:r>
            <a:r>
              <a:rPr lang="el-GR" sz="2400" b="1" dirty="0">
                <a:sym typeface="Wingdings" pitchFamily="2" charset="2"/>
              </a:rPr>
              <a:t> </a:t>
            </a:r>
            <a:r>
              <a:rPr lang="en-US" sz="2400" b="1" dirty="0">
                <a:sym typeface="Wingdings" pitchFamily="2" charset="2"/>
              </a:rPr>
              <a:t>H</a:t>
            </a:r>
            <a:r>
              <a:rPr lang="en-US" sz="2400" b="1" baseline="-25000" dirty="0">
                <a:sym typeface="Wingdings" pitchFamily="2" charset="2"/>
              </a:rPr>
              <a:t>2</a:t>
            </a:r>
            <a:r>
              <a:rPr lang="en-US" sz="2400" b="1" dirty="0">
                <a:sym typeface="Wingdings" pitchFamily="2" charset="2"/>
              </a:rPr>
              <a:t>CO</a:t>
            </a:r>
            <a:r>
              <a:rPr lang="en-US" sz="2400" b="1" baseline="-25000" dirty="0">
                <a:sym typeface="Wingdings" pitchFamily="2" charset="2"/>
              </a:rPr>
              <a:t>3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b="1" dirty="0"/>
              <a:t>		H</a:t>
            </a:r>
            <a:r>
              <a:rPr lang="en-US" sz="2400" b="1" baseline="-25000" dirty="0"/>
              <a:t>2</a:t>
            </a:r>
            <a:r>
              <a:rPr lang="en-US" sz="2400" b="1" dirty="0"/>
              <a:t>CO</a:t>
            </a:r>
            <a:r>
              <a:rPr lang="en-US" sz="2400" b="1" baseline="-25000" dirty="0"/>
              <a:t>3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H</a:t>
            </a:r>
            <a:r>
              <a:rPr lang="en-US" sz="2400" b="1" baseline="30000" dirty="0">
                <a:sym typeface="Wingdings" pitchFamily="2" charset="2"/>
              </a:rPr>
              <a:t>+</a:t>
            </a:r>
            <a:r>
              <a:rPr lang="en-US" sz="2400" b="1" dirty="0">
                <a:sym typeface="Wingdings" pitchFamily="2" charset="2"/>
              </a:rPr>
              <a:t> + </a:t>
            </a:r>
            <a:r>
              <a:rPr lang="en-US" sz="2400" b="1" dirty="0" smtClean="0">
                <a:sym typeface="Wingdings" pitchFamily="2" charset="2"/>
              </a:rPr>
              <a:t>HCO</a:t>
            </a:r>
            <a:r>
              <a:rPr lang="en-US" sz="2400" b="1" baseline="30000" dirty="0" smtClean="0">
                <a:sym typeface="Wingdings" pitchFamily="2" charset="2"/>
              </a:rPr>
              <a:t>3-</a:t>
            </a:r>
            <a:endParaRPr lang="el-GR" sz="2400" b="1" baseline="30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1" dirty="0"/>
              <a:t>Οργανικά οξέα (π.χ. </a:t>
            </a:r>
            <a:r>
              <a:rPr lang="en-US" sz="2400" b="1" dirty="0"/>
              <a:t>HCOOH)</a:t>
            </a:r>
            <a:r>
              <a:rPr lang="el-GR" sz="2400" b="1" dirty="0"/>
              <a:t>:</a:t>
            </a:r>
            <a:r>
              <a:rPr lang="el-GR" sz="2400" dirty="0"/>
              <a:t> συμπλοκοποιούν πολλά από τα στοιχεία που απελευθερώνονται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1" dirty="0"/>
              <a:t>Οξυγόνο (Ο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  <a:r>
              <a:rPr lang="el-GR" sz="2400" dirty="0"/>
              <a:t>με οξειδωτική δράση σε </a:t>
            </a:r>
            <a:r>
              <a:rPr lang="en-US" sz="2400" dirty="0"/>
              <a:t>Fe</a:t>
            </a:r>
            <a:r>
              <a:rPr lang="en-US" sz="2400" baseline="30000" dirty="0"/>
              <a:t>2+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S</a:t>
            </a:r>
            <a:r>
              <a:rPr lang="el-GR" sz="2400" baseline="30000" dirty="0" smtClean="0"/>
              <a:t>2-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926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6</a:t>
            </a:r>
            <a:r>
              <a:rPr lang="el-GR" sz="2000" dirty="0" smtClean="0"/>
              <a:t>: </a:t>
            </a:r>
            <a:r>
              <a:rPr lang="el-GR" sz="2000" dirty="0"/>
              <a:t>Διαλυτότητα αλάτων. </a:t>
            </a:r>
            <a:r>
              <a:rPr lang="en-US" sz="2000" dirty="0"/>
              <a:t>CC BY-SA</a:t>
            </a:r>
            <a:r>
              <a:rPr lang="el-GR" sz="2000" dirty="0"/>
              <a:t> </a:t>
            </a:r>
            <a:r>
              <a:rPr lang="en-US" sz="2000" dirty="0" err="1"/>
              <a:t>ChemPRIME</a:t>
            </a:r>
            <a:r>
              <a:rPr lang="en-US" sz="2000" dirty="0"/>
              <a:t>. </a:t>
            </a:r>
            <a:r>
              <a:rPr lang="el-GR" sz="2000" dirty="0"/>
              <a:t>Σύνδεσμος: </a:t>
            </a:r>
            <a:r>
              <a:rPr lang="en-US" sz="2000" dirty="0"/>
              <a:t>http://wiki.chemprime.chemeddl.org/index.php/File:Solubility.JPG</a:t>
            </a:r>
            <a:r>
              <a:rPr lang="el-GR" sz="2000" dirty="0"/>
              <a:t>. Πηγή: </a:t>
            </a:r>
            <a:r>
              <a:rPr lang="en-US" sz="2000" dirty="0" smtClean="0"/>
              <a:t>wiki.chemprime.chemeddl.org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7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8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9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10</a:t>
            </a:r>
            <a:r>
              <a:rPr lang="el-GR" sz="2000" dirty="0"/>
              <a:t>: Οξειδοαναγωγή και περιοδικός πίνακας. </a:t>
            </a:r>
            <a:r>
              <a:rPr lang="en-US" sz="2000" dirty="0"/>
              <a:t>Copyright L. Bruce </a:t>
            </a:r>
            <a:r>
              <a:rPr lang="en-US" sz="2000" dirty="0" err="1"/>
              <a:t>Railsback</a:t>
            </a:r>
            <a:r>
              <a:rPr lang="en-US" sz="2000" dirty="0"/>
              <a:t>, Department of Geology, University of Georgia, Athens, Georgia 30602-2501 U.S.A. </a:t>
            </a:r>
            <a:r>
              <a:rPr lang="el-GR" sz="2000" dirty="0"/>
              <a:t>Σύνδεσμος: </a:t>
            </a:r>
            <a:r>
              <a:rPr lang="en-US" sz="2000" dirty="0"/>
              <a:t>http://www.gly.uga.edu/railsback/FundamentalsIndex.html</a:t>
            </a:r>
            <a:r>
              <a:rPr lang="el-GR" sz="2000" dirty="0"/>
              <a:t>. Πηγή: </a:t>
            </a:r>
            <a:r>
              <a:rPr lang="en-US" sz="2000" dirty="0"/>
              <a:t>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11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r>
              <a:rPr lang="el-GR" sz="2000" dirty="0"/>
              <a:t>Πηγή: </a:t>
            </a:r>
            <a:r>
              <a:rPr lang="en-US" sz="2000" dirty="0"/>
              <a:t>Elements, April 2014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r>
              <a:rPr lang="el-GR" sz="2000" dirty="0" smtClean="0"/>
              <a:t>Πηγή: </a:t>
            </a:r>
            <a:r>
              <a:rPr lang="en-US" sz="2000" dirty="0" smtClean="0"/>
              <a:t>DM Sherman, University </a:t>
            </a:r>
            <a:r>
              <a:rPr lang="en-US" sz="2000" dirty="0"/>
              <a:t>o</a:t>
            </a:r>
            <a:r>
              <a:rPr lang="en-US" sz="2000" dirty="0" smtClean="0"/>
              <a:t>f Bristol.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13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14</a:t>
            </a:r>
            <a:r>
              <a:rPr lang="el-GR" sz="2000" dirty="0" smtClean="0"/>
              <a:t>: </a:t>
            </a:r>
            <a:r>
              <a:rPr lang="en-US" sz="2000" dirty="0"/>
              <a:t>Concentrations and residence times of solutes in seawater. Copyright L. Bruce </a:t>
            </a:r>
            <a:r>
              <a:rPr lang="en-US" sz="2000" dirty="0" err="1"/>
              <a:t>Railsback</a:t>
            </a:r>
            <a:r>
              <a:rPr lang="en-US" sz="2000" dirty="0"/>
              <a:t>, Department of Geology, University of Georgia, Athens, Georgia 30602-2501 U.S.A. </a:t>
            </a:r>
            <a:r>
              <a:rPr lang="el-GR" sz="2000" dirty="0"/>
              <a:t>Σύνδεσμος</a:t>
            </a:r>
            <a:r>
              <a:rPr lang="en-US" sz="2000" dirty="0"/>
              <a:t>: http://www.gly.uga.edu/railsback/Fundamentals/SFMGSWConcnandResidenceTime1.jpg</a:t>
            </a:r>
            <a:r>
              <a:rPr lang="el-GR" sz="2000" dirty="0"/>
              <a:t>. Πηγή</a:t>
            </a:r>
            <a:r>
              <a:rPr lang="en-US" sz="2000" dirty="0"/>
              <a:t>: </a:t>
            </a:r>
            <a:r>
              <a:rPr lang="en-US" sz="2000" dirty="0" smtClean="0"/>
              <a:t>www.gly.uga.edu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15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Σύνδεσμος: </a:t>
            </a:r>
            <a:r>
              <a:rPr lang="en-GB" sz="2000" dirty="0"/>
              <a:t>http://</a:t>
            </a:r>
            <a:r>
              <a:rPr lang="en-GB" sz="2000" dirty="0" smtClean="0"/>
              <a:t>www.gly.uga.edu/railsback/Fundamentals/MgFeAdsorption05.jpg</a:t>
            </a:r>
            <a:r>
              <a:rPr lang="el-GR" sz="2000" dirty="0" smtClean="0"/>
              <a:t>. Πηγή: </a:t>
            </a:r>
            <a:r>
              <a:rPr lang="en-GB" sz="2000" dirty="0" smtClean="0"/>
              <a:t>www.gly.uga.edu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16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17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837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18</a:t>
            </a:r>
            <a:r>
              <a:rPr lang="el-GR" sz="2000" dirty="0"/>
              <a:t>:</a:t>
            </a:r>
            <a:r>
              <a:rPr lang="en-US" sz="2000" dirty="0"/>
              <a:t> Copyrighted</a:t>
            </a:r>
            <a:r>
              <a:rPr lang="el-GR" sz="2000" dirty="0" smtClean="0"/>
              <a:t>. Πηγή: </a:t>
            </a:r>
            <a:r>
              <a:rPr lang="en-US" sz="2000" dirty="0" err="1" smtClean="0"/>
              <a:t>InterRidge</a:t>
            </a:r>
            <a:r>
              <a:rPr lang="en-US" sz="2000" dirty="0" smtClean="0"/>
              <a:t>, 2010.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19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Σύνδεσμος: </a:t>
            </a:r>
            <a:r>
              <a:rPr lang="en-US" sz="2000" dirty="0" smtClean="0"/>
              <a:t>http://oceanexplorer.noaa.gov/explorations/02fire/background/hirez/chemistry-hires.jpg. </a:t>
            </a:r>
            <a:r>
              <a:rPr lang="el-GR" sz="2000" dirty="0" smtClean="0"/>
              <a:t>Πηγή: </a:t>
            </a:r>
            <a:r>
              <a:rPr lang="en-US" sz="2000" dirty="0" smtClean="0"/>
              <a:t>oceanexplorer.noaa.gov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20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479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ΚΥΡΙΟΙ ΤΥΠΟΙ ΑΝΤΙΔΡΑΣΕΩΝ ΧΗΜΙΚΗΣ ΑΠΟΣΑΘΡΩΣΗΣ (1)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000" b="1" dirty="0"/>
              <a:t>Οξείδωση (απώλεια ηλεκτρονίων):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/>
              <a:t>Με δράση του ελεύθερου οξυγόνου σε ορυκτά που περιέχουν στοιχεία αναγωγικού σθένους, κυρίως </a:t>
            </a:r>
            <a:r>
              <a:rPr lang="en-US" sz="2000" dirty="0"/>
              <a:t>Fe, S</a:t>
            </a:r>
            <a:r>
              <a:rPr lang="el-GR" sz="2000" dirty="0"/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/>
              <a:t>Αργές αντιδράσεις στο επιφανειακό περιβάλλον.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/>
              <a:t>Διαλυτική δράση νερού.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/>
              <a:t>Μεταβολισμός ζώντων οργανισμών </a:t>
            </a:r>
            <a:r>
              <a:rPr lang="el-GR" sz="2000" dirty="0">
                <a:sym typeface="Wingdings" pitchFamily="2" charset="2"/>
              </a:rPr>
              <a:t> οξείδωση οργανικού </a:t>
            </a:r>
            <a:r>
              <a:rPr lang="en-US" sz="2000" dirty="0">
                <a:sym typeface="Wingdings" pitchFamily="2" charset="2"/>
              </a:rPr>
              <a:t>C </a:t>
            </a:r>
            <a:r>
              <a:rPr lang="el-GR" sz="2000" dirty="0"/>
              <a:t>με παραγωγή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</a:t>
            </a:r>
            <a:endParaRPr lang="el-GR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 smtClean="0"/>
              <a:t>Παραδείγματα:	</a:t>
            </a:r>
            <a:r>
              <a:rPr lang="el-GR" sz="2000" b="1" dirty="0" smtClean="0"/>
              <a:t>4</a:t>
            </a:r>
            <a:r>
              <a:rPr lang="en-US" sz="2000" b="1" dirty="0"/>
              <a:t>FeS</a:t>
            </a:r>
            <a:r>
              <a:rPr lang="en-US" sz="2000" b="1" baseline="-25000" dirty="0"/>
              <a:t>2</a:t>
            </a:r>
            <a:r>
              <a:rPr lang="en-US" sz="2000" b="1" dirty="0"/>
              <a:t> + 15O</a:t>
            </a:r>
            <a:r>
              <a:rPr lang="en-US" sz="2000" b="1" baseline="-25000" dirty="0"/>
              <a:t>2</a:t>
            </a:r>
            <a:r>
              <a:rPr lang="en-US" sz="2000" b="1" dirty="0"/>
              <a:t> + 8H</a:t>
            </a:r>
            <a:r>
              <a:rPr lang="en-US" sz="2000" b="1" baseline="-25000" dirty="0"/>
              <a:t>2</a:t>
            </a:r>
            <a:r>
              <a:rPr lang="en-US" sz="2000" b="1" dirty="0"/>
              <a:t>O </a:t>
            </a:r>
            <a:r>
              <a:rPr lang="en-US" sz="2000" b="1" dirty="0">
                <a:sym typeface="Wingdings" pitchFamily="2" charset="2"/>
              </a:rPr>
              <a:t> 2Fe</a:t>
            </a:r>
            <a:r>
              <a:rPr lang="en-US" sz="2000" b="1" baseline="-25000" dirty="0">
                <a:sym typeface="Wingdings" pitchFamily="2" charset="2"/>
              </a:rPr>
              <a:t>2</a:t>
            </a:r>
            <a:r>
              <a:rPr lang="en-US" sz="2000" b="1" dirty="0">
                <a:sym typeface="Wingdings" pitchFamily="2" charset="2"/>
              </a:rPr>
              <a:t>O</a:t>
            </a:r>
            <a:r>
              <a:rPr lang="en-US" sz="2000" b="1" baseline="-25000" dirty="0">
                <a:sym typeface="Wingdings" pitchFamily="2" charset="2"/>
              </a:rPr>
              <a:t>3</a:t>
            </a:r>
            <a:r>
              <a:rPr lang="en-US" sz="2000" b="1" dirty="0">
                <a:sym typeface="Wingdings" pitchFamily="2" charset="2"/>
              </a:rPr>
              <a:t> + 8H</a:t>
            </a:r>
            <a:r>
              <a:rPr lang="en-US" sz="2000" b="1" baseline="-25000" dirty="0">
                <a:sym typeface="Wingdings" pitchFamily="2" charset="2"/>
              </a:rPr>
              <a:t>2</a:t>
            </a:r>
            <a:r>
              <a:rPr lang="en-US" sz="2000" b="1" dirty="0">
                <a:sym typeface="Wingdings" pitchFamily="2" charset="2"/>
              </a:rPr>
              <a:t>SO</a:t>
            </a:r>
            <a:r>
              <a:rPr lang="en-US" sz="2000" b="1" baseline="-25000" dirty="0">
                <a:sym typeface="Wingdings" pitchFamily="2" charset="2"/>
              </a:rPr>
              <a:t>4</a:t>
            </a:r>
            <a:endParaRPr lang="el-GR" sz="2000" b="1" baseline="-25000" dirty="0"/>
          </a:p>
          <a:p>
            <a:pPr marL="0" indent="0">
              <a:spcBef>
                <a:spcPct val="50000"/>
              </a:spcBef>
              <a:buNone/>
            </a:pPr>
            <a:r>
              <a:rPr lang="en-US" sz="2000" b="1" dirty="0"/>
              <a:t>		</a:t>
            </a:r>
            <a:r>
              <a:rPr lang="en-US" sz="2000" b="1" dirty="0" smtClean="0"/>
              <a:t>	</a:t>
            </a:r>
            <a:r>
              <a:rPr lang="el-GR" sz="1600" b="1" dirty="0" smtClean="0"/>
              <a:t>σιδηροπυρίτης</a:t>
            </a:r>
            <a:r>
              <a:rPr lang="el-GR" sz="1600" b="1" dirty="0"/>
              <a:t>	</a:t>
            </a:r>
            <a:r>
              <a:rPr lang="el-GR" sz="1600" b="1" dirty="0" smtClean="0"/>
              <a:t>	αιματίτης</a:t>
            </a:r>
            <a:endParaRPr lang="el-GR" sz="1600" b="1" dirty="0"/>
          </a:p>
          <a:p>
            <a:pPr marL="0" indent="0">
              <a:spcBef>
                <a:spcPct val="50000"/>
              </a:spcBef>
              <a:buNone/>
            </a:pPr>
            <a:r>
              <a:rPr lang="el-GR" sz="2000" b="1" dirty="0"/>
              <a:t>			</a:t>
            </a:r>
            <a:r>
              <a:rPr lang="en-US" sz="2000" b="1" dirty="0" smtClean="0"/>
              <a:t>Fe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SiO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</a:t>
            </a:r>
            <a:r>
              <a:rPr lang="en-US" sz="2000" b="1" dirty="0"/>
              <a:t>+ </a:t>
            </a:r>
            <a:r>
              <a:rPr lang="en-US" sz="2000" b="1" dirty="0" smtClean="0"/>
              <a:t>½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b="1" dirty="0"/>
              <a:t>+ 5H</a:t>
            </a:r>
            <a:r>
              <a:rPr lang="en-US" sz="2000" b="1" baseline="-25000" dirty="0"/>
              <a:t>2</a:t>
            </a:r>
            <a:r>
              <a:rPr lang="en-US" sz="2000" b="1" dirty="0"/>
              <a:t>O </a:t>
            </a:r>
            <a:r>
              <a:rPr lang="en-US" sz="2000" b="1" dirty="0">
                <a:sym typeface="Wingdings" pitchFamily="2" charset="2"/>
              </a:rPr>
              <a:t> 2Fe(OH)</a:t>
            </a:r>
            <a:r>
              <a:rPr lang="en-US" sz="2000" b="1" baseline="-25000" dirty="0">
                <a:sym typeface="Wingdings" pitchFamily="2" charset="2"/>
              </a:rPr>
              <a:t>3</a:t>
            </a:r>
            <a:r>
              <a:rPr lang="en-US" sz="2000" b="1" dirty="0">
                <a:sym typeface="Wingdings" pitchFamily="2" charset="2"/>
              </a:rPr>
              <a:t> + H</a:t>
            </a:r>
            <a:r>
              <a:rPr lang="en-US" sz="2000" b="1" baseline="-25000" dirty="0">
                <a:sym typeface="Wingdings" pitchFamily="2" charset="2"/>
              </a:rPr>
              <a:t>4</a:t>
            </a:r>
            <a:r>
              <a:rPr lang="en-US" sz="2000" b="1" dirty="0">
                <a:sym typeface="Wingdings" pitchFamily="2" charset="2"/>
              </a:rPr>
              <a:t>SiO</a:t>
            </a:r>
            <a:r>
              <a:rPr lang="en-US" sz="2000" b="1" baseline="-25000" dirty="0">
                <a:sym typeface="Wingdings" pitchFamily="2" charset="2"/>
              </a:rPr>
              <a:t>4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000" b="1" dirty="0">
                <a:sym typeface="Wingdings" pitchFamily="2" charset="2"/>
              </a:rPr>
              <a:t>			</a:t>
            </a:r>
            <a:r>
              <a:rPr lang="el-GR" sz="1600" b="1" dirty="0" smtClean="0">
                <a:sym typeface="Wingdings" pitchFamily="2" charset="2"/>
              </a:rPr>
              <a:t>φαϋαλίτης</a:t>
            </a:r>
            <a:r>
              <a:rPr lang="en-US" sz="1600" b="1" dirty="0">
                <a:sym typeface="Wingdings" pitchFamily="2" charset="2"/>
              </a:rPr>
              <a:t>	</a:t>
            </a:r>
            <a:r>
              <a:rPr lang="el-GR" sz="1600" b="1" dirty="0">
                <a:sym typeface="Wingdings" pitchFamily="2" charset="2"/>
              </a:rPr>
              <a:t>	</a:t>
            </a:r>
            <a:r>
              <a:rPr lang="el-GR" sz="1600" b="1" dirty="0" smtClean="0">
                <a:sym typeface="Wingdings" pitchFamily="2" charset="2"/>
              </a:rPr>
              <a:t>γκαιτίτης</a:t>
            </a:r>
            <a:endParaRPr lang="en-GB" sz="16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44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ΚΥΡΙΟΙ ΤΥΠΟΙ ΑΝΤΙΔΡΑΣΕΩΝ ΧΗΜΙΚΗΣ ΑΠΟΣΑΘΡΩΣΗΣ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el-GR" sz="2000" b="1" dirty="0" smtClean="0">
                <a:cs typeface="Arial" charset="0"/>
              </a:rPr>
              <a:t>Απλή </a:t>
            </a:r>
            <a:r>
              <a:rPr lang="el-GR" sz="2000" b="1" dirty="0">
                <a:cs typeface="Arial" charset="0"/>
              </a:rPr>
              <a:t>διάλυση:</a:t>
            </a:r>
            <a:r>
              <a:rPr lang="el-GR" sz="2000" dirty="0">
                <a:cs typeface="Arial" charset="0"/>
              </a:rPr>
              <a:t> Τέλεια διάλυση υδατοδιαλυτών ορυκτών π.χ. αλίτης, γύψος, ανυδρίτης κατά την οποία τα ιόντα των στοιχείων που απαρτίζουν τα ορυκτά ελευθερώνονται στο διάλυμα </a:t>
            </a:r>
            <a:endParaRPr lang="en-US" sz="2000" dirty="0" smtClean="0">
              <a:cs typeface="Arial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cs typeface="Arial" charset="0"/>
              </a:rPr>
              <a:t>        </a:t>
            </a:r>
            <a:r>
              <a:rPr lang="el-GR" sz="2000" dirty="0" smtClean="0">
                <a:cs typeface="Arial" charset="0"/>
              </a:rPr>
              <a:t>π.χ</a:t>
            </a:r>
            <a:r>
              <a:rPr lang="el-GR" sz="2000" dirty="0">
                <a:cs typeface="Arial" charset="0"/>
              </a:rPr>
              <a:t>.</a:t>
            </a:r>
            <a:r>
              <a:rPr lang="el-GR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NaCl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  <a:sym typeface="Wingdings" pitchFamily="2" charset="2"/>
              </a:rPr>
              <a:t> Na</a:t>
            </a:r>
            <a:r>
              <a:rPr lang="en-US" sz="2000" b="1" baseline="30000" dirty="0">
                <a:cs typeface="Arial" charset="0"/>
                <a:sym typeface="Wingdings" pitchFamily="2" charset="2"/>
              </a:rPr>
              <a:t>+</a:t>
            </a:r>
            <a:r>
              <a:rPr lang="en-US" sz="2000" b="1" dirty="0">
                <a:cs typeface="Arial" charset="0"/>
                <a:sym typeface="Wingdings" pitchFamily="2" charset="2"/>
              </a:rPr>
              <a:t> + </a:t>
            </a:r>
            <a:r>
              <a:rPr lang="en-US" sz="2000" b="1" dirty="0" smtClean="0">
                <a:cs typeface="Arial" charset="0"/>
                <a:sym typeface="Wingdings" pitchFamily="2" charset="2"/>
              </a:rPr>
              <a:t>Cl</a:t>
            </a:r>
            <a:r>
              <a:rPr lang="en-US" sz="2000" b="1" baseline="30000" dirty="0" smtClean="0">
                <a:cs typeface="Arial" charset="0"/>
                <a:sym typeface="Wingdings" pitchFamily="2" charset="2"/>
              </a:rPr>
              <a:t>-</a:t>
            </a:r>
            <a:endParaRPr lang="el-GR" sz="2000" dirty="0" smtClean="0">
              <a:cs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3"/>
              <a:defRPr/>
            </a:pPr>
            <a:r>
              <a:rPr lang="el-GR" sz="2000" b="1" dirty="0" smtClean="0">
                <a:cs typeface="Arial" charset="0"/>
              </a:rPr>
              <a:t>Υδρόλυση</a:t>
            </a:r>
            <a:r>
              <a:rPr lang="el-GR" sz="2000" b="1" dirty="0">
                <a:cs typeface="Arial" charset="0"/>
              </a:rPr>
              <a:t>:</a:t>
            </a:r>
            <a:r>
              <a:rPr lang="el-GR" sz="2000" dirty="0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l-GR" sz="2000" dirty="0">
                <a:cs typeface="Arial" charset="0"/>
              </a:rPr>
              <a:t>Παρόμοια με διάλυση αλλά με πρόσθετη αντίδραση του νερού με τα ελευθερωμένα ιόντα</a:t>
            </a:r>
          </a:p>
          <a:p>
            <a:pPr>
              <a:spcBef>
                <a:spcPct val="50000"/>
              </a:spcBef>
              <a:defRPr/>
            </a:pPr>
            <a:r>
              <a:rPr lang="el-GR" sz="2000" dirty="0">
                <a:cs typeface="Arial" charset="0"/>
              </a:rPr>
              <a:t>Συνήθως παραγωγή ασθενούς οξέος και μετρίως ισχυρών αλκαλίων (αύξηση </a:t>
            </a:r>
            <a:r>
              <a:rPr lang="en-US" sz="2000" dirty="0">
                <a:cs typeface="Arial" charset="0"/>
              </a:rPr>
              <a:t>pH)</a:t>
            </a:r>
            <a:endParaRPr lang="el-GR" sz="2000" dirty="0">
              <a:cs typeface="Arial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cs typeface="Arial" charset="0"/>
              </a:rPr>
              <a:t>      </a:t>
            </a:r>
            <a:r>
              <a:rPr lang="el-GR" sz="2000" dirty="0" smtClean="0">
                <a:cs typeface="Arial" charset="0"/>
              </a:rPr>
              <a:t>π.χ</a:t>
            </a:r>
            <a:r>
              <a:rPr lang="el-GR" sz="2000" dirty="0">
                <a:cs typeface="Arial" charset="0"/>
              </a:rPr>
              <a:t>. </a:t>
            </a:r>
            <a:r>
              <a:rPr lang="en-US" sz="2000" b="1" dirty="0">
                <a:cs typeface="Arial" charset="0"/>
              </a:rPr>
              <a:t>CaCO</a:t>
            </a:r>
            <a:r>
              <a:rPr lang="en-US" sz="2000" b="1" baseline="-25000" dirty="0">
                <a:cs typeface="Arial" charset="0"/>
              </a:rPr>
              <a:t>3</a:t>
            </a:r>
            <a:r>
              <a:rPr lang="en-US" sz="2000" b="1" dirty="0">
                <a:cs typeface="Arial" charset="0"/>
              </a:rPr>
              <a:t> </a:t>
            </a:r>
            <a:r>
              <a:rPr lang="el-GR" sz="2000" b="1" dirty="0">
                <a:cs typeface="Arial" charset="0"/>
                <a:sym typeface="Wingdings" pitchFamily="2" charset="2"/>
              </a:rPr>
              <a:t> </a:t>
            </a:r>
            <a:r>
              <a:rPr lang="en-US" sz="2000" b="1" dirty="0">
                <a:cs typeface="Arial" charset="0"/>
                <a:sym typeface="Wingdings" pitchFamily="2" charset="2"/>
              </a:rPr>
              <a:t>Ca</a:t>
            </a:r>
            <a:r>
              <a:rPr lang="en-US" sz="2000" b="1" baseline="30000" dirty="0">
                <a:cs typeface="Arial" charset="0"/>
                <a:sym typeface="Wingdings" pitchFamily="2" charset="2"/>
              </a:rPr>
              <a:t>2+</a:t>
            </a:r>
            <a:r>
              <a:rPr lang="en-US" sz="2000" b="1" dirty="0">
                <a:cs typeface="Arial" charset="0"/>
                <a:sym typeface="Wingdings" pitchFamily="2" charset="2"/>
              </a:rPr>
              <a:t> + CO3</a:t>
            </a:r>
            <a:r>
              <a:rPr lang="en-US" sz="2000" b="1" baseline="30000" dirty="0">
                <a:cs typeface="Arial" charset="0"/>
                <a:sym typeface="Wingdings" pitchFamily="2" charset="2"/>
              </a:rPr>
              <a:t>2-</a:t>
            </a:r>
            <a:r>
              <a:rPr lang="en-US" sz="2000" b="1" dirty="0">
                <a:cs typeface="Arial" charset="0"/>
              </a:rPr>
              <a:t>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b="1" dirty="0" smtClean="0">
                <a:cs typeface="Arial" charset="0"/>
                <a:sym typeface="Wingdings" pitchFamily="2" charset="2"/>
              </a:rPr>
              <a:t>              Ca</a:t>
            </a:r>
            <a:r>
              <a:rPr lang="en-US" sz="2000" b="1" baseline="30000" dirty="0" smtClean="0">
                <a:cs typeface="Arial" charset="0"/>
                <a:sym typeface="Wingdings" pitchFamily="2" charset="2"/>
              </a:rPr>
              <a:t>2</a:t>
            </a:r>
            <a:r>
              <a:rPr lang="en-US" sz="2000" b="1" baseline="30000" dirty="0">
                <a:cs typeface="Arial" charset="0"/>
                <a:sym typeface="Wingdings" pitchFamily="2" charset="2"/>
              </a:rPr>
              <a:t>+</a:t>
            </a:r>
            <a:r>
              <a:rPr lang="en-US" sz="2000" b="1" dirty="0">
                <a:cs typeface="Arial" charset="0"/>
                <a:sym typeface="Wingdings" pitchFamily="2" charset="2"/>
              </a:rPr>
              <a:t> + CO</a:t>
            </a:r>
            <a:r>
              <a:rPr lang="en-US" sz="2000" b="1" baseline="-25000" dirty="0">
                <a:cs typeface="Arial" charset="0"/>
                <a:sym typeface="Wingdings" pitchFamily="2" charset="2"/>
              </a:rPr>
              <a:t>3</a:t>
            </a:r>
            <a:r>
              <a:rPr lang="en-US" sz="2000" b="1" baseline="30000" dirty="0">
                <a:cs typeface="Arial" charset="0"/>
                <a:sym typeface="Wingdings" pitchFamily="2" charset="2"/>
              </a:rPr>
              <a:t>2-</a:t>
            </a:r>
            <a:r>
              <a:rPr lang="en-US" sz="2000" b="1" dirty="0">
                <a:cs typeface="Arial" charset="0"/>
              </a:rPr>
              <a:t> + 2H</a:t>
            </a:r>
            <a:r>
              <a:rPr lang="en-US" sz="2000" b="1" baseline="-25000" dirty="0">
                <a:cs typeface="Arial" charset="0"/>
              </a:rPr>
              <a:t>2</a:t>
            </a:r>
            <a:r>
              <a:rPr lang="en-US" sz="2000" b="1" dirty="0">
                <a:cs typeface="Arial" charset="0"/>
              </a:rPr>
              <a:t>O </a:t>
            </a:r>
            <a:r>
              <a:rPr lang="en-US" sz="2000" b="1" dirty="0">
                <a:cs typeface="Arial" charset="0"/>
                <a:sym typeface="Wingdings" pitchFamily="2" charset="2"/>
              </a:rPr>
              <a:t> Ca(OH)</a:t>
            </a:r>
            <a:r>
              <a:rPr lang="en-US" sz="2000" b="1" baseline="-25000" dirty="0">
                <a:cs typeface="Arial" charset="0"/>
                <a:sym typeface="Wingdings" pitchFamily="2" charset="2"/>
              </a:rPr>
              <a:t>2</a:t>
            </a:r>
            <a:r>
              <a:rPr lang="en-US" sz="2000" b="1" dirty="0">
                <a:cs typeface="Arial" charset="0"/>
                <a:sym typeface="Wingdings" pitchFamily="2" charset="2"/>
              </a:rPr>
              <a:t> + H</a:t>
            </a:r>
            <a:r>
              <a:rPr lang="en-US" sz="2000" b="1" baseline="-25000" dirty="0">
                <a:cs typeface="Arial" charset="0"/>
                <a:sym typeface="Wingdings" pitchFamily="2" charset="2"/>
              </a:rPr>
              <a:t>2</a:t>
            </a:r>
            <a:r>
              <a:rPr lang="en-US" sz="2000" b="1" dirty="0">
                <a:cs typeface="Arial" charset="0"/>
                <a:sym typeface="Wingdings" pitchFamily="2" charset="2"/>
              </a:rPr>
              <a:t>CO</a:t>
            </a:r>
            <a:r>
              <a:rPr lang="en-US" sz="2000" b="1" baseline="-25000" dirty="0">
                <a:cs typeface="Arial" charset="0"/>
                <a:sym typeface="Wingdings" pitchFamily="2" charset="2"/>
              </a:rPr>
              <a:t>3</a:t>
            </a:r>
            <a:endParaRPr lang="el-GR" sz="2000" b="1" baseline="-25000" dirty="0">
              <a:cs typeface="Arial" charset="0"/>
              <a:sym typeface="Wingdings" pitchFamily="2" charset="2"/>
            </a:endParaRPr>
          </a:p>
          <a:p>
            <a:pPr>
              <a:spcBef>
                <a:spcPct val="50000"/>
              </a:spcBef>
              <a:defRPr/>
            </a:pPr>
            <a:endParaRPr lang="en-US" sz="2000" b="1" dirty="0">
              <a:cs typeface="Arial" charset="0"/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GB" sz="20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74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ΚΥΡΙΟΙ ΤΥΠΟΙ ΑΝΤΙΔΡΑΣΕΩΝ ΧΗΜΙΚΗΣ ΑΠΟΣΑΘΡΩΣΗΣ </a:t>
            </a:r>
            <a:r>
              <a:rPr lang="el-GR" dirty="0" smtClean="0"/>
              <a:t>(</a:t>
            </a:r>
            <a:r>
              <a:rPr lang="en-US" dirty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 startAt="4"/>
            </a:pPr>
            <a:r>
              <a:rPr lang="el-GR" sz="2400" b="1" dirty="0" smtClean="0">
                <a:sym typeface="Wingdings" pitchFamily="2" charset="2"/>
              </a:rPr>
              <a:t>Όξινη </a:t>
            </a:r>
            <a:r>
              <a:rPr lang="el-GR" sz="2400" b="1" dirty="0">
                <a:sym typeface="Wingdings" pitchFamily="2" charset="2"/>
              </a:rPr>
              <a:t>υδρόλυση:</a:t>
            </a:r>
          </a:p>
          <a:p>
            <a:pPr>
              <a:spcBef>
                <a:spcPct val="50000"/>
              </a:spcBef>
            </a:pPr>
            <a:r>
              <a:rPr lang="el-GR" sz="2400" dirty="0"/>
              <a:t>Παρόμοια με απλή υδρόλυση αλλά με παρουσία </a:t>
            </a:r>
            <a:r>
              <a:rPr lang="el-GR" sz="2400" dirty="0" smtClean="0"/>
              <a:t>οξέων</a:t>
            </a:r>
            <a:r>
              <a:rPr lang="en-US" sz="2400" dirty="0" smtClean="0"/>
              <a:t>.</a:t>
            </a:r>
          </a:p>
          <a:p>
            <a:pPr lvl="1">
              <a:spcBef>
                <a:spcPct val="50000"/>
              </a:spcBef>
            </a:pPr>
            <a:r>
              <a:rPr lang="el-GR" sz="2000" dirty="0" smtClean="0"/>
              <a:t>στο </a:t>
            </a:r>
            <a:r>
              <a:rPr lang="el-GR" sz="2000" dirty="0"/>
              <a:t>επιφανειακό περιβάλλον κυρίως οργανικών από την αποσύνθεση της οργανικής </a:t>
            </a:r>
            <a:r>
              <a:rPr lang="el-GR" sz="2000" dirty="0" smtClean="0"/>
              <a:t>ύλης</a:t>
            </a:r>
            <a:r>
              <a:rPr lang="en-US" sz="2000" dirty="0" smtClean="0"/>
              <a:t>.</a:t>
            </a:r>
          </a:p>
          <a:p>
            <a:pPr lvl="1">
              <a:spcBef>
                <a:spcPct val="50000"/>
              </a:spcBef>
            </a:pPr>
            <a:r>
              <a:rPr lang="el-GR" sz="2000" dirty="0" smtClean="0"/>
              <a:t>Ισχυρότερα </a:t>
            </a:r>
            <a:r>
              <a:rPr lang="el-GR" sz="2000" dirty="0"/>
              <a:t>οξέα σε περιβάλλον υδροθερμικών </a:t>
            </a:r>
            <a:r>
              <a:rPr lang="el-GR" sz="2000" dirty="0" smtClean="0"/>
              <a:t>διαλυμάτων</a:t>
            </a:r>
            <a:r>
              <a:rPr lang="en-US" sz="2000" dirty="0" smtClean="0"/>
              <a:t>.</a:t>
            </a:r>
            <a:endParaRPr lang="el-GR" sz="2000" dirty="0"/>
          </a:p>
          <a:p>
            <a:pPr>
              <a:spcBef>
                <a:spcPct val="50000"/>
              </a:spcBef>
            </a:pPr>
            <a:r>
              <a:rPr lang="el-GR" sz="2400" dirty="0"/>
              <a:t>Για απλοποίηση των αντιδράσεων πηγή οξύτητας θεωρείται το ανθρακικό </a:t>
            </a:r>
            <a:r>
              <a:rPr lang="el-GR" sz="2400" dirty="0" smtClean="0"/>
              <a:t>οξύ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ct val="50000"/>
              </a:spcBef>
            </a:pPr>
            <a:r>
              <a:rPr lang="el-GR" sz="2400" dirty="0"/>
              <a:t>Φυσική διεργασία εξουδετέρωσης του νερού αποσάθρωσης που συνήθως είναι όξινο λόγω ανθρωπογενών </a:t>
            </a:r>
            <a:r>
              <a:rPr lang="el-GR" sz="2400" dirty="0" smtClean="0"/>
              <a:t>επιδράσεων</a:t>
            </a:r>
            <a:r>
              <a:rPr lang="en-GB" sz="2400" b="1" dirty="0" smtClean="0">
                <a:sym typeface="Wingdings" pitchFamily="2" charset="2"/>
              </a:rPr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212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3114</Words>
  <Application>Microsoft Office PowerPoint</Application>
  <PresentationFormat>On-screen Show (4:3)</PresentationFormat>
  <Paragraphs>611</Paragraphs>
  <Slides>62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Constantia</vt:lpstr>
      <vt:lpstr>Times New Roman</vt:lpstr>
      <vt:lpstr>Tw Cen MT</vt:lpstr>
      <vt:lpstr>Wingdings</vt:lpstr>
      <vt:lpstr>Wingdings 2</vt:lpstr>
      <vt:lpstr>Θέμα του Office</vt:lpstr>
      <vt:lpstr>Denklem</vt:lpstr>
      <vt:lpstr>Εξίσωση</vt:lpstr>
      <vt:lpstr>Γεωχημεία</vt:lpstr>
      <vt:lpstr>Γεωχημικές διεργασίες στην επιφάνεια της γης</vt:lpstr>
      <vt:lpstr>PowerPoint Presentation</vt:lpstr>
      <vt:lpstr>ΑΝΘΕΚΤΙΚΟΤΗΤΑ ΠΥΡΙΤΙΚΩΝ ΟΡΥΚΤΩΝ ΣΤΗΝ ΑΠΟΣΑΘΡΩΣΗ</vt:lpstr>
      <vt:lpstr>ΑΝΘΕΚΤΙΚΟΤΗΤΑ ΟΡΥΚΤΩΝ ΣΤΗΝ ΑΠΟΣΑΘΡΩΣΗ (Goldich, 1938)</vt:lpstr>
      <vt:lpstr>ΚΥΡΙΑΡΧΟΙ ΠΑΡΑΓΟΝΤΕΣ ΧΗΜΙΚΗΣ ΑΠΟΣΑΘΡΩΣΗΣ</vt:lpstr>
      <vt:lpstr>ΚΥΡΙΟΙ ΤΥΠΟΙ ΑΝΤΙΔΡΑΣΕΩΝ ΧΗΜΙΚΗΣ ΑΠΟΣΑΘΡΩΣΗΣ (1)</vt:lpstr>
      <vt:lpstr>ΚΥΡΙΟΙ ΤΥΠΟΙ ΑΝΤΙΔΡΑΣΕΩΝ ΧΗΜΙΚΗΣ ΑΠΟΣΑΘΡΩΣΗΣ (2)</vt:lpstr>
      <vt:lpstr>ΚΥΡΙΟΙ ΤΥΠΟΙ ΑΝΤΙΔΡΑΣΕΩΝ ΧΗΜΙΚΗΣ ΑΠΟΣΑΘΡΩΣΗΣ (3)</vt:lpstr>
      <vt:lpstr>Τύποι όξινης υδρόλυσης</vt:lpstr>
      <vt:lpstr>ΑΣΥΜΠΤΩΤΗ ΟΞΙΝΗ ΥΔΡΟΛΥΣΗ ΠΥΡΙΤΙΚΩΝ ΟΡΥΚΤΩΝ</vt:lpstr>
      <vt:lpstr>ΔΙΕΡΓΑΣΙΑ ΧΗΜΙΚΗΣ ΑΠΟΣΑΘΡΩΣΗΣ</vt:lpstr>
      <vt:lpstr>ΠΡΟΪΟΝΤΑ ΧΗΜΙΚΗΣ ΑΠΟΣΑΘΡΩΣΗΣ</vt:lpstr>
      <vt:lpstr>ΣΙΔΗΡΟΥΝ ΚΑΛΥΜΜΑ</vt:lpstr>
      <vt:lpstr>PowerPoint Presentation</vt:lpstr>
      <vt:lpstr>PowerPoint Presentation</vt:lpstr>
      <vt:lpstr>Ορίζοντες εδάφους</vt:lpstr>
      <vt:lpstr>Ποσοτικοποίηση βαθμού αποσάθρωσης με προφίλ βάθους κανονικοποιημένης συγκέντρωσης ως προς δυσκίνητα στοιχεία (π.χ. Ti)</vt:lpstr>
      <vt:lpstr>PowerPoint Presentation</vt:lpstr>
      <vt:lpstr>PowerPoint Presentation</vt:lpstr>
      <vt:lpstr>PowerPoint Presentation</vt:lpstr>
      <vt:lpstr>Θερμοδυναμικά κριτήρια εξέλιξης αντιδράσεων στα υδατικά διαλύματα</vt:lpstr>
      <vt:lpstr>Γινόμενο διαλυτότητας</vt:lpstr>
      <vt:lpstr>Διαλυτότητα αλάτων</vt:lpstr>
      <vt:lpstr>Ιοντικό Δυναμικό (z/r) ως κριτήριο διαλυτότητας</vt:lpstr>
      <vt:lpstr>ΙΟΝΤΙΚΗ ΙΣΧΥΣ ΗΛΕΚΤΡΟΛΥΤΙΚΟΥ ΔΙΑΛΥΜΑΤΟΣ</vt:lpstr>
      <vt:lpstr>ΕΝΕΡΓΗ ΣΥΓΚΕΝΤΡΩΣΗ - ΣΥΝΤΕΛΕΣΤΗΣ ΕΝΕΡΓΟΤΗΤΑΣ</vt:lpstr>
      <vt:lpstr>ΥΠΟΛΟΓΙΣΜΟΣ ΣΥΝΤΕΛΕΣΤΗ ΕΝΕΡΓΟΤΗΤΑΣ, ΕΞΙΣΩΣΗ DEBYE-HÜCKEL</vt:lpstr>
      <vt:lpstr>ΥΠΟΛΟΓΙΣΜΟΣ ΣΥΝΤΕΛΕΣΤΗ ΕΝΕΡΓΟΤΗΤΑΣ ΕΞΙΣΩΣΗ Truesdell- Jones (για Ι&gt; 0.1 mol/ L)</vt:lpstr>
      <vt:lpstr>ΔΕΙΚΤΗΣ ΚΟΡΕΣΜΟΥ ΔΙΑΛΥΜΑΤΟΣ (saturation index)</vt:lpstr>
      <vt:lpstr>Συντελεστής ενεργότητας και συγκέντρωση στα υδατικά διαλύματα</vt:lpstr>
      <vt:lpstr>ΑΝΤΙΔΡΑΣΕΙΣ ΟΞΕΙΔΟΑΝΑΓΩΓΗΣ</vt:lpstr>
      <vt:lpstr>Οξειδοαναγωγή και περιοδικός πίνακας</vt:lpstr>
      <vt:lpstr>Οξειδωτικοί- αναγωγικοί παράγοντες</vt:lpstr>
      <vt:lpstr>ΕΞΙΣΟΡΡΟΠΗΣΗ ΑΝΤΙΔΡΑΣΕΩΝ ΟΞΕΙΔΟΑΝΑΓΩΓΗΣ</vt:lpstr>
      <vt:lpstr>Οξείδωση οργανικής ύλης – αεροβικός/ αναερόβιος μεταβολισμός</vt:lpstr>
      <vt:lpstr>Εξέλιξη αντιδράσεων σε περιβάλλοντα πλούσια σε οργανικό υλικό και φτωχά σε οξυγόνο</vt:lpstr>
      <vt:lpstr>ΣΧΗΜΑΤΙΣΜΟΣ ΣΤΡΩΜΑΤΩΝ ΣΙΔΗΡΟΠΥΡΙΤΗ ΜΕ ΔΙΑΧΥΣΗ ΚΑΤΑ ΤΗ ΔΙΑΓΕΝΕΣΗ ΠΑΡΑΚΤΙΩΝ ΙΖΗΜΑΤΩΝ</vt:lpstr>
      <vt:lpstr>Σταδιακή οξείδωση σιδηροπυρίτη σε περιβάλλον όξινης απορροής</vt:lpstr>
      <vt:lpstr>Υπεργενετικός εμπλουτισμός Cu με δράση όξινων διαλυμάτων</vt:lpstr>
      <vt:lpstr>ΣΧΕΣΗ Eh- Kc – pH-διαγράμματα pH Eh</vt:lpstr>
      <vt:lpstr>ΣΥΣΤΑΣΗ ΠΟΤΑΜΙΟΥ &amp; ΘΑΛΑΣΣΙΟΥ ΝΕΡΟΥ</vt:lpstr>
      <vt:lpstr>Ρυθμός απομάκρυνσης ως παράγοντας ελέγχου συγκέντρωσης στοιχείων στο θαλασσινό νερό</vt:lpstr>
      <vt:lpstr>Παρεμπόδιση καθίζησης μη βιογενούς CaCO3 στο θαλάσσιο περιβάλλον παρουσία Μg</vt:lpstr>
      <vt:lpstr>Πώς ρυθμίζεται το pH του θαλασσινού νερού (SOS)</vt:lpstr>
      <vt:lpstr>Τύποι λιθανθράκων – αύξηση περιεχομένου C</vt:lpstr>
      <vt:lpstr>Πετρέλαιο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227</cp:revision>
  <dcterms:created xsi:type="dcterms:W3CDTF">2012-09-06T09:03:05Z</dcterms:created>
  <dcterms:modified xsi:type="dcterms:W3CDTF">2015-05-19T14:36:26Z</dcterms:modified>
</cp:coreProperties>
</file>