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1" r:id="rId2"/>
    <p:sldId id="261" r:id="rId3"/>
    <p:sldId id="302" r:id="rId4"/>
    <p:sldId id="336" r:id="rId5"/>
    <p:sldId id="337" r:id="rId6"/>
    <p:sldId id="338" r:id="rId7"/>
    <p:sldId id="339" r:id="rId8"/>
    <p:sldId id="303" r:id="rId9"/>
    <p:sldId id="326" r:id="rId10"/>
    <p:sldId id="304" r:id="rId11"/>
    <p:sldId id="305" r:id="rId12"/>
    <p:sldId id="306" r:id="rId13"/>
    <p:sldId id="307" r:id="rId14"/>
    <p:sldId id="308" r:id="rId15"/>
    <p:sldId id="309" r:id="rId16"/>
    <p:sldId id="327" r:id="rId17"/>
    <p:sldId id="310" r:id="rId18"/>
    <p:sldId id="328" r:id="rId19"/>
    <p:sldId id="311" r:id="rId20"/>
    <p:sldId id="312" r:id="rId21"/>
    <p:sldId id="313" r:id="rId22"/>
    <p:sldId id="314" r:id="rId23"/>
    <p:sldId id="329" r:id="rId24"/>
    <p:sldId id="315" r:id="rId25"/>
    <p:sldId id="330" r:id="rId26"/>
    <p:sldId id="316" r:id="rId27"/>
    <p:sldId id="331" r:id="rId28"/>
    <p:sldId id="317" r:id="rId29"/>
    <p:sldId id="332" r:id="rId30"/>
    <p:sldId id="318" r:id="rId31"/>
    <p:sldId id="333" r:id="rId32"/>
    <p:sldId id="340" r:id="rId33"/>
    <p:sldId id="341" r:id="rId34"/>
    <p:sldId id="342" r:id="rId35"/>
    <p:sldId id="343" r:id="rId36"/>
    <p:sldId id="344" r:id="rId37"/>
    <p:sldId id="322" r:id="rId38"/>
    <p:sldId id="323" r:id="rId39"/>
    <p:sldId id="334" r:id="rId40"/>
    <p:sldId id="324" r:id="rId41"/>
    <p:sldId id="325"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36"/>
            <p14:sldId id="337"/>
            <p14:sldId id="338"/>
            <p14:sldId id="339"/>
            <p14:sldId id="303"/>
            <p14:sldId id="326"/>
            <p14:sldId id="304"/>
            <p14:sldId id="305"/>
            <p14:sldId id="306"/>
            <p14:sldId id="307"/>
            <p14:sldId id="308"/>
            <p14:sldId id="309"/>
            <p14:sldId id="327"/>
            <p14:sldId id="310"/>
            <p14:sldId id="328"/>
            <p14:sldId id="311"/>
            <p14:sldId id="312"/>
            <p14:sldId id="313"/>
            <p14:sldId id="314"/>
            <p14:sldId id="329"/>
            <p14:sldId id="315"/>
            <p14:sldId id="330"/>
            <p14:sldId id="316"/>
            <p14:sldId id="331"/>
            <p14:sldId id="317"/>
            <p14:sldId id="332"/>
            <p14:sldId id="318"/>
            <p14:sldId id="333"/>
            <p14:sldId id="340"/>
            <p14:sldId id="341"/>
            <p14:sldId id="342"/>
            <p14:sldId id="343"/>
            <p14:sldId id="344"/>
            <p14:sldId id="322"/>
            <p14:sldId id="323"/>
            <p14:sldId id="334"/>
            <p14:sldId id="324"/>
            <p14:sldId id="325"/>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75" d="100"/>
          <a:sy n="75" d="100"/>
        </p:scale>
        <p:origin x="1902" y="3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47837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549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754438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212606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738026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341201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87652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720290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877971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32801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178242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80199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583037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21259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292493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619062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1367356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384331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4107395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16957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68687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510679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87792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26750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839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16232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89037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 είναι μνήμη;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 είναι μνήμη;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 είναι μνήμη;</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 είναι μνήμη;</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 είναι μνήμη;</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 είναι μνήμη;</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 είναι μνήμη;</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1online.de/de/bild-details/3533438.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images.math.cnrs.fr/La-mission-strasbourgeoise-de.html" TargetMode="External"/><Relationship Id="rId4" Type="http://schemas.openxmlformats.org/officeDocument/2006/relationships/hyperlink" Target="http://www.countrylifeimages.co.uk/Image.aspx?id=6e8298d4-8dfd-4496-9625-46f1788c6d03&amp;rd=2|LXXXII||1|20|12|15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anielwaks.blogspot.fr/2012/06/portraits-couleur.html" TargetMode="External"/><Relationship Id="rId7" Type="http://schemas.openxmlformats.org/officeDocument/2006/relationships/hyperlink" Target="http://www.enet.gr/?i=news.el.article&amp;id=102573"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azzurramusic.it/product.asp?KeyCode=TMP1010" TargetMode="External"/><Relationship Id="rId5" Type="http://schemas.openxmlformats.org/officeDocument/2006/relationships/hyperlink" Target="http://en.wikipedia.org/wiki/Shoah_%28film%29" TargetMode="External"/><Relationship Id="rId4" Type="http://schemas.openxmlformats.org/officeDocument/2006/relationships/hyperlink" Target="http://www.memoblog.fr/pierre-nora-est-passe-par-le-lycee-lamoriciere/"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10:</a:t>
            </a:r>
            <a:r>
              <a:rPr lang="en-US" sz="2800" dirty="0" smtClean="0">
                <a:solidFill>
                  <a:srgbClr val="5075BC"/>
                </a:solidFill>
                <a:latin typeface="+mj-lt"/>
                <a:ea typeface="+mj-ea"/>
                <a:cs typeface="+mj-cs"/>
              </a:rPr>
              <a:t> </a:t>
            </a:r>
            <a:r>
              <a:rPr lang="el-GR" sz="2800" dirty="0" smtClean="0"/>
              <a:t>Τί είναι μνήμη;</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Πόσο θυμούνται οι άνθρωποι;</a:t>
            </a:r>
          </a:p>
        </p:txBody>
      </p:sp>
      <p:sp>
        <p:nvSpPr>
          <p:cNvPr id="3" name="Content Placeholder 2"/>
          <p:cNvSpPr>
            <a:spLocks noGrp="1"/>
          </p:cNvSpPr>
          <p:nvPr>
            <p:ph idx="1"/>
          </p:nvPr>
        </p:nvSpPr>
        <p:spPr>
          <a:xfrm>
            <a:off x="457200" y="1844824"/>
            <a:ext cx="8229600" cy="3240360"/>
          </a:xfrm>
        </p:spPr>
        <p:txBody>
          <a:bodyPr>
            <a:normAutofit fontScale="77500" lnSpcReduction="20000"/>
          </a:bodyPr>
          <a:lstStyle/>
          <a:p>
            <a:pPr marL="0">
              <a:lnSpc>
                <a:spcPct val="110000"/>
              </a:lnSpc>
            </a:pPr>
            <a:r>
              <a:rPr lang="el-GR" sz="3100" dirty="0"/>
              <a:t>Μνήμη με βοηθήματα – κοινωνίες που βασίζονται στους «μνήμονες» για τη διατήρηση του παρελθόντος </a:t>
            </a:r>
            <a:r>
              <a:rPr lang="el-GR" sz="3100" dirty="0" smtClean="0"/>
              <a:t>τους.</a:t>
            </a:r>
            <a:endParaRPr lang="el-GR" sz="3100" dirty="0"/>
          </a:p>
          <a:p>
            <a:pPr marL="0">
              <a:lnSpc>
                <a:spcPct val="110000"/>
              </a:lnSpc>
            </a:pPr>
            <a:r>
              <a:rPr lang="el-GR" sz="3100" dirty="0"/>
              <a:t>Προφορική μνήμη – όσα οι άνθρωποι θυμούνται χωρίς μνημονικά </a:t>
            </a:r>
            <a:r>
              <a:rPr lang="el-GR" sz="3100" dirty="0" smtClean="0"/>
              <a:t>βοηθήματα.</a:t>
            </a:r>
            <a:endParaRPr lang="el-GR" sz="3100" dirty="0"/>
          </a:p>
          <a:p>
            <a:pPr marL="0">
              <a:lnSpc>
                <a:spcPct val="110000"/>
              </a:lnSpc>
            </a:pPr>
            <a:r>
              <a:rPr lang="el-GR" sz="3100" dirty="0"/>
              <a:t>3 γενιές (100 χρόνια περίπου</a:t>
            </a:r>
            <a:r>
              <a:rPr lang="el-GR" sz="3100" dirty="0" smtClean="0"/>
              <a:t>).</a:t>
            </a:r>
            <a:endParaRPr lang="el-GR" sz="3100" dirty="0"/>
          </a:p>
          <a:p>
            <a:pPr marL="0">
              <a:lnSpc>
                <a:spcPct val="110000"/>
              </a:lnSpc>
            </a:pPr>
            <a:r>
              <a:rPr lang="el-GR" sz="3100" dirty="0"/>
              <a:t>Λήθη για όσα δεν θεωρούνται «χρήσιμα» (π.χ. μετανάστες, όσοι θεωρείται ότι έχουν φύγει από την κοινότητα</a:t>
            </a:r>
            <a:r>
              <a:rPr lang="el-GR" sz="3100" dirty="0" smtClean="0"/>
              <a:t>).</a:t>
            </a:r>
            <a:endParaRPr lang="el-GR" sz="3100" dirty="0"/>
          </a:p>
          <a:p>
            <a:pPr marL="0"/>
            <a:endParaRPr lang="el-GR"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μνήμη της αριστοκρατίας</a:t>
            </a:r>
            <a:endParaRPr lang="el-GR" dirty="0"/>
          </a:p>
        </p:txBody>
      </p:sp>
      <p:pic>
        <p:nvPicPr>
          <p:cNvPr id="6"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138" y="2204864"/>
            <a:ext cx="4248472" cy="3201636"/>
          </a:xfrm>
          <a:ln>
            <a:solidFill>
              <a:schemeClr val="tx1"/>
            </a:solidFill>
          </a:ln>
        </p:spPr>
      </p:pic>
      <p:sp>
        <p:nvSpPr>
          <p:cNvPr id="7" name="Ορθογώνιο 6"/>
          <p:cNvSpPr/>
          <p:nvPr/>
        </p:nvSpPr>
        <p:spPr>
          <a:xfrm>
            <a:off x="4621018" y="2204864"/>
            <a:ext cx="4415478" cy="1785104"/>
          </a:xfrm>
          <a:prstGeom prst="rect">
            <a:avLst/>
          </a:prstGeom>
        </p:spPr>
        <p:txBody>
          <a:bodyPr wrap="square">
            <a:spAutoFit/>
          </a:bodyPr>
          <a:lstStyle/>
          <a:p>
            <a:pPr marL="342900" indent="-342900">
              <a:buFont typeface="Arial" panose="020B0604020202020204" pitchFamily="34" charset="0"/>
              <a:buChar char="•"/>
            </a:pPr>
            <a:r>
              <a:rPr lang="el-GR" sz="2200" dirty="0"/>
              <a:t>Γιατί οι ευγενείς διατηρούν με τόσες λεπτομέρειες την ανάμνηση της οικογένειας τους, τα ονόματα των προγόνων τους, το γενεαλογικό δέντρο τους; </a:t>
            </a:r>
          </a:p>
        </p:txBody>
      </p:sp>
      <p:sp>
        <p:nvSpPr>
          <p:cNvPr id="5" name="Θέση κειμένου 1"/>
          <p:cNvSpPr txBox="1">
            <a:spLocks/>
          </p:cNvSpPr>
          <p:nvPr/>
        </p:nvSpPr>
        <p:spPr>
          <a:xfrm>
            <a:off x="1697290" y="1669501"/>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smtClean="0"/>
              <a:t>2</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4176464" cy="1800200"/>
          </a:xfrm>
        </p:spPr>
        <p:txBody>
          <a:bodyPr>
            <a:normAutofit/>
          </a:bodyPr>
          <a:lstStyle/>
          <a:p>
            <a:pPr marL="0"/>
            <a:r>
              <a:rPr lang="el-GR" sz="2400" dirty="0" err="1"/>
              <a:t>Maurice</a:t>
            </a:r>
            <a:r>
              <a:rPr lang="el-GR" sz="2400" dirty="0"/>
              <a:t> </a:t>
            </a:r>
            <a:r>
              <a:rPr lang="el-GR" sz="2400" dirty="0" err="1"/>
              <a:t>Halbwachs</a:t>
            </a:r>
            <a:r>
              <a:rPr lang="el-GR" sz="2400" dirty="0"/>
              <a:t/>
            </a:r>
            <a:br>
              <a:rPr lang="el-GR" sz="2400" dirty="0"/>
            </a:br>
            <a:r>
              <a:rPr lang="el-GR" sz="2400" dirty="0" smtClean="0"/>
              <a:t>1877-1945.</a:t>
            </a:r>
            <a:endParaRPr lang="el-GR" sz="2400" dirty="0"/>
          </a:p>
          <a:p>
            <a:pPr marL="0"/>
            <a:r>
              <a:rPr lang="el-GR" sz="2400" dirty="0" smtClean="0"/>
              <a:t>1925</a:t>
            </a:r>
            <a:r>
              <a:rPr lang="el-GR" sz="2400" dirty="0"/>
              <a:t>: Τα Κοινωνικά Πλαίσια της </a:t>
            </a:r>
            <a:r>
              <a:rPr lang="el-GR" sz="2400" dirty="0" smtClean="0"/>
              <a:t>Μνήμης.</a:t>
            </a:r>
            <a:endParaRPr lang="el-GR" sz="2400" dirty="0"/>
          </a:p>
        </p:txBody>
      </p:sp>
      <p:pic>
        <p:nvPicPr>
          <p:cNvPr id="5" name="Εικόνα 4"/>
          <p:cNvPicPr>
            <a:picLocks noChangeAspect="1"/>
          </p:cNvPicPr>
          <p:nvPr/>
        </p:nvPicPr>
        <p:blipFill>
          <a:blip r:embed="rId3"/>
          <a:stretch>
            <a:fillRect/>
          </a:stretch>
        </p:blipFill>
        <p:spPr>
          <a:xfrm>
            <a:off x="4932040" y="1124744"/>
            <a:ext cx="3412376" cy="4569577"/>
          </a:xfrm>
          <a:prstGeom prst="rect">
            <a:avLst/>
          </a:prstGeom>
        </p:spPr>
      </p:pic>
      <p:sp>
        <p:nvSpPr>
          <p:cNvPr id="4" name="Θέση κειμένου 1"/>
          <p:cNvSpPr txBox="1">
            <a:spLocks/>
          </p:cNvSpPr>
          <p:nvPr/>
        </p:nvSpPr>
        <p:spPr>
          <a:xfrm>
            <a:off x="5882144" y="620688"/>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a:t>3</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2843808" y="1336071"/>
            <a:ext cx="2880320" cy="4313739"/>
          </a:xfrm>
          <a:prstGeom prst="rect">
            <a:avLst/>
          </a:prstGeom>
        </p:spPr>
      </p:pic>
      <p:sp>
        <p:nvSpPr>
          <p:cNvPr id="4" name="Θέση κειμένου 1"/>
          <p:cNvSpPr txBox="1">
            <a:spLocks/>
          </p:cNvSpPr>
          <p:nvPr/>
        </p:nvSpPr>
        <p:spPr>
          <a:xfrm>
            <a:off x="3644316" y="764704"/>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a:t>4</a:t>
            </a:r>
            <a:r>
              <a:rPr lang="en-US" sz="2800" dirty="0" smtClean="0"/>
              <a:t>.</a:t>
            </a:r>
            <a:endParaRPr lang="el-GR" sz="2800" dirty="0"/>
          </a:p>
          <a:p>
            <a:pPr marL="0" indent="0">
              <a:buNone/>
            </a:pPr>
            <a:endParaRPr lang="el-GR" sz="2800" dirty="0"/>
          </a:p>
        </p:txBody>
      </p:sp>
      <p:sp>
        <p:nvSpPr>
          <p:cNvPr id="2" name="Ορθογώνιο 1"/>
          <p:cNvSpPr/>
          <p:nvPr/>
        </p:nvSpPr>
        <p:spPr>
          <a:xfrm>
            <a:off x="2889548" y="5722499"/>
            <a:ext cx="2788840" cy="461665"/>
          </a:xfrm>
          <a:prstGeom prst="rect">
            <a:avLst/>
          </a:prstGeom>
        </p:spPr>
        <p:txBody>
          <a:bodyPr wrap="none">
            <a:spAutoFit/>
          </a:bodyPr>
          <a:lstStyle/>
          <a:p>
            <a:r>
              <a:rPr lang="el-GR" sz="2400" dirty="0" err="1"/>
              <a:t>Pierre</a:t>
            </a:r>
            <a:r>
              <a:rPr lang="el-GR" sz="2400" dirty="0"/>
              <a:t> </a:t>
            </a:r>
            <a:r>
              <a:rPr lang="el-GR" sz="2400" dirty="0" err="1"/>
              <a:t>Nora</a:t>
            </a:r>
            <a:r>
              <a:rPr lang="el-GR" sz="2400" dirty="0"/>
              <a:t> (1931-   )</a:t>
            </a:r>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88840"/>
            <a:ext cx="5688632" cy="4525963"/>
          </a:xfrm>
        </p:spPr>
        <p:txBody>
          <a:bodyPr/>
          <a:lstStyle/>
          <a:p>
            <a:pPr marL="0"/>
            <a:r>
              <a:rPr lang="el-GR" sz="2400" dirty="0"/>
              <a:t>Τα μνημεία των </a:t>
            </a:r>
            <a:r>
              <a:rPr lang="el-GR" sz="2400" dirty="0" smtClean="0"/>
              <a:t>πεσόντων.</a:t>
            </a:r>
            <a:endParaRPr lang="el-GR" sz="2400" dirty="0"/>
          </a:p>
          <a:p>
            <a:pPr marL="0"/>
            <a:r>
              <a:rPr lang="el-GR" sz="2400" dirty="0" smtClean="0"/>
              <a:t>H </a:t>
            </a:r>
            <a:r>
              <a:rPr lang="el-GR" sz="2400" dirty="0"/>
              <a:t>14η </a:t>
            </a:r>
            <a:r>
              <a:rPr lang="el-GR" sz="2400" dirty="0" smtClean="0"/>
              <a:t>Ιουλίου.</a:t>
            </a:r>
            <a:endParaRPr lang="el-GR" sz="2400" dirty="0"/>
          </a:p>
          <a:p>
            <a:pPr marL="0"/>
            <a:r>
              <a:rPr lang="el-GR" sz="2400" dirty="0"/>
              <a:t>Το </a:t>
            </a:r>
            <a:r>
              <a:rPr lang="el-GR" sz="2400" dirty="0" smtClean="0"/>
              <a:t>Λούβρο.</a:t>
            </a:r>
            <a:endParaRPr lang="el-GR" sz="2400" dirty="0"/>
          </a:p>
          <a:p>
            <a:pPr marL="0"/>
            <a:r>
              <a:rPr lang="el-GR" sz="2400" dirty="0" smtClean="0"/>
              <a:t>Ο </a:t>
            </a:r>
            <a:r>
              <a:rPr lang="el-GR" sz="2400" dirty="0"/>
              <a:t>πύργος του </a:t>
            </a:r>
            <a:r>
              <a:rPr lang="el-GR" sz="2400" dirty="0" err="1" smtClean="0"/>
              <a:t>Άϊφελ</a:t>
            </a:r>
            <a:r>
              <a:rPr lang="el-GR" sz="2400" dirty="0" smtClean="0"/>
              <a:t>.</a:t>
            </a:r>
            <a:endParaRPr lang="el-GR" sz="2400" dirty="0"/>
          </a:p>
          <a:p>
            <a:pPr marL="0"/>
            <a:endParaRPr lang="el-GR" dirty="0"/>
          </a:p>
        </p:txBody>
      </p:sp>
      <p:sp>
        <p:nvSpPr>
          <p:cNvPr id="2" name="Ορθογώνιο 1"/>
          <p:cNvSpPr/>
          <p:nvPr/>
        </p:nvSpPr>
        <p:spPr>
          <a:xfrm>
            <a:off x="1979712" y="355303"/>
            <a:ext cx="5170646" cy="769441"/>
          </a:xfrm>
          <a:prstGeom prst="rect">
            <a:avLst/>
          </a:prstGeom>
        </p:spPr>
        <p:txBody>
          <a:bodyPr wrap="none">
            <a:spAutoFit/>
          </a:bodyPr>
          <a:lstStyle/>
          <a:p>
            <a:r>
              <a:rPr lang="el-GR" sz="4400" dirty="0" smtClean="0">
                <a:solidFill>
                  <a:srgbClr val="5075BC"/>
                </a:solidFill>
                <a:latin typeface="+mj-lt"/>
                <a:ea typeface="+mj-ea"/>
                <a:cs typeface="+mj-cs"/>
              </a:rPr>
              <a:t>Οι </a:t>
            </a:r>
            <a:r>
              <a:rPr lang="el-GR" sz="4400" dirty="0">
                <a:solidFill>
                  <a:srgbClr val="5075BC"/>
                </a:solidFill>
                <a:latin typeface="+mj-lt"/>
                <a:ea typeface="+mj-ea"/>
                <a:cs typeface="+mj-cs"/>
              </a:rPr>
              <a:t>Τόποι της </a:t>
            </a:r>
            <a:r>
              <a:rPr lang="el-GR" sz="4400" dirty="0" smtClean="0">
                <a:solidFill>
                  <a:srgbClr val="5075BC"/>
                </a:solidFill>
                <a:latin typeface="+mj-lt"/>
                <a:ea typeface="+mj-ea"/>
                <a:cs typeface="+mj-cs"/>
              </a:rPr>
              <a:t>Μνήμης</a:t>
            </a:r>
            <a:endParaRPr lang="el-GR" sz="4400" dirty="0">
              <a:solidFill>
                <a:srgbClr val="5075BC"/>
              </a:solidFill>
              <a:latin typeface="+mj-lt"/>
              <a:ea typeface="+mj-ea"/>
              <a:cs typeface="+mj-cs"/>
            </a:endParaRPr>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56" y="188640"/>
            <a:ext cx="8229600" cy="1143000"/>
          </a:xfrm>
        </p:spPr>
        <p:txBody>
          <a:bodyPr>
            <a:normAutofit fontScale="90000"/>
          </a:bodyPr>
          <a:lstStyle/>
          <a:p>
            <a:r>
              <a:rPr lang="el-GR" dirty="0"/>
              <a:t>Η μνήμη ως συλλογική </a:t>
            </a:r>
            <a:r>
              <a:rPr lang="el-GR" dirty="0" smtClean="0"/>
              <a:t>διαδικασία 1</a:t>
            </a:r>
            <a:endParaRPr lang="el-GR" dirty="0"/>
          </a:p>
        </p:txBody>
      </p:sp>
      <p:sp>
        <p:nvSpPr>
          <p:cNvPr id="3" name="Content Placeholder 2"/>
          <p:cNvSpPr>
            <a:spLocks noGrp="1"/>
          </p:cNvSpPr>
          <p:nvPr>
            <p:ph idx="1"/>
          </p:nvPr>
        </p:nvSpPr>
        <p:spPr>
          <a:xfrm>
            <a:off x="323528" y="1983578"/>
            <a:ext cx="4104456" cy="2313384"/>
          </a:xfrm>
        </p:spPr>
        <p:txBody>
          <a:bodyPr>
            <a:noAutofit/>
          </a:bodyPr>
          <a:lstStyle/>
          <a:p>
            <a:pPr marL="0"/>
            <a:r>
              <a:rPr lang="el-GR" sz="2400" dirty="0"/>
              <a:t>Η μνήμη δεν είναι μια απλή ανάκληση γεγονότων – δεν υπάρχουν έτοιμα γεγονότα στο μυαλό μας που περιμένουν να τα βρούμε, σαν να ήταν αποθηκευμένα κάπου</a:t>
            </a:r>
            <a:r>
              <a:rPr lang="el-GR" sz="2400" dirty="0" smtClean="0"/>
              <a:t>.</a:t>
            </a:r>
            <a:endParaRPr lang="el-GR" sz="2400" dirty="0"/>
          </a:p>
        </p:txBody>
      </p:sp>
      <p:pic>
        <p:nvPicPr>
          <p:cNvPr id="4" name="Εικόνα 3"/>
          <p:cNvPicPr>
            <a:picLocks noChangeAspect="1"/>
          </p:cNvPicPr>
          <p:nvPr/>
        </p:nvPicPr>
        <p:blipFill>
          <a:blip r:embed="rId3"/>
          <a:stretch>
            <a:fillRect/>
          </a:stretch>
        </p:blipFill>
        <p:spPr>
          <a:xfrm>
            <a:off x="5086564" y="2060847"/>
            <a:ext cx="3776554" cy="2158845"/>
          </a:xfrm>
          <a:prstGeom prst="rect">
            <a:avLst/>
          </a:prstGeom>
        </p:spPr>
      </p:pic>
      <p:sp>
        <p:nvSpPr>
          <p:cNvPr id="5" name="Θέση κειμένου 1"/>
          <p:cNvSpPr txBox="1">
            <a:spLocks/>
          </p:cNvSpPr>
          <p:nvPr/>
        </p:nvSpPr>
        <p:spPr>
          <a:xfrm>
            <a:off x="6218757" y="1469784"/>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a:t>5</a:t>
            </a:r>
            <a:r>
              <a:rPr lang="en-US" sz="2800" dirty="0" smtClean="0"/>
              <a:t>.</a:t>
            </a:r>
            <a:endParaRPr lang="el-GR" sz="2800" dirty="0"/>
          </a:p>
          <a:p>
            <a:pPr marL="0" indent="0">
              <a:buNone/>
            </a:pPr>
            <a:endParaRPr lang="el-GR" sz="2800" dirty="0"/>
          </a:p>
        </p:txBody>
      </p:sp>
      <p:sp>
        <p:nvSpPr>
          <p:cNvPr id="6" name="TextBox 5"/>
          <p:cNvSpPr txBox="1"/>
          <p:nvPr/>
        </p:nvSpPr>
        <p:spPr>
          <a:xfrm>
            <a:off x="4948943" y="4296962"/>
            <a:ext cx="3776554" cy="432048"/>
          </a:xfrm>
          <a:prstGeom prst="rect">
            <a:avLst/>
          </a:prstGeom>
        </p:spPr>
        <p:txBody>
          <a:bodyPr vert="horz" wrap="square" lIns="91440" tIns="45720" rIns="91440" bIns="45720" rtlCol="0" anchor="ctr">
            <a:noAutofit/>
          </a:bodyPr>
          <a:lstStyle/>
          <a:p>
            <a:r>
              <a:rPr lang="el-GR" sz="2400" dirty="0" smtClean="0"/>
              <a:t>Φωτογραφία Αντ. Λιάκος</a:t>
            </a:r>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367" y="1844824"/>
            <a:ext cx="8229600" cy="2961456"/>
          </a:xfrm>
        </p:spPr>
        <p:txBody>
          <a:bodyPr>
            <a:noAutofit/>
          </a:bodyPr>
          <a:lstStyle/>
          <a:p>
            <a:pPr marL="0"/>
            <a:r>
              <a:rPr lang="el-GR" sz="2400" dirty="0" smtClean="0"/>
              <a:t>Η </a:t>
            </a:r>
            <a:r>
              <a:rPr lang="el-GR" sz="2400" dirty="0"/>
              <a:t>μνήμη είναι η διαδικασία μέσα από την οποία ανακαλούμε εκείνα τα γεγονότα, εικόνες, εμπειρίες και συναισθήματα από την ζωή μας κατά τρόπο που να εντάσσονται σ’ ένα πλαίσιο και να έχουν νόημα  Είναι μια διαδικασία δημιουργίας νοημάτων.</a:t>
            </a:r>
          </a:p>
          <a:p>
            <a:pPr marL="0"/>
            <a:r>
              <a:rPr lang="el-GR" sz="2400" dirty="0"/>
              <a:t>Ακόμη και οι ατομικές μνήμες ποτέ δεν είναι απολύτως ατομικές. Πάντα παράγονται μέσα και με αναφορά σ’ ένα κοινωνικό και ιστορικό </a:t>
            </a:r>
            <a:r>
              <a:rPr lang="el-GR" sz="2400" dirty="0" smtClean="0"/>
              <a:t>πλαίσιο</a:t>
            </a:r>
            <a:r>
              <a:rPr lang="el-GR" sz="2400" dirty="0"/>
              <a:t>.</a:t>
            </a:r>
          </a:p>
        </p:txBody>
      </p:sp>
      <p:sp>
        <p:nvSpPr>
          <p:cNvPr id="4" name="Title 1"/>
          <p:cNvSpPr>
            <a:spLocks noGrp="1"/>
          </p:cNvSpPr>
          <p:nvPr>
            <p:ph type="title"/>
          </p:nvPr>
        </p:nvSpPr>
        <p:spPr>
          <a:xfrm>
            <a:off x="464156" y="188640"/>
            <a:ext cx="8229600" cy="1143000"/>
          </a:xfrm>
        </p:spPr>
        <p:txBody>
          <a:bodyPr>
            <a:normAutofit fontScale="90000"/>
          </a:bodyPr>
          <a:lstStyle/>
          <a:p>
            <a:r>
              <a:rPr lang="el-GR" dirty="0"/>
              <a:t>Η μνήμη ως συλλογική </a:t>
            </a:r>
            <a:r>
              <a:rPr lang="el-GR" dirty="0" smtClean="0"/>
              <a:t>διαδικασία 2</a:t>
            </a:r>
            <a:endParaRPr lang="el-GR" dirty="0"/>
          </a:p>
        </p:txBody>
      </p:sp>
    </p:spTree>
    <p:extLst>
      <p:ext uri="{BB962C8B-B14F-4D97-AF65-F5344CB8AC3E}">
        <p14:creationId xmlns:p14="http://schemas.microsoft.com/office/powerpoint/2010/main" val="2695506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a:t>Συλλογική μνήμη</a:t>
            </a:r>
          </a:p>
        </p:txBody>
      </p:sp>
      <p:sp>
        <p:nvSpPr>
          <p:cNvPr id="3" name="Content Placeholder 2"/>
          <p:cNvSpPr>
            <a:spLocks noGrp="1"/>
          </p:cNvSpPr>
          <p:nvPr>
            <p:ph idx="1"/>
          </p:nvPr>
        </p:nvSpPr>
        <p:spPr>
          <a:xfrm>
            <a:off x="251520" y="1268760"/>
            <a:ext cx="5410944" cy="5105104"/>
          </a:xfrm>
        </p:spPr>
        <p:txBody>
          <a:bodyPr>
            <a:noAutofit/>
          </a:bodyPr>
          <a:lstStyle/>
          <a:p>
            <a:pPr marL="0">
              <a:lnSpc>
                <a:spcPct val="120000"/>
              </a:lnSpc>
            </a:pPr>
            <a:r>
              <a:rPr lang="el-GR" sz="2400" dirty="0"/>
              <a:t>Η συλλογική μνήμη αφορά μια κοινότητα που με ενεργητικό τρόπο διατηρεί και </a:t>
            </a:r>
            <a:r>
              <a:rPr lang="el-GR" sz="2400" dirty="0" err="1"/>
              <a:t>επανερμηνεύει</a:t>
            </a:r>
            <a:r>
              <a:rPr lang="el-GR" sz="2400" dirty="0"/>
              <a:t> το παρελθόν. Που σημαίνει: </a:t>
            </a:r>
            <a:r>
              <a:rPr lang="el-GR" sz="2400" dirty="0" smtClean="0"/>
              <a:t>Η </a:t>
            </a:r>
            <a:r>
              <a:rPr lang="el-GR" sz="2400" dirty="0"/>
              <a:t>συλλογική μνήμη είναι διαφορετική από το άθροισμα των προσωπικών μνημών για το ίδιο γεγονός. Είναι η κοινή τους συνισταμένη.</a:t>
            </a:r>
          </a:p>
          <a:p>
            <a:pPr marL="0">
              <a:lnSpc>
                <a:spcPct val="120000"/>
              </a:lnSpc>
            </a:pPr>
            <a:r>
              <a:rPr lang="el-GR" sz="2400" dirty="0"/>
              <a:t>Συλλογική μνήμη αναπτύσσεται μεταξύ όσων έχουν άμεση εμπειρία των γεγονότων στα οποία αναφέρεται η μνήμη</a:t>
            </a:r>
            <a:r>
              <a:rPr lang="el-GR" sz="2400" dirty="0" smtClean="0"/>
              <a:t>.</a:t>
            </a:r>
            <a:endParaRPr lang="el-GR" sz="2400" dirty="0"/>
          </a:p>
        </p:txBody>
      </p:sp>
      <p:pic>
        <p:nvPicPr>
          <p:cNvPr id="4" name="Εικόνα 3"/>
          <p:cNvPicPr>
            <a:picLocks noChangeAspect="1"/>
          </p:cNvPicPr>
          <p:nvPr/>
        </p:nvPicPr>
        <p:blipFill>
          <a:blip r:embed="rId3"/>
          <a:stretch>
            <a:fillRect/>
          </a:stretch>
        </p:blipFill>
        <p:spPr>
          <a:xfrm>
            <a:off x="5868144" y="1772816"/>
            <a:ext cx="2981252" cy="4308389"/>
          </a:xfrm>
          <a:prstGeom prst="rect">
            <a:avLst/>
          </a:prstGeom>
          <a:ln>
            <a:solidFill>
              <a:schemeClr val="tx1"/>
            </a:solidFill>
          </a:ln>
        </p:spPr>
      </p:pic>
      <p:sp>
        <p:nvSpPr>
          <p:cNvPr id="5" name="Θέση κειμένου 1"/>
          <p:cNvSpPr txBox="1">
            <a:spLocks/>
          </p:cNvSpPr>
          <p:nvPr/>
        </p:nvSpPr>
        <p:spPr>
          <a:xfrm>
            <a:off x="6602686" y="1201300"/>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a:t>6</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a:t>Συλλογική μνήμη</a:t>
            </a:r>
          </a:p>
        </p:txBody>
      </p:sp>
      <p:sp>
        <p:nvSpPr>
          <p:cNvPr id="3" name="Content Placeholder 2"/>
          <p:cNvSpPr>
            <a:spLocks noGrp="1"/>
          </p:cNvSpPr>
          <p:nvPr>
            <p:ph idx="1"/>
          </p:nvPr>
        </p:nvSpPr>
        <p:spPr>
          <a:xfrm>
            <a:off x="318356" y="1844824"/>
            <a:ext cx="8507288" cy="3088880"/>
          </a:xfrm>
        </p:spPr>
        <p:txBody>
          <a:bodyPr>
            <a:normAutofit/>
          </a:bodyPr>
          <a:lstStyle/>
          <a:p>
            <a:pPr marL="0">
              <a:lnSpc>
                <a:spcPct val="120000"/>
              </a:lnSpc>
              <a:spcBef>
                <a:spcPts val="0"/>
              </a:spcBef>
            </a:pPr>
            <a:r>
              <a:rPr lang="el-GR" sz="2400" dirty="0" smtClean="0"/>
              <a:t>Παραδείγματα</a:t>
            </a:r>
            <a:r>
              <a:rPr lang="el-GR" sz="2400" dirty="0"/>
              <a:t>: </a:t>
            </a:r>
            <a:r>
              <a:rPr lang="el-GR" sz="2400" dirty="0" err="1" smtClean="0"/>
              <a:t>Επιζήσαντες</a:t>
            </a:r>
            <a:r>
              <a:rPr lang="el-GR" sz="2400" dirty="0" smtClean="0"/>
              <a:t> </a:t>
            </a:r>
            <a:r>
              <a:rPr lang="el-GR" sz="2400" dirty="0"/>
              <a:t>Ολοκαυτώματος, συμμετέχοντες σε Αντίσταση </a:t>
            </a:r>
            <a:r>
              <a:rPr lang="el-GR" sz="2400" dirty="0" smtClean="0"/>
              <a:t>κλπ.</a:t>
            </a:r>
            <a:endParaRPr lang="el-GR" sz="2400" dirty="0"/>
          </a:p>
          <a:p>
            <a:pPr marL="0">
              <a:lnSpc>
                <a:spcPct val="120000"/>
              </a:lnSpc>
              <a:spcBef>
                <a:spcPts val="0"/>
              </a:spcBef>
            </a:pPr>
            <a:r>
              <a:rPr lang="el-GR" sz="2400" dirty="0"/>
              <a:t>Ερώτημα: Πόσο διαφορετικές μπορεί να είναι οι προσωπικές από την συλλογική μνήμη για ένα συγκεκριμένο γεγονός; </a:t>
            </a:r>
          </a:p>
          <a:p>
            <a:pPr marL="0">
              <a:lnSpc>
                <a:spcPct val="120000"/>
              </a:lnSpc>
              <a:spcBef>
                <a:spcPts val="0"/>
              </a:spcBef>
            </a:pPr>
            <a:r>
              <a:rPr lang="el-GR" sz="2400" dirty="0"/>
              <a:t>Ερώτημα: Μας ενδιαφέρει η συλλογική μνήμη, αλλά πού  αποτυπώνεται; Πώς μπορούμε να την εντοπίσουμε;</a:t>
            </a:r>
          </a:p>
        </p:txBody>
      </p:sp>
    </p:spTree>
    <p:extLst>
      <p:ext uri="{BB962C8B-B14F-4D97-AF65-F5344CB8AC3E}">
        <p14:creationId xmlns:p14="http://schemas.microsoft.com/office/powerpoint/2010/main" val="308363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Ιστορική μνήμη</a:t>
            </a:r>
          </a:p>
        </p:txBody>
      </p:sp>
      <p:sp>
        <p:nvSpPr>
          <p:cNvPr id="3" name="Content Placeholder 2"/>
          <p:cNvSpPr>
            <a:spLocks noGrp="1"/>
          </p:cNvSpPr>
          <p:nvPr>
            <p:ph idx="1"/>
          </p:nvPr>
        </p:nvSpPr>
        <p:spPr>
          <a:xfrm>
            <a:off x="464156" y="1556792"/>
            <a:ext cx="8229600" cy="4608512"/>
          </a:xfrm>
        </p:spPr>
        <p:txBody>
          <a:bodyPr>
            <a:normAutofit fontScale="70000" lnSpcReduction="20000"/>
          </a:bodyPr>
          <a:lstStyle/>
          <a:p>
            <a:pPr marL="0">
              <a:lnSpc>
                <a:spcPct val="120000"/>
              </a:lnSpc>
            </a:pPr>
            <a:r>
              <a:rPr lang="el-GR" sz="3400" dirty="0"/>
              <a:t>Όσα θυμούνται οι άνθρωποι στο πλαίσιο της συγκρότησης της κοινότητάς τους – ως συνεκτικό ιστό. Δεν αφορά μονάχα το άμεσο παρελθόν, αλλά το αφήγημα της κοινότητας για τον εαυτό της. </a:t>
            </a:r>
          </a:p>
          <a:p>
            <a:pPr marL="0">
              <a:lnSpc>
                <a:spcPct val="120000"/>
              </a:lnSpc>
            </a:pPr>
            <a:r>
              <a:rPr lang="el-GR" sz="3400" dirty="0"/>
              <a:t>Δεν είναι απαραίτητη η άμεση βίωση των γεγονότων. Πρόκειται για εμπειρίες μεταφερμένες μέσα από τη συλλογική μνήμη της κοινότητας.</a:t>
            </a:r>
          </a:p>
          <a:p>
            <a:pPr marL="0">
              <a:lnSpc>
                <a:spcPct val="120000"/>
              </a:lnSpc>
            </a:pPr>
            <a:r>
              <a:rPr lang="el-GR" sz="3400" dirty="0"/>
              <a:t>«Η ιστορική μνήμη είναι ένας τρόπος να αντιμετωπίζεις το παρελθόν εκμηδενίζοντας την απόσταση, όχι μόνο από χρονική άποψη, αλλά και από ιδεολογική, συναισθηματική και γνωσιακή</a:t>
            </a:r>
            <a:r>
              <a:rPr lang="el-GR" sz="3400" dirty="0" smtClean="0"/>
              <a:t>».</a:t>
            </a:r>
            <a:endParaRPr lang="el-GR" sz="3400" dirty="0"/>
          </a:p>
          <a:p>
            <a:pPr marL="0"/>
            <a:endParaRPr lang="el-GR" dirty="0"/>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3"/>
          <a:stretch>
            <a:fillRect/>
          </a:stretch>
        </p:blipFill>
        <p:spPr>
          <a:xfrm>
            <a:off x="899592" y="692696"/>
            <a:ext cx="7432765" cy="4608512"/>
          </a:xfrm>
          <a:prstGeom prst="rect">
            <a:avLst/>
          </a:prstGeom>
        </p:spPr>
      </p:pic>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Δημόσια Μνήμη</a:t>
            </a:r>
          </a:p>
        </p:txBody>
      </p:sp>
      <p:sp>
        <p:nvSpPr>
          <p:cNvPr id="3" name="Content Placeholder 2"/>
          <p:cNvSpPr>
            <a:spLocks noGrp="1"/>
          </p:cNvSpPr>
          <p:nvPr>
            <p:ph idx="1"/>
          </p:nvPr>
        </p:nvSpPr>
        <p:spPr>
          <a:xfrm>
            <a:off x="464156" y="1628800"/>
            <a:ext cx="4611900" cy="5112568"/>
          </a:xfrm>
        </p:spPr>
        <p:txBody>
          <a:bodyPr>
            <a:normAutofit fontScale="70000" lnSpcReduction="20000"/>
          </a:bodyPr>
          <a:lstStyle/>
          <a:p>
            <a:pPr marL="0"/>
            <a:r>
              <a:rPr lang="el-GR" sz="3400" dirty="0"/>
              <a:t>Πολλές φόρες η συλλογική μνήμη </a:t>
            </a:r>
            <a:r>
              <a:rPr lang="el-GR" sz="3400" dirty="0" err="1"/>
              <a:t>διαπλέκεται</a:t>
            </a:r>
            <a:r>
              <a:rPr lang="el-GR" sz="3400" dirty="0"/>
              <a:t> με τη δημόσια.</a:t>
            </a:r>
          </a:p>
          <a:p>
            <a:pPr marL="0"/>
            <a:r>
              <a:rPr lang="el-GR" sz="3400" dirty="0"/>
              <a:t>Η μνήμη που αναφέρεται σε γεγονότα ή εμπειρίες που επιτελούνται μνημονικά (</a:t>
            </a:r>
            <a:r>
              <a:rPr lang="el-GR" sz="3400" dirty="0" err="1"/>
              <a:t>commemorated</a:t>
            </a:r>
            <a:r>
              <a:rPr lang="el-GR" sz="3400" dirty="0"/>
              <a:t>) δημόσια, με τη συμβολή του κράτους ή των ΜΜΕ.</a:t>
            </a:r>
          </a:p>
          <a:p>
            <a:pPr marL="0"/>
            <a:r>
              <a:rPr lang="el-GR" sz="3400" dirty="0"/>
              <a:t>Σε αυτές τις περιπτώσεις η μνήμη επικεντρώνεται σε μια ορισμένη όψη του </a:t>
            </a:r>
            <a:r>
              <a:rPr lang="el-GR" sz="3400" dirty="0" smtClean="0"/>
              <a:t>παρελθόντος.</a:t>
            </a:r>
            <a:endParaRPr lang="el-GR" sz="3400" dirty="0"/>
          </a:p>
          <a:p>
            <a:pPr marL="0"/>
            <a:r>
              <a:rPr lang="el-GR" sz="3400" dirty="0"/>
              <a:t>Υπάρχει περίπτωση να έρχεται σε αντίφαση με τη συλλογική μνήμη και να δημιουργούνται </a:t>
            </a:r>
            <a:r>
              <a:rPr lang="el-GR" sz="3400" dirty="0" smtClean="0"/>
              <a:t>εντάσεις. </a:t>
            </a:r>
            <a:endParaRPr lang="el-GR" sz="3400" dirty="0"/>
          </a:p>
          <a:p>
            <a:pPr marL="0"/>
            <a:endParaRPr lang="el-GR" dirty="0"/>
          </a:p>
        </p:txBody>
      </p:sp>
      <p:pic>
        <p:nvPicPr>
          <p:cNvPr id="4" name="Εικόνα 3"/>
          <p:cNvPicPr>
            <a:picLocks noChangeAspect="1"/>
          </p:cNvPicPr>
          <p:nvPr/>
        </p:nvPicPr>
        <p:blipFill>
          <a:blip r:embed="rId3"/>
          <a:stretch>
            <a:fillRect/>
          </a:stretch>
        </p:blipFill>
        <p:spPr>
          <a:xfrm>
            <a:off x="5427802" y="2492896"/>
            <a:ext cx="3240360" cy="2926295"/>
          </a:xfrm>
          <a:prstGeom prst="rect">
            <a:avLst/>
          </a:prstGeom>
          <a:ln>
            <a:solidFill>
              <a:schemeClr val="tx1"/>
            </a:solidFill>
          </a:ln>
        </p:spPr>
      </p:pic>
      <p:sp>
        <p:nvSpPr>
          <p:cNvPr id="5" name="Θέση κειμένου 1"/>
          <p:cNvSpPr txBox="1">
            <a:spLocks/>
          </p:cNvSpPr>
          <p:nvPr/>
        </p:nvSpPr>
        <p:spPr>
          <a:xfrm>
            <a:off x="6291898" y="1921529"/>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a:t>7</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56" y="0"/>
            <a:ext cx="8229600" cy="1143000"/>
          </a:xfrm>
        </p:spPr>
        <p:txBody>
          <a:bodyPr/>
          <a:lstStyle/>
          <a:p>
            <a:r>
              <a:rPr lang="el-GR" dirty="0"/>
              <a:t>Πολιτισμική μνήμη</a:t>
            </a:r>
          </a:p>
        </p:txBody>
      </p:sp>
      <p:sp>
        <p:nvSpPr>
          <p:cNvPr id="3" name="Content Placeholder 2"/>
          <p:cNvSpPr>
            <a:spLocks noGrp="1"/>
          </p:cNvSpPr>
          <p:nvPr>
            <p:ph idx="1"/>
          </p:nvPr>
        </p:nvSpPr>
        <p:spPr>
          <a:xfrm>
            <a:off x="248132" y="1408988"/>
            <a:ext cx="5403988" cy="3100132"/>
          </a:xfrm>
        </p:spPr>
        <p:txBody>
          <a:bodyPr>
            <a:noAutofit/>
          </a:bodyPr>
          <a:lstStyle/>
          <a:p>
            <a:pPr marL="0">
              <a:lnSpc>
                <a:spcPct val="120000"/>
              </a:lnSpc>
              <a:spcBef>
                <a:spcPts val="0"/>
              </a:spcBef>
            </a:pPr>
            <a:r>
              <a:rPr lang="el-GR" sz="2400" dirty="0"/>
              <a:t>Αφορά η μνήμη την εμπειρία;</a:t>
            </a:r>
          </a:p>
          <a:p>
            <a:pPr marL="0">
              <a:lnSpc>
                <a:spcPct val="120000"/>
              </a:lnSpc>
              <a:spcBef>
                <a:spcPts val="0"/>
              </a:spcBef>
            </a:pPr>
            <a:r>
              <a:rPr lang="el-GR" sz="2400" dirty="0"/>
              <a:t>Μπορεί να υπάρχει μνήμη χωρίς εμπειρία;</a:t>
            </a:r>
          </a:p>
          <a:p>
            <a:pPr marL="0">
              <a:lnSpc>
                <a:spcPct val="120000"/>
              </a:lnSpc>
              <a:spcBef>
                <a:spcPts val="0"/>
              </a:spcBef>
            </a:pPr>
            <a:r>
              <a:rPr lang="el-GR" sz="2400" dirty="0"/>
              <a:t>Μπορεί να υπάρχει μαθημένη μνήμη;</a:t>
            </a:r>
          </a:p>
          <a:p>
            <a:pPr marL="0">
              <a:lnSpc>
                <a:spcPct val="120000"/>
              </a:lnSpc>
              <a:spcBef>
                <a:spcPts val="0"/>
              </a:spcBef>
            </a:pPr>
            <a:r>
              <a:rPr lang="el-GR" sz="2400" dirty="0" err="1" smtClean="0"/>
              <a:t>Ποιοί</a:t>
            </a:r>
            <a:r>
              <a:rPr lang="el-GR" sz="2400" dirty="0" smtClean="0"/>
              <a:t> </a:t>
            </a:r>
            <a:r>
              <a:rPr lang="el-GR" sz="2400" dirty="0"/>
              <a:t>είναι οι φορείς της μεταβίβασης της μνήμης;</a:t>
            </a:r>
          </a:p>
          <a:p>
            <a:pPr marL="0">
              <a:lnSpc>
                <a:spcPct val="120000"/>
              </a:lnSpc>
              <a:spcBef>
                <a:spcPts val="0"/>
              </a:spcBef>
            </a:pPr>
            <a:r>
              <a:rPr lang="el-GR" sz="2400" dirty="0" smtClean="0"/>
              <a:t>Η </a:t>
            </a:r>
            <a:r>
              <a:rPr lang="el-GR" sz="2400" dirty="0"/>
              <a:t>μνήμη  που γίνεται θεσμική και παίρνει την μορφή πολιτισμικών προϊόντων (σινεμά, τραγούδια, μνημεία, σουβενίρ </a:t>
            </a:r>
            <a:r>
              <a:rPr lang="el-GR" sz="2400" dirty="0" err="1" smtClean="0"/>
              <a:t>κ.λπ</a:t>
            </a:r>
            <a:r>
              <a:rPr lang="el-GR" sz="2400" dirty="0"/>
              <a:t>) και τελετουργιών.</a:t>
            </a:r>
          </a:p>
        </p:txBody>
      </p:sp>
      <p:pic>
        <p:nvPicPr>
          <p:cNvPr id="4" name="Εικόνα 3"/>
          <p:cNvPicPr>
            <a:picLocks noChangeAspect="1"/>
          </p:cNvPicPr>
          <p:nvPr/>
        </p:nvPicPr>
        <p:blipFill>
          <a:blip r:embed="rId3"/>
          <a:stretch>
            <a:fillRect/>
          </a:stretch>
        </p:blipFill>
        <p:spPr>
          <a:xfrm>
            <a:off x="5652120" y="2081310"/>
            <a:ext cx="3240359" cy="2677737"/>
          </a:xfrm>
          <a:prstGeom prst="rect">
            <a:avLst/>
          </a:prstGeom>
          <a:ln>
            <a:solidFill>
              <a:schemeClr val="tx1"/>
            </a:solidFill>
          </a:ln>
        </p:spPr>
      </p:pic>
      <p:sp>
        <p:nvSpPr>
          <p:cNvPr id="5" name="Θέση κειμένου 1"/>
          <p:cNvSpPr txBox="1">
            <a:spLocks/>
          </p:cNvSpPr>
          <p:nvPr/>
        </p:nvSpPr>
        <p:spPr>
          <a:xfrm>
            <a:off x="6516215" y="1509943"/>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smtClean="0"/>
              <a:t>8</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μνήμη ως συνεκτικό στοιχείο της </a:t>
            </a:r>
            <a:r>
              <a:rPr lang="el-GR" dirty="0" smtClean="0"/>
              <a:t>κοινότητας 1</a:t>
            </a:r>
            <a:endParaRPr lang="el-GR" dirty="0"/>
          </a:p>
        </p:txBody>
      </p:sp>
      <p:sp>
        <p:nvSpPr>
          <p:cNvPr id="3" name="Content Placeholder 2"/>
          <p:cNvSpPr>
            <a:spLocks noGrp="1"/>
          </p:cNvSpPr>
          <p:nvPr>
            <p:ph idx="1"/>
          </p:nvPr>
        </p:nvSpPr>
        <p:spPr>
          <a:xfrm>
            <a:off x="421974" y="2132856"/>
            <a:ext cx="4755916" cy="3600400"/>
          </a:xfrm>
        </p:spPr>
        <p:txBody>
          <a:bodyPr>
            <a:normAutofit fontScale="77500" lnSpcReduction="20000"/>
          </a:bodyPr>
          <a:lstStyle/>
          <a:p>
            <a:pPr marL="0">
              <a:lnSpc>
                <a:spcPct val="120000"/>
              </a:lnSpc>
              <a:spcBef>
                <a:spcPts val="0"/>
              </a:spcBef>
            </a:pPr>
            <a:r>
              <a:rPr lang="el-GR" sz="3100" dirty="0"/>
              <a:t>Η μνήμη άρα δεν αφορά μονάχα το παρελθόν. Παίρνει υλικό από το παρελθόν, αλλά λειτουργεί στο παρόν. Δεν περιλαμβάνει μόνο όσα οι άνθρωποι θυμούνται, αλλά και το παρελθόν που έχει κατασκευαστεί ως </a:t>
            </a:r>
            <a:r>
              <a:rPr lang="el-GR" sz="3100" dirty="0" err="1"/>
              <a:t>συγκροτητικό</a:t>
            </a:r>
            <a:r>
              <a:rPr lang="el-GR" sz="3100" dirty="0"/>
              <a:t> αφήγημα της κοινότητας. </a:t>
            </a:r>
          </a:p>
          <a:p>
            <a:pPr marL="0"/>
            <a:endParaRPr lang="el-GR" dirty="0"/>
          </a:p>
        </p:txBody>
      </p:sp>
      <p:pic>
        <p:nvPicPr>
          <p:cNvPr id="4" name="Εικόνα 3"/>
          <p:cNvPicPr>
            <a:picLocks noChangeAspect="1"/>
          </p:cNvPicPr>
          <p:nvPr/>
        </p:nvPicPr>
        <p:blipFill>
          <a:blip r:embed="rId3"/>
          <a:stretch>
            <a:fillRect/>
          </a:stretch>
        </p:blipFill>
        <p:spPr>
          <a:xfrm>
            <a:off x="5364088" y="2420888"/>
            <a:ext cx="3506098" cy="2331963"/>
          </a:xfrm>
          <a:prstGeom prst="rect">
            <a:avLst/>
          </a:prstGeom>
          <a:ln>
            <a:solidFill>
              <a:schemeClr val="tx1"/>
            </a:solidFill>
          </a:ln>
        </p:spPr>
      </p:pic>
      <p:sp>
        <p:nvSpPr>
          <p:cNvPr id="5" name="Θέση κειμένου 1"/>
          <p:cNvSpPr txBox="1">
            <a:spLocks/>
          </p:cNvSpPr>
          <p:nvPr/>
        </p:nvSpPr>
        <p:spPr>
          <a:xfrm>
            <a:off x="6361053" y="1849521"/>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a:t>9</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2924617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72816"/>
            <a:ext cx="8064896" cy="3456384"/>
          </a:xfrm>
        </p:spPr>
        <p:txBody>
          <a:bodyPr>
            <a:normAutofit/>
          </a:bodyPr>
          <a:lstStyle/>
          <a:p>
            <a:pPr marL="0">
              <a:lnSpc>
                <a:spcPct val="120000"/>
              </a:lnSpc>
              <a:spcBef>
                <a:spcPts val="0"/>
              </a:spcBef>
            </a:pPr>
            <a:r>
              <a:rPr lang="el-GR" sz="2400" dirty="0" smtClean="0"/>
              <a:t>Είναι </a:t>
            </a:r>
            <a:r>
              <a:rPr lang="el-GR" sz="2400" dirty="0"/>
              <a:t>μέρος του συστήματος που </a:t>
            </a:r>
            <a:r>
              <a:rPr lang="el-GR" sz="2400" dirty="0" err="1"/>
              <a:t>νοηματοδοτεί</a:t>
            </a:r>
            <a:r>
              <a:rPr lang="el-GR" sz="2400" dirty="0"/>
              <a:t> το πολιτισμικό σύστημα της κοινότητας.</a:t>
            </a:r>
          </a:p>
          <a:p>
            <a:pPr marL="0">
              <a:lnSpc>
                <a:spcPct val="120000"/>
              </a:lnSpc>
              <a:spcBef>
                <a:spcPts val="0"/>
              </a:spcBef>
            </a:pPr>
            <a:r>
              <a:rPr lang="el-GR" sz="2400" dirty="0"/>
              <a:t>Πρόκειται γι’ αυτό το παρελθόν που η μνήμη του επιτελείται συλλογικά από την ομάδα σε καθορισμένες ημερομηνίες του ετήσιου κύκλου.</a:t>
            </a:r>
          </a:p>
          <a:p>
            <a:pPr marL="0"/>
            <a:endParaRPr lang="el-GR" dirty="0"/>
          </a:p>
        </p:txBody>
      </p:sp>
      <p:sp>
        <p:nvSpPr>
          <p:cNvPr id="4" name="Title 1"/>
          <p:cNvSpPr>
            <a:spLocks noGrp="1"/>
          </p:cNvSpPr>
          <p:nvPr>
            <p:ph type="title"/>
          </p:nvPr>
        </p:nvSpPr>
        <p:spPr>
          <a:xfrm>
            <a:off x="457200" y="274638"/>
            <a:ext cx="8229600" cy="1143000"/>
          </a:xfrm>
        </p:spPr>
        <p:txBody>
          <a:bodyPr>
            <a:normAutofit fontScale="90000"/>
          </a:bodyPr>
          <a:lstStyle/>
          <a:p>
            <a:r>
              <a:rPr lang="el-GR" dirty="0"/>
              <a:t>Η μνήμη ως συνεκτικό στοιχείο της </a:t>
            </a:r>
            <a:r>
              <a:rPr lang="el-GR" dirty="0" smtClean="0"/>
              <a:t>κοινότητας 2</a:t>
            </a:r>
            <a:endParaRPr lang="el-GR" dirty="0"/>
          </a:p>
        </p:txBody>
      </p:sp>
    </p:spTree>
    <p:extLst>
      <p:ext uri="{BB962C8B-B14F-4D97-AF65-F5344CB8AC3E}">
        <p14:creationId xmlns:p14="http://schemas.microsoft.com/office/powerpoint/2010/main" val="3217256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11" y="332656"/>
            <a:ext cx="8229600" cy="1143000"/>
          </a:xfrm>
        </p:spPr>
        <p:txBody>
          <a:bodyPr/>
          <a:lstStyle/>
          <a:p>
            <a:r>
              <a:rPr lang="el-GR" dirty="0"/>
              <a:t>Κοινότητες </a:t>
            </a:r>
            <a:r>
              <a:rPr lang="el-GR" dirty="0" smtClean="0"/>
              <a:t>μνήμης 1</a:t>
            </a:r>
            <a:endParaRPr lang="el-GR" dirty="0"/>
          </a:p>
        </p:txBody>
      </p:sp>
      <p:sp>
        <p:nvSpPr>
          <p:cNvPr id="3" name="Content Placeholder 2"/>
          <p:cNvSpPr>
            <a:spLocks noGrp="1"/>
          </p:cNvSpPr>
          <p:nvPr>
            <p:ph idx="1"/>
          </p:nvPr>
        </p:nvSpPr>
        <p:spPr>
          <a:xfrm>
            <a:off x="553464" y="1628800"/>
            <a:ext cx="8140292" cy="3240359"/>
          </a:xfrm>
        </p:spPr>
        <p:txBody>
          <a:bodyPr>
            <a:noAutofit/>
          </a:bodyPr>
          <a:lstStyle/>
          <a:p>
            <a:pPr marL="0">
              <a:lnSpc>
                <a:spcPct val="120000"/>
              </a:lnSpc>
              <a:spcBef>
                <a:spcPts val="0"/>
              </a:spcBef>
            </a:pPr>
            <a:r>
              <a:rPr lang="el-GR" sz="2400" dirty="0"/>
              <a:t>Ομάδες υποκειμένων που έχουν μοιραστεί μια εμπειρία και διαμορφώνουν τη μνήμη τους με βάση την καθημερινή τους επικοινωνία, το μοίρασμα των αναμνήσεων και τελετουργίες μνήμης.</a:t>
            </a:r>
          </a:p>
          <a:p>
            <a:pPr marL="0">
              <a:lnSpc>
                <a:spcPct val="120000"/>
              </a:lnSpc>
              <a:spcBef>
                <a:spcPts val="0"/>
              </a:spcBef>
            </a:pPr>
            <a:r>
              <a:rPr lang="el-GR" sz="2400" dirty="0" smtClean="0"/>
              <a:t>Βασικό </a:t>
            </a:r>
            <a:r>
              <a:rPr lang="el-GR" sz="2400" dirty="0"/>
              <a:t>στοιχείο είναι ότι η εμπειρία είναι βιωμένη και ότι προσπαθούν να </a:t>
            </a:r>
            <a:r>
              <a:rPr lang="el-GR" sz="2400" dirty="0" err="1"/>
              <a:t>νοηματοδοτήσουν</a:t>
            </a:r>
            <a:r>
              <a:rPr lang="el-GR" sz="2400" dirty="0"/>
              <a:t> το παρελθόν τους προκειμένου να καθορίσουν την </a:t>
            </a:r>
            <a:r>
              <a:rPr lang="el-GR" sz="2400" dirty="0" err="1"/>
              <a:t>παροντικότητά</a:t>
            </a:r>
            <a:r>
              <a:rPr lang="el-GR" sz="2400" dirty="0"/>
              <a:t> τους</a:t>
            </a:r>
            <a:r>
              <a:rPr lang="el-GR" sz="2400" dirty="0" smtClean="0"/>
              <a:t>.</a:t>
            </a:r>
            <a:endParaRPr lang="el-GR" sz="2400" dirty="0"/>
          </a:p>
        </p:txBody>
      </p:sp>
    </p:spTree>
    <p:extLst>
      <p:ext uri="{BB962C8B-B14F-4D97-AF65-F5344CB8AC3E}">
        <p14:creationId xmlns:p14="http://schemas.microsoft.com/office/powerpoint/2010/main" val="1562170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765" y="1772816"/>
            <a:ext cx="8140292" cy="2664296"/>
          </a:xfrm>
        </p:spPr>
        <p:txBody>
          <a:bodyPr>
            <a:noAutofit/>
          </a:bodyPr>
          <a:lstStyle/>
          <a:p>
            <a:pPr marL="0">
              <a:lnSpc>
                <a:spcPct val="120000"/>
              </a:lnSpc>
            </a:pPr>
            <a:r>
              <a:rPr lang="el-GR" sz="2400" dirty="0" smtClean="0"/>
              <a:t>Πολλές </a:t>
            </a:r>
            <a:r>
              <a:rPr lang="el-GR" sz="2400" dirty="0"/>
              <a:t>φορές υπάρχουν αντιφατικές μνήμες για την ίδια εμπειρία, αφού η μνήμη διαμορφώνεται και από τα μετέπειτα βιώματα, και υπάρχουν περιπτώσεις που η αρχική κοινότητα μνήμης διαιρείται σε άλλες, μικρότερες.</a:t>
            </a:r>
          </a:p>
          <a:p>
            <a:pPr marL="0">
              <a:lnSpc>
                <a:spcPct val="120000"/>
              </a:lnSpc>
            </a:pPr>
            <a:r>
              <a:rPr lang="el-GR" sz="2400" dirty="0" smtClean="0"/>
              <a:t>Τί </a:t>
            </a:r>
            <a:r>
              <a:rPr lang="el-GR" sz="2400" dirty="0"/>
              <a:t>είναι οι διαιρεμένες μνήμες;</a:t>
            </a:r>
          </a:p>
        </p:txBody>
      </p:sp>
      <p:sp>
        <p:nvSpPr>
          <p:cNvPr id="4" name="Title 1"/>
          <p:cNvSpPr>
            <a:spLocks noGrp="1"/>
          </p:cNvSpPr>
          <p:nvPr>
            <p:ph type="title"/>
          </p:nvPr>
        </p:nvSpPr>
        <p:spPr>
          <a:xfrm>
            <a:off x="457111" y="332656"/>
            <a:ext cx="8229600" cy="1143000"/>
          </a:xfrm>
        </p:spPr>
        <p:txBody>
          <a:bodyPr/>
          <a:lstStyle/>
          <a:p>
            <a:r>
              <a:rPr lang="el-GR" dirty="0"/>
              <a:t>Κοινότητες </a:t>
            </a:r>
            <a:r>
              <a:rPr lang="el-GR" dirty="0" smtClean="0"/>
              <a:t>μνήμης 2</a:t>
            </a:r>
            <a:endParaRPr lang="el-GR" dirty="0"/>
          </a:p>
        </p:txBody>
      </p:sp>
    </p:spTree>
    <p:extLst>
      <p:ext uri="{BB962C8B-B14F-4D97-AF65-F5344CB8AC3E}">
        <p14:creationId xmlns:p14="http://schemas.microsoft.com/office/powerpoint/2010/main" val="2929710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fontScale="90000"/>
          </a:bodyPr>
          <a:lstStyle/>
          <a:p>
            <a:r>
              <a:rPr lang="el-GR" dirty="0" err="1"/>
              <a:t>Επιτελεστικότητα</a:t>
            </a:r>
            <a:r>
              <a:rPr lang="el-GR" dirty="0"/>
              <a:t> της μνήμης </a:t>
            </a:r>
            <a:r>
              <a:rPr lang="el-GR" dirty="0" smtClean="0"/>
              <a:t>–</a:t>
            </a:r>
            <a:br>
              <a:rPr lang="el-GR" dirty="0" smtClean="0"/>
            </a:br>
            <a:r>
              <a:rPr lang="el-GR" dirty="0" smtClean="0"/>
              <a:t>Τόποι μνήμης 1</a:t>
            </a:r>
            <a:endParaRPr lang="el-GR" dirty="0"/>
          </a:p>
        </p:txBody>
      </p:sp>
      <p:sp>
        <p:nvSpPr>
          <p:cNvPr id="3" name="Content Placeholder 2"/>
          <p:cNvSpPr>
            <a:spLocks noGrp="1"/>
          </p:cNvSpPr>
          <p:nvPr>
            <p:ph idx="1"/>
          </p:nvPr>
        </p:nvSpPr>
        <p:spPr>
          <a:xfrm>
            <a:off x="539552" y="2204864"/>
            <a:ext cx="8229600" cy="3312368"/>
          </a:xfrm>
        </p:spPr>
        <p:txBody>
          <a:bodyPr>
            <a:normAutofit/>
          </a:bodyPr>
          <a:lstStyle/>
          <a:p>
            <a:pPr marL="0">
              <a:lnSpc>
                <a:spcPct val="110000"/>
              </a:lnSpc>
            </a:pPr>
            <a:r>
              <a:rPr lang="el-GR" sz="2400" dirty="0"/>
              <a:t>Η μνήμη δεν είναι Ιστορία: είναι επιλεκτική, έχει χάσματα και κυρίως συναίσθημα. </a:t>
            </a:r>
            <a:r>
              <a:rPr lang="el-GR" sz="2400" dirty="0" smtClean="0"/>
              <a:t>Ταυτίζει </a:t>
            </a:r>
            <a:r>
              <a:rPr lang="el-GR" sz="2400" dirty="0"/>
              <a:t>γεγονότα και περιόδους ανάλογα με το συναίσθημα που δημιουργούν. Μαζί με την πληροφορία μεταφέρει και την ερμηνεία της.</a:t>
            </a:r>
          </a:p>
          <a:p>
            <a:pPr marL="0">
              <a:lnSpc>
                <a:spcPct val="110000"/>
              </a:lnSpc>
            </a:pPr>
            <a:r>
              <a:rPr lang="el-GR" sz="2400" dirty="0"/>
              <a:t>Η μνήμη είναι </a:t>
            </a:r>
            <a:r>
              <a:rPr lang="el-GR" sz="2400" dirty="0" err="1"/>
              <a:t>επιτελεστική</a:t>
            </a:r>
            <a:r>
              <a:rPr lang="el-GR" sz="2400" dirty="0"/>
              <a:t> – επιβεβαιώνει κάθε φορά τη σύνδεση με την αρχική εμπειρία μέσα από μύθους, τελετουργίες, </a:t>
            </a:r>
            <a:r>
              <a:rPr lang="el-GR" sz="2400" dirty="0" smtClean="0"/>
              <a:t>επαναλήψεις.</a:t>
            </a:r>
            <a:endParaRPr lang="el-GR" sz="2400" dirty="0"/>
          </a:p>
          <a:p>
            <a:pPr marL="0"/>
            <a:endParaRPr lang="el-GR" dirty="0"/>
          </a:p>
        </p:txBody>
      </p:sp>
    </p:spTree>
    <p:extLst>
      <p:ext uri="{BB962C8B-B14F-4D97-AF65-F5344CB8AC3E}">
        <p14:creationId xmlns:p14="http://schemas.microsoft.com/office/powerpoint/2010/main" val="1800511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687" y="2204864"/>
            <a:ext cx="8229600" cy="2448272"/>
          </a:xfrm>
        </p:spPr>
        <p:txBody>
          <a:bodyPr>
            <a:normAutofit fontScale="92500"/>
          </a:bodyPr>
          <a:lstStyle/>
          <a:p>
            <a:pPr marL="0">
              <a:lnSpc>
                <a:spcPct val="110000"/>
              </a:lnSpc>
            </a:pPr>
            <a:r>
              <a:rPr lang="el-GR" sz="2600" dirty="0" smtClean="0"/>
              <a:t>Ο </a:t>
            </a:r>
            <a:r>
              <a:rPr lang="el-GR" sz="2600" dirty="0" err="1"/>
              <a:t>Πιέρ</a:t>
            </a:r>
            <a:r>
              <a:rPr lang="el-GR" sz="2600" dirty="0"/>
              <a:t> </a:t>
            </a:r>
            <a:r>
              <a:rPr lang="el-GR" sz="2600" dirty="0" err="1"/>
              <a:t>Νορά</a:t>
            </a:r>
            <a:r>
              <a:rPr lang="el-GR" sz="2600" dirty="0"/>
              <a:t> τόπο μνήμης είναι οτιδήποτε (μνημείο, μουσείο ακόμη και αρχείο) που έχει αποκτήσει για την κοινότητα συμβολικό χαρακτήρα. Η λειτουργία του συνίσταται στο να διαμορφώσει τη μνήμη με τρόπο που να ανταποκρίνεται μια επιλεκτική και αναλλοίωτη (σταθερή) εκδοχή του παρελθόντος.</a:t>
            </a:r>
          </a:p>
          <a:p>
            <a:pPr marL="0"/>
            <a:endParaRPr lang="el-GR" dirty="0"/>
          </a:p>
        </p:txBody>
      </p:sp>
      <p:sp>
        <p:nvSpPr>
          <p:cNvPr id="4" name="Title 1"/>
          <p:cNvSpPr>
            <a:spLocks noGrp="1"/>
          </p:cNvSpPr>
          <p:nvPr>
            <p:ph type="title"/>
          </p:nvPr>
        </p:nvSpPr>
        <p:spPr>
          <a:xfrm>
            <a:off x="395536" y="548680"/>
            <a:ext cx="8229600" cy="1143000"/>
          </a:xfrm>
        </p:spPr>
        <p:txBody>
          <a:bodyPr>
            <a:normAutofit fontScale="90000"/>
          </a:bodyPr>
          <a:lstStyle/>
          <a:p>
            <a:r>
              <a:rPr lang="el-GR" dirty="0" err="1"/>
              <a:t>Επιτελεστικότητα</a:t>
            </a:r>
            <a:r>
              <a:rPr lang="el-GR" dirty="0"/>
              <a:t> της μνήμης </a:t>
            </a:r>
            <a:r>
              <a:rPr lang="el-GR" dirty="0" smtClean="0"/>
              <a:t>–</a:t>
            </a:r>
            <a:br>
              <a:rPr lang="el-GR" dirty="0" smtClean="0"/>
            </a:br>
            <a:r>
              <a:rPr lang="el-GR" dirty="0" smtClean="0"/>
              <a:t>Τόποι μνήμης 2</a:t>
            </a:r>
            <a:endParaRPr lang="el-GR" dirty="0"/>
          </a:p>
        </p:txBody>
      </p:sp>
    </p:spTree>
    <p:extLst>
      <p:ext uri="{BB962C8B-B14F-4D97-AF65-F5344CB8AC3E}">
        <p14:creationId xmlns:p14="http://schemas.microsoft.com/office/powerpoint/2010/main" val="857374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06" y="260648"/>
            <a:ext cx="8229600" cy="1143000"/>
          </a:xfrm>
        </p:spPr>
        <p:txBody>
          <a:bodyPr/>
          <a:lstStyle/>
          <a:p>
            <a:r>
              <a:rPr lang="el-GR" dirty="0"/>
              <a:t>Μνήμη και </a:t>
            </a:r>
            <a:r>
              <a:rPr lang="el-GR" dirty="0" smtClean="0"/>
              <a:t>τραύμα 1</a:t>
            </a:r>
            <a:endParaRPr lang="el-GR" dirty="0"/>
          </a:p>
        </p:txBody>
      </p:sp>
      <p:sp>
        <p:nvSpPr>
          <p:cNvPr id="3" name="Content Placeholder 2"/>
          <p:cNvSpPr>
            <a:spLocks noGrp="1"/>
          </p:cNvSpPr>
          <p:nvPr>
            <p:ph idx="1"/>
          </p:nvPr>
        </p:nvSpPr>
        <p:spPr>
          <a:xfrm>
            <a:off x="457200" y="1628800"/>
            <a:ext cx="8229600" cy="3960440"/>
          </a:xfrm>
        </p:spPr>
        <p:txBody>
          <a:bodyPr>
            <a:normAutofit fontScale="77500" lnSpcReduction="20000"/>
          </a:bodyPr>
          <a:lstStyle/>
          <a:p>
            <a:pPr marL="0">
              <a:lnSpc>
                <a:spcPct val="120000"/>
              </a:lnSpc>
            </a:pPr>
            <a:r>
              <a:rPr lang="el-GR" sz="3100" dirty="0"/>
              <a:t>Το τραύμα ως απότομη διάρρηξη της </a:t>
            </a:r>
            <a:r>
              <a:rPr lang="el-GR" sz="3100" dirty="0" smtClean="0"/>
              <a:t>συνέχειας.</a:t>
            </a:r>
            <a:endParaRPr lang="el-GR" sz="3100" dirty="0"/>
          </a:p>
          <a:p>
            <a:pPr marL="0">
              <a:lnSpc>
                <a:spcPct val="120000"/>
              </a:lnSpc>
            </a:pPr>
            <a:r>
              <a:rPr lang="el-GR" sz="3100" dirty="0"/>
              <a:t>Η έννοια τραύμα εμπεριέχει και τον τρόπο που το θυμόμαστε (ή όχι</a:t>
            </a:r>
            <a:r>
              <a:rPr lang="el-GR" sz="3100" dirty="0" smtClean="0"/>
              <a:t>).</a:t>
            </a:r>
            <a:endParaRPr lang="el-GR" sz="3100" dirty="0"/>
          </a:p>
          <a:p>
            <a:pPr marL="0">
              <a:lnSpc>
                <a:spcPct val="120000"/>
              </a:lnSpc>
            </a:pPr>
            <a:r>
              <a:rPr lang="el-GR" sz="3100" dirty="0"/>
              <a:t>Δυσκολία ταξινόμησης – σιωπές (σιωπή, αποσιώπηση, απώθηση</a:t>
            </a:r>
            <a:r>
              <a:rPr lang="el-GR" sz="3100" dirty="0" smtClean="0"/>
              <a:t>). </a:t>
            </a:r>
            <a:endParaRPr lang="el-GR" sz="3100" dirty="0"/>
          </a:p>
          <a:p>
            <a:pPr marL="0">
              <a:lnSpc>
                <a:spcPct val="120000"/>
              </a:lnSpc>
            </a:pPr>
            <a:r>
              <a:rPr lang="el-GR" sz="3100" dirty="0" smtClean="0"/>
              <a:t>(</a:t>
            </a:r>
            <a:r>
              <a:rPr lang="el-GR" sz="3100" dirty="0" err="1"/>
              <a:t>Ε</a:t>
            </a:r>
            <a:r>
              <a:rPr lang="el-GR" sz="3100" dirty="0" err="1" smtClean="0"/>
              <a:t>πιζήσαντες</a:t>
            </a:r>
            <a:r>
              <a:rPr lang="el-GR" sz="3100" dirty="0" smtClean="0"/>
              <a:t> </a:t>
            </a:r>
            <a:r>
              <a:rPr lang="el-GR" sz="3100" dirty="0"/>
              <a:t>του Ολοκαυτώματος έλεγαν ότι αν διαρκούσε περισσότερο η διαμονή στα στρατόπεδα συγκέντρωσης, θα έπρεπε να δημιουργηθούν νέες λέξεις για να περιγράψουν την εμπειρία</a:t>
            </a:r>
            <a:r>
              <a:rPr lang="el-GR" sz="3100" dirty="0" smtClean="0"/>
              <a:t>).</a:t>
            </a:r>
            <a:endParaRPr lang="el-GR" sz="3100" dirty="0"/>
          </a:p>
          <a:p>
            <a:pPr marL="0"/>
            <a:endParaRPr lang="el-GR" dirty="0"/>
          </a:p>
        </p:txBody>
      </p:sp>
    </p:spTree>
    <p:extLst>
      <p:ext uri="{BB962C8B-B14F-4D97-AF65-F5344CB8AC3E}">
        <p14:creationId xmlns:p14="http://schemas.microsoft.com/office/powerpoint/2010/main" val="655136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412" y="1988840"/>
            <a:ext cx="8229600" cy="2232248"/>
          </a:xfrm>
        </p:spPr>
        <p:txBody>
          <a:bodyPr>
            <a:normAutofit fontScale="62500" lnSpcReduction="20000"/>
          </a:bodyPr>
          <a:lstStyle/>
          <a:p>
            <a:pPr marL="0">
              <a:lnSpc>
                <a:spcPct val="120000"/>
              </a:lnSpc>
            </a:pPr>
            <a:r>
              <a:rPr lang="el-GR" sz="3800" dirty="0" err="1" smtClean="0"/>
              <a:t>Λεκτικοποίηση</a:t>
            </a:r>
            <a:r>
              <a:rPr lang="el-GR" sz="3800" dirty="0" smtClean="0"/>
              <a:t> </a:t>
            </a:r>
            <a:r>
              <a:rPr lang="el-GR" sz="3800" dirty="0"/>
              <a:t>του τραύματος (λογοτεχνία και ιστορία</a:t>
            </a:r>
            <a:r>
              <a:rPr lang="el-GR" sz="3800" dirty="0" smtClean="0"/>
              <a:t>).</a:t>
            </a:r>
            <a:endParaRPr lang="el-GR" sz="3800" dirty="0"/>
          </a:p>
          <a:p>
            <a:pPr marL="0">
              <a:lnSpc>
                <a:spcPct val="120000"/>
              </a:lnSpc>
            </a:pPr>
            <a:r>
              <a:rPr lang="el-GR" sz="3800" dirty="0"/>
              <a:t>Η ιστορία ως τρόπος αναμέτρησης με το </a:t>
            </a:r>
            <a:r>
              <a:rPr lang="el-GR" sz="3800" dirty="0" smtClean="0"/>
              <a:t>τραύμα. </a:t>
            </a:r>
            <a:r>
              <a:rPr lang="el-GR" sz="3800" dirty="0"/>
              <a:t>(</a:t>
            </a:r>
            <a:r>
              <a:rPr lang="el-GR" sz="3800" dirty="0" err="1"/>
              <a:t>εγκειμενοποίηση</a:t>
            </a:r>
            <a:r>
              <a:rPr lang="el-GR" sz="3800" dirty="0"/>
              <a:t>). Θεραπεία από την υπερβολική μνήμη – μετασχηματισμός </a:t>
            </a:r>
            <a:r>
              <a:rPr lang="el-GR" sz="3800" dirty="0" smtClean="0"/>
              <a:t>μνήμης.</a:t>
            </a:r>
            <a:endParaRPr lang="el-GR" sz="3800" dirty="0"/>
          </a:p>
          <a:p>
            <a:pPr marL="0"/>
            <a:endParaRPr lang="el-GR" dirty="0"/>
          </a:p>
        </p:txBody>
      </p:sp>
      <p:sp>
        <p:nvSpPr>
          <p:cNvPr id="4" name="Title 1"/>
          <p:cNvSpPr>
            <a:spLocks noGrp="1"/>
          </p:cNvSpPr>
          <p:nvPr>
            <p:ph type="title"/>
          </p:nvPr>
        </p:nvSpPr>
        <p:spPr>
          <a:xfrm>
            <a:off x="447806" y="260648"/>
            <a:ext cx="8229600" cy="1143000"/>
          </a:xfrm>
        </p:spPr>
        <p:txBody>
          <a:bodyPr/>
          <a:lstStyle/>
          <a:p>
            <a:r>
              <a:rPr lang="el-GR" dirty="0"/>
              <a:t>Μνήμη και </a:t>
            </a:r>
            <a:r>
              <a:rPr lang="el-GR" dirty="0" smtClean="0"/>
              <a:t>τραύμα 2</a:t>
            </a:r>
            <a:endParaRPr lang="el-GR" dirty="0"/>
          </a:p>
        </p:txBody>
      </p:sp>
    </p:spTree>
    <p:extLst>
      <p:ext uri="{BB962C8B-B14F-4D97-AF65-F5344CB8AC3E}">
        <p14:creationId xmlns:p14="http://schemas.microsoft.com/office/powerpoint/2010/main" val="66375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μας ενδιαφέρει η μνήμη;</a:t>
            </a:r>
          </a:p>
        </p:txBody>
      </p:sp>
      <p:sp>
        <p:nvSpPr>
          <p:cNvPr id="3" name="Content Placeholder 2"/>
          <p:cNvSpPr>
            <a:spLocks noGrp="1"/>
          </p:cNvSpPr>
          <p:nvPr>
            <p:ph idx="1"/>
          </p:nvPr>
        </p:nvSpPr>
        <p:spPr>
          <a:xfrm>
            <a:off x="457200" y="2132856"/>
            <a:ext cx="8229600" cy="2088232"/>
          </a:xfrm>
        </p:spPr>
        <p:txBody>
          <a:bodyPr>
            <a:normAutofit fontScale="92500" lnSpcReduction="10000"/>
          </a:bodyPr>
          <a:lstStyle/>
          <a:p>
            <a:pPr marL="0">
              <a:lnSpc>
                <a:spcPct val="110000"/>
              </a:lnSpc>
            </a:pPr>
            <a:r>
              <a:rPr lang="el-GR" sz="2600" dirty="0"/>
              <a:t>Ιστορίες του </a:t>
            </a:r>
            <a:r>
              <a:rPr lang="el-GR" sz="2600" dirty="0" err="1" smtClean="0"/>
              <a:t>Φούνες</a:t>
            </a:r>
            <a:r>
              <a:rPr lang="el-GR" sz="2600" dirty="0" smtClean="0"/>
              <a:t> </a:t>
            </a:r>
            <a:r>
              <a:rPr lang="el-GR" sz="2600" dirty="0"/>
              <a:t>του μνήμονα (Λ. </a:t>
            </a:r>
            <a:r>
              <a:rPr lang="el-GR" sz="2600" dirty="0" err="1"/>
              <a:t>Μπόρχες</a:t>
            </a:r>
            <a:r>
              <a:rPr lang="el-GR" sz="2600" dirty="0" smtClean="0"/>
              <a:t>).</a:t>
            </a:r>
            <a:endParaRPr lang="el-GR" sz="2600" dirty="0"/>
          </a:p>
          <a:p>
            <a:pPr marL="0">
              <a:lnSpc>
                <a:spcPct val="110000"/>
              </a:lnSpc>
            </a:pPr>
            <a:r>
              <a:rPr lang="el-GR" sz="2600" dirty="0"/>
              <a:t>Η μυστηριώδης φλόγα της βασίλισσας </a:t>
            </a:r>
            <a:r>
              <a:rPr lang="el-GR" sz="2600" dirty="0" err="1"/>
              <a:t>Λοάνα</a:t>
            </a:r>
            <a:r>
              <a:rPr lang="el-GR" sz="2600" dirty="0"/>
              <a:t> (Ο. </a:t>
            </a:r>
            <a:r>
              <a:rPr lang="el-GR" sz="2600" dirty="0" err="1"/>
              <a:t>Έκο</a:t>
            </a:r>
            <a:r>
              <a:rPr lang="el-GR" sz="2600" dirty="0" smtClean="0"/>
              <a:t>).</a:t>
            </a:r>
            <a:endParaRPr lang="el-GR" sz="2600" dirty="0"/>
          </a:p>
          <a:p>
            <a:pPr marL="0">
              <a:lnSpc>
                <a:spcPct val="110000"/>
              </a:lnSpc>
            </a:pPr>
            <a:r>
              <a:rPr lang="el-GR" sz="2600" dirty="0" smtClean="0"/>
              <a:t>Γιατί </a:t>
            </a:r>
            <a:r>
              <a:rPr lang="el-GR" sz="2600" dirty="0"/>
              <a:t>μας ενδιαφέρουν οι σπουδές της μνήμης;</a:t>
            </a:r>
          </a:p>
          <a:p>
            <a:pPr marL="0">
              <a:lnSpc>
                <a:spcPct val="110000"/>
              </a:lnSpc>
            </a:pPr>
            <a:r>
              <a:rPr lang="el-GR" sz="2600" dirty="0"/>
              <a:t>Πότε αναδύθηκε το ενδιαφέρον γι’ αυτές;</a:t>
            </a:r>
          </a:p>
          <a:p>
            <a:pPr marL="0"/>
            <a:endParaRPr lang="el-GR"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ανιχνεύουμε την </a:t>
            </a:r>
            <a:r>
              <a:rPr lang="el-GR" dirty="0" smtClean="0"/>
              <a:t>μνήμη 1</a:t>
            </a:r>
            <a:endParaRPr lang="el-GR" dirty="0"/>
          </a:p>
        </p:txBody>
      </p:sp>
      <p:sp>
        <p:nvSpPr>
          <p:cNvPr id="3" name="Content Placeholder 2"/>
          <p:cNvSpPr>
            <a:spLocks noGrp="1"/>
          </p:cNvSpPr>
          <p:nvPr>
            <p:ph idx="1"/>
          </p:nvPr>
        </p:nvSpPr>
        <p:spPr>
          <a:xfrm>
            <a:off x="476481" y="1988840"/>
            <a:ext cx="8229600" cy="2808312"/>
          </a:xfrm>
        </p:spPr>
        <p:txBody>
          <a:bodyPr>
            <a:normAutofit/>
          </a:bodyPr>
          <a:lstStyle/>
          <a:p>
            <a:pPr marL="0">
              <a:lnSpc>
                <a:spcPct val="120000"/>
              </a:lnSpc>
            </a:pPr>
            <a:r>
              <a:rPr lang="el-GR" sz="2400" dirty="0"/>
              <a:t>Αφήγηση</a:t>
            </a:r>
            <a:r>
              <a:rPr lang="el-GR" sz="2400" dirty="0" smtClean="0"/>
              <a:t>: Ο </a:t>
            </a:r>
            <a:r>
              <a:rPr lang="el-GR" sz="2400" dirty="0"/>
              <a:t>τρόπος με τον οποίο οι άνθρωποι κατανοούν τις εμπειρίες και επικοινωνούν. Μετατρέπουν τη γνώση σε </a:t>
            </a:r>
            <a:r>
              <a:rPr lang="el-GR" sz="2400" dirty="0" err="1" smtClean="0"/>
              <a:t>προφορικότητα</a:t>
            </a:r>
            <a:r>
              <a:rPr lang="el-GR" sz="2400" dirty="0" smtClean="0"/>
              <a:t>.</a:t>
            </a:r>
            <a:endParaRPr lang="el-GR" sz="2400" dirty="0"/>
          </a:p>
          <a:p>
            <a:pPr marL="0">
              <a:lnSpc>
                <a:spcPct val="120000"/>
              </a:lnSpc>
            </a:pPr>
            <a:r>
              <a:rPr lang="el-GR" sz="2400" dirty="0" err="1"/>
              <a:t>Επιτελεστικότητα</a:t>
            </a:r>
            <a:r>
              <a:rPr lang="el-GR" sz="2400" dirty="0"/>
              <a:t> της </a:t>
            </a:r>
            <a:r>
              <a:rPr lang="el-GR" sz="2400" dirty="0" smtClean="0"/>
              <a:t>αφήγησης.</a:t>
            </a:r>
            <a:endParaRPr lang="el-GR" sz="2400" dirty="0"/>
          </a:p>
          <a:p>
            <a:pPr marL="0">
              <a:lnSpc>
                <a:spcPct val="120000"/>
              </a:lnSpc>
            </a:pPr>
            <a:r>
              <a:rPr lang="el-GR" sz="2400" dirty="0"/>
              <a:t>Αφήγηση με αναφορά στο </a:t>
            </a:r>
            <a:r>
              <a:rPr lang="el-GR" sz="2400" dirty="0" smtClean="0"/>
              <a:t>ακροατήριο.</a:t>
            </a:r>
            <a:endParaRPr lang="el-GR" sz="2400" dirty="0"/>
          </a:p>
        </p:txBody>
      </p:sp>
    </p:spTree>
    <p:extLst>
      <p:ext uri="{BB962C8B-B14F-4D97-AF65-F5344CB8AC3E}">
        <p14:creationId xmlns:p14="http://schemas.microsoft.com/office/powerpoint/2010/main" val="1455271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2592287"/>
          </a:xfrm>
        </p:spPr>
        <p:txBody>
          <a:bodyPr>
            <a:noAutofit/>
          </a:bodyPr>
          <a:lstStyle/>
          <a:p>
            <a:pPr marL="0">
              <a:lnSpc>
                <a:spcPct val="120000"/>
              </a:lnSpc>
            </a:pPr>
            <a:r>
              <a:rPr lang="el-GR" sz="2400" dirty="0" smtClean="0"/>
              <a:t>Αφηγηματικότητα </a:t>
            </a:r>
            <a:r>
              <a:rPr lang="el-GR" sz="2400" dirty="0"/>
              <a:t>και τραύμα</a:t>
            </a:r>
          </a:p>
          <a:p>
            <a:pPr marL="0">
              <a:lnSpc>
                <a:spcPct val="120000"/>
              </a:lnSpc>
            </a:pPr>
            <a:r>
              <a:rPr lang="el-GR" sz="2400" dirty="0"/>
              <a:t>Υλικά ίχνη του παρελθόντος</a:t>
            </a:r>
          </a:p>
          <a:p>
            <a:pPr marL="0">
              <a:lnSpc>
                <a:spcPct val="120000"/>
              </a:lnSpc>
            </a:pPr>
            <a:r>
              <a:rPr lang="el-GR" sz="2400" dirty="0"/>
              <a:t>Μουσεία </a:t>
            </a:r>
          </a:p>
          <a:p>
            <a:pPr marL="0">
              <a:lnSpc>
                <a:spcPct val="120000"/>
              </a:lnSpc>
            </a:pPr>
            <a:r>
              <a:rPr lang="el-GR" sz="2400" dirty="0" smtClean="0"/>
              <a:t>Προσοχή</a:t>
            </a:r>
            <a:r>
              <a:rPr lang="el-GR" sz="2400" dirty="0"/>
              <a:t>: Η μνήμη είναι δυναμική. Οι μετέπειτα εμπειρίες </a:t>
            </a:r>
            <a:r>
              <a:rPr lang="el-GR" sz="2400" dirty="0" err="1"/>
              <a:t>ανασημασιοδοτούν</a:t>
            </a:r>
            <a:r>
              <a:rPr lang="el-GR" sz="2400" dirty="0"/>
              <a:t> τις προηγούμενες.</a:t>
            </a:r>
          </a:p>
        </p:txBody>
      </p:sp>
      <p:sp>
        <p:nvSpPr>
          <p:cNvPr id="4" name="Title 1"/>
          <p:cNvSpPr>
            <a:spLocks noGrp="1"/>
          </p:cNvSpPr>
          <p:nvPr>
            <p:ph type="title"/>
          </p:nvPr>
        </p:nvSpPr>
        <p:spPr>
          <a:xfrm>
            <a:off x="457200" y="274638"/>
            <a:ext cx="8229600" cy="1143000"/>
          </a:xfrm>
        </p:spPr>
        <p:txBody>
          <a:bodyPr/>
          <a:lstStyle/>
          <a:p>
            <a:r>
              <a:rPr lang="el-GR" dirty="0"/>
              <a:t>Πώς ανιχνεύουμε την </a:t>
            </a:r>
            <a:r>
              <a:rPr lang="el-GR" dirty="0" smtClean="0"/>
              <a:t>μνήμη 2</a:t>
            </a:r>
            <a:endParaRPr lang="el-GR" dirty="0"/>
          </a:p>
        </p:txBody>
      </p:sp>
    </p:spTree>
    <p:extLst>
      <p:ext uri="{BB962C8B-B14F-4D97-AF65-F5344CB8AC3E}">
        <p14:creationId xmlns:p14="http://schemas.microsoft.com/office/powerpoint/2010/main" val="3163556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266530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11111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260236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1643904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Τί είναι μνήμη;».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p:txBody>
      </p:sp>
    </p:spTree>
    <p:extLst>
      <p:ext uri="{BB962C8B-B14F-4D97-AF65-F5344CB8AC3E}">
        <p14:creationId xmlns:p14="http://schemas.microsoft.com/office/powerpoint/2010/main" val="1762334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dirty="0"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610792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623203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1/</a:t>
            </a:r>
            <a:r>
              <a:rPr lang="el-GR" dirty="0" smtClean="0"/>
              <a:t>3</a:t>
            </a:r>
            <a:r>
              <a:rPr lang="en-US" dirty="0" smtClean="0"/>
              <a:t>)</a:t>
            </a:r>
            <a:endParaRPr lang="el-GR" dirty="0"/>
          </a:p>
        </p:txBody>
      </p:sp>
      <p:sp>
        <p:nvSpPr>
          <p:cNvPr id="3" name="Content Placeholder 2"/>
          <p:cNvSpPr>
            <a:spLocks noGrp="1"/>
          </p:cNvSpPr>
          <p:nvPr>
            <p:ph idx="1"/>
          </p:nvPr>
        </p:nvSpPr>
        <p:spPr>
          <a:xfrm>
            <a:off x="179512" y="1340768"/>
            <a:ext cx="8856984" cy="4824536"/>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t>Εικόνα 1: </a:t>
            </a:r>
            <a:r>
              <a:rPr lang="en-US" sz="2000" dirty="0" smtClean="0"/>
              <a:t>A </a:t>
            </a:r>
            <a:r>
              <a:rPr lang="en-US" sz="2000" dirty="0" err="1"/>
              <a:t>phrenological</a:t>
            </a:r>
            <a:r>
              <a:rPr lang="en-US" sz="2000" dirty="0"/>
              <a:t> map of the human brain From Virtue´s Household Physician, published London </a:t>
            </a:r>
            <a:r>
              <a:rPr lang="en-US" sz="2000" dirty="0" smtClean="0"/>
              <a:t>1924</a:t>
            </a:r>
            <a:r>
              <a:rPr lang="el-GR" sz="2000" dirty="0" smtClean="0"/>
              <a:t>. </a:t>
            </a:r>
            <a:r>
              <a:rPr lang="en-US" sz="2000" u="sng" dirty="0" smtClean="0">
                <a:hlinkClick r:id="rId3"/>
              </a:rPr>
              <a:t>http</a:t>
            </a:r>
            <a:r>
              <a:rPr lang="en-US" sz="2000" u="sng" dirty="0">
                <a:hlinkClick r:id="rId3"/>
              </a:rPr>
              <a:t>://</a:t>
            </a:r>
            <a:r>
              <a:rPr lang="en-US" sz="2000" u="sng" dirty="0" smtClean="0">
                <a:hlinkClick r:id="rId3"/>
              </a:rPr>
              <a:t>www.f1online.de/de/bild-details/3533438.html</a:t>
            </a:r>
            <a:endParaRPr lang="el-GR" sz="2000" u="sng" dirty="0" smtClean="0"/>
          </a:p>
          <a:p>
            <a:pPr marL="0" indent="0">
              <a:buNone/>
            </a:pPr>
            <a:r>
              <a:rPr lang="el-GR" sz="2000" b="1" dirty="0" smtClean="0"/>
              <a:t>Εικόνα </a:t>
            </a:r>
            <a:r>
              <a:rPr lang="el-GR" sz="2000" b="1" dirty="0" smtClean="0"/>
              <a:t>2:</a:t>
            </a:r>
            <a:r>
              <a:rPr lang="el-GR" sz="2000" dirty="0" smtClean="0"/>
              <a:t> </a:t>
            </a:r>
            <a:r>
              <a:rPr lang="en-US" sz="2000" dirty="0" smtClean="0"/>
              <a:t>The </a:t>
            </a:r>
            <a:r>
              <a:rPr lang="en-US" sz="2000" dirty="0"/>
              <a:t>ballroom at Londonderry House. The 1760s house was re-modelled by Benjamin and Philip Wyatt between 1825 and 1828 and demolished in 1965. Pub </a:t>
            </a:r>
            <a:r>
              <a:rPr lang="en-US" sz="2000" dirty="0" err="1"/>
              <a:t>Orig</a:t>
            </a:r>
            <a:r>
              <a:rPr lang="en-US" sz="2000" dirty="0"/>
              <a:t> CL </a:t>
            </a:r>
            <a:r>
              <a:rPr lang="en-US" sz="2000" dirty="0" smtClean="0"/>
              <a:t>10/07/1937</a:t>
            </a:r>
            <a:r>
              <a:rPr lang="el-GR" sz="2000" dirty="0" smtClean="0"/>
              <a:t>. </a:t>
            </a:r>
            <a:r>
              <a:rPr lang="en-US" sz="2000" dirty="0"/>
              <a:t>Copyright Country </a:t>
            </a:r>
            <a:r>
              <a:rPr lang="en-US" sz="2000" dirty="0" smtClean="0"/>
              <a:t>Life. </a:t>
            </a:r>
            <a:r>
              <a:rPr lang="en-US" sz="2000" u="sng" dirty="0" smtClean="0">
                <a:hlinkClick r:id="rId4"/>
              </a:rPr>
              <a:t>http</a:t>
            </a:r>
            <a:r>
              <a:rPr lang="en-US" sz="2000" u="sng" dirty="0">
                <a:hlinkClick r:id="rId4"/>
              </a:rPr>
              <a:t>://www.countrylifeimages.co.uk/Image.aspx?id=6e8298d4-8dfd-4496-9625-46f1788c6d03&amp;rd=2|LXXXII||</a:t>
            </a:r>
            <a:r>
              <a:rPr lang="en-US" sz="2000" u="sng" dirty="0" smtClean="0">
                <a:hlinkClick r:id="rId4"/>
              </a:rPr>
              <a:t>1|20|12|150</a:t>
            </a:r>
            <a:endParaRPr lang="el-GR" sz="2000" dirty="0"/>
          </a:p>
          <a:p>
            <a:pPr marL="0" indent="0">
              <a:buNone/>
            </a:pPr>
            <a:r>
              <a:rPr lang="el-GR" sz="2000" b="1" dirty="0"/>
              <a:t>Εικόνα </a:t>
            </a:r>
            <a:r>
              <a:rPr lang="el-GR" sz="2000" b="1" dirty="0" smtClean="0"/>
              <a:t>3:</a:t>
            </a:r>
            <a:r>
              <a:rPr lang="el-GR" sz="2000" dirty="0" smtClean="0"/>
              <a:t> </a:t>
            </a:r>
            <a:r>
              <a:rPr lang="en-US" sz="2000" dirty="0" smtClean="0"/>
              <a:t>Maurice </a:t>
            </a:r>
            <a:r>
              <a:rPr lang="en-US" sz="2000" dirty="0" err="1"/>
              <a:t>Halbwachs</a:t>
            </a:r>
            <a:r>
              <a:rPr lang="en-US" sz="2000" dirty="0"/>
              <a:t> (1877-1945</a:t>
            </a:r>
            <a:r>
              <a:rPr lang="en-US" sz="2000" dirty="0" smtClean="0"/>
              <a:t>)</a:t>
            </a:r>
            <a:r>
              <a:rPr lang="el-GR" sz="2000" dirty="0" smtClean="0"/>
              <a:t>. </a:t>
            </a:r>
            <a:r>
              <a:rPr lang="en-US" sz="2000" u="sng" dirty="0" smtClean="0">
                <a:hlinkClick r:id="rId5"/>
              </a:rPr>
              <a:t>http</a:t>
            </a:r>
            <a:r>
              <a:rPr lang="en-US" sz="2000" u="sng" dirty="0">
                <a:hlinkClick r:id="rId5"/>
              </a:rPr>
              <a:t>://</a:t>
            </a:r>
            <a:r>
              <a:rPr lang="en-US" sz="2000" u="sng" dirty="0" smtClean="0">
                <a:hlinkClick r:id="rId5"/>
              </a:rPr>
              <a:t>images.math.cnrs.fr/La-mission-strasbourgeoise-de.html</a:t>
            </a:r>
            <a:endParaRPr lang="el-GR" sz="2000" dirty="0"/>
          </a:p>
        </p:txBody>
      </p:sp>
    </p:spTree>
    <p:extLst>
      <p:ext uri="{BB962C8B-B14F-4D97-AF65-F5344CB8AC3E}">
        <p14:creationId xmlns:p14="http://schemas.microsoft.com/office/powerpoint/2010/main" val="302103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Μνήμη </a:t>
            </a:r>
            <a:r>
              <a:rPr lang="el-GR" dirty="0"/>
              <a:t>και </a:t>
            </a:r>
            <a:r>
              <a:rPr lang="el-GR" dirty="0" smtClean="0"/>
              <a:t>ζωή</a:t>
            </a:r>
            <a:endParaRPr lang="el-GR" dirty="0"/>
          </a:p>
        </p:txBody>
      </p:sp>
      <p:sp>
        <p:nvSpPr>
          <p:cNvPr id="3" name="Content Placeholder 2"/>
          <p:cNvSpPr>
            <a:spLocks noGrp="1"/>
          </p:cNvSpPr>
          <p:nvPr>
            <p:ph idx="1"/>
          </p:nvPr>
        </p:nvSpPr>
        <p:spPr>
          <a:xfrm>
            <a:off x="457200" y="1700808"/>
            <a:ext cx="8229600" cy="3672408"/>
          </a:xfrm>
        </p:spPr>
        <p:txBody>
          <a:bodyPr>
            <a:normAutofit fontScale="77500" lnSpcReduction="20000"/>
          </a:bodyPr>
          <a:lstStyle/>
          <a:p>
            <a:pPr marL="0">
              <a:lnSpc>
                <a:spcPct val="110000"/>
              </a:lnSpc>
            </a:pPr>
            <a:r>
              <a:rPr lang="el-GR" sz="3100" dirty="0"/>
              <a:t>Στους έμβιους οργανισμούς η μνήμη είναι το </a:t>
            </a:r>
            <a:r>
              <a:rPr lang="el-GR" sz="3100" dirty="0" smtClean="0"/>
              <a:t>DNA.</a:t>
            </a:r>
            <a:endParaRPr lang="el-GR" sz="3100" dirty="0"/>
          </a:p>
          <a:p>
            <a:pPr marL="0">
              <a:lnSpc>
                <a:spcPct val="110000"/>
              </a:lnSpc>
            </a:pPr>
            <a:r>
              <a:rPr lang="el-GR" sz="3100" dirty="0"/>
              <a:t>Το DNA είναι μια μνήμη που δεν περνάει από τη </a:t>
            </a:r>
            <a:r>
              <a:rPr lang="el-GR" sz="3100" dirty="0" smtClean="0"/>
              <a:t>συνείδηση.</a:t>
            </a:r>
            <a:endParaRPr lang="el-GR" sz="3100" dirty="0"/>
          </a:p>
          <a:p>
            <a:pPr marL="0">
              <a:lnSpc>
                <a:spcPct val="110000"/>
              </a:lnSpc>
            </a:pPr>
            <a:r>
              <a:rPr lang="el-GR" sz="3100" dirty="0" err="1" smtClean="0"/>
              <a:t>Tα</a:t>
            </a:r>
            <a:r>
              <a:rPr lang="el-GR" sz="3100" dirty="0" smtClean="0"/>
              <a:t> </a:t>
            </a:r>
            <a:r>
              <a:rPr lang="el-GR" sz="3100" dirty="0"/>
              <a:t>σμήνη (μέλισσες, μυρμήγκια, πουλιά και ζώα που ζουν σε κοπάδια) έχουν επίσης μνήμη, η οποία δεν διέρχεται από την </a:t>
            </a:r>
            <a:r>
              <a:rPr lang="el-GR" sz="3100" dirty="0" smtClean="0"/>
              <a:t>συνείδησή </a:t>
            </a:r>
            <a:r>
              <a:rPr lang="el-GR" sz="3100" dirty="0"/>
              <a:t>του (αταβισμός = αυτόματη μνήμη</a:t>
            </a:r>
            <a:r>
              <a:rPr lang="el-GR" sz="3100" dirty="0" smtClean="0"/>
              <a:t>).</a:t>
            </a:r>
            <a:endParaRPr lang="el-GR" sz="3100" dirty="0"/>
          </a:p>
          <a:p>
            <a:pPr marL="0">
              <a:lnSpc>
                <a:spcPct val="110000"/>
              </a:lnSpc>
            </a:pPr>
            <a:r>
              <a:rPr lang="el-GR" sz="3100" dirty="0"/>
              <a:t>Ερώτημα: </a:t>
            </a:r>
            <a:r>
              <a:rPr lang="el-GR" sz="3100" dirty="0" smtClean="0"/>
              <a:t>Τί </a:t>
            </a:r>
            <a:r>
              <a:rPr lang="el-GR" sz="3100" dirty="0"/>
              <a:t>από τη μνήμη αυτοί έχουν κρατήσει οι άνθρωποι και οι κοινωνίες τους;</a:t>
            </a:r>
          </a:p>
          <a:p>
            <a:pPr marL="0"/>
            <a:endParaRPr lang="el-GR" dirty="0"/>
          </a:p>
        </p:txBody>
      </p:sp>
    </p:spTree>
    <p:extLst>
      <p:ext uri="{BB962C8B-B14F-4D97-AF65-F5344CB8AC3E}">
        <p14:creationId xmlns:p14="http://schemas.microsoft.com/office/powerpoint/2010/main" val="3346807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smtClean="0"/>
              <a:t>3</a:t>
            </a:r>
            <a:r>
              <a:rPr lang="en-US" dirty="0" smtClean="0"/>
              <a:t>)</a:t>
            </a:r>
            <a:endParaRPr lang="el-GR" dirty="0"/>
          </a:p>
        </p:txBody>
      </p:sp>
      <p:sp>
        <p:nvSpPr>
          <p:cNvPr id="3" name="Content Placeholder 2"/>
          <p:cNvSpPr>
            <a:spLocks noGrp="1"/>
          </p:cNvSpPr>
          <p:nvPr>
            <p:ph idx="1"/>
          </p:nvPr>
        </p:nvSpPr>
        <p:spPr>
          <a:xfrm>
            <a:off x="179512" y="1340768"/>
            <a:ext cx="8856984" cy="4525963"/>
          </a:xfrm>
        </p:spPr>
        <p:txBody>
          <a:bodyPr>
            <a:noAutofit/>
          </a:bodyPr>
          <a:lstStyle/>
          <a:p>
            <a:pPr marL="0" indent="0">
              <a:buNone/>
            </a:pPr>
            <a:r>
              <a:rPr lang="el-GR" sz="2000" b="1" dirty="0" smtClean="0"/>
              <a:t>Εικόνα 4:</a:t>
            </a:r>
            <a:r>
              <a:rPr lang="el-GR" sz="2000" dirty="0" smtClean="0"/>
              <a:t> </a:t>
            </a:r>
            <a:r>
              <a:rPr lang="en-GB" sz="2000" dirty="0" smtClean="0"/>
              <a:t>Pierre Nora </a:t>
            </a:r>
            <a:r>
              <a:rPr lang="en-GB" sz="2000" dirty="0" err="1" smtClean="0"/>
              <a:t>en</a:t>
            </a:r>
            <a:r>
              <a:rPr lang="en-GB" sz="2000" dirty="0" smtClean="0"/>
              <a:t> </a:t>
            </a:r>
            <a:r>
              <a:rPr lang="en-GB" sz="2000" dirty="0" err="1" smtClean="0"/>
              <a:t>académicien</a:t>
            </a:r>
            <a:r>
              <a:rPr lang="en-GB" sz="2000" dirty="0" smtClean="0"/>
              <a:t> (</a:t>
            </a:r>
            <a:r>
              <a:rPr lang="en-GB" sz="2000" dirty="0" err="1" smtClean="0"/>
              <a:t>crédit</a:t>
            </a:r>
            <a:r>
              <a:rPr lang="en-GB" sz="2000" dirty="0" smtClean="0"/>
              <a:t> photo : </a:t>
            </a:r>
            <a:r>
              <a:rPr lang="en-GB" sz="2000" dirty="0" smtClean="0">
                <a:hlinkClick r:id="rId3"/>
              </a:rPr>
              <a:t>Daniel </a:t>
            </a:r>
            <a:r>
              <a:rPr lang="en-GB" sz="2000" dirty="0" err="1" smtClean="0">
                <a:hlinkClick r:id="rId3"/>
              </a:rPr>
              <a:t>Waks</a:t>
            </a:r>
            <a:r>
              <a:rPr lang="en-GB" sz="2000" dirty="0" smtClean="0"/>
              <a:t>). </a:t>
            </a:r>
            <a:r>
              <a:rPr lang="en-GB" sz="2000" dirty="0" smtClean="0">
                <a:hlinkClick r:id="rId4"/>
              </a:rPr>
              <a:t>http://www.memoblog.fr/pierre-nora-est-passe-par-le-lycee-lamoriciere/</a:t>
            </a:r>
            <a:r>
              <a:rPr lang="en-US" sz="2000" dirty="0" smtClean="0"/>
              <a:t> </a:t>
            </a:r>
            <a:endParaRPr lang="el-GR" sz="2000" dirty="0"/>
          </a:p>
          <a:p>
            <a:pPr marL="0" indent="0">
              <a:buNone/>
            </a:pPr>
            <a:r>
              <a:rPr lang="el-GR" sz="2000" b="1" dirty="0"/>
              <a:t>Εικόνα </a:t>
            </a:r>
            <a:r>
              <a:rPr lang="el-GR" sz="2000" b="1" dirty="0" smtClean="0"/>
              <a:t>5:</a:t>
            </a:r>
            <a:r>
              <a:rPr lang="el-GR" sz="2000" dirty="0" smtClean="0"/>
              <a:t> </a:t>
            </a:r>
            <a:r>
              <a:rPr lang="el-GR" sz="2000" dirty="0" smtClean="0"/>
              <a:t>Φωτογραφία </a:t>
            </a:r>
            <a:r>
              <a:rPr lang="el-GR" sz="2000" dirty="0" smtClean="0"/>
              <a:t>Αντώνης </a:t>
            </a:r>
            <a:r>
              <a:rPr lang="el-GR" sz="2000" dirty="0" smtClean="0"/>
              <a:t>Λιάκος</a:t>
            </a:r>
            <a:endParaRPr lang="el-GR" sz="2000" dirty="0"/>
          </a:p>
          <a:p>
            <a:pPr marL="0" indent="0">
              <a:buNone/>
            </a:pPr>
            <a:r>
              <a:rPr lang="el-GR" sz="2000" b="1" dirty="0"/>
              <a:t>Εικόνα </a:t>
            </a:r>
            <a:r>
              <a:rPr lang="el-GR" sz="2000" b="1" dirty="0" smtClean="0"/>
              <a:t>6:</a:t>
            </a:r>
            <a:r>
              <a:rPr lang="el-GR" sz="2000" dirty="0" smtClean="0"/>
              <a:t> </a:t>
            </a:r>
            <a:r>
              <a:rPr lang="en-US" sz="2000" dirty="0" smtClean="0"/>
              <a:t>Shoah </a:t>
            </a:r>
            <a:r>
              <a:rPr lang="en-US" sz="2000" dirty="0"/>
              <a:t>is a 1985 French documentary film directed by Claude </a:t>
            </a:r>
            <a:r>
              <a:rPr lang="en-US" sz="2000" dirty="0" err="1"/>
              <a:t>Lanzmann</a:t>
            </a:r>
            <a:r>
              <a:rPr lang="en-US" sz="2000" dirty="0"/>
              <a:t> about the Holocaust</a:t>
            </a:r>
            <a:r>
              <a:rPr lang="en-US" sz="2000" dirty="0" smtClean="0"/>
              <a:t>. Copyrighted. </a:t>
            </a:r>
            <a:r>
              <a:rPr lang="en-US" sz="2000" u="sng" dirty="0" smtClean="0">
                <a:hlinkClick r:id="rId5"/>
              </a:rPr>
              <a:t>http</a:t>
            </a:r>
            <a:r>
              <a:rPr lang="en-US" sz="2000" u="sng" dirty="0">
                <a:hlinkClick r:id="rId5"/>
              </a:rPr>
              <a:t>://en.wikipedia.org/wiki/Shoah_%</a:t>
            </a:r>
            <a:r>
              <a:rPr lang="en-US" sz="2000" u="sng" dirty="0" smtClean="0">
                <a:hlinkClick r:id="rId5"/>
              </a:rPr>
              <a:t>28film%29</a:t>
            </a:r>
            <a:endParaRPr lang="el-GR" sz="2000" dirty="0"/>
          </a:p>
          <a:p>
            <a:pPr marL="0" indent="0">
              <a:buNone/>
            </a:pPr>
            <a:r>
              <a:rPr lang="el-GR" sz="2000" b="1" dirty="0"/>
              <a:t>Εικόνα </a:t>
            </a:r>
            <a:r>
              <a:rPr lang="el-GR" sz="2000" b="1" dirty="0" smtClean="0"/>
              <a:t>7</a:t>
            </a:r>
            <a:r>
              <a:rPr lang="el-GR" sz="2000" b="1" dirty="0" smtClean="0"/>
              <a:t>:</a:t>
            </a:r>
            <a:r>
              <a:rPr lang="en-US" sz="2000" b="1" dirty="0" smtClean="0"/>
              <a:t> </a:t>
            </a:r>
            <a:r>
              <a:rPr lang="en-US" sz="2000" dirty="0" smtClean="0"/>
              <a:t>Copyrighted.</a:t>
            </a:r>
            <a:endParaRPr lang="el-GR" sz="2000" dirty="0" smtClean="0"/>
          </a:p>
          <a:p>
            <a:pPr marL="0" indent="0">
              <a:buNone/>
            </a:pPr>
            <a:r>
              <a:rPr lang="el-GR" sz="2000" b="1" dirty="0"/>
              <a:t>Εικόνα </a:t>
            </a:r>
            <a:r>
              <a:rPr lang="el-GR" sz="2000" b="1" dirty="0" smtClean="0"/>
              <a:t>8</a:t>
            </a:r>
            <a:r>
              <a:rPr lang="el-GR" sz="2000" b="1" dirty="0" smtClean="0"/>
              <a:t>:</a:t>
            </a:r>
            <a:r>
              <a:rPr lang="en-US" sz="2000" b="1" dirty="0" smtClean="0"/>
              <a:t> </a:t>
            </a:r>
            <a:r>
              <a:rPr lang="el-GR" sz="2000" dirty="0" smtClean="0"/>
              <a:t>Δεξιά: </a:t>
            </a:r>
            <a:r>
              <a:rPr lang="en-US" sz="2000" dirty="0" smtClean="0"/>
              <a:t>Shoah </a:t>
            </a:r>
            <a:r>
              <a:rPr lang="en-US" sz="2000" dirty="0" err="1" smtClean="0"/>
              <a:t>Musica</a:t>
            </a:r>
            <a:r>
              <a:rPr lang="en-US" sz="2000" dirty="0" smtClean="0"/>
              <a:t> per non </a:t>
            </a:r>
            <a:r>
              <a:rPr lang="en-US" sz="2000" dirty="0" err="1" smtClean="0"/>
              <a:t>Dimenticare</a:t>
            </a:r>
            <a:r>
              <a:rPr lang="en-US" sz="2000" dirty="0"/>
              <a:t>. </a:t>
            </a:r>
            <a:r>
              <a:rPr lang="en-US" sz="2000" dirty="0">
                <a:hlinkClick r:id="rId6"/>
              </a:rPr>
              <a:t>http://</a:t>
            </a:r>
            <a:r>
              <a:rPr lang="en-US" sz="2000" dirty="0" smtClean="0">
                <a:hlinkClick r:id="rId6"/>
              </a:rPr>
              <a:t>www.azzurramusic.it/product.asp?KeyCode=TMP1010</a:t>
            </a:r>
            <a:endParaRPr lang="el-GR" sz="2000" dirty="0"/>
          </a:p>
          <a:p>
            <a:pPr marL="0" indent="0">
              <a:buNone/>
            </a:pPr>
            <a:r>
              <a:rPr lang="el-GR" sz="2000" b="1" dirty="0"/>
              <a:t>Εικόνα </a:t>
            </a:r>
            <a:r>
              <a:rPr lang="el-GR" sz="2000" b="1" dirty="0" smtClean="0"/>
              <a:t>9:</a:t>
            </a:r>
            <a:r>
              <a:rPr lang="el-GR" sz="2000" dirty="0" smtClean="0"/>
              <a:t> </a:t>
            </a:r>
            <a:r>
              <a:rPr lang="en-US" sz="2000" dirty="0" smtClean="0"/>
              <a:t>O</a:t>
            </a:r>
            <a:r>
              <a:rPr lang="el-GR" sz="2000" dirty="0"/>
              <a:t>ι εκδηλώσεις για την 36η επέτειο του </a:t>
            </a:r>
            <a:r>
              <a:rPr lang="el-GR" sz="2000" dirty="0" smtClean="0"/>
              <a:t>Πολυτεχνείου</a:t>
            </a:r>
            <a:r>
              <a:rPr lang="en-US" sz="2000" dirty="0" smtClean="0"/>
              <a:t>. </a:t>
            </a:r>
            <a:r>
              <a:rPr lang="fi-FI" sz="2000" u="sng" dirty="0" smtClean="0">
                <a:hlinkClick r:id="rId7"/>
              </a:rPr>
              <a:t>http</a:t>
            </a:r>
            <a:r>
              <a:rPr lang="fi-FI" sz="2000" u="sng" dirty="0">
                <a:hlinkClick r:id="rId7"/>
              </a:rPr>
              <a:t>://www.enet.gr/?</a:t>
            </a:r>
            <a:r>
              <a:rPr lang="fi-FI" sz="2000" u="sng" dirty="0" smtClean="0">
                <a:hlinkClick r:id="rId7"/>
              </a:rPr>
              <a:t>i=news.el.article&amp;id=102573</a:t>
            </a:r>
            <a:endParaRPr lang="el-GR" sz="2000" dirty="0"/>
          </a:p>
        </p:txBody>
      </p:sp>
    </p:spTree>
    <p:extLst>
      <p:ext uri="{BB962C8B-B14F-4D97-AF65-F5344CB8AC3E}">
        <p14:creationId xmlns:p14="http://schemas.microsoft.com/office/powerpoint/2010/main" val="1416344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smtClean="0"/>
              <a:t>3</a:t>
            </a:r>
            <a:r>
              <a:rPr lang="en-US" dirty="0" smtClean="0"/>
              <a:t>/</a:t>
            </a:r>
            <a:r>
              <a:rPr lang="el-GR" dirty="0" smtClean="0"/>
              <a:t>3</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199204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a:t>
            </a:r>
            <a:r>
              <a:rPr lang="el-GR" dirty="0" smtClean="0"/>
              <a:t>μνήμη </a:t>
            </a:r>
            <a:r>
              <a:rPr lang="el-GR" dirty="0"/>
              <a:t>ως </a:t>
            </a:r>
            <a:r>
              <a:rPr lang="el-GR" dirty="0" smtClean="0"/>
              <a:t>αντικείμενο </a:t>
            </a:r>
            <a:r>
              <a:rPr lang="el-GR" dirty="0"/>
              <a:t>της </a:t>
            </a:r>
            <a:r>
              <a:rPr lang="el-GR" dirty="0" smtClean="0"/>
              <a:t>ψυχολογίας</a:t>
            </a:r>
            <a:endParaRPr lang="el-GR" dirty="0"/>
          </a:p>
        </p:txBody>
      </p:sp>
      <p:sp>
        <p:nvSpPr>
          <p:cNvPr id="3" name="Content Placeholder 2"/>
          <p:cNvSpPr>
            <a:spLocks noGrp="1"/>
          </p:cNvSpPr>
          <p:nvPr>
            <p:ph idx="1"/>
          </p:nvPr>
        </p:nvSpPr>
        <p:spPr>
          <a:xfrm>
            <a:off x="457200" y="1988840"/>
            <a:ext cx="8229600" cy="3024336"/>
          </a:xfrm>
        </p:spPr>
        <p:txBody>
          <a:bodyPr>
            <a:normAutofit fontScale="85000" lnSpcReduction="20000"/>
          </a:bodyPr>
          <a:lstStyle/>
          <a:p>
            <a:pPr marL="0"/>
            <a:r>
              <a:rPr lang="el-GR" sz="2800" dirty="0"/>
              <a:t>Η μνήμη που αποτυπώνεται στους </a:t>
            </a:r>
            <a:r>
              <a:rPr lang="el-GR" sz="2800" dirty="0" smtClean="0"/>
              <a:t>νευρώνες.</a:t>
            </a:r>
            <a:endParaRPr lang="el-GR" sz="2800" dirty="0"/>
          </a:p>
          <a:p>
            <a:pPr marL="0"/>
            <a:r>
              <a:rPr lang="el-GR" sz="2800" dirty="0"/>
              <a:t>Η μνήμη που λειτουργεί </a:t>
            </a:r>
            <a:r>
              <a:rPr lang="el-GR" sz="2800" dirty="0" smtClean="0"/>
              <a:t>αυτόματα.</a:t>
            </a:r>
            <a:endParaRPr lang="el-GR" sz="2800" dirty="0"/>
          </a:p>
          <a:p>
            <a:pPr marL="0"/>
            <a:r>
              <a:rPr lang="el-GR" sz="2800" dirty="0"/>
              <a:t>Τα </a:t>
            </a:r>
            <a:r>
              <a:rPr lang="el-GR" sz="2800" dirty="0" smtClean="0"/>
              <a:t>ένστικτα.</a:t>
            </a:r>
            <a:endParaRPr lang="el-GR" sz="2800" dirty="0"/>
          </a:p>
          <a:p>
            <a:pPr marL="0"/>
            <a:r>
              <a:rPr lang="el-GR" sz="2800" dirty="0"/>
              <a:t>Η μνήμη των </a:t>
            </a:r>
            <a:r>
              <a:rPr lang="el-GR" sz="2800" dirty="0" smtClean="0"/>
              <a:t>κοινωνιών.</a:t>
            </a:r>
            <a:endParaRPr lang="el-GR" sz="2800" dirty="0"/>
          </a:p>
          <a:p>
            <a:pPr marL="0"/>
            <a:r>
              <a:rPr lang="el-GR" sz="2800" dirty="0"/>
              <a:t>Η συλλογική μνήμη και η μνήμη της </a:t>
            </a:r>
            <a:r>
              <a:rPr lang="el-GR" sz="2800" dirty="0" smtClean="0"/>
              <a:t>κοινωνίας.</a:t>
            </a:r>
            <a:endParaRPr lang="el-GR" sz="2800" dirty="0"/>
          </a:p>
          <a:p>
            <a:pPr marL="0"/>
            <a:r>
              <a:rPr lang="el-GR" sz="2800" dirty="0"/>
              <a:t>Ερώτημα: Μας ενδιαφέρει η συλλογική μνήμη, αλλά πού αποτυπώνεται; Πώς μπορούμε να την εντοπίσουμε;</a:t>
            </a:r>
          </a:p>
          <a:p>
            <a:pPr marL="0"/>
            <a:endParaRPr lang="el-GR" dirty="0"/>
          </a:p>
        </p:txBody>
      </p:sp>
    </p:spTree>
    <p:extLst>
      <p:ext uri="{BB962C8B-B14F-4D97-AF65-F5344CB8AC3E}">
        <p14:creationId xmlns:p14="http://schemas.microsoft.com/office/powerpoint/2010/main" val="168490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Μνήμη και αμνησία</a:t>
            </a:r>
            <a:br>
              <a:rPr lang="el-GR" dirty="0"/>
            </a:br>
            <a:r>
              <a:rPr lang="el-GR" dirty="0"/>
              <a:t>Ιστορίες από τη λογοτεχνία</a:t>
            </a:r>
          </a:p>
        </p:txBody>
      </p:sp>
      <p:sp>
        <p:nvSpPr>
          <p:cNvPr id="3" name="Content Placeholder 2"/>
          <p:cNvSpPr>
            <a:spLocks noGrp="1"/>
          </p:cNvSpPr>
          <p:nvPr>
            <p:ph idx="1"/>
          </p:nvPr>
        </p:nvSpPr>
        <p:spPr>
          <a:xfrm>
            <a:off x="468299" y="2708920"/>
            <a:ext cx="8229600" cy="864096"/>
          </a:xfrm>
        </p:spPr>
        <p:txBody>
          <a:bodyPr>
            <a:normAutofit fontScale="92500" lnSpcReduction="20000"/>
          </a:bodyPr>
          <a:lstStyle/>
          <a:p>
            <a:pPr marL="0"/>
            <a:r>
              <a:rPr lang="el-GR" sz="2600" dirty="0"/>
              <a:t>Η ιστορία του </a:t>
            </a:r>
            <a:r>
              <a:rPr lang="el-GR" sz="2600" dirty="0" err="1" smtClean="0"/>
              <a:t>Φούνες</a:t>
            </a:r>
            <a:r>
              <a:rPr lang="el-GR" sz="2600" dirty="0" smtClean="0"/>
              <a:t> </a:t>
            </a:r>
            <a:r>
              <a:rPr lang="el-GR" sz="2600" dirty="0"/>
              <a:t>του μνήμονα (Λ. </a:t>
            </a:r>
            <a:r>
              <a:rPr lang="el-GR" sz="2600" dirty="0" err="1"/>
              <a:t>Μπόρχες</a:t>
            </a:r>
            <a:r>
              <a:rPr lang="el-GR" sz="2600" dirty="0" smtClean="0"/>
              <a:t>).</a:t>
            </a:r>
            <a:endParaRPr lang="el-GR" sz="2600" dirty="0"/>
          </a:p>
          <a:p>
            <a:pPr marL="0"/>
            <a:r>
              <a:rPr lang="el-GR" sz="2600" dirty="0"/>
              <a:t>Η μυστηριώδης φλόγα της βασίλισσας </a:t>
            </a:r>
            <a:r>
              <a:rPr lang="el-GR" sz="2600" dirty="0" err="1"/>
              <a:t>Λοάνα</a:t>
            </a:r>
            <a:r>
              <a:rPr lang="el-GR" sz="2600" dirty="0"/>
              <a:t> (Ο. </a:t>
            </a:r>
            <a:r>
              <a:rPr lang="el-GR" sz="2600" dirty="0" err="1"/>
              <a:t>Έκο</a:t>
            </a:r>
            <a:r>
              <a:rPr lang="el-GR" sz="2600" dirty="0" smtClean="0"/>
              <a:t>).</a:t>
            </a:r>
            <a:endParaRPr lang="el-GR" sz="2600" dirty="0"/>
          </a:p>
          <a:p>
            <a:pPr marL="0"/>
            <a:endParaRPr lang="el-GR" dirty="0"/>
          </a:p>
        </p:txBody>
      </p:sp>
    </p:spTree>
    <p:extLst>
      <p:ext uri="{BB962C8B-B14F-4D97-AF65-F5344CB8AC3E}">
        <p14:creationId xmlns:p14="http://schemas.microsoft.com/office/powerpoint/2010/main" val="2547096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Τί είναι </a:t>
            </a:r>
            <a:r>
              <a:rPr lang="el-GR" dirty="0"/>
              <a:t>η </a:t>
            </a:r>
            <a:r>
              <a:rPr lang="el-GR" dirty="0" smtClean="0"/>
              <a:t>μνήμη</a:t>
            </a:r>
            <a:r>
              <a:rPr lang="el-GR" dirty="0"/>
              <a:t>;</a:t>
            </a:r>
            <a:br>
              <a:rPr lang="el-GR" dirty="0"/>
            </a:br>
            <a:r>
              <a:rPr lang="el-GR" dirty="0" smtClean="0"/>
              <a:t>Προσέγγιση πρώτη</a:t>
            </a:r>
            <a:endParaRPr lang="el-GR" dirty="0"/>
          </a:p>
        </p:txBody>
      </p:sp>
      <p:sp>
        <p:nvSpPr>
          <p:cNvPr id="3" name="Content Placeholder 2"/>
          <p:cNvSpPr>
            <a:spLocks noGrp="1"/>
          </p:cNvSpPr>
          <p:nvPr>
            <p:ph idx="1"/>
          </p:nvPr>
        </p:nvSpPr>
        <p:spPr>
          <a:xfrm>
            <a:off x="457200" y="1988840"/>
            <a:ext cx="8229600" cy="3960440"/>
          </a:xfrm>
        </p:spPr>
        <p:txBody>
          <a:bodyPr>
            <a:normAutofit fontScale="77500" lnSpcReduction="20000"/>
          </a:bodyPr>
          <a:lstStyle/>
          <a:p>
            <a:pPr marL="0">
              <a:lnSpc>
                <a:spcPct val="110000"/>
              </a:lnSpc>
            </a:pPr>
            <a:r>
              <a:rPr lang="el-GR" sz="3100" dirty="0"/>
              <a:t>Η μνήμη ως αποθηκευτικός χώρος (μνήμη υπολογιστή</a:t>
            </a:r>
            <a:r>
              <a:rPr lang="el-GR" sz="3100" dirty="0" smtClean="0"/>
              <a:t>).</a:t>
            </a:r>
            <a:endParaRPr lang="el-GR" sz="3100" dirty="0"/>
          </a:p>
          <a:p>
            <a:pPr marL="0">
              <a:lnSpc>
                <a:spcPct val="110000"/>
              </a:lnSpc>
            </a:pPr>
            <a:r>
              <a:rPr lang="el-GR" sz="3100" dirty="0"/>
              <a:t>Σύμφωνα μ’ αυτή τη θεωρία, ο εξωτερικός κόσμος είναι αντικειμενικός και τα αντικείμενά του </a:t>
            </a:r>
            <a:r>
              <a:rPr lang="el-GR" sz="3100" dirty="0" err="1"/>
              <a:t>αναπαριστώνται</a:t>
            </a:r>
            <a:r>
              <a:rPr lang="el-GR" sz="3100" dirty="0"/>
              <a:t> στο μυαλό ως εικόνες. Προέρχεται από τον Διαφωτισμό. Οι σκέψεις είναι η επεξεργασία αυτών των εντυπώσεων που αποτυπώνονται στη μνήμη, αφού συνδυαστούν με προηγούμενες εμπειρίες. Το μυαλό θεωρείται ο δίαυλος μέσα από τον οποίο συνδυάζονται οι εντυπώσεις και οι σκέψεις.</a:t>
            </a:r>
          </a:p>
          <a:p>
            <a:pPr marL="0">
              <a:lnSpc>
                <a:spcPct val="110000"/>
              </a:lnSpc>
            </a:pPr>
            <a:r>
              <a:rPr lang="el-GR" sz="3100" dirty="0"/>
              <a:t>Η δυνατότητα μάθησης εξαρτάται από τη </a:t>
            </a:r>
            <a:r>
              <a:rPr lang="el-GR" sz="3100" dirty="0" smtClean="0"/>
              <a:t>μνήμη.</a:t>
            </a:r>
            <a:endParaRPr lang="el-GR" sz="3100" dirty="0"/>
          </a:p>
          <a:p>
            <a:pPr marL="0"/>
            <a:endParaRPr lang="el-GR" dirty="0"/>
          </a:p>
        </p:txBody>
      </p:sp>
    </p:spTree>
    <p:extLst>
      <p:ext uri="{BB962C8B-B14F-4D97-AF65-F5344CB8AC3E}">
        <p14:creationId xmlns:p14="http://schemas.microsoft.com/office/powerpoint/2010/main" val="3532958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a:t>Με </a:t>
            </a:r>
            <a:r>
              <a:rPr lang="el-GR" dirty="0" smtClean="0"/>
              <a:t>τί </a:t>
            </a:r>
            <a:r>
              <a:rPr lang="el-GR" dirty="0"/>
              <a:t>ΔΕΝ θα ασχοληθούμε</a:t>
            </a:r>
            <a:r>
              <a:rPr lang="el-GR" dirty="0" smtClean="0"/>
              <a:t>: 1</a:t>
            </a:r>
            <a:endParaRPr lang="el-GR" dirty="0"/>
          </a:p>
        </p:txBody>
      </p:sp>
      <p:sp>
        <p:nvSpPr>
          <p:cNvPr id="3" name="Content Placeholder 2"/>
          <p:cNvSpPr>
            <a:spLocks noGrp="1"/>
          </p:cNvSpPr>
          <p:nvPr>
            <p:ph idx="1"/>
          </p:nvPr>
        </p:nvSpPr>
        <p:spPr>
          <a:xfrm>
            <a:off x="395536" y="1916832"/>
            <a:ext cx="4467884" cy="3600400"/>
          </a:xfrm>
        </p:spPr>
        <p:txBody>
          <a:bodyPr>
            <a:normAutofit/>
          </a:bodyPr>
          <a:lstStyle/>
          <a:p>
            <a:pPr marL="0">
              <a:lnSpc>
                <a:spcPct val="120000"/>
              </a:lnSpc>
              <a:spcBef>
                <a:spcPts val="0"/>
              </a:spcBef>
            </a:pPr>
            <a:r>
              <a:rPr lang="el-GR" sz="2400" dirty="0"/>
              <a:t>Αυτόματη μνήμη </a:t>
            </a:r>
            <a:r>
              <a:rPr lang="el-GR" sz="2400" dirty="0" smtClean="0"/>
              <a:t>έμβιων. </a:t>
            </a:r>
            <a:r>
              <a:rPr lang="el-GR" sz="2400" dirty="0"/>
              <a:t>οργανισμών (αταβισμός). Η μνήμη στο </a:t>
            </a:r>
            <a:r>
              <a:rPr lang="el-GR" sz="2400" dirty="0" smtClean="0"/>
              <a:t>DNA.</a:t>
            </a:r>
            <a:endParaRPr lang="el-GR" sz="2400" dirty="0"/>
          </a:p>
          <a:p>
            <a:pPr marL="0">
              <a:lnSpc>
                <a:spcPct val="120000"/>
              </a:lnSpc>
              <a:spcBef>
                <a:spcPts val="0"/>
              </a:spcBef>
            </a:pPr>
            <a:r>
              <a:rPr lang="el-GR" sz="2400" dirty="0"/>
              <a:t>Μνήμη στους </a:t>
            </a:r>
            <a:r>
              <a:rPr lang="el-GR" sz="2400" dirty="0" smtClean="0"/>
              <a:t>νευρώνες.</a:t>
            </a:r>
            <a:endParaRPr lang="el-GR" sz="2400" dirty="0"/>
          </a:p>
          <a:p>
            <a:pPr marL="0">
              <a:lnSpc>
                <a:spcPct val="120000"/>
              </a:lnSpc>
              <a:spcBef>
                <a:spcPts val="0"/>
              </a:spcBef>
            </a:pPr>
            <a:r>
              <a:rPr lang="el-GR" sz="2400" dirty="0" smtClean="0"/>
              <a:t>Ένστικτα.</a:t>
            </a:r>
            <a:endParaRPr lang="el-GR" sz="2400" dirty="0"/>
          </a:p>
          <a:p>
            <a:pPr marL="0">
              <a:lnSpc>
                <a:spcPct val="120000"/>
              </a:lnSpc>
              <a:spcBef>
                <a:spcPts val="0"/>
              </a:spcBef>
            </a:pPr>
            <a:r>
              <a:rPr lang="el-GR" sz="2400" dirty="0"/>
              <a:t>Σημασιολογική, διαδικαστική, </a:t>
            </a:r>
            <a:r>
              <a:rPr lang="el-GR" sz="2400" dirty="0" smtClean="0"/>
              <a:t>αυτοβιογραφική.</a:t>
            </a:r>
            <a:endParaRPr lang="el-GR" sz="2400" dirty="0"/>
          </a:p>
        </p:txBody>
      </p:sp>
      <p:pic>
        <p:nvPicPr>
          <p:cNvPr id="4" name="Εικόνα 3"/>
          <p:cNvPicPr>
            <a:picLocks noChangeAspect="1"/>
          </p:cNvPicPr>
          <p:nvPr/>
        </p:nvPicPr>
        <p:blipFill>
          <a:blip r:embed="rId3"/>
          <a:stretch>
            <a:fillRect/>
          </a:stretch>
        </p:blipFill>
        <p:spPr>
          <a:xfrm>
            <a:off x="5097204" y="2348880"/>
            <a:ext cx="3595504" cy="2736304"/>
          </a:xfrm>
          <a:prstGeom prst="rect">
            <a:avLst/>
          </a:prstGeom>
          <a:ln>
            <a:solidFill>
              <a:schemeClr val="tx1"/>
            </a:solidFill>
          </a:ln>
        </p:spPr>
      </p:pic>
      <p:sp>
        <p:nvSpPr>
          <p:cNvPr id="6" name="Θέση κειμένου 1"/>
          <p:cNvSpPr txBox="1">
            <a:spLocks/>
          </p:cNvSpPr>
          <p:nvPr/>
        </p:nvSpPr>
        <p:spPr>
          <a:xfrm>
            <a:off x="6138872" y="1772816"/>
            <a:ext cx="1512168" cy="57136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a:t>
            </a:r>
            <a:r>
              <a:rPr lang="el-GR" sz="2800" dirty="0" smtClean="0"/>
              <a:t>1</a:t>
            </a:r>
            <a:r>
              <a:rPr lang="en-US" sz="2800" dirty="0" smtClean="0"/>
              <a:t>.</a:t>
            </a:r>
            <a:endParaRPr lang="el-GR" sz="2800" dirty="0"/>
          </a:p>
          <a:p>
            <a:pPr marL="0" indent="0">
              <a:buNone/>
            </a:pPr>
            <a:endParaRPr lang="el-GR" sz="2800"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573" y="1772816"/>
            <a:ext cx="8229600" cy="2952328"/>
          </a:xfrm>
        </p:spPr>
        <p:txBody>
          <a:bodyPr>
            <a:normAutofit/>
          </a:bodyPr>
          <a:lstStyle/>
          <a:p>
            <a:pPr marL="0">
              <a:lnSpc>
                <a:spcPct val="120000"/>
              </a:lnSpc>
              <a:spcBef>
                <a:spcPts val="0"/>
              </a:spcBef>
            </a:pPr>
            <a:r>
              <a:rPr lang="el-GR" sz="2400" dirty="0"/>
              <a:t>Μνήμη ως αποθηκευτικός χώρος (επεξεργασία εντυπώσεων – μάθηση)/ γνωσιακή μνήμη.</a:t>
            </a:r>
          </a:p>
          <a:p>
            <a:pPr marL="0">
              <a:lnSpc>
                <a:spcPct val="120000"/>
              </a:lnSpc>
              <a:spcBef>
                <a:spcPts val="0"/>
              </a:spcBef>
            </a:pPr>
            <a:r>
              <a:rPr lang="el-GR" sz="2400" dirty="0" smtClean="0"/>
              <a:t>Ατομική </a:t>
            </a:r>
            <a:r>
              <a:rPr lang="el-GR" sz="2400" dirty="0"/>
              <a:t>σωματοποιημένη μνήμη (αλληλεπίδραση σώματος, μυαλού και εξωτερικού περιβάλλοντος</a:t>
            </a:r>
            <a:r>
              <a:rPr lang="el-GR" sz="2400" dirty="0" smtClean="0"/>
              <a:t>).</a:t>
            </a:r>
            <a:endParaRPr lang="el-GR" sz="2400" dirty="0"/>
          </a:p>
          <a:p>
            <a:pPr marL="0">
              <a:lnSpc>
                <a:spcPct val="120000"/>
              </a:lnSpc>
              <a:spcBef>
                <a:spcPts val="0"/>
              </a:spcBef>
            </a:pPr>
            <a:r>
              <a:rPr lang="el-GR" sz="2400" dirty="0"/>
              <a:t>Ερώτημα: </a:t>
            </a:r>
            <a:r>
              <a:rPr lang="el-GR" sz="2400" dirty="0" smtClean="0"/>
              <a:t>Τί </a:t>
            </a:r>
            <a:r>
              <a:rPr lang="el-GR" sz="2400" dirty="0"/>
              <a:t>από τη μνήμη αυτή έχουν κρατήσει οι άνθρωποι και οι κοινωνίες τους;</a:t>
            </a:r>
          </a:p>
        </p:txBody>
      </p:sp>
      <p:sp>
        <p:nvSpPr>
          <p:cNvPr id="4" name="Title 1"/>
          <p:cNvSpPr>
            <a:spLocks noGrp="1"/>
          </p:cNvSpPr>
          <p:nvPr>
            <p:ph type="title"/>
          </p:nvPr>
        </p:nvSpPr>
        <p:spPr>
          <a:xfrm>
            <a:off x="457200" y="116632"/>
            <a:ext cx="8229600" cy="1143000"/>
          </a:xfrm>
        </p:spPr>
        <p:txBody>
          <a:bodyPr/>
          <a:lstStyle/>
          <a:p>
            <a:r>
              <a:rPr lang="el-GR" dirty="0"/>
              <a:t>Με </a:t>
            </a:r>
            <a:r>
              <a:rPr lang="el-GR" dirty="0" smtClean="0"/>
              <a:t>τί </a:t>
            </a:r>
            <a:r>
              <a:rPr lang="el-GR" dirty="0"/>
              <a:t>ΔΕΝ θα ασχοληθούμε</a:t>
            </a:r>
            <a:r>
              <a:rPr lang="el-GR" dirty="0" smtClean="0"/>
              <a:t>: 2</a:t>
            </a:r>
            <a:endParaRPr lang="el-GR" dirty="0"/>
          </a:p>
        </p:txBody>
      </p:sp>
    </p:spTree>
    <p:extLst>
      <p:ext uri="{BB962C8B-B14F-4D97-AF65-F5344CB8AC3E}">
        <p14:creationId xmlns:p14="http://schemas.microsoft.com/office/powerpoint/2010/main" val="407185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1900</Words>
  <Application>Microsoft Office PowerPoint</Application>
  <PresentationFormat>On-screen Show (4:3)</PresentationFormat>
  <Paragraphs>240</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ＭＳ Ｐゴシック</vt:lpstr>
      <vt:lpstr>Arial</vt:lpstr>
      <vt:lpstr>Calibri</vt:lpstr>
      <vt:lpstr>Wingdings</vt:lpstr>
      <vt:lpstr>Θέμα του Office</vt:lpstr>
      <vt:lpstr>II29 Θεωρία της Ιστορίας</vt:lpstr>
      <vt:lpstr>PowerPoint Presentation</vt:lpstr>
      <vt:lpstr>Γιατί μας ενδιαφέρει η μνήμη;</vt:lpstr>
      <vt:lpstr>Μνήμη και ζωή</vt:lpstr>
      <vt:lpstr>Η μνήμη ως αντικείμενο της ψυχολογίας</vt:lpstr>
      <vt:lpstr>Μνήμη και αμνησία Ιστορίες από τη λογοτεχνία</vt:lpstr>
      <vt:lpstr>Τί είναι η μνήμη; Προσέγγιση πρώτη</vt:lpstr>
      <vt:lpstr>Με τί ΔΕΝ θα ασχοληθούμε: 1</vt:lpstr>
      <vt:lpstr>Με τί ΔΕΝ θα ασχοληθούμε: 2</vt:lpstr>
      <vt:lpstr>Πόσο θυμούνται οι άνθρωποι;</vt:lpstr>
      <vt:lpstr>Η μνήμη της αριστοκρατίας</vt:lpstr>
      <vt:lpstr>PowerPoint Presentation</vt:lpstr>
      <vt:lpstr>PowerPoint Presentation</vt:lpstr>
      <vt:lpstr>PowerPoint Presentation</vt:lpstr>
      <vt:lpstr>Η μνήμη ως συλλογική διαδικασία 1</vt:lpstr>
      <vt:lpstr>Η μνήμη ως συλλογική διαδικασία 2</vt:lpstr>
      <vt:lpstr>Συλλογική μνήμη</vt:lpstr>
      <vt:lpstr>Συλλογική μνήμη</vt:lpstr>
      <vt:lpstr>Ιστορική μνήμη</vt:lpstr>
      <vt:lpstr>Δημόσια Μνήμη</vt:lpstr>
      <vt:lpstr>Πολιτισμική μνήμη</vt:lpstr>
      <vt:lpstr>Η μνήμη ως συνεκτικό στοιχείο της κοινότητας 1</vt:lpstr>
      <vt:lpstr>Η μνήμη ως συνεκτικό στοιχείο της κοινότητας 2</vt:lpstr>
      <vt:lpstr>Κοινότητες μνήμης 1</vt:lpstr>
      <vt:lpstr>Κοινότητες μνήμης 2</vt:lpstr>
      <vt:lpstr>Επιτελεστικότητα της μνήμης – Τόποι μνήμης 1</vt:lpstr>
      <vt:lpstr>Επιτελεστικότητα της μνήμης – Τόποι μνήμης 2</vt:lpstr>
      <vt:lpstr>Μνήμη και τραύμα 1</vt:lpstr>
      <vt:lpstr>Μνήμη και τραύμα 2</vt:lpstr>
      <vt:lpstr>Πώς ανιχνεύουμε την μνήμη 1</vt:lpstr>
      <vt:lpstr>Πώς ανιχνεύουμε την μνήμη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227</cp:revision>
  <dcterms:created xsi:type="dcterms:W3CDTF">2012-09-06T09:03:05Z</dcterms:created>
  <dcterms:modified xsi:type="dcterms:W3CDTF">2015-01-21T21:30:59Z</dcterms:modified>
</cp:coreProperties>
</file>