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1"/>
  </p:notesMasterIdLst>
  <p:sldIdLst>
    <p:sldId id="256" r:id="rId2"/>
    <p:sldId id="261" r:id="rId3"/>
    <p:sldId id="262" r:id="rId4"/>
    <p:sldId id="266" r:id="rId5"/>
    <p:sldId id="327" r:id="rId6"/>
    <p:sldId id="329" r:id="rId7"/>
    <p:sldId id="330" r:id="rId8"/>
    <p:sldId id="331" r:id="rId9"/>
    <p:sldId id="332" r:id="rId10"/>
    <p:sldId id="333" r:id="rId11"/>
    <p:sldId id="334" r:id="rId12"/>
    <p:sldId id="342" r:id="rId13"/>
    <p:sldId id="343" r:id="rId14"/>
    <p:sldId id="344" r:id="rId15"/>
    <p:sldId id="345" r:id="rId16"/>
    <p:sldId id="337" r:id="rId17"/>
    <p:sldId id="338" r:id="rId18"/>
    <p:sldId id="335" r:id="rId19"/>
    <p:sldId id="339" r:id="rId20"/>
    <p:sldId id="340" r:id="rId21"/>
    <p:sldId id="341" r:id="rId22"/>
    <p:sldId id="280" r:id="rId23"/>
    <p:sldId id="346" r:id="rId24"/>
    <p:sldId id="347" r:id="rId25"/>
    <p:sldId id="348" r:id="rId26"/>
    <p:sldId id="349" r:id="rId27"/>
    <p:sldId id="350" r:id="rId28"/>
    <p:sldId id="351" r:id="rId29"/>
    <p:sldId id="352"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99309" autoAdjust="0"/>
  </p:normalViewPr>
  <p:slideViewPr>
    <p:cSldViewPr>
      <p:cViewPr varScale="1">
        <p:scale>
          <a:sx n="73" d="100"/>
          <a:sy n="73" d="100"/>
        </p:scale>
        <p:origin x="83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6548846-92BC-4A40-99FB-C30931A7EEB4}" type="datetimeFigureOut">
              <a:rPr lang="el-GR"/>
              <a:pPr>
                <a:defRPr/>
              </a:pPr>
              <a:t>11/4/2016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020CC6-C169-4E73-B609-DD8A1E631809}" type="slidenum">
              <a:rPr lang="el-GR"/>
              <a:pPr>
                <a:defRPr/>
              </a:pPr>
              <a:t>‹#›</a:t>
            </a:fld>
            <a:endParaRPr lang="el-GR"/>
          </a:p>
        </p:txBody>
      </p:sp>
    </p:spTree>
    <p:extLst>
      <p:ext uri="{BB962C8B-B14F-4D97-AF65-F5344CB8AC3E}">
        <p14:creationId xmlns:p14="http://schemas.microsoft.com/office/powerpoint/2010/main" val="3859601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smtClean="0">
              <a:solidFill>
                <a:srgbClr val="FF0000"/>
              </a:solidFill>
            </a:endParaRPr>
          </a:p>
        </p:txBody>
      </p:sp>
      <p:sp>
        <p:nvSpPr>
          <p:cNvPr id="5325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A80447-34A2-4BA9-9FAC-7D1E72E47F11}" type="slidenum">
              <a:rPr lang="el-GR" altLang="el-GR"/>
              <a:pPr fontAlgn="base">
                <a:spcBef>
                  <a:spcPct val="0"/>
                </a:spcBef>
                <a:spcAft>
                  <a:spcPct val="0"/>
                </a:spcAft>
                <a:defRPr/>
              </a:pPr>
              <a:t>1</a:t>
            </a:fld>
            <a:endParaRPr lang="el-GR" altLang="el-GR"/>
          </a:p>
        </p:txBody>
      </p:sp>
    </p:spTree>
    <p:extLst>
      <p:ext uri="{BB962C8B-B14F-4D97-AF65-F5344CB8AC3E}">
        <p14:creationId xmlns:p14="http://schemas.microsoft.com/office/powerpoint/2010/main" val="134078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0457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84646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68960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54276"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289A1F-840D-49B6-815B-85C8C0FB3244}" type="slidenum">
              <a:rPr lang="el-GR" altLang="el-GR"/>
              <a:pPr fontAlgn="base">
                <a:spcBef>
                  <a:spcPct val="0"/>
                </a:spcBef>
                <a:spcAft>
                  <a:spcPct val="0"/>
                </a:spcAft>
                <a:defRPr/>
              </a:pPr>
              <a:t>2</a:t>
            </a:fld>
            <a:endParaRPr lang="el-GR" altLang="el-GR"/>
          </a:p>
        </p:txBody>
      </p:sp>
    </p:spTree>
    <p:extLst>
      <p:ext uri="{BB962C8B-B14F-4D97-AF65-F5344CB8AC3E}">
        <p14:creationId xmlns:p14="http://schemas.microsoft.com/office/powerpoint/2010/main" val="36062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55300"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8969F8-7058-4A9B-AFA5-071E986C6F85}" type="slidenum">
              <a:rPr lang="el-GR" altLang="el-GR"/>
              <a:pPr fontAlgn="base">
                <a:spcBef>
                  <a:spcPct val="0"/>
                </a:spcBef>
                <a:spcAft>
                  <a:spcPct val="0"/>
                </a:spcAft>
                <a:defRPr/>
              </a:pPr>
              <a:t>3</a:t>
            </a:fld>
            <a:endParaRPr lang="el-GR" altLang="el-GR"/>
          </a:p>
        </p:txBody>
      </p:sp>
    </p:spTree>
    <p:extLst>
      <p:ext uri="{BB962C8B-B14F-4D97-AF65-F5344CB8AC3E}">
        <p14:creationId xmlns:p14="http://schemas.microsoft.com/office/powerpoint/2010/main" val="225895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56324"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006060B-02DF-418A-871A-73F802635213}" type="slidenum">
              <a:rPr lang="el-GR" altLang="el-GR"/>
              <a:pPr fontAlgn="base">
                <a:spcBef>
                  <a:spcPct val="0"/>
                </a:spcBef>
                <a:spcAft>
                  <a:spcPct val="0"/>
                </a:spcAft>
                <a:defRPr/>
              </a:pPr>
              <a:t>4</a:t>
            </a:fld>
            <a:endParaRPr lang="el-GR" altLang="el-GR"/>
          </a:p>
        </p:txBody>
      </p:sp>
    </p:spTree>
    <p:extLst>
      <p:ext uri="{BB962C8B-B14F-4D97-AF65-F5344CB8AC3E}">
        <p14:creationId xmlns:p14="http://schemas.microsoft.com/office/powerpoint/2010/main" val="261408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3188"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AC7FFAE-91AA-4085-B71F-916CE6C4425E}" type="slidenum">
              <a:rPr lang="el-GR" altLang="el-GR"/>
              <a:pPr fontAlgn="base">
                <a:spcBef>
                  <a:spcPct val="0"/>
                </a:spcBef>
                <a:spcAft>
                  <a:spcPct val="0"/>
                </a:spcAft>
                <a:defRPr/>
              </a:pPr>
              <a:t>22</a:t>
            </a:fld>
            <a:endParaRPr lang="el-GR" altLang="el-GR"/>
          </a:p>
        </p:txBody>
      </p:sp>
    </p:spTree>
    <p:extLst>
      <p:ext uri="{BB962C8B-B14F-4D97-AF65-F5344CB8AC3E}">
        <p14:creationId xmlns:p14="http://schemas.microsoft.com/office/powerpoint/2010/main" val="60540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89322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2267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49764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112521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163382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E9D0E83F-295D-43D6-8E91-A107693DB659}" type="slidenum">
              <a:rPr lang="el-GR" smtClean="0"/>
              <a:pPr algn="ctr" fontAlgn="auto">
                <a:spcBef>
                  <a:spcPts val="0"/>
                </a:spcBef>
                <a:spcAft>
                  <a:spcPts val="0"/>
                </a:spcAft>
                <a:defRPr/>
              </a:pPr>
              <a:t>‹#›</a:t>
            </a:fld>
            <a:endParaRPr lang="el-GR" dirty="0"/>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chemeClr val="accent1"/>
                </a:solidFill>
                <a:latin typeface="+mn-lt"/>
                <a:cs typeface="+mn-cs"/>
              </a:rPr>
              <a:t>Μερκαντιλισμός</a:t>
            </a:r>
            <a:endParaRPr lang="en-US" sz="1000" dirty="0">
              <a:solidFill>
                <a:schemeClr val="accent1"/>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9432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0339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DADBDDF8-BEF6-4008-88B4-28C9602168C4}" type="slidenum">
              <a:rPr lang="el-GR" smtClean="0"/>
              <a:pPr algn="ctr" fontAlgn="auto">
                <a:spcBef>
                  <a:spcPts val="0"/>
                </a:spcBef>
                <a:spcAft>
                  <a:spcPts val="0"/>
                </a:spcAft>
                <a:defRPr/>
              </a:pPr>
              <a:t>‹#›</a:t>
            </a:fld>
            <a:endParaRPr lang="el-GR" dirty="0"/>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chemeClr val="accent1"/>
                </a:solidFill>
                <a:latin typeface="+mn-lt"/>
                <a:cs typeface="+mn-cs"/>
              </a:rPr>
              <a:t>Μερκαντιλισμός</a:t>
            </a:r>
            <a:endParaRPr lang="en-US" sz="1000" dirty="0">
              <a:solidFill>
                <a:schemeClr val="accent1"/>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82356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chemeClr val="accent1"/>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80611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939EBD3-A525-4AE1-9340-8D3A82CE4E9D}" type="slidenum">
              <a:rPr lang="el-GR" smtClean="0"/>
              <a:pPr algn="ctr" fontAlgn="auto">
                <a:spcBef>
                  <a:spcPts val="0"/>
                </a:spcBef>
                <a:spcAft>
                  <a:spcPts val="0"/>
                </a:spcAft>
                <a:defRPr/>
              </a:pPr>
              <a:t>‹#›</a:t>
            </a:fld>
            <a:endParaRPr lang="el-GR" dirty="0"/>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chemeClr val="accent1"/>
                </a:solidFill>
                <a:latin typeface="+mn-lt"/>
                <a:cs typeface="+mn-cs"/>
              </a:rPr>
              <a:t>Μερκαντιλισμός</a:t>
            </a:r>
            <a:endParaRPr lang="en-US" sz="1000" dirty="0">
              <a:solidFill>
                <a:schemeClr val="accent1"/>
              </a:solidFill>
              <a:latin typeface="+mn-lt"/>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33487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0FA0AE09-C3A1-4CE9-A50A-687BE906F5A9}" type="slidenum">
              <a:rPr lang="el-GR" smtClean="0"/>
              <a:pPr algn="ctr" fontAlgn="auto">
                <a:spcBef>
                  <a:spcPts val="0"/>
                </a:spcBef>
                <a:spcAft>
                  <a:spcPts val="0"/>
                </a:spcAft>
                <a:defRPr/>
              </a:pPr>
              <a:t>‹#›</a:t>
            </a:fld>
            <a:endParaRPr lang="el-GR" dirty="0"/>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chemeClr val="accent1"/>
                </a:solidFill>
                <a:latin typeface="+mn-lt"/>
                <a:cs typeface="+mn-cs"/>
              </a:rPr>
              <a:t>Μερκαντιλισμός</a:t>
            </a:r>
            <a:endParaRPr lang="en-US" sz="1000" dirty="0">
              <a:solidFill>
                <a:schemeClr val="accent1"/>
              </a:solidFill>
              <a:latin typeface="+mn-lt"/>
              <a:ea typeface="ＭＳ Ｐゴシック" pitchFamily="34" charset="-128"/>
              <a:cs typeface="+mn-cs"/>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chemeClr val="accent1"/>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62595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D77092EC-452E-4A83-9F19-968A0508939F}" type="slidenum">
              <a:rPr lang="el-GR" smtClean="0"/>
              <a:pPr algn="ctr" fontAlgn="auto">
                <a:spcBef>
                  <a:spcPts val="0"/>
                </a:spcBef>
                <a:spcAft>
                  <a:spcPts val="0"/>
                </a:spcAft>
                <a:defRPr/>
              </a:pPr>
              <a:t>‹#›</a:t>
            </a:fld>
            <a:endParaRPr lang="el-GR" dirty="0"/>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chemeClr val="accent1"/>
                </a:solidFill>
                <a:latin typeface="+mn-lt"/>
                <a:cs typeface="+mn-cs"/>
              </a:rPr>
              <a:t>Μερκαντιλισμός</a:t>
            </a:r>
            <a:endParaRPr lang="en-US" sz="1000" dirty="0">
              <a:solidFill>
                <a:schemeClr val="accent1"/>
              </a:solidFill>
              <a:latin typeface="+mn-lt"/>
              <a:ea typeface="ＭＳ Ｐゴシック" pitchFamily="34" charset="-128"/>
              <a:cs typeface="+mn-cs"/>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421958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74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D7C134F-2963-463A-8449-8EB8D845F559}" type="slidenum">
              <a:rPr lang="el-GR" smtClean="0"/>
              <a:pPr algn="ctr" fontAlgn="auto">
                <a:spcBef>
                  <a:spcPts val="0"/>
                </a:spcBef>
                <a:spcAft>
                  <a:spcPts val="0"/>
                </a:spcAft>
                <a:defRPr/>
              </a:pPr>
              <a:t>‹#›</a:t>
            </a:fld>
            <a:endParaRPr lang="el-GR" dirty="0"/>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chemeClr val="accent1"/>
                </a:solidFill>
                <a:latin typeface="+mn-lt"/>
                <a:cs typeface="+mn-cs"/>
              </a:rPr>
              <a:t>Μερκαντιλισμός</a:t>
            </a:r>
            <a:endParaRPr lang="en-US" sz="1000" dirty="0">
              <a:solidFill>
                <a:schemeClr val="accent1"/>
              </a:solidFill>
              <a:latin typeface="+mn-lt"/>
              <a:ea typeface="ＭＳ Ｐゴシック" pitchFamily="34" charset="-128"/>
              <a:cs typeface="+mn-cs"/>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119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B854DA0-CD7B-45B7-9B46-FB218F8734DF}" type="slidenum">
              <a:rPr lang="el-GR" smtClean="0"/>
              <a:pPr algn="ctr" fontAlgn="auto">
                <a:spcBef>
                  <a:spcPts val="0"/>
                </a:spcBef>
                <a:spcAft>
                  <a:spcPts val="0"/>
                </a:spcAft>
                <a:defRPr/>
              </a:pPr>
              <a:t>‹#›</a:t>
            </a:fld>
            <a:endParaRPr lang="el-GR" dirty="0"/>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chemeClr val="accent1"/>
                </a:solidFill>
                <a:latin typeface="+mn-lt"/>
                <a:cs typeface="+mn-cs"/>
              </a:rPr>
              <a:t>Μερκαντιλισμός</a:t>
            </a:r>
            <a:endParaRPr lang="en-US" sz="1000" dirty="0">
              <a:solidFill>
                <a:schemeClr val="accent1"/>
              </a:solidFill>
              <a:latin typeface="+mn-lt"/>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15286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23" r:id="rId1"/>
    <p:sldLayoutId id="2147483727" r:id="rId2"/>
    <p:sldLayoutId id="2147483724" r:id="rId3"/>
    <p:sldLayoutId id="2147483728" r:id="rId4"/>
    <p:sldLayoutId id="2147483729" r:id="rId5"/>
    <p:sldLayoutId id="2147483730" r:id="rId6"/>
    <p:sldLayoutId id="2147483725" r:id="rId7"/>
    <p:sldLayoutId id="2147483731" r:id="rId8"/>
    <p:sldLayoutId id="2147483732" r:id="rId9"/>
    <p:sldLayoutId id="2147483733" r:id="rId10"/>
    <p:sldLayoutId id="2147483726"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itchFamily="34" charset="0"/>
        </a:defRPr>
      </a:lvl2pPr>
      <a:lvl3pPr algn="ctr" rtl="0" eaLnBrk="0" fontAlgn="base" hangingPunct="0">
        <a:spcBef>
          <a:spcPct val="0"/>
        </a:spcBef>
        <a:spcAft>
          <a:spcPct val="0"/>
        </a:spcAft>
        <a:defRPr sz="4400">
          <a:solidFill>
            <a:schemeClr val="accent1"/>
          </a:solidFill>
          <a:latin typeface="Calibri" pitchFamily="34" charset="0"/>
        </a:defRPr>
      </a:lvl3pPr>
      <a:lvl4pPr algn="ctr" rtl="0" eaLnBrk="0" fontAlgn="base" hangingPunct="0">
        <a:spcBef>
          <a:spcPct val="0"/>
        </a:spcBef>
        <a:spcAft>
          <a:spcPct val="0"/>
        </a:spcAft>
        <a:defRPr sz="4400">
          <a:solidFill>
            <a:schemeClr val="accent1"/>
          </a:solidFill>
          <a:latin typeface="Calibri" pitchFamily="34" charset="0"/>
        </a:defRPr>
      </a:lvl4pPr>
      <a:lvl5pPr algn="ctr" rtl="0" eaLnBrk="0" fontAlgn="base" hangingPunct="0">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eclass.uoa.gr/courses/ECON21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courses.uoa.gr/courses/ECON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ctrTitle"/>
          </p:nvPr>
        </p:nvSpPr>
        <p:spPr>
          <a:xfrm>
            <a:off x="685800" y="2006600"/>
            <a:ext cx="7772400" cy="1470025"/>
          </a:xfrm>
        </p:spPr>
        <p:txBody>
          <a:bodyPr/>
          <a:lstStyle/>
          <a:p>
            <a:pPr eaLnBrk="1" hangingPunct="1"/>
            <a:r>
              <a:rPr lang="el-GR" altLang="el-GR" smtClean="0"/>
              <a:t>Ιστορία Οικονομικών Θεωριών</a:t>
            </a:r>
          </a:p>
        </p:txBody>
      </p:sp>
      <p:sp>
        <p:nvSpPr>
          <p:cNvPr id="9219" name="Υπότιτλος 2"/>
          <p:cNvSpPr>
            <a:spLocks noGrp="1"/>
          </p:cNvSpPr>
          <p:nvPr>
            <p:ph type="subTitle" idx="1"/>
          </p:nvPr>
        </p:nvSpPr>
        <p:spPr>
          <a:xfrm>
            <a:off x="684213" y="3384550"/>
            <a:ext cx="7775575" cy="1752600"/>
          </a:xfrm>
        </p:spPr>
        <p:txBody>
          <a:bodyPr/>
          <a:lstStyle/>
          <a:p>
            <a:pPr eaLnBrk="1" hangingPunct="1"/>
            <a:r>
              <a:rPr lang="el-GR" altLang="el-GR" sz="2800" dirty="0" smtClean="0">
                <a:solidFill>
                  <a:schemeClr val="accent1"/>
                </a:solidFill>
              </a:rPr>
              <a:t>Ενότητα </a:t>
            </a:r>
            <a:r>
              <a:rPr lang="en-US" altLang="el-GR" sz="2800" b="1" dirty="0" smtClean="0">
                <a:solidFill>
                  <a:schemeClr val="accent1"/>
                </a:solidFill>
              </a:rPr>
              <a:t>3</a:t>
            </a:r>
            <a:r>
              <a:rPr lang="el-GR" altLang="el-GR" sz="2800" dirty="0" smtClean="0">
                <a:solidFill>
                  <a:schemeClr val="accent1"/>
                </a:solidFill>
              </a:rPr>
              <a:t>:</a:t>
            </a:r>
            <a:r>
              <a:rPr lang="en-US" altLang="el-GR" sz="2800" dirty="0" smtClean="0">
                <a:solidFill>
                  <a:schemeClr val="accent1"/>
                </a:solidFill>
              </a:rPr>
              <a:t> </a:t>
            </a:r>
            <a:r>
              <a:rPr lang="el-GR" altLang="el-GR" sz="2800" dirty="0" smtClean="0"/>
              <a:t>Μερκαντιλισμός</a:t>
            </a:r>
            <a:endParaRPr lang="en-US" altLang="el-GR" sz="2800" dirty="0" smtClean="0"/>
          </a:p>
          <a:p>
            <a:pPr eaLnBrk="1" hangingPunct="1"/>
            <a:r>
              <a:rPr lang="el-GR" altLang="el-GR" sz="2800" dirty="0" smtClean="0"/>
              <a:t>Νίκος </a:t>
            </a:r>
            <a:r>
              <a:rPr lang="el-GR" altLang="el-GR" sz="2800" dirty="0" err="1" smtClean="0"/>
              <a:t>Θεοχαράκης</a:t>
            </a:r>
            <a:endParaRPr lang="el-GR" altLang="el-GR" sz="2800" dirty="0" smtClean="0"/>
          </a:p>
          <a:p>
            <a:pPr eaLnBrk="1" hangingPunct="1"/>
            <a:endParaRPr lang="el-GR" altLang="el-GR" sz="2800" dirty="0" smtClean="0"/>
          </a:p>
          <a:p>
            <a:pPr eaLnBrk="1" hangingPunct="1"/>
            <a:r>
              <a:rPr lang="el-GR" altLang="el-GR" sz="2800" dirty="0" smtClean="0"/>
              <a:t>Σχολή Οικονομικών και Πολιτικών Επιστημών</a:t>
            </a:r>
          </a:p>
          <a:p>
            <a:pPr eaLnBrk="1" hangingPunct="1"/>
            <a:r>
              <a:rPr lang="el-GR" altLang="el-GR" sz="2800" dirty="0" smtClean="0"/>
              <a:t>Τμήμα Οικονομικών Επιστημών</a:t>
            </a:r>
            <a:endParaRPr lang="en-US" altLang="el-GR" sz="2800" dirty="0" smtClean="0"/>
          </a:p>
          <a:p>
            <a:pPr eaLnBrk="1" hangingPunct="1"/>
            <a:endParaRPr lang="el-GR" altLang="el-GR" sz="2800" dirty="0" smtClean="0"/>
          </a:p>
        </p:txBody>
      </p:sp>
      <p:pic>
        <p:nvPicPr>
          <p:cNvPr id="9220"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380642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99992" y="548680"/>
            <a:ext cx="4392488" cy="5328592"/>
          </a:xfrm>
          <a:prstGeom prst="rect">
            <a:avLst/>
          </a:prstGeom>
        </p:spPr>
        <p:txBody>
          <a:bodyPr vert="horz" wrap="square" lIns="91440" tIns="45720" rIns="91440" bIns="45720" rtlCol="0" anchor="ctr">
            <a:normAutofit fontScale="92500" lnSpcReduction="20000"/>
          </a:bodyPr>
          <a:lstStyle/>
          <a:p>
            <a:r>
              <a:rPr lang="el-GR" dirty="0" smtClean="0"/>
              <a:t>Δημιουργία κράτους με τη σύγχρονη έννοια, η οποία δημιουργεί μια οικονομική κοινότητα από την πολιτική κοινότητα προσδίδοντάς της ένα βαθύτερο νόημα. Η ουσία του [</a:t>
            </a:r>
            <a:r>
              <a:rPr lang="el-GR" dirty="0" err="1" smtClean="0"/>
              <a:t>μερκαντιλιστικού</a:t>
            </a:r>
            <a:r>
              <a:rPr lang="el-GR" dirty="0" smtClean="0"/>
              <a:t> ] συστήματος δεν έγκειται σε κάποιο δόγμα σχετικά με το χρήμα, ή με το εμπορικό ισοζύγιο,  ή με τους τελωνειακούς φραγμούς, τους προστατευτικούς δασμούς, ή τους νόμους περί ναυσιπλοΐας αλλά σε κάτι πολύ μεγαλύτερο: δηλαδή τον ολικό μετασχηματισμό της κοινωνίας και της οργάνωσής της, καθώς και του κράτους και των θεσμών του, υποκαθιστώντας την τοπική και περιφερειακή οικονομική πολιτική με εκείνη του εθνικού κράτους. Με αυτό συμφωνεί και το γεγονός το οποίο πρόσφατα παρατηρήθηκε σχετικά με την ιστορία των κειμένων του κινήματος, ότι δηλ., αυτό που είναι κοινό σε όλους τους μερκαντιλιστές συγγραφείς δεν είναι τόσο οι εμπορικές ρυθμίσεις που προτείνουν για την αύξηση των πολυτίμων μετάλλων, όσο η έμφαση την οποίαν δίνουν στην ενεργό κυκλοφορία του χρήματος, ειδικότερα μέσα στο ίδιο το κράτος.</a:t>
            </a:r>
            <a:endParaRPr lang="en-GB"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Eli Filip </a:t>
            </a:r>
            <a:r>
              <a:rPr lang="en-US" sz="2800" dirty="0">
                <a:solidFill>
                  <a:schemeClr val="tx1"/>
                </a:solidFill>
              </a:rPr>
              <a:t>Heckscher (1879-1952</a:t>
            </a:r>
            <a:r>
              <a:rPr lang="en-US" sz="2800" dirty="0" smtClean="0">
                <a:solidFill>
                  <a:schemeClr val="tx1"/>
                </a:solidFill>
              </a:rPr>
              <a:t>)</a:t>
            </a:r>
            <a:endParaRPr lang="en-GB" sz="2800" dirty="0">
              <a:solidFill>
                <a:schemeClr val="tx1"/>
              </a:solidFill>
            </a:endParaRPr>
          </a:p>
        </p:txBody>
      </p:sp>
      <p:sp>
        <p:nvSpPr>
          <p:cNvPr id="3" name="Content Placeholder 2"/>
          <p:cNvSpPr>
            <a:spLocks noGrp="1"/>
          </p:cNvSpPr>
          <p:nvPr>
            <p:ph idx="1"/>
          </p:nvPr>
        </p:nvSpPr>
        <p:spPr/>
        <p:txBody>
          <a:bodyPr/>
          <a:lstStyle/>
          <a:p>
            <a:r>
              <a:rPr lang="en-US" dirty="0" smtClean="0"/>
              <a:t>System of unification</a:t>
            </a:r>
          </a:p>
          <a:p>
            <a:r>
              <a:rPr lang="en-US" dirty="0" smtClean="0"/>
              <a:t>System of power</a:t>
            </a:r>
          </a:p>
          <a:p>
            <a:r>
              <a:rPr lang="en-US" dirty="0" smtClean="0"/>
              <a:t>System of protection </a:t>
            </a:r>
            <a:r>
              <a:rPr lang="en-US" sz="2000" dirty="0" smtClean="0"/>
              <a:t>vs system of provision (fear of goods)</a:t>
            </a:r>
          </a:p>
          <a:p>
            <a:r>
              <a:rPr lang="en-US" dirty="0" smtClean="0"/>
              <a:t>Monetary system</a:t>
            </a:r>
          </a:p>
          <a:p>
            <a:r>
              <a:rPr lang="en-US" dirty="0" smtClean="0"/>
              <a:t>Conception of society</a:t>
            </a:r>
          </a:p>
          <a:p>
            <a:endParaRPr lang="en-GB" dirty="0"/>
          </a:p>
        </p:txBody>
      </p:sp>
      <p:sp>
        <p:nvSpPr>
          <p:cNvPr id="4" name="Text Placeholder 3"/>
          <p:cNvSpPr>
            <a:spLocks noGrp="1"/>
          </p:cNvSpPr>
          <p:nvPr>
            <p:ph type="body" sz="half" idx="2"/>
          </p:nvPr>
        </p:nvSpPr>
        <p:spPr/>
        <p:txBody>
          <a:bodyPr/>
          <a:lstStyle/>
          <a:p>
            <a:r>
              <a:rPr lang="en-US" dirty="0" smtClean="0"/>
              <a: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1368152" cy="185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1560" y="3645024"/>
            <a:ext cx="2520280" cy="792088"/>
          </a:xfrm>
          <a:prstGeom prst="rect">
            <a:avLst/>
          </a:prstGeom>
        </p:spPr>
        <p:txBody>
          <a:bodyPr vert="horz" wrap="square" lIns="91440" tIns="45720" rIns="91440" bIns="45720" rtlCol="0" anchor="ctr">
            <a:noAutofit/>
          </a:bodyPr>
          <a:lstStyle/>
          <a:p>
            <a:r>
              <a:rPr lang="en-US" sz="2400" i="1" dirty="0" smtClean="0"/>
              <a:t>Mercantilism</a:t>
            </a:r>
            <a:r>
              <a:rPr lang="en-US" sz="2400" dirty="0" smtClean="0"/>
              <a:t> 1931</a:t>
            </a:r>
            <a:endParaRPr lang="en-GB" sz="2400" dirty="0" smtClean="0"/>
          </a:p>
        </p:txBody>
      </p:sp>
    </p:spTree>
    <p:extLst>
      <p:ext uri="{BB962C8B-B14F-4D97-AF65-F5344CB8AC3E}">
        <p14:creationId xmlns:p14="http://schemas.microsoft.com/office/powerpoint/2010/main" val="247989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6672"/>
            <a:ext cx="650890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23728" y="5085184"/>
            <a:ext cx="4752528" cy="720080"/>
          </a:xfrm>
          <a:prstGeom prst="rect">
            <a:avLst/>
          </a:prstGeom>
        </p:spPr>
        <p:txBody>
          <a:bodyPr vert="horz" wrap="square" lIns="91440" tIns="45720" rIns="91440" bIns="45720" rtlCol="0" anchor="ctr">
            <a:normAutofit/>
          </a:bodyPr>
          <a:lstStyle/>
          <a:p>
            <a:pPr algn="ctr"/>
            <a:r>
              <a:rPr lang="el-GR" dirty="0" smtClean="0"/>
              <a:t>Εμπορικοί οδοί 1300-1500</a:t>
            </a:r>
            <a:endParaRPr lang="en-GB" dirty="0" smtClean="0"/>
          </a:p>
        </p:txBody>
      </p:sp>
    </p:spTree>
    <p:extLst>
      <p:ext uri="{BB962C8B-B14F-4D97-AF65-F5344CB8AC3E}">
        <p14:creationId xmlns:p14="http://schemas.microsoft.com/office/powerpoint/2010/main" val="134000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G:\HET 2011\MAPS\Extent_of_the_Hansa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906398" cy="509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71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HET 2011\MAPS\hanseatic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048956"/>
            <a:ext cx="5832648" cy="494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1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HET 2011\MAPS\mapSpiceRout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80728"/>
            <a:ext cx="6019081" cy="392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915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5976" y="980728"/>
            <a:ext cx="2520280" cy="2062103"/>
          </a:xfrm>
          <a:prstGeom prst="rect">
            <a:avLst/>
          </a:prstGeom>
        </p:spPr>
        <p:txBody>
          <a:bodyPr wrap="square">
            <a:spAutoFit/>
          </a:bodyPr>
          <a:lstStyle/>
          <a:p>
            <a:pPr indent="-114300" fontAlgn="auto">
              <a:spcAft>
                <a:spcPts val="0"/>
              </a:spcAft>
              <a:defRPr/>
            </a:pPr>
            <a:r>
              <a:rPr lang="el-GR" sz="2000" b="1" dirty="0"/>
              <a:t>Γερμανία – Αυστρία</a:t>
            </a:r>
          </a:p>
          <a:p>
            <a:pPr indent="-114300" fontAlgn="auto">
              <a:spcAft>
                <a:spcPts val="0"/>
              </a:spcAft>
              <a:defRPr/>
            </a:pPr>
            <a:endParaRPr lang="el-GR" b="1" i="1" dirty="0" smtClean="0"/>
          </a:p>
          <a:p>
            <a:pPr indent="-114300" fontAlgn="auto">
              <a:spcAft>
                <a:spcPts val="0"/>
              </a:spcAft>
              <a:defRPr/>
            </a:pPr>
            <a:r>
              <a:rPr lang="en-US" i="1" dirty="0" err="1" smtClean="0"/>
              <a:t>Veit</a:t>
            </a:r>
            <a:r>
              <a:rPr lang="en-US" i="1" dirty="0" smtClean="0"/>
              <a:t> </a:t>
            </a:r>
            <a:r>
              <a:rPr lang="en-US" i="1" dirty="0"/>
              <a:t>Ludwig von </a:t>
            </a:r>
            <a:r>
              <a:rPr lang="en-US" i="1" dirty="0" err="1"/>
              <a:t>Seckendorff</a:t>
            </a:r>
            <a:r>
              <a:rPr lang="en-US" i="1" dirty="0"/>
              <a:t>, </a:t>
            </a:r>
            <a:endParaRPr lang="el-GR" i="1" dirty="0" smtClean="0"/>
          </a:p>
          <a:p>
            <a:pPr indent="-114300" fontAlgn="auto">
              <a:spcAft>
                <a:spcPts val="0"/>
              </a:spcAft>
              <a:defRPr/>
            </a:pPr>
            <a:r>
              <a:rPr lang="en-US" i="1" dirty="0" smtClean="0"/>
              <a:t>Johann </a:t>
            </a:r>
            <a:r>
              <a:rPr lang="en-US" i="1" dirty="0"/>
              <a:t>Joachim </a:t>
            </a:r>
            <a:r>
              <a:rPr lang="en-US" i="1" dirty="0" err="1"/>
              <a:t>Becher</a:t>
            </a:r>
            <a:r>
              <a:rPr lang="en-US" i="1" dirty="0"/>
              <a:t>, Philip Wilhelm von </a:t>
            </a:r>
            <a:r>
              <a:rPr lang="en-US" i="1" dirty="0" err="1" smtClean="0"/>
              <a:t>Hornick</a:t>
            </a:r>
            <a:endParaRPr lang="en-US" i="1" dirty="0"/>
          </a:p>
        </p:txBody>
      </p:sp>
      <p:sp>
        <p:nvSpPr>
          <p:cNvPr id="6" name="TextBox 5"/>
          <p:cNvSpPr txBox="1"/>
          <p:nvPr/>
        </p:nvSpPr>
        <p:spPr>
          <a:xfrm>
            <a:off x="367080" y="836712"/>
            <a:ext cx="2592288" cy="4752528"/>
          </a:xfrm>
          <a:prstGeom prst="rect">
            <a:avLst/>
          </a:prstGeom>
        </p:spPr>
        <p:txBody>
          <a:bodyPr vert="horz" wrap="square" lIns="91440" tIns="45720" rIns="91440" bIns="45720" rtlCol="0" anchor="ctr">
            <a:normAutofit/>
          </a:bodyPr>
          <a:lstStyle/>
          <a:p>
            <a:pPr marL="0" lvl="3"/>
            <a:r>
              <a:rPr lang="el-GR" sz="2000" b="1" dirty="0" smtClean="0"/>
              <a:t>Αγγλία</a:t>
            </a:r>
          </a:p>
          <a:p>
            <a:pPr marL="0" lvl="3"/>
            <a:endParaRPr lang="el-GR" sz="2000" b="1" dirty="0" smtClean="0"/>
          </a:p>
          <a:p>
            <a:pPr marL="0" lvl="3"/>
            <a:r>
              <a:rPr lang="en-US" i="1" dirty="0" smtClean="0"/>
              <a:t>Thomas Gresham </a:t>
            </a:r>
            <a:endParaRPr lang="el-GR" i="1" dirty="0" smtClean="0"/>
          </a:p>
          <a:p>
            <a:pPr marL="0" lvl="3"/>
            <a:r>
              <a:rPr lang="en-US" i="1" dirty="0" smtClean="0"/>
              <a:t>John Hales </a:t>
            </a:r>
            <a:endParaRPr lang="el-GR" i="1" dirty="0" smtClean="0"/>
          </a:p>
          <a:p>
            <a:pPr marL="0" lvl="3"/>
            <a:r>
              <a:rPr lang="en-US" b="1" i="1" dirty="0" smtClean="0"/>
              <a:t>Thomas Mun</a:t>
            </a:r>
            <a:r>
              <a:rPr lang="en-US" i="1" dirty="0" smtClean="0"/>
              <a:t> </a:t>
            </a:r>
            <a:endParaRPr lang="el-GR" i="1" dirty="0" smtClean="0"/>
          </a:p>
          <a:p>
            <a:pPr marL="0" lvl="3"/>
            <a:r>
              <a:rPr lang="en-US" i="1" dirty="0" smtClean="0"/>
              <a:t>Edward </a:t>
            </a:r>
            <a:r>
              <a:rPr lang="en-US" i="1" dirty="0" err="1" smtClean="0"/>
              <a:t>Misselden</a:t>
            </a:r>
            <a:r>
              <a:rPr lang="en-US" i="1" dirty="0" smtClean="0"/>
              <a:t> </a:t>
            </a:r>
            <a:endParaRPr lang="el-GR" i="1" dirty="0" smtClean="0"/>
          </a:p>
          <a:p>
            <a:pPr marL="0" lvl="3"/>
            <a:r>
              <a:rPr lang="en-US" i="1" dirty="0" smtClean="0"/>
              <a:t>Gerrard </a:t>
            </a:r>
            <a:r>
              <a:rPr lang="en-US" i="1" dirty="0"/>
              <a:t>de </a:t>
            </a:r>
            <a:r>
              <a:rPr lang="en-US" i="1" dirty="0" err="1" smtClean="0"/>
              <a:t>Malynes</a:t>
            </a:r>
            <a:r>
              <a:rPr lang="en-US" i="1" dirty="0" smtClean="0"/>
              <a:t> </a:t>
            </a:r>
            <a:endParaRPr lang="el-GR" i="1" dirty="0" smtClean="0"/>
          </a:p>
          <a:p>
            <a:pPr marL="0" lvl="3"/>
            <a:r>
              <a:rPr lang="en-US" b="1" i="1" dirty="0" smtClean="0"/>
              <a:t>William </a:t>
            </a:r>
            <a:r>
              <a:rPr lang="en-US" b="1" i="1" dirty="0"/>
              <a:t>Petty</a:t>
            </a:r>
            <a:r>
              <a:rPr lang="en-US" i="1" dirty="0"/>
              <a:t>, </a:t>
            </a:r>
            <a:endParaRPr lang="el-GR" i="1" dirty="0" smtClean="0"/>
          </a:p>
          <a:p>
            <a:pPr marL="0" lvl="3"/>
            <a:r>
              <a:rPr lang="en-US" i="1" dirty="0" smtClean="0"/>
              <a:t>John </a:t>
            </a:r>
            <a:r>
              <a:rPr lang="en-US" i="1" dirty="0"/>
              <a:t>Locke, </a:t>
            </a:r>
            <a:endParaRPr lang="el-GR" i="1" dirty="0" smtClean="0"/>
          </a:p>
          <a:p>
            <a:pPr marL="0" lvl="3"/>
            <a:r>
              <a:rPr lang="en-US" i="1" dirty="0" smtClean="0"/>
              <a:t>Dudley </a:t>
            </a:r>
            <a:r>
              <a:rPr lang="en-US" i="1" dirty="0"/>
              <a:t>North, </a:t>
            </a:r>
            <a:endParaRPr lang="el-GR" i="1" dirty="0" smtClean="0"/>
          </a:p>
          <a:p>
            <a:pPr marL="0" lvl="3"/>
            <a:r>
              <a:rPr lang="en-US" i="1" dirty="0" smtClean="0"/>
              <a:t>Josiah </a:t>
            </a:r>
            <a:r>
              <a:rPr lang="en-US" i="1" dirty="0"/>
              <a:t>Child, </a:t>
            </a:r>
            <a:endParaRPr lang="el-GR" i="1" dirty="0" smtClean="0"/>
          </a:p>
          <a:p>
            <a:pPr marL="0" lvl="3"/>
            <a:r>
              <a:rPr lang="en-US" i="1" dirty="0" smtClean="0"/>
              <a:t>Charles </a:t>
            </a:r>
            <a:r>
              <a:rPr lang="en-US" i="1" dirty="0" err="1"/>
              <a:t>D’Avenant</a:t>
            </a:r>
            <a:r>
              <a:rPr lang="en-US" i="1" dirty="0"/>
              <a:t>, </a:t>
            </a:r>
            <a:endParaRPr lang="el-GR" i="1" dirty="0" smtClean="0"/>
          </a:p>
          <a:p>
            <a:pPr marL="0" lvl="3"/>
            <a:r>
              <a:rPr lang="en-US" i="1" dirty="0" smtClean="0"/>
              <a:t>Nicholas </a:t>
            </a:r>
            <a:r>
              <a:rPr lang="en-US" i="1" dirty="0" err="1"/>
              <a:t>Barbon</a:t>
            </a:r>
            <a:r>
              <a:rPr lang="en-US" i="1" dirty="0"/>
              <a:t>, </a:t>
            </a:r>
            <a:endParaRPr lang="el-GR" i="1" dirty="0" smtClean="0"/>
          </a:p>
          <a:p>
            <a:pPr marL="0" lvl="3"/>
            <a:r>
              <a:rPr lang="en-US" b="1" i="1" dirty="0" smtClean="0"/>
              <a:t>Bernard </a:t>
            </a:r>
            <a:r>
              <a:rPr lang="en-US" b="1" i="1" dirty="0"/>
              <a:t>de Mandeville</a:t>
            </a:r>
            <a:r>
              <a:rPr lang="en-US" i="1" dirty="0"/>
              <a:t>, </a:t>
            </a:r>
            <a:endParaRPr lang="el-GR" i="1" dirty="0" smtClean="0"/>
          </a:p>
          <a:p>
            <a:pPr marL="0" lvl="3"/>
            <a:r>
              <a:rPr lang="en-US" b="1" i="1" dirty="0" smtClean="0"/>
              <a:t>James </a:t>
            </a:r>
            <a:r>
              <a:rPr lang="en-US" b="1" i="1" dirty="0"/>
              <a:t>Steuart</a:t>
            </a:r>
          </a:p>
          <a:p>
            <a:endParaRPr lang="en-GB" dirty="0" smtClean="0"/>
          </a:p>
        </p:txBody>
      </p:sp>
      <p:sp>
        <p:nvSpPr>
          <p:cNvPr id="7" name="TextBox 6"/>
          <p:cNvSpPr txBox="1"/>
          <p:nvPr/>
        </p:nvSpPr>
        <p:spPr>
          <a:xfrm>
            <a:off x="2771800" y="548680"/>
            <a:ext cx="2160240" cy="3384376"/>
          </a:xfrm>
          <a:prstGeom prst="rect">
            <a:avLst/>
          </a:prstGeom>
        </p:spPr>
        <p:txBody>
          <a:bodyPr vert="horz" wrap="square" lIns="91440" tIns="45720" rIns="91440" bIns="45720" rtlCol="0" anchor="ctr">
            <a:normAutofit/>
          </a:bodyPr>
          <a:lstStyle/>
          <a:p>
            <a:pPr marL="0" lvl="3"/>
            <a:r>
              <a:rPr lang="el-GR" sz="2000" b="1" dirty="0" smtClean="0"/>
              <a:t>Γαλλία</a:t>
            </a:r>
          </a:p>
          <a:p>
            <a:pPr marL="0" lvl="3"/>
            <a:endParaRPr lang="el-GR" i="1" dirty="0"/>
          </a:p>
          <a:p>
            <a:pPr marL="0" lvl="3"/>
            <a:r>
              <a:rPr lang="en-US" i="1" dirty="0" smtClean="0"/>
              <a:t>Jean </a:t>
            </a:r>
            <a:r>
              <a:rPr lang="en-US" i="1" dirty="0" err="1"/>
              <a:t>Bodin</a:t>
            </a:r>
            <a:r>
              <a:rPr lang="en-US" i="1" dirty="0"/>
              <a:t>, </a:t>
            </a:r>
            <a:endParaRPr lang="el-GR" i="1" dirty="0" smtClean="0"/>
          </a:p>
          <a:p>
            <a:pPr marL="0" lvl="3"/>
            <a:r>
              <a:rPr lang="en-US" i="1" dirty="0" smtClean="0"/>
              <a:t>Antoine </a:t>
            </a:r>
            <a:r>
              <a:rPr lang="en-US" i="1" dirty="0"/>
              <a:t>de </a:t>
            </a:r>
            <a:r>
              <a:rPr lang="en-US" i="1" dirty="0" err="1"/>
              <a:t>Monchrestien</a:t>
            </a:r>
            <a:r>
              <a:rPr lang="en-US" i="1" dirty="0"/>
              <a:t>, </a:t>
            </a:r>
            <a:endParaRPr lang="el-GR" i="1" dirty="0" smtClean="0"/>
          </a:p>
          <a:p>
            <a:pPr marL="0" lvl="3"/>
            <a:r>
              <a:rPr lang="en-US" i="1" dirty="0" smtClean="0"/>
              <a:t>Jean-Baptiste </a:t>
            </a:r>
            <a:r>
              <a:rPr lang="el-GR" i="1" dirty="0" smtClean="0"/>
              <a:t> </a:t>
            </a:r>
            <a:r>
              <a:rPr lang="en-US" i="1" dirty="0" smtClean="0"/>
              <a:t>Colbert</a:t>
            </a:r>
            <a:endParaRPr lang="en-US" i="1" dirty="0"/>
          </a:p>
          <a:p>
            <a:endParaRPr lang="el-GR" dirty="0" smtClean="0"/>
          </a:p>
          <a:p>
            <a:endParaRPr lang="en-GB" dirty="0" smtClean="0"/>
          </a:p>
        </p:txBody>
      </p:sp>
      <p:sp>
        <p:nvSpPr>
          <p:cNvPr id="8" name="Rectangle 7"/>
          <p:cNvSpPr/>
          <p:nvPr/>
        </p:nvSpPr>
        <p:spPr>
          <a:xfrm>
            <a:off x="7083758" y="980728"/>
            <a:ext cx="1997968" cy="2369880"/>
          </a:xfrm>
          <a:prstGeom prst="rect">
            <a:avLst/>
          </a:prstGeom>
        </p:spPr>
        <p:txBody>
          <a:bodyPr wrap="square">
            <a:spAutoFit/>
          </a:bodyPr>
          <a:lstStyle/>
          <a:p>
            <a:pPr indent="-114300" fontAlgn="auto">
              <a:spcAft>
                <a:spcPts val="0"/>
              </a:spcAft>
              <a:defRPr/>
            </a:pPr>
            <a:r>
              <a:rPr lang="el-GR" sz="2000" b="1" dirty="0" smtClean="0"/>
              <a:t>Ιταλία</a:t>
            </a:r>
          </a:p>
          <a:p>
            <a:pPr indent="-114300" fontAlgn="auto">
              <a:spcAft>
                <a:spcPts val="0"/>
              </a:spcAft>
              <a:defRPr/>
            </a:pPr>
            <a:endParaRPr lang="el-GR" sz="2000" b="1" dirty="0"/>
          </a:p>
          <a:p>
            <a:r>
              <a:rPr lang="it-IT" i="1" dirty="0"/>
              <a:t>Bernardo Davanzati, </a:t>
            </a:r>
            <a:endParaRPr lang="el-GR" i="1" dirty="0"/>
          </a:p>
          <a:p>
            <a:r>
              <a:rPr lang="it-IT" i="1" dirty="0"/>
              <a:t>Giovani Botero, </a:t>
            </a:r>
            <a:endParaRPr lang="el-GR" i="1" dirty="0"/>
          </a:p>
          <a:p>
            <a:r>
              <a:rPr lang="it-IT" i="1" dirty="0"/>
              <a:t>Antonio Serra, </a:t>
            </a:r>
            <a:endParaRPr lang="el-GR" i="1" dirty="0"/>
          </a:p>
          <a:p>
            <a:r>
              <a:rPr lang="it-IT" i="1" dirty="0"/>
              <a:t>Antonio Genovesi, </a:t>
            </a:r>
            <a:endParaRPr lang="el-GR" i="1" dirty="0"/>
          </a:p>
          <a:p>
            <a:r>
              <a:rPr lang="it-IT" i="1" dirty="0"/>
              <a:t>Pietro Verri</a:t>
            </a:r>
          </a:p>
        </p:txBody>
      </p:sp>
    </p:spTree>
    <p:extLst>
      <p:ext uri="{BB962C8B-B14F-4D97-AF65-F5344CB8AC3E}">
        <p14:creationId xmlns:p14="http://schemas.microsoft.com/office/powerpoint/2010/main" val="370589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5609"/>
            <a:ext cx="1963737"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2636912"/>
            <a:ext cx="1152128" cy="216024"/>
          </a:xfrm>
          <a:prstGeom prst="rect">
            <a:avLst/>
          </a:prstGeom>
        </p:spPr>
        <p:txBody>
          <a:bodyPr vert="horz" wrap="square" lIns="91440" tIns="45720" rIns="91440" bIns="45720" rtlCol="0" anchor="ctr">
            <a:normAutofit fontScale="55000" lnSpcReduction="20000"/>
          </a:bodyPr>
          <a:lstStyle/>
          <a:p>
            <a:pPr algn="ctr"/>
            <a:r>
              <a:rPr lang="el-GR" dirty="0" smtClean="0"/>
              <a:t>1581</a:t>
            </a:r>
            <a:endParaRPr lang="en-GB"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1" y="424858"/>
            <a:ext cx="1255791" cy="214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99791" y="2636912"/>
            <a:ext cx="1080121" cy="216024"/>
          </a:xfrm>
          <a:prstGeom prst="rect">
            <a:avLst/>
          </a:prstGeom>
        </p:spPr>
        <p:txBody>
          <a:bodyPr vert="horz" wrap="square" lIns="91440" tIns="45720" rIns="91440" bIns="45720" rtlCol="0" anchor="ctr">
            <a:normAutofit fontScale="55000" lnSpcReduction="20000"/>
          </a:bodyPr>
          <a:lstStyle/>
          <a:p>
            <a:pPr algn="ctr"/>
            <a:r>
              <a:rPr lang="el-GR" dirty="0" smtClean="0"/>
              <a:t>1622</a:t>
            </a:r>
            <a:endParaRPr lang="en-GB" dirty="0" smtClean="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5" y="424858"/>
            <a:ext cx="1626155" cy="262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051537"/>
            <a:ext cx="1996257" cy="308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9632" y="4869160"/>
            <a:ext cx="914400" cy="914400"/>
          </a:xfrm>
          <a:prstGeom prst="rect">
            <a:avLst/>
          </a:prstGeom>
        </p:spPr>
        <p:txBody>
          <a:bodyPr vert="horz" wrap="none" lIns="91440" tIns="45720" rIns="91440" bIns="45720" rtlCol="0" anchor="ctr">
            <a:normAutofit/>
          </a:bodyPr>
          <a:lstStyle/>
          <a:p>
            <a:endParaRPr lang="en-GB" dirty="0" smtClean="0"/>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3128195"/>
            <a:ext cx="127637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3243512"/>
            <a:ext cx="1072476" cy="162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32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99277"/>
            <a:ext cx="1512168" cy="232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675886"/>
            <a:ext cx="1296144" cy="216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649" y="746609"/>
            <a:ext cx="1316153"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68144" y="3284984"/>
            <a:ext cx="1800200" cy="370759"/>
          </a:xfrm>
          <a:prstGeom prst="rect">
            <a:avLst/>
          </a:prstGeom>
        </p:spPr>
        <p:txBody>
          <a:bodyPr vert="horz" wrap="square" lIns="91440" tIns="45720" rIns="91440" bIns="45720" rtlCol="0" anchor="ctr">
            <a:normAutofit/>
          </a:bodyPr>
          <a:lstStyle/>
          <a:p>
            <a:endParaRPr lang="en-GB" dirty="0" smtClean="0"/>
          </a:p>
        </p:txBody>
      </p:sp>
      <p:sp>
        <p:nvSpPr>
          <p:cNvPr id="6" name="Rectangle 5"/>
          <p:cNvSpPr/>
          <p:nvPr/>
        </p:nvSpPr>
        <p:spPr>
          <a:xfrm>
            <a:off x="4860032" y="2659500"/>
            <a:ext cx="2430474" cy="369332"/>
          </a:xfrm>
          <a:prstGeom prst="rect">
            <a:avLst/>
          </a:prstGeom>
        </p:spPr>
        <p:txBody>
          <a:bodyPr wrap="none">
            <a:spAutoFit/>
          </a:bodyPr>
          <a:lstStyle/>
          <a:p>
            <a:r>
              <a:rPr lang="en-GB" dirty="0"/>
              <a:t>Jean </a:t>
            </a:r>
            <a:r>
              <a:rPr lang="en-GB" dirty="0" err="1"/>
              <a:t>Bodin</a:t>
            </a:r>
            <a:r>
              <a:rPr lang="en-GB" dirty="0"/>
              <a:t>, 1530-1596. </a:t>
            </a: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448" y="3284984"/>
            <a:ext cx="2084391" cy="290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75856" y="5733256"/>
            <a:ext cx="3342903" cy="369332"/>
          </a:xfrm>
          <a:prstGeom prst="rect">
            <a:avLst/>
          </a:prstGeom>
        </p:spPr>
        <p:txBody>
          <a:bodyPr wrap="none">
            <a:spAutoFit/>
          </a:bodyPr>
          <a:lstStyle/>
          <a:p>
            <a:r>
              <a:rPr lang="en-GB" dirty="0"/>
              <a:t>Jean Baptiste Colbert, 1619-1683.</a:t>
            </a:r>
          </a:p>
        </p:txBody>
      </p:sp>
    </p:spTree>
    <p:extLst>
      <p:ext uri="{BB962C8B-B14F-4D97-AF65-F5344CB8AC3E}">
        <p14:creationId xmlns:p14="http://schemas.microsoft.com/office/powerpoint/2010/main" val="138883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81300"/>
            <a:ext cx="1632397" cy="205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535955"/>
            <a:ext cx="16827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565948"/>
            <a:ext cx="2314368" cy="19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7584" y="2852936"/>
            <a:ext cx="4572000" cy="923330"/>
          </a:xfrm>
          <a:prstGeom prst="rect">
            <a:avLst/>
          </a:prstGeom>
        </p:spPr>
        <p:txBody>
          <a:bodyPr>
            <a:spAutoFit/>
          </a:bodyPr>
          <a:lstStyle/>
          <a:p>
            <a:r>
              <a:rPr lang="de-DE" dirty="0"/>
              <a:t>Veit Ludwig von </a:t>
            </a:r>
            <a:r>
              <a:rPr lang="de-DE" dirty="0" err="1"/>
              <a:t>Seckendorff</a:t>
            </a:r>
            <a:r>
              <a:rPr lang="de-DE" dirty="0"/>
              <a:t>, 1626-1692. </a:t>
            </a:r>
          </a:p>
          <a:p>
            <a:r>
              <a:rPr lang="de-DE" dirty="0"/>
              <a:t>•Der </a:t>
            </a:r>
            <a:r>
              <a:rPr lang="de-DE" dirty="0" err="1"/>
              <a:t>Teutsche</a:t>
            </a:r>
            <a:r>
              <a:rPr lang="de-DE" dirty="0"/>
              <a:t> Fürsten Staaten, 1655. </a:t>
            </a:r>
          </a:p>
          <a:p>
            <a:r>
              <a:rPr lang="de-DE" dirty="0"/>
              <a:t>•Der Christen </a:t>
            </a:r>
            <a:r>
              <a:rPr lang="de-DE" dirty="0" err="1"/>
              <a:t>Stat</a:t>
            </a:r>
            <a:r>
              <a:rPr lang="de-DE" dirty="0"/>
              <a:t>, 1688. </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6327" y="2690472"/>
            <a:ext cx="2225675"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452472"/>
            <a:ext cx="1822450"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4162" y="3843741"/>
            <a:ext cx="2448272" cy="2308324"/>
          </a:xfrm>
          <a:prstGeom prst="rect">
            <a:avLst/>
          </a:prstGeom>
        </p:spPr>
        <p:txBody>
          <a:bodyPr wrap="square">
            <a:spAutoFit/>
          </a:bodyPr>
          <a:lstStyle/>
          <a:p>
            <a:r>
              <a:rPr lang="de-DE" dirty="0"/>
              <a:t>Johann Joachim Becher, 1635-1682</a:t>
            </a:r>
          </a:p>
          <a:p>
            <a:r>
              <a:rPr lang="de-DE" i="1" dirty="0"/>
              <a:t>Politischer </a:t>
            </a:r>
            <a:r>
              <a:rPr lang="de-DE" i="1" dirty="0" err="1"/>
              <a:t>Discurs</a:t>
            </a:r>
            <a:r>
              <a:rPr lang="de-DE" i="1" dirty="0"/>
              <a:t> von den eigentlichen Ursachen des Auf- und Abnehmens der Städte, Länder und Republiken</a:t>
            </a:r>
            <a:r>
              <a:rPr lang="de-DE" dirty="0"/>
              <a:t>, 1668. </a:t>
            </a:r>
          </a:p>
        </p:txBody>
      </p:sp>
    </p:spTree>
    <p:extLst>
      <p:ext uri="{BB962C8B-B14F-4D97-AF65-F5344CB8AC3E}">
        <p14:creationId xmlns:p14="http://schemas.microsoft.com/office/powerpoint/2010/main" val="339940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altLang="el-GR" smtClean="0"/>
              <a:t>Σκοποί  ενότητας</a:t>
            </a:r>
          </a:p>
        </p:txBody>
      </p:sp>
      <p:sp>
        <p:nvSpPr>
          <p:cNvPr id="3" name="Content Placeholder 2"/>
          <p:cNvSpPr>
            <a:spLocks noGrp="1"/>
          </p:cNvSpPr>
          <p:nvPr>
            <p:ph idx="1"/>
          </p:nvPr>
        </p:nvSpPr>
        <p:spPr>
          <a:xfrm>
            <a:off x="463550" y="1557338"/>
            <a:ext cx="8229600" cy="4525962"/>
          </a:xfrm>
        </p:spPr>
        <p:txBody>
          <a:bodyPr/>
          <a:lstStyle/>
          <a:p>
            <a:pPr marL="0" eaLnBrk="1" hangingPunct="1"/>
            <a:r>
              <a:rPr lang="el-GR" altLang="el-GR" sz="2600" dirty="0" smtClean="0"/>
              <a:t>Να περιγράψει συνοπτικά την έννοια του μερκαντιλισμού</a:t>
            </a:r>
          </a:p>
          <a:p>
            <a:pPr marL="0" eaLnBrk="1" hangingPunct="1"/>
            <a:r>
              <a:rPr lang="el-GR" altLang="el-GR" sz="2600" dirty="0" smtClean="0"/>
              <a:t>Να δείξει τις διαφορετικές ερμηνείες του φαινομένου</a:t>
            </a:r>
            <a:endParaRPr lang="en-US" altLang="el-GR" sz="2600" dirty="0" smtClean="0"/>
          </a:p>
          <a:p>
            <a:pPr marL="0" eaLnBrk="1" hangingPunct="1"/>
            <a:r>
              <a:rPr lang="el-GR" altLang="el-GR" sz="2600" dirty="0" smtClean="0"/>
              <a:t>Να δείξει τις φάσεις του</a:t>
            </a:r>
          </a:p>
          <a:p>
            <a:pPr marL="0" eaLnBrk="1" hangingPunct="1"/>
            <a:r>
              <a:rPr lang="el-GR" altLang="el-GR" sz="2600" dirty="0" smtClean="0"/>
              <a:t>Να εξηγήσει σε τι διαφέρει από την μεταγενέστερη κλασική πολιτική οικονομία</a:t>
            </a:r>
          </a:p>
          <a:p>
            <a:pPr marL="0" eaLnBrk="1" hangingPunct="1"/>
            <a:r>
              <a:rPr lang="el-GR" altLang="el-GR" sz="2600" dirty="0" smtClean="0"/>
              <a:t>Να καταδείξει την επιρροή του στην μετέπειτα πολιτική οικονομία</a:t>
            </a:r>
          </a:p>
          <a:p>
            <a:pPr marL="0" eaLnBrk="1" hangingPunct="1"/>
            <a:endParaRPr lang="el-GR" altLang="el-G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3443759" cy="622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27984" y="620688"/>
            <a:ext cx="4392488" cy="923330"/>
          </a:xfrm>
          <a:prstGeom prst="rect">
            <a:avLst/>
          </a:prstGeom>
        </p:spPr>
        <p:txBody>
          <a:bodyPr wrap="square">
            <a:spAutoFit/>
          </a:bodyPr>
          <a:lstStyle/>
          <a:p>
            <a:r>
              <a:rPr lang="de-DE" dirty="0"/>
              <a:t>Philip Wilhelm von </a:t>
            </a:r>
            <a:r>
              <a:rPr lang="de-DE" dirty="0" err="1"/>
              <a:t>Hornick</a:t>
            </a:r>
            <a:r>
              <a:rPr lang="de-DE" dirty="0"/>
              <a:t>, 1638-1712. </a:t>
            </a:r>
          </a:p>
          <a:p>
            <a:r>
              <a:rPr lang="de-DE" dirty="0"/>
              <a:t>•</a:t>
            </a:r>
            <a:r>
              <a:rPr lang="de-DE" i="1" dirty="0" err="1"/>
              <a:t>Oesterreich</a:t>
            </a:r>
            <a:r>
              <a:rPr lang="de-DE" i="1" dirty="0"/>
              <a:t> über alles, wann es nur will </a:t>
            </a:r>
            <a:r>
              <a:rPr lang="de-DE" dirty="0"/>
              <a:t>1684. </a:t>
            </a:r>
          </a:p>
        </p:txBody>
      </p:sp>
    </p:spTree>
    <p:extLst>
      <p:ext uri="{BB962C8B-B14F-4D97-AF65-F5344CB8AC3E}">
        <p14:creationId xmlns:p14="http://schemas.microsoft.com/office/powerpoint/2010/main" val="146246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4"/>
            <a:ext cx="4572000" cy="4247317"/>
          </a:xfrm>
          <a:prstGeom prst="rect">
            <a:avLst/>
          </a:prstGeom>
        </p:spPr>
        <p:txBody>
          <a:bodyPr>
            <a:spAutoFit/>
          </a:bodyPr>
          <a:lstStyle/>
          <a:p>
            <a:r>
              <a:rPr lang="en-GB" dirty="0" smtClean="0"/>
              <a:t>Bernardo </a:t>
            </a:r>
            <a:r>
              <a:rPr lang="en-GB" dirty="0"/>
              <a:t>Davanzati, </a:t>
            </a:r>
            <a:r>
              <a:rPr lang="en-GB" dirty="0" smtClean="0"/>
              <a:t>1529-1606</a:t>
            </a:r>
            <a:endParaRPr lang="en-GB" dirty="0"/>
          </a:p>
          <a:p>
            <a:r>
              <a:rPr lang="en-GB" i="1" dirty="0"/>
              <a:t>A Discourse Upon Coins</a:t>
            </a:r>
            <a:r>
              <a:rPr lang="en-GB" dirty="0"/>
              <a:t>, 1588 </a:t>
            </a:r>
            <a:endParaRPr lang="el-GR" dirty="0" smtClean="0"/>
          </a:p>
          <a:p>
            <a:r>
              <a:rPr lang="en-GB" dirty="0" smtClean="0"/>
              <a:t>Giovani </a:t>
            </a:r>
            <a:r>
              <a:rPr lang="en-GB" dirty="0" err="1"/>
              <a:t>Botero</a:t>
            </a:r>
            <a:r>
              <a:rPr lang="en-GB" dirty="0"/>
              <a:t>, c.1544–1617</a:t>
            </a:r>
          </a:p>
          <a:p>
            <a:r>
              <a:rPr lang="en-GB" i="1" dirty="0"/>
              <a:t>The Greatness of Cities: A Treatise Concerning The Causes of the </a:t>
            </a:r>
            <a:r>
              <a:rPr lang="en-GB" i="1" dirty="0" err="1"/>
              <a:t>Magnificency</a:t>
            </a:r>
            <a:r>
              <a:rPr lang="en-GB" i="1" dirty="0"/>
              <a:t> and Greatness of Cities</a:t>
            </a:r>
            <a:r>
              <a:rPr lang="en-GB" dirty="0"/>
              <a:t> (1606 English), </a:t>
            </a:r>
          </a:p>
          <a:p>
            <a:r>
              <a:rPr lang="en-GB" i="1" dirty="0"/>
              <a:t>Della </a:t>
            </a:r>
            <a:r>
              <a:rPr lang="en-GB" i="1" dirty="0" err="1"/>
              <a:t>Ragion</a:t>
            </a:r>
            <a:r>
              <a:rPr lang="en-GB" i="1" dirty="0"/>
              <a:t> di </a:t>
            </a:r>
            <a:r>
              <a:rPr lang="en-GB" i="1" dirty="0" err="1"/>
              <a:t>Stato</a:t>
            </a:r>
            <a:r>
              <a:rPr lang="en-GB" i="1" dirty="0"/>
              <a:t>: </a:t>
            </a:r>
            <a:r>
              <a:rPr lang="en-GB" i="1" dirty="0" err="1"/>
              <a:t>Libri</a:t>
            </a:r>
            <a:r>
              <a:rPr lang="en-GB" i="1" dirty="0"/>
              <a:t> </a:t>
            </a:r>
            <a:r>
              <a:rPr lang="en-GB" i="1" dirty="0" err="1"/>
              <a:t>dieci</a:t>
            </a:r>
            <a:r>
              <a:rPr lang="en-GB" i="1" dirty="0"/>
              <a:t> </a:t>
            </a:r>
            <a:r>
              <a:rPr lang="en-GB" dirty="0"/>
              <a:t>[Delle cause </a:t>
            </a:r>
            <a:r>
              <a:rPr lang="en-GB" dirty="0" err="1"/>
              <a:t>della</a:t>
            </a:r>
            <a:r>
              <a:rPr lang="en-GB" dirty="0"/>
              <a:t> </a:t>
            </a:r>
            <a:r>
              <a:rPr lang="en-GB" dirty="0" err="1"/>
              <a:t>grandezza</a:t>
            </a:r>
            <a:r>
              <a:rPr lang="en-GB" dirty="0"/>
              <a:t> delle </a:t>
            </a:r>
            <a:r>
              <a:rPr lang="en-GB" dirty="0" err="1"/>
              <a:t>città</a:t>
            </a:r>
            <a:r>
              <a:rPr lang="en-GB" dirty="0"/>
              <a:t> </a:t>
            </a:r>
            <a:r>
              <a:rPr lang="en-GB" dirty="0" smtClean="0"/>
              <a:t>1588]</a:t>
            </a:r>
            <a:endParaRPr lang="en-GB" dirty="0"/>
          </a:p>
          <a:p>
            <a:r>
              <a:rPr lang="en-GB" dirty="0"/>
              <a:t>Antonio Genovesi, 1712 –1769</a:t>
            </a:r>
          </a:p>
          <a:p>
            <a:r>
              <a:rPr lang="en-GB" i="1" dirty="0"/>
              <a:t>Delle </a:t>
            </a:r>
            <a:r>
              <a:rPr lang="en-GB" i="1" dirty="0" err="1"/>
              <a:t>lezioni</a:t>
            </a:r>
            <a:r>
              <a:rPr lang="en-GB" i="1" dirty="0"/>
              <a:t> di </a:t>
            </a:r>
            <a:r>
              <a:rPr lang="en-GB" i="1" dirty="0" err="1"/>
              <a:t>commercio</a:t>
            </a:r>
            <a:r>
              <a:rPr lang="en-GB" i="1" dirty="0"/>
              <a:t> o </a:t>
            </a:r>
            <a:r>
              <a:rPr lang="en-GB" i="1" dirty="0" err="1"/>
              <a:t>sia</a:t>
            </a:r>
            <a:r>
              <a:rPr lang="en-GB" i="1" dirty="0"/>
              <a:t> </a:t>
            </a:r>
            <a:r>
              <a:rPr lang="en-GB" i="1" dirty="0" err="1"/>
              <a:t>d'economia</a:t>
            </a:r>
            <a:r>
              <a:rPr lang="en-GB" i="1" dirty="0"/>
              <a:t> </a:t>
            </a:r>
            <a:r>
              <a:rPr lang="en-GB" i="1" dirty="0" err="1"/>
              <a:t>civile</a:t>
            </a:r>
            <a:r>
              <a:rPr lang="en-GB" dirty="0"/>
              <a:t>, </a:t>
            </a:r>
            <a:r>
              <a:rPr lang="en-GB" dirty="0" smtClean="0"/>
              <a:t>1765</a:t>
            </a:r>
            <a:endParaRPr lang="en-GB" dirty="0"/>
          </a:p>
          <a:p>
            <a:r>
              <a:rPr lang="en-GB" i="1" dirty="0" err="1"/>
              <a:t>Diceosina</a:t>
            </a:r>
            <a:r>
              <a:rPr lang="en-GB" i="1" dirty="0"/>
              <a:t>  </a:t>
            </a:r>
            <a:r>
              <a:rPr lang="en-GB" i="1" dirty="0" err="1"/>
              <a:t>o'sia</a:t>
            </a:r>
            <a:r>
              <a:rPr lang="en-GB" i="1" dirty="0"/>
              <a:t>  </a:t>
            </a:r>
            <a:r>
              <a:rPr lang="en-GB" i="1" dirty="0" err="1"/>
              <a:t>filosofia</a:t>
            </a:r>
            <a:r>
              <a:rPr lang="en-GB" i="1" dirty="0"/>
              <a:t>  del  giusto  e  </a:t>
            </a:r>
            <a:r>
              <a:rPr lang="en-GB" i="1" dirty="0" err="1"/>
              <a:t>dell'onesto</a:t>
            </a:r>
            <a:r>
              <a:rPr lang="en-GB" dirty="0"/>
              <a:t>, 1767 [1835 edition]</a:t>
            </a:r>
          </a:p>
          <a:p>
            <a:r>
              <a:rPr lang="en-GB" dirty="0" smtClean="0"/>
              <a:t>Pietro </a:t>
            </a:r>
            <a:r>
              <a:rPr lang="en-GB" dirty="0" err="1"/>
              <a:t>Verri</a:t>
            </a:r>
            <a:r>
              <a:rPr lang="en-GB" dirty="0"/>
              <a:t>, 1728-1797</a:t>
            </a:r>
          </a:p>
          <a:p>
            <a:r>
              <a:rPr lang="en-GB" i="1" dirty="0" err="1"/>
              <a:t>Meditazioni</a:t>
            </a:r>
            <a:r>
              <a:rPr lang="en-GB" i="1" dirty="0"/>
              <a:t> </a:t>
            </a:r>
            <a:r>
              <a:rPr lang="en-GB" i="1" dirty="0" err="1"/>
              <a:t>sulla</a:t>
            </a:r>
            <a:r>
              <a:rPr lang="en-GB" i="1" dirty="0"/>
              <a:t> </a:t>
            </a:r>
            <a:r>
              <a:rPr lang="en-GB" i="1" dirty="0" err="1"/>
              <a:t>economia</a:t>
            </a:r>
            <a:r>
              <a:rPr lang="en-GB" i="1" dirty="0"/>
              <a:t> </a:t>
            </a:r>
            <a:r>
              <a:rPr lang="en-GB" i="1" dirty="0" err="1"/>
              <a:t>politica</a:t>
            </a:r>
            <a:r>
              <a:rPr lang="en-GB" i="1" dirty="0"/>
              <a:t> </a:t>
            </a:r>
            <a:r>
              <a:rPr lang="en-GB" dirty="0"/>
              <a:t>(1771)</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812198"/>
            <a:ext cx="936104" cy="130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029" y="2716212"/>
            <a:ext cx="1011544" cy="143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029" y="4581128"/>
            <a:ext cx="13350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891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6"/>
          <p:cNvSpPr>
            <a:spLocks noGrp="1"/>
          </p:cNvSpPr>
          <p:nvPr>
            <p:ph type="ctrTitle"/>
          </p:nvPr>
        </p:nvSpPr>
        <p:spPr/>
        <p:txBody>
          <a:bodyPr/>
          <a:lstStyle/>
          <a:p>
            <a:pPr eaLnBrk="1" hangingPunct="1"/>
            <a:r>
              <a:rPr lang="el-GR" altLang="el-GR" smtClean="0"/>
              <a:t>Τέλος Ενότητας</a:t>
            </a:r>
          </a:p>
        </p:txBody>
      </p:sp>
      <p:sp>
        <p:nvSpPr>
          <p:cNvPr id="22531" name="Υπότιτλος 7"/>
          <p:cNvSpPr>
            <a:spLocks noGrp="1"/>
          </p:cNvSpPr>
          <p:nvPr>
            <p:ph type="subTitle" idx="1"/>
          </p:nvPr>
        </p:nvSpPr>
        <p:spPr>
          <a:xfrm>
            <a:off x="684213" y="3886200"/>
            <a:ext cx="7775575" cy="1752600"/>
          </a:xfrm>
        </p:spPr>
        <p:txBody>
          <a:bodyPr/>
          <a:lstStyle/>
          <a:p>
            <a:pPr eaLnBrk="1" hangingPunct="1"/>
            <a:endParaRPr lang="el-GR" altLang="el-G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232779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023205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r>
              <a:rPr lang="el-GR" sz="2000" dirty="0"/>
              <a:t>Έχουν προηγηθεί οι κάτωθι εκδόσεις:</a:t>
            </a:r>
          </a:p>
          <a:p>
            <a:r>
              <a:rPr lang="el-GR" sz="2000" dirty="0" smtClean="0"/>
              <a:t>Έκδοση διαθέσιμη </a:t>
            </a:r>
            <a:r>
              <a:rPr lang="el-GR" sz="2000" dirty="0">
                <a:hlinkClick r:id="rId3"/>
              </a:rPr>
              <a:t>εδώ</a:t>
            </a:r>
            <a:r>
              <a:rPr lang="el-GR" sz="2000" dirty="0"/>
              <a:t>. </a:t>
            </a:r>
          </a:p>
        </p:txBody>
      </p:sp>
    </p:spTree>
    <p:extLst>
      <p:ext uri="{BB962C8B-B14F-4D97-AF65-F5344CB8AC3E}">
        <p14:creationId xmlns:p14="http://schemas.microsoft.com/office/powerpoint/2010/main" val="3690585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Εθνικόν και Καποδιστριακόν </a:t>
            </a:r>
            <a:r>
              <a:rPr lang="el-GR" sz="2000" dirty="0" err="1" smtClean="0"/>
              <a:t>Πανεπιστήμιον</a:t>
            </a:r>
            <a:r>
              <a:rPr lang="el-GR" sz="2000" dirty="0" smtClean="0"/>
              <a:t> Αθηνών</a:t>
            </a:r>
            <a:r>
              <a:rPr lang="en-US" sz="2000" dirty="0" smtClean="0"/>
              <a:t>, </a:t>
            </a:r>
            <a:r>
              <a:rPr lang="el-GR" sz="2000" dirty="0"/>
              <a:t>Νίκος </a:t>
            </a:r>
            <a:r>
              <a:rPr lang="el-GR" sz="2000" dirty="0" err="1" smtClean="0"/>
              <a:t>Θεοχαράκης</a:t>
            </a:r>
            <a:r>
              <a:rPr lang="el-GR" sz="2000" dirty="0" smtClean="0"/>
              <a:t> 2015</a:t>
            </a:r>
            <a:r>
              <a:rPr lang="el-GR" sz="2000" dirty="0"/>
              <a:t>. Νίκος </a:t>
            </a:r>
            <a:r>
              <a:rPr lang="el-GR" sz="2000" dirty="0" err="1"/>
              <a:t>Θεοχαράκης</a:t>
            </a:r>
            <a:r>
              <a:rPr lang="el-GR" sz="2000" dirty="0"/>
              <a:t>. «Ιστορία Οικονομικών Θεωριών. </a:t>
            </a:r>
            <a:r>
              <a:rPr lang="el-GR" sz="2000" dirty="0"/>
              <a:t>Μερκαντιλισμός». </a:t>
            </a:r>
            <a:r>
              <a:rPr lang="el-GR" sz="2000" dirty="0" smtClean="0"/>
              <a:t>Έκδοση: 1.0. Αθήνα 2015. Διαθέσιμο από τη δικτυακή διεύθυνση: </a:t>
            </a:r>
            <a:r>
              <a:rPr lang="en-GB" sz="2000" dirty="0">
                <a:hlinkClick r:id="rId3"/>
              </a:rPr>
              <a:t>http://</a:t>
            </a:r>
            <a:r>
              <a:rPr lang="en-GB" sz="2000" dirty="0" smtClean="0">
                <a:hlinkClick r:id="rId3"/>
              </a:rPr>
              <a:t>opencourses.uoa.gr/courses/ECON1</a:t>
            </a:r>
            <a:r>
              <a:rPr lang="el-GR" sz="2000" dirty="0" smtClean="0"/>
              <a:t>. </a:t>
            </a:r>
          </a:p>
          <a:p>
            <a:endParaRPr lang="el-GR" sz="2000" dirty="0"/>
          </a:p>
        </p:txBody>
      </p:sp>
    </p:spTree>
    <p:extLst>
      <p:ext uri="{BB962C8B-B14F-4D97-AF65-F5344CB8AC3E}">
        <p14:creationId xmlns:p14="http://schemas.microsoft.com/office/powerpoint/2010/main" val="3166310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517799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751500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464156" y="1556792"/>
            <a:ext cx="8356316" cy="4525963"/>
          </a:xfrm>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a:t>
            </a:r>
            <a:r>
              <a:rPr lang="el-GR" sz="2000" dirty="0" smtClean="0"/>
              <a:t>του συγγραφέα </a:t>
            </a:r>
            <a:r>
              <a:rPr lang="el-GR" sz="2000" dirty="0"/>
              <a:t>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buNone/>
            </a:pPr>
            <a:endParaRPr lang="el-GR" sz="1400" dirty="0"/>
          </a:p>
          <a:p>
            <a:pPr marL="0" indent="0">
              <a:buNone/>
            </a:pPr>
            <a:r>
              <a:rPr lang="el-GR" sz="2000" dirty="0"/>
              <a:t>Οι 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endParaRPr lang="el-GR" sz="2000" dirty="0">
              <a:solidFill>
                <a:srgbClr val="FF0000"/>
              </a:solidFill>
            </a:endParaRPr>
          </a:p>
        </p:txBody>
      </p:sp>
    </p:spTree>
    <p:extLst>
      <p:ext uri="{BB962C8B-B14F-4D97-AF65-F5344CB8AC3E}">
        <p14:creationId xmlns:p14="http://schemas.microsoft.com/office/powerpoint/2010/main" val="2723238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l-GR" altLang="el-GR" smtClean="0"/>
              <a:t>Περιεχόμενα ενότητας</a:t>
            </a:r>
          </a:p>
        </p:txBody>
      </p:sp>
      <p:sp>
        <p:nvSpPr>
          <p:cNvPr id="3" name="Content Placeholder 2"/>
          <p:cNvSpPr>
            <a:spLocks noGrp="1"/>
          </p:cNvSpPr>
          <p:nvPr>
            <p:ph idx="1"/>
          </p:nvPr>
        </p:nvSpPr>
        <p:spPr>
          <a:xfrm>
            <a:off x="463550" y="1557338"/>
            <a:ext cx="8229600" cy="4525962"/>
          </a:xfrm>
        </p:spPr>
        <p:txBody>
          <a:bodyPr rtlCol="0">
            <a:normAutofit fontScale="70000" lnSpcReduction="20000"/>
          </a:bodyPr>
          <a:lstStyle/>
          <a:p>
            <a:pPr marL="0" eaLnBrk="1" fontAlgn="auto" hangingPunct="1">
              <a:spcAft>
                <a:spcPts val="0"/>
              </a:spcAft>
              <a:buFont typeface="Arial" pitchFamily="34" charset="0"/>
              <a:buChar char="•"/>
              <a:defRPr/>
            </a:pPr>
            <a:r>
              <a:rPr lang="el-GR" b="1" dirty="0" smtClean="0"/>
              <a:t>Μερκαντιλισμός</a:t>
            </a:r>
            <a:endParaRPr lang="el-GR" b="1" dirty="0"/>
          </a:p>
          <a:p>
            <a:pPr marL="400050" lvl="1" eaLnBrk="1" fontAlgn="auto" hangingPunct="1">
              <a:spcAft>
                <a:spcPts val="0"/>
              </a:spcAft>
              <a:buFont typeface="Arial" pitchFamily="34" charset="0"/>
              <a:buChar char="•"/>
              <a:defRPr/>
            </a:pPr>
            <a:r>
              <a:rPr lang="el-GR" dirty="0" smtClean="0"/>
              <a:t>Ερμηνείες του μερκαντιλισμού</a:t>
            </a:r>
          </a:p>
          <a:p>
            <a:pPr marL="800100" lvl="2" eaLnBrk="1" fontAlgn="auto" hangingPunct="1">
              <a:spcAft>
                <a:spcPts val="0"/>
              </a:spcAft>
              <a:buFont typeface="Arial" pitchFamily="34" charset="0"/>
              <a:buChar char="•"/>
              <a:defRPr/>
            </a:pPr>
            <a:r>
              <a:rPr lang="en-US" sz="2600" dirty="0" smtClean="0"/>
              <a:t>Mirabeau, Smith, Viner</a:t>
            </a:r>
          </a:p>
          <a:p>
            <a:pPr marL="800100" lvl="2" eaLnBrk="1" fontAlgn="auto" hangingPunct="1">
              <a:spcAft>
                <a:spcPts val="0"/>
              </a:spcAft>
              <a:buFont typeface="Arial" pitchFamily="34" charset="0"/>
              <a:buChar char="•"/>
              <a:defRPr/>
            </a:pPr>
            <a:r>
              <a:rPr lang="el-GR" sz="2600" dirty="0" smtClean="0"/>
              <a:t>Ιστορική Σχολή [</a:t>
            </a:r>
            <a:r>
              <a:rPr lang="en-US" sz="2600" dirty="0" smtClean="0"/>
              <a:t>G. Schmoller]. E.F. Heckscher</a:t>
            </a:r>
            <a:endParaRPr lang="el-GR" sz="2600" dirty="0" smtClean="0"/>
          </a:p>
          <a:p>
            <a:pPr marL="400050" lvl="1" eaLnBrk="1" fontAlgn="auto" hangingPunct="1">
              <a:spcAft>
                <a:spcPts val="0"/>
              </a:spcAft>
              <a:buFont typeface="Arial" pitchFamily="34" charset="0"/>
              <a:buChar char="•"/>
              <a:defRPr/>
            </a:pPr>
            <a:r>
              <a:rPr lang="el-GR" dirty="0" smtClean="0"/>
              <a:t>Χώρες / συγγραφείς / περίοδοι μερκαντιλισμού</a:t>
            </a:r>
          </a:p>
          <a:p>
            <a:pPr marL="800100" lvl="2" eaLnBrk="1" fontAlgn="auto" hangingPunct="1">
              <a:spcAft>
                <a:spcPts val="0"/>
              </a:spcAft>
              <a:buFont typeface="Arial" pitchFamily="34" charset="0"/>
              <a:buChar char="•"/>
              <a:defRPr/>
            </a:pPr>
            <a:r>
              <a:rPr lang="el-GR" sz="2600" i="1" dirty="0" smtClean="0"/>
              <a:t>Αγγλία, Γαλλία, Γερμανία/Αυστρία, Ιταλία</a:t>
            </a:r>
          </a:p>
          <a:p>
            <a:pPr marL="1257300" lvl="3" eaLnBrk="1" fontAlgn="auto" hangingPunct="1">
              <a:spcAft>
                <a:spcPts val="0"/>
              </a:spcAft>
              <a:buFont typeface="Arial" pitchFamily="34" charset="0"/>
              <a:buChar char="•"/>
              <a:defRPr/>
            </a:pPr>
            <a:r>
              <a:rPr lang="en-US" sz="2300" i="1" dirty="0" smtClean="0"/>
              <a:t>Thomas Gresham, John Hales, </a:t>
            </a:r>
            <a:r>
              <a:rPr lang="en-US" sz="2300" b="1" i="1" dirty="0" smtClean="0"/>
              <a:t>Thomas Mun</a:t>
            </a:r>
            <a:r>
              <a:rPr lang="en-US" sz="2300" i="1" dirty="0" smtClean="0"/>
              <a:t>, Edward </a:t>
            </a:r>
            <a:r>
              <a:rPr lang="en-US" sz="2300" i="1" dirty="0" err="1" smtClean="0"/>
              <a:t>Misselden</a:t>
            </a:r>
            <a:r>
              <a:rPr lang="en-US" sz="2300" i="1" dirty="0" smtClean="0"/>
              <a:t>, Gerrard de </a:t>
            </a:r>
            <a:r>
              <a:rPr lang="en-US" sz="2300" i="1" dirty="0" err="1" smtClean="0"/>
              <a:t>Malynes</a:t>
            </a:r>
            <a:r>
              <a:rPr lang="en-US" sz="2300" i="1" dirty="0" smtClean="0"/>
              <a:t>, </a:t>
            </a:r>
            <a:r>
              <a:rPr lang="en-US" sz="2300" b="1" i="1" dirty="0" smtClean="0"/>
              <a:t>William Petty</a:t>
            </a:r>
            <a:r>
              <a:rPr lang="en-US" sz="2300" i="1" dirty="0" smtClean="0"/>
              <a:t>, John Locke, Dudley North, Josiah Child, Charles </a:t>
            </a:r>
            <a:r>
              <a:rPr lang="en-US" sz="2300" i="1" dirty="0" err="1" smtClean="0"/>
              <a:t>D’Avenant</a:t>
            </a:r>
            <a:r>
              <a:rPr lang="en-US" sz="2300" i="1" dirty="0" smtClean="0"/>
              <a:t>, Nicholas </a:t>
            </a:r>
            <a:r>
              <a:rPr lang="en-US" sz="2300" i="1" dirty="0" err="1" smtClean="0"/>
              <a:t>Barbon</a:t>
            </a:r>
            <a:r>
              <a:rPr lang="en-US" sz="2300" i="1" dirty="0" smtClean="0"/>
              <a:t>, </a:t>
            </a:r>
            <a:r>
              <a:rPr lang="en-US" sz="2300" b="1" i="1" dirty="0" smtClean="0"/>
              <a:t>Bernard de Mandeville</a:t>
            </a:r>
            <a:r>
              <a:rPr lang="en-US" sz="2300" i="1" dirty="0" smtClean="0"/>
              <a:t>, </a:t>
            </a:r>
            <a:r>
              <a:rPr lang="en-US" sz="2300" b="1" i="1" dirty="0" smtClean="0"/>
              <a:t>James Steuart</a:t>
            </a:r>
          </a:p>
          <a:p>
            <a:pPr marL="1257300" lvl="3" eaLnBrk="1" fontAlgn="auto" hangingPunct="1">
              <a:spcAft>
                <a:spcPts val="0"/>
              </a:spcAft>
              <a:buFont typeface="Arial" pitchFamily="34" charset="0"/>
              <a:buChar char="•"/>
              <a:defRPr/>
            </a:pPr>
            <a:r>
              <a:rPr lang="en-US" sz="2300" i="1" dirty="0" smtClean="0"/>
              <a:t>Jean </a:t>
            </a:r>
            <a:r>
              <a:rPr lang="en-US" sz="2300" i="1" dirty="0" err="1" smtClean="0"/>
              <a:t>Bodin</a:t>
            </a:r>
            <a:r>
              <a:rPr lang="en-US" sz="2300" i="1" dirty="0" smtClean="0"/>
              <a:t>, Antoine de </a:t>
            </a:r>
            <a:r>
              <a:rPr lang="en-US" sz="2300" i="1" dirty="0" err="1" smtClean="0"/>
              <a:t>Monchrestien</a:t>
            </a:r>
            <a:r>
              <a:rPr lang="en-US" sz="2300" i="1" dirty="0" smtClean="0"/>
              <a:t>, Jean-Baptiste Colbert</a:t>
            </a:r>
          </a:p>
          <a:p>
            <a:pPr marL="1257300" lvl="3" eaLnBrk="1" fontAlgn="auto" hangingPunct="1">
              <a:spcAft>
                <a:spcPts val="0"/>
              </a:spcAft>
              <a:buFont typeface="Arial" pitchFamily="34" charset="0"/>
              <a:buChar char="•"/>
              <a:defRPr/>
            </a:pPr>
            <a:r>
              <a:rPr lang="en-US" sz="2300" i="1" dirty="0"/>
              <a:t> </a:t>
            </a:r>
            <a:r>
              <a:rPr lang="en-US" sz="2300" i="1" dirty="0" err="1"/>
              <a:t>Veit</a:t>
            </a:r>
            <a:r>
              <a:rPr lang="en-US" sz="2300" i="1" dirty="0"/>
              <a:t> Ludwig von </a:t>
            </a:r>
            <a:r>
              <a:rPr lang="en-US" sz="2300" i="1" dirty="0" err="1"/>
              <a:t>Seckendorff</a:t>
            </a:r>
            <a:r>
              <a:rPr lang="en-US" sz="2300" i="1" dirty="0"/>
              <a:t>, Johann Joachim </a:t>
            </a:r>
            <a:r>
              <a:rPr lang="en-US" sz="2300" i="1" dirty="0" err="1" smtClean="0"/>
              <a:t>Becher</a:t>
            </a:r>
            <a:r>
              <a:rPr lang="en-US" sz="2300" i="1" dirty="0"/>
              <a:t>, Philip Wilhelm von </a:t>
            </a:r>
            <a:r>
              <a:rPr lang="en-US" sz="2300" i="1" dirty="0" err="1" smtClean="0"/>
              <a:t>Hornick</a:t>
            </a:r>
            <a:endParaRPr lang="en-US" sz="2300" i="1" dirty="0" smtClean="0"/>
          </a:p>
          <a:p>
            <a:pPr marL="1257300" lvl="3" eaLnBrk="1" fontAlgn="auto" hangingPunct="1">
              <a:spcAft>
                <a:spcPts val="0"/>
              </a:spcAft>
              <a:buFont typeface="Arial" pitchFamily="34" charset="0"/>
              <a:buChar char="•"/>
              <a:defRPr/>
            </a:pPr>
            <a:r>
              <a:rPr lang="en-GB" sz="2300" i="1" dirty="0"/>
              <a:t>Bernardo Davanzati, Giovani </a:t>
            </a:r>
            <a:r>
              <a:rPr lang="en-GB" sz="2300" i="1" dirty="0" err="1" smtClean="0"/>
              <a:t>Botero</a:t>
            </a:r>
            <a:r>
              <a:rPr lang="en-GB" sz="2300" i="1" dirty="0"/>
              <a:t>, </a:t>
            </a:r>
            <a:r>
              <a:rPr lang="en-GB" sz="2300" i="1" dirty="0" smtClean="0"/>
              <a:t>Antonio Serra, Antonio </a:t>
            </a:r>
            <a:r>
              <a:rPr lang="en-GB" sz="2300" i="1" dirty="0"/>
              <a:t>Genovesi, Pietro </a:t>
            </a:r>
            <a:r>
              <a:rPr lang="en-GB" sz="2300" i="1" dirty="0" err="1" smtClean="0"/>
              <a:t>Verri</a:t>
            </a:r>
            <a:endParaRPr lang="en-GB" sz="2300" i="1" dirty="0" smtClean="0"/>
          </a:p>
          <a:p>
            <a:pPr marL="800100" lvl="2" eaLnBrk="1" fontAlgn="auto" hangingPunct="1">
              <a:spcAft>
                <a:spcPts val="0"/>
              </a:spcAft>
              <a:buFont typeface="Arial" pitchFamily="34" charset="0"/>
              <a:buChar char="•"/>
              <a:defRPr/>
            </a:pPr>
            <a:r>
              <a:rPr lang="el-GR" sz="2600" i="1" dirty="0" err="1" smtClean="0"/>
              <a:t>Μπουλιονισμός</a:t>
            </a:r>
            <a:r>
              <a:rPr lang="el-GR" sz="2600" i="1" dirty="0"/>
              <a:t> </a:t>
            </a:r>
            <a:r>
              <a:rPr lang="el-GR" sz="2600" i="1" dirty="0" smtClean="0"/>
              <a:t>/ Κλασικός μερκαντιλισμός / Ύστερος μερκαντιλισμός</a:t>
            </a:r>
          </a:p>
          <a:p>
            <a:pPr marL="0" indent="0" eaLnBrk="1" fontAlgn="auto" hangingPunct="1">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ctrTitle"/>
          </p:nvPr>
        </p:nvSpPr>
        <p:spPr/>
        <p:txBody>
          <a:bodyPr/>
          <a:lstStyle/>
          <a:p>
            <a:pPr eaLnBrk="1" hangingPunct="1"/>
            <a:r>
              <a:rPr lang="el-GR" altLang="el-GR" smtClean="0"/>
              <a:t>Μερκαντιλισμός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l-GR" altLang="el-GR" sz="4000" smtClean="0"/>
              <a:t>Μερκαντιλισμός</a:t>
            </a:r>
            <a:endParaRPr lang="en-GB" altLang="el-GR" sz="4000" smtClean="0"/>
          </a:p>
        </p:txBody>
      </p:sp>
      <p:sp>
        <p:nvSpPr>
          <p:cNvPr id="13315" name="Content Placeholder 2"/>
          <p:cNvSpPr>
            <a:spLocks noGrp="1"/>
          </p:cNvSpPr>
          <p:nvPr>
            <p:ph idx="1"/>
          </p:nvPr>
        </p:nvSpPr>
        <p:spPr>
          <a:xfrm>
            <a:off x="463550" y="1557338"/>
            <a:ext cx="8229600" cy="4525962"/>
          </a:xfrm>
        </p:spPr>
        <p:txBody>
          <a:bodyPr/>
          <a:lstStyle/>
          <a:p>
            <a:pPr eaLnBrk="1" hangingPunct="1"/>
            <a:r>
              <a:rPr lang="el-GR" altLang="el-GR" sz="2000" dirty="0" smtClean="0"/>
              <a:t>Ο όρος μερκαντιλισμός δημιουργείται μετά το φαινόμενο και έχει κριτική χροιά.  Δύο ερμηνείες: Η </a:t>
            </a:r>
            <a:r>
              <a:rPr lang="el-GR" altLang="el-GR" sz="2000" b="1" dirty="0" smtClean="0"/>
              <a:t>αρνητική</a:t>
            </a:r>
            <a:r>
              <a:rPr lang="el-GR" altLang="el-GR" sz="2000" dirty="0" smtClean="0"/>
              <a:t> (</a:t>
            </a:r>
            <a:r>
              <a:rPr lang="en-US" altLang="el-GR" sz="2000" dirty="0" smtClean="0"/>
              <a:t>Mirabeau – Smith)</a:t>
            </a:r>
            <a:endParaRPr lang="el-GR" altLang="el-GR" sz="2000" dirty="0" smtClean="0"/>
          </a:p>
          <a:p>
            <a:pPr eaLnBrk="1" hangingPunct="1"/>
            <a:r>
              <a:rPr lang="en-GB" altLang="el-GR" sz="2000" dirty="0" smtClean="0"/>
              <a:t>Victor de </a:t>
            </a:r>
            <a:r>
              <a:rPr lang="en-GB" altLang="el-GR" sz="2000" dirty="0" err="1" smtClean="0"/>
              <a:t>Riqueti</a:t>
            </a:r>
            <a:r>
              <a:rPr lang="en-GB" altLang="el-GR" sz="2000" dirty="0" smtClean="0"/>
              <a:t>, Marquis de </a:t>
            </a:r>
            <a:r>
              <a:rPr lang="en-GB" altLang="el-GR" sz="2000" b="1" dirty="0" smtClean="0"/>
              <a:t>Mirabeau</a:t>
            </a:r>
            <a:r>
              <a:rPr lang="en-GB" altLang="el-GR" sz="2000" dirty="0" smtClean="0"/>
              <a:t>, </a:t>
            </a:r>
            <a:r>
              <a:rPr lang="el-GR" altLang="el-GR" sz="2000" dirty="0" smtClean="0"/>
              <a:t>(</a:t>
            </a:r>
            <a:r>
              <a:rPr lang="en-GB" altLang="el-GR" sz="2000" dirty="0" smtClean="0"/>
              <a:t>1715-1789</a:t>
            </a:r>
            <a:r>
              <a:rPr lang="el-GR" altLang="el-GR" sz="2000" dirty="0" smtClean="0"/>
              <a:t>)</a:t>
            </a:r>
            <a:r>
              <a:rPr lang="en-US" altLang="el-GR" sz="2000" dirty="0" smtClean="0"/>
              <a:t> </a:t>
            </a:r>
            <a:r>
              <a:rPr lang="el-GR" altLang="el-GR" sz="2000" dirty="0" smtClean="0"/>
              <a:t>[φυσιοκράτης]</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781300"/>
            <a:ext cx="2376487"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781300"/>
            <a:ext cx="1800225" cy="305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TextBox 1"/>
          <p:cNvSpPr txBox="1">
            <a:spLocks noChangeArrowheads="1"/>
          </p:cNvSpPr>
          <p:nvPr/>
        </p:nvSpPr>
        <p:spPr bwMode="auto">
          <a:xfrm>
            <a:off x="5795963" y="2924175"/>
            <a:ext cx="2376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l-GR"/>
              <a:t>Système mercantile</a:t>
            </a:r>
            <a:endParaRPr lang="en-GB" altLang="el-GR"/>
          </a:p>
        </p:txBody>
      </p:sp>
      <p:sp>
        <p:nvSpPr>
          <p:cNvPr id="2" name="TextBox 1"/>
          <p:cNvSpPr txBox="1"/>
          <p:nvPr/>
        </p:nvSpPr>
        <p:spPr>
          <a:xfrm>
            <a:off x="5940152" y="3501008"/>
            <a:ext cx="2304256" cy="1224136"/>
          </a:xfrm>
          <a:prstGeom prst="rect">
            <a:avLst/>
          </a:prstGeom>
        </p:spPr>
        <p:txBody>
          <a:bodyPr vert="horz" wrap="square" lIns="91440" tIns="45720" rIns="91440" bIns="45720" rtlCol="0" anchor="ctr">
            <a:normAutofit/>
          </a:bodyPr>
          <a:lstStyle/>
          <a:p>
            <a:r>
              <a:rPr lang="el-GR" dirty="0" smtClean="0"/>
              <a:t>Περιγράφει ένα σύστημα άμεσης κρατικής παρέμβασης στην οικονομία</a:t>
            </a:r>
            <a:endParaRPr lang="en-GB"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l-GR" altLang="el-GR" sz="4000" smtClean="0"/>
              <a:t>Μερκαντιλισμός</a:t>
            </a:r>
            <a:endParaRPr lang="en-GB" altLang="el-GR" sz="4000" smtClean="0"/>
          </a:p>
        </p:txBody>
      </p:sp>
      <p:sp>
        <p:nvSpPr>
          <p:cNvPr id="14339" name="Content Placeholder 2"/>
          <p:cNvSpPr>
            <a:spLocks noGrp="1"/>
          </p:cNvSpPr>
          <p:nvPr>
            <p:ph idx="1"/>
          </p:nvPr>
        </p:nvSpPr>
        <p:spPr>
          <a:xfrm>
            <a:off x="463550" y="1557338"/>
            <a:ext cx="8229600" cy="4525962"/>
          </a:xfrm>
        </p:spPr>
        <p:txBody>
          <a:bodyPr/>
          <a:lstStyle/>
          <a:p>
            <a:pPr eaLnBrk="1" hangingPunct="1"/>
            <a:r>
              <a:rPr lang="el-GR" altLang="el-GR" sz="2000" smtClean="0"/>
              <a:t>Ο όρος μερκαντιλισμός δημιουργείται μετά το φαινόμενο και έχει κριτική χροιά</a:t>
            </a:r>
          </a:p>
          <a:p>
            <a:pPr eaLnBrk="1" hangingPunct="1"/>
            <a:r>
              <a:rPr lang="en-GB" altLang="el-GR" sz="2000" smtClean="0"/>
              <a:t>Adam Smith,  </a:t>
            </a:r>
            <a:r>
              <a:rPr lang="el-GR" altLang="el-GR" sz="2000" smtClean="0"/>
              <a:t>(</a:t>
            </a:r>
            <a:r>
              <a:rPr lang="en-GB" altLang="el-GR" sz="2000" smtClean="0"/>
              <a:t>1723-1790</a:t>
            </a:r>
            <a:r>
              <a:rPr lang="el-GR" altLang="el-GR" sz="2000" smtClean="0"/>
              <a:t>)</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95290"/>
            <a:ext cx="221615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244" y="4869160"/>
            <a:ext cx="3767137" cy="80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155" y="3645024"/>
            <a:ext cx="2881313" cy="101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609" y="2871753"/>
            <a:ext cx="2100635" cy="3126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l-GR" altLang="el-GR" sz="4000" dirty="0" smtClean="0"/>
              <a:t>Μερκαντιλισμός: αρνητική κριτική</a:t>
            </a:r>
            <a:endParaRPr lang="en-GB" altLang="el-GR" sz="4000" dirty="0" smtClean="0"/>
          </a:p>
        </p:txBody>
      </p:sp>
      <p:sp>
        <p:nvSpPr>
          <p:cNvPr id="15363" name="Content Placeholder 2"/>
          <p:cNvSpPr>
            <a:spLocks noGrp="1"/>
          </p:cNvSpPr>
          <p:nvPr>
            <p:ph idx="1"/>
          </p:nvPr>
        </p:nvSpPr>
        <p:spPr>
          <a:xfrm>
            <a:off x="463550" y="1557338"/>
            <a:ext cx="8229600" cy="4525962"/>
          </a:xfrm>
        </p:spPr>
        <p:txBody>
          <a:bodyPr/>
          <a:lstStyle/>
          <a:p>
            <a:pPr eaLnBrk="1" hangingPunct="1"/>
            <a:r>
              <a:rPr lang="en-US" altLang="el-GR" sz="2000" dirty="0" smtClean="0"/>
              <a:t>O </a:t>
            </a:r>
            <a:r>
              <a:rPr lang="el-GR" altLang="el-GR" sz="2000" dirty="0" smtClean="0"/>
              <a:t>μερκαντιλισμός συγχέει το χρήμα [πολύτιμα μέταλλα] με τον πλούτο</a:t>
            </a:r>
          </a:p>
          <a:p>
            <a:pPr eaLnBrk="1" hangingPunct="1"/>
            <a:r>
              <a:rPr lang="el-GR" altLang="el-GR" sz="2000" dirty="0" smtClean="0"/>
              <a:t>Πιστεύει ότι μια οικονομία δε μπορεί να αυτορυθμισθεί και ως εκ τούτου απαιτείται μια ρύθμιση από το κράτος</a:t>
            </a:r>
          </a:p>
          <a:p>
            <a:pPr eaLnBrk="1" hangingPunct="1"/>
            <a:r>
              <a:rPr lang="el-GR" altLang="el-GR" sz="2000" dirty="0" smtClean="0"/>
              <a:t>Δίνει λανθασμένα έμφαση στο εμπορικό ισοζύγιο, στην απαγόρευση εξόδου πολυτίμων μετάλλων και στον προστατευτισμό.</a:t>
            </a:r>
          </a:p>
          <a:p>
            <a:pPr eaLnBrk="1" hangingPunct="1"/>
            <a:r>
              <a:rPr lang="el-GR" altLang="el-GR" sz="2000" dirty="0" smtClean="0"/>
              <a:t>Η αρνητική αυτή άποψη συνεχίστηκε στην κλασική πολιτική οικονομία [</a:t>
            </a:r>
            <a:r>
              <a:rPr lang="en-US" altLang="el-GR" sz="2000" dirty="0" smtClean="0"/>
              <a:t>JR McCulloch] </a:t>
            </a:r>
            <a:r>
              <a:rPr lang="el-GR" altLang="el-GR" sz="2000" dirty="0" smtClean="0"/>
              <a:t>στη φιλελεύθερη σχολή και ακόμα και σήμερα ο μερκαντιλισμός αντιμετωπίζεται ως προσοδοθηρία </a:t>
            </a:r>
            <a:r>
              <a:rPr lang="en-US" altLang="el-GR" sz="2000" dirty="0" smtClean="0"/>
              <a:t>(rent-seeking)</a:t>
            </a:r>
            <a:r>
              <a:rPr lang="el-GR" altLang="el-GR" sz="2000" dirty="0"/>
              <a:t>:</a:t>
            </a:r>
            <a:r>
              <a:rPr lang="en-US" altLang="el-GR" sz="2000" dirty="0" smtClean="0"/>
              <a:t> </a:t>
            </a:r>
            <a:endParaRPr lang="el-GR" altLang="el-GR" sz="2000" dirty="0" smtClean="0"/>
          </a:p>
          <a:p>
            <a:pPr marL="0" indent="0" eaLnBrk="1" hangingPunct="1">
              <a:buNone/>
            </a:pPr>
            <a:r>
              <a:rPr lang="en-US" altLang="el-GR" sz="2000" dirty="0" smtClean="0"/>
              <a:t>R</a:t>
            </a:r>
            <a:r>
              <a:rPr lang="en-US" altLang="el-GR" sz="2000" dirty="0"/>
              <a:t>. E. </a:t>
            </a:r>
            <a:r>
              <a:rPr lang="en-US" altLang="el-GR" sz="2000" dirty="0" err="1" smtClean="0"/>
              <a:t>Ekelund</a:t>
            </a:r>
            <a:r>
              <a:rPr lang="en-US" altLang="el-GR" sz="2000" dirty="0" smtClean="0"/>
              <a:t> </a:t>
            </a:r>
            <a:r>
              <a:rPr lang="el-GR" altLang="el-GR" sz="2000" dirty="0" smtClean="0"/>
              <a:t>&amp;</a:t>
            </a:r>
            <a:r>
              <a:rPr lang="en-US" altLang="el-GR" sz="2000" dirty="0"/>
              <a:t> R. K. </a:t>
            </a:r>
            <a:r>
              <a:rPr lang="en-US" altLang="el-GR" sz="2000" dirty="0" err="1" smtClean="0"/>
              <a:t>Tollison</a:t>
            </a:r>
            <a:r>
              <a:rPr lang="el-GR" altLang="el-GR" sz="2000" dirty="0" smtClean="0"/>
              <a:t>,</a:t>
            </a:r>
            <a:r>
              <a:rPr lang="en-US" altLang="el-GR" sz="2000" dirty="0" smtClean="0"/>
              <a:t> </a:t>
            </a:r>
            <a:r>
              <a:rPr lang="en-US" altLang="el-GR" sz="2000" i="1" dirty="0" smtClean="0"/>
              <a:t>Politicized Economics. Monarchy, Monopoly and Mercantilism</a:t>
            </a:r>
            <a:r>
              <a:rPr lang="en-US" altLang="el-GR" sz="2000" dirty="0" smtClean="0"/>
              <a:t>. </a:t>
            </a:r>
            <a:r>
              <a:rPr lang="en-US" altLang="el-GR" sz="2000" dirty="0"/>
              <a:t>1997</a:t>
            </a:r>
            <a:endParaRPr lang="el-GR" altLang="el-GR" sz="2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l-GR" altLang="el-GR" sz="4000" smtClean="0"/>
              <a:t>Μερκαντιλισμός</a:t>
            </a:r>
            <a:endParaRPr lang="en-GB" altLang="el-GR" sz="4000" smtClean="0"/>
          </a:p>
        </p:txBody>
      </p:sp>
      <p:sp>
        <p:nvSpPr>
          <p:cNvPr id="16387" name="Content Placeholder 2"/>
          <p:cNvSpPr>
            <a:spLocks noGrp="1"/>
          </p:cNvSpPr>
          <p:nvPr>
            <p:ph idx="1"/>
          </p:nvPr>
        </p:nvSpPr>
        <p:spPr>
          <a:xfrm>
            <a:off x="463550" y="1557338"/>
            <a:ext cx="8229600" cy="4525962"/>
          </a:xfrm>
        </p:spPr>
        <p:txBody>
          <a:bodyPr/>
          <a:lstStyle/>
          <a:p>
            <a:pPr eaLnBrk="1" hangingPunct="1"/>
            <a:r>
              <a:rPr lang="el-GR" altLang="el-GR" sz="2000" dirty="0" smtClean="0"/>
              <a:t>Ο όρος μερκαντιλισμός δημιουργείται μετά το φαινόμενο και έχει κριτική χροιά.  Δύο ερμηνείες: Η </a:t>
            </a:r>
            <a:r>
              <a:rPr lang="el-GR" altLang="el-GR" sz="2000" b="1" dirty="0" smtClean="0"/>
              <a:t>θετική </a:t>
            </a:r>
            <a:r>
              <a:rPr lang="el-GR" altLang="el-GR" sz="2000" dirty="0" smtClean="0"/>
              <a:t>(</a:t>
            </a:r>
            <a:r>
              <a:rPr lang="en-US" altLang="el-GR" sz="2000" dirty="0" smtClean="0"/>
              <a:t>Schmoller)</a:t>
            </a:r>
            <a:endParaRPr lang="el-GR" altLang="el-GR" sz="2000" dirty="0" smtClean="0"/>
          </a:p>
          <a:p>
            <a:pPr eaLnBrk="1" hangingPunct="1"/>
            <a:r>
              <a:rPr lang="en-GB" altLang="el-GR" sz="2000" dirty="0" smtClean="0"/>
              <a:t>Gustav Schmoller </a:t>
            </a:r>
            <a:r>
              <a:rPr lang="el-GR" altLang="el-GR" sz="2000" dirty="0" smtClean="0"/>
              <a:t>(</a:t>
            </a:r>
            <a:r>
              <a:rPr lang="en-GB" altLang="el-GR" sz="2000" dirty="0" smtClean="0"/>
              <a:t>1838-1917</a:t>
            </a:r>
            <a:r>
              <a:rPr lang="el-GR" altLang="el-GR" sz="2000" dirty="0" smtClean="0"/>
              <a:t>) [Γερμανική Ιστορική Σχολή]</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2852738"/>
            <a:ext cx="2116137" cy="341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852738"/>
            <a:ext cx="2376487" cy="33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4189412" cy="425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474" y="620688"/>
            <a:ext cx="3024336" cy="2448272"/>
          </a:xfrm>
          <a:prstGeom prst="rect">
            <a:avLst/>
          </a:prstGeom>
        </p:spPr>
        <p:txBody>
          <a:bodyPr vert="horz" wrap="square" lIns="91440" tIns="45720" rIns="91440" bIns="45720" rtlCol="0" anchor="ctr">
            <a:normAutofit fontScale="85000" lnSpcReduction="10000"/>
          </a:bodyPr>
          <a:lstStyle/>
          <a:p>
            <a:r>
              <a:rPr lang="el-GR" dirty="0" smtClean="0"/>
              <a:t>Διακυβεύονταν ζητήματα πολιτικής ισχύος, τα οποία ήταν, ταυτόχρονα, ζητήματα οικονομικής οργάνωσης. Το διακύβευμα ήταν η δημιουργία </a:t>
            </a:r>
            <a:r>
              <a:rPr lang="el-GR" b="1" i="1" dirty="0" smtClean="0"/>
              <a:t>πολιτικών</a:t>
            </a:r>
            <a:r>
              <a:rPr lang="el-GR" dirty="0" smtClean="0"/>
              <a:t> οικονομιών ως ενιαίων οργανισμών, των οποίων το κέντρο έπρεπε να είναι, όχι απλά μια κρατική πολιτική που θα πήγαινε προς όλες τις κατευθύνσεις, αλλά μάλλον ο ζωντανός σφυγμός ενός ενιαίου συναισθήματος.</a:t>
            </a:r>
            <a:endParaRPr lang="en-GB" dirty="0" smtClean="0"/>
          </a:p>
        </p:txBody>
      </p:sp>
      <p:sp>
        <p:nvSpPr>
          <p:cNvPr id="3" name="TextBox 2"/>
          <p:cNvSpPr txBox="1"/>
          <p:nvPr/>
        </p:nvSpPr>
        <p:spPr>
          <a:xfrm>
            <a:off x="5323466" y="3068960"/>
            <a:ext cx="3096344" cy="1584176"/>
          </a:xfrm>
          <a:prstGeom prst="rect">
            <a:avLst/>
          </a:prstGeom>
        </p:spPr>
        <p:txBody>
          <a:bodyPr vert="horz" wrap="square" lIns="91440" tIns="45720" rIns="91440" bIns="45720" rtlCol="0" anchor="ctr">
            <a:normAutofit fontScale="85000" lnSpcReduction="20000"/>
          </a:bodyPr>
          <a:lstStyle/>
          <a:p>
            <a:r>
              <a:rPr lang="el-GR" dirty="0" smtClean="0"/>
              <a:t>Μόνο όποιος αντιλαμβάνεται έτσι τον μερκαντιλισμό θα μπορέσει να τον κατανοήσει. Ο εσωτερικός του πυρήνας δεν είναι παρά δημιουργία του κράτους. Όχι δημιουργία κράτους  με τη στενή έννοια, αλλά δημιουργία κράτους και δημιουργία εθνικής οικονομίας ταυτόχρονα </a:t>
            </a:r>
            <a:endParaRPr lang="en-GB" dirty="0" smtClean="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1279</Words>
  <Application>Microsoft Office PowerPoint</Application>
  <PresentationFormat>On-screen Show (4:3)</PresentationFormat>
  <Paragraphs>154</Paragraphs>
  <Slides>29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Wingdings</vt:lpstr>
      <vt:lpstr>Θέμα του Office</vt:lpstr>
      <vt:lpstr>Ιστορία Οικονομικών Θεωριών</vt:lpstr>
      <vt:lpstr>Σκοποί  ενότητας</vt:lpstr>
      <vt:lpstr>Περιεχόμενα ενότητας</vt:lpstr>
      <vt:lpstr>Μερκαντιλισμός</vt:lpstr>
      <vt:lpstr>Μερκαντιλισμός</vt:lpstr>
      <vt:lpstr>Μερκαντιλισμός</vt:lpstr>
      <vt:lpstr>Μερκαντιλισμός: αρνητική κριτική</vt:lpstr>
      <vt:lpstr>Μερκαντιλισμός</vt:lpstr>
      <vt:lpstr>PowerPoint Presentation</vt:lpstr>
      <vt:lpstr>PowerPoint Presentation</vt:lpstr>
      <vt:lpstr>Eli Filip Heckscher (1879-1952)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2014-04-27T23:57:13Z</dcterms:created>
  <dcterms:modified xsi:type="dcterms:W3CDTF">2016-04-11T09:50:01Z</dcterms:modified>
</cp:coreProperties>
</file>