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2" r:id="rId16"/>
    <p:sldId id="274" r:id="rId17"/>
    <p:sldId id="269" r:id="rId18"/>
    <p:sldId id="270" r:id="rId19"/>
    <p:sldId id="271" r:id="rId20"/>
    <p:sldId id="273" r:id="rId2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91" autoAdjust="0"/>
    <p:restoredTop sz="94660"/>
  </p:normalViewPr>
  <p:slideViewPr>
    <p:cSldViewPr snapToGrid="0">
      <p:cViewPr varScale="1">
        <p:scale>
          <a:sx n="70" d="100"/>
          <a:sy n="70" d="100"/>
        </p:scale>
        <p:origin x="5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32608-4614-4E7D-8CA1-193AF5D08489}" type="datetimeFigureOut">
              <a:rPr lang="el-GR" smtClean="0"/>
              <a:t>14/1/2015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5B0D6-4403-4ED0-B75D-E921C23FDD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511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123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603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7078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894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226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730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419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6554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8671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897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909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DDF76-7E3F-447E-AB6F-97AF23038F42}" type="datetimeFigureOut">
              <a:rPr lang="el-GR" smtClean="0"/>
              <a:t>14/1/2015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AF26-53D9-4020-BD15-F820A67878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0160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DDF76-7E3F-447E-AB6F-97AF23038F42}" type="datetimeFigureOut">
              <a:rPr lang="el-GR" smtClean="0"/>
              <a:t>14/1/2015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AF26-53D9-4020-BD15-F820A67878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5351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DDF76-7E3F-447E-AB6F-97AF23038F42}" type="datetimeFigureOut">
              <a:rPr lang="el-GR" smtClean="0"/>
              <a:t>14/1/2015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AF26-53D9-4020-BD15-F820A67878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5944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911424" y="3886200"/>
            <a:ext cx="1036915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596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8875" y="1556793"/>
            <a:ext cx="109728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11526473" y="6441972"/>
            <a:ext cx="57715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719403" y="6441601"/>
            <a:ext cx="10657183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Μορφές</a:t>
            </a:r>
            <a:r>
              <a:rPr lang="el-GR" sz="1000" baseline="0" dirty="0" smtClean="0">
                <a:solidFill>
                  <a:srgbClr val="5075BC"/>
                </a:solidFill>
              </a:rPr>
              <a:t> διδασκαλίας</a:t>
            </a:r>
            <a:endParaRPr lang="el-GR" sz="1000" dirty="0">
              <a:solidFill>
                <a:srgbClr val="5075B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297" y="6255465"/>
            <a:ext cx="575779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82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951907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11526473" y="6441972"/>
            <a:ext cx="57715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719403" y="6441601"/>
            <a:ext cx="10657183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>
                <a:solidFill>
                  <a:srgbClr val="5075BC"/>
                </a:solidFill>
              </a:rPr>
              <a:t>Γενικοί σκοποί της διδασκαλίας και διδακτικοί στόχοι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297" y="6255465"/>
            <a:ext cx="575779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785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9600" y="157425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09600" y="2214016"/>
            <a:ext cx="5386917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93368" y="157425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93368" y="2214016"/>
            <a:ext cx="5389033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11526473" y="6441972"/>
            <a:ext cx="57715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719403" y="6441601"/>
            <a:ext cx="10657183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>
                <a:solidFill>
                  <a:srgbClr val="5075BC"/>
                </a:solidFill>
              </a:rPr>
              <a:t>Γενικοί σκοποί της διδασκαλίας και διδακτικοί στόχοι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297" y="6255465"/>
            <a:ext cx="575779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53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11526473" y="6441972"/>
            <a:ext cx="57715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719403" y="6441601"/>
            <a:ext cx="10657183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>
                <a:solidFill>
                  <a:srgbClr val="5075BC"/>
                </a:solidFill>
              </a:rPr>
              <a:t>Γενικοί σκοποί της διδασκαλίας και διδακτικοί στόχοι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297" y="6255465"/>
            <a:ext cx="575779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978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2506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766733" y="1556792"/>
            <a:ext cx="6815667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09601" y="1556792"/>
            <a:ext cx="4011084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8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11526473" y="6441972"/>
            <a:ext cx="57715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719403" y="6441601"/>
            <a:ext cx="10657183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>
                <a:solidFill>
                  <a:srgbClr val="5075BC"/>
                </a:solidFill>
              </a:rPr>
              <a:t>Παιδαγωγικά Φιλοσοφικά ρεύματα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297" y="6255465"/>
            <a:ext cx="575779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157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DDF76-7E3F-447E-AB6F-97AF23038F42}" type="datetimeFigureOut">
              <a:rPr lang="el-GR" smtClean="0"/>
              <a:t>14/1/2015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AF26-53D9-4020-BD15-F820A67878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025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2389717" y="1556792"/>
            <a:ext cx="73152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2389717" y="5157192"/>
            <a:ext cx="73152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8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11526473" y="6441972"/>
            <a:ext cx="57715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719403" y="6441601"/>
            <a:ext cx="10657183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297" y="6255465"/>
            <a:ext cx="575779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48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11526473" y="6441972"/>
            <a:ext cx="57715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719403" y="6441601"/>
            <a:ext cx="10657183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297" y="6255465"/>
            <a:ext cx="575779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0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2651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DDF76-7E3F-447E-AB6F-97AF23038F42}" type="datetimeFigureOut">
              <a:rPr lang="el-GR" smtClean="0"/>
              <a:t>14/1/2015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AF26-53D9-4020-BD15-F820A67878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459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DDF76-7E3F-447E-AB6F-97AF23038F42}" type="datetimeFigureOut">
              <a:rPr lang="el-GR" smtClean="0"/>
              <a:t>14/1/2015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AF26-53D9-4020-BD15-F820A67878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3372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DDF76-7E3F-447E-AB6F-97AF23038F42}" type="datetimeFigureOut">
              <a:rPr lang="el-GR" smtClean="0"/>
              <a:t>14/1/2015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AF26-53D9-4020-BD15-F820A67878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535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DDF76-7E3F-447E-AB6F-97AF23038F42}" type="datetimeFigureOut">
              <a:rPr lang="el-GR" smtClean="0"/>
              <a:t>14/1/2015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AF26-53D9-4020-BD15-F820A67878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1089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DDF76-7E3F-447E-AB6F-97AF23038F42}" type="datetimeFigureOut">
              <a:rPr lang="el-GR" smtClean="0"/>
              <a:t>14/1/2015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AF26-53D9-4020-BD15-F820A67878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2123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DDF76-7E3F-447E-AB6F-97AF23038F42}" type="datetimeFigureOut">
              <a:rPr lang="el-GR" smtClean="0"/>
              <a:t>14/1/2015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AF26-53D9-4020-BD15-F820A67878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619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DDF76-7E3F-447E-AB6F-97AF23038F42}" type="datetimeFigureOut">
              <a:rPr lang="el-GR" smtClean="0"/>
              <a:t>14/1/2015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AF26-53D9-4020-BD15-F820A67878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552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DDF76-7E3F-447E-AB6F-97AF23038F42}" type="datetimeFigureOut">
              <a:rPr lang="el-GR" smtClean="0"/>
              <a:t>14/1/2015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8AF26-53D9-4020-BD15-F820A67878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335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3747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209800" y="2006576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Παιδαγωγικά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207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Β: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/>
              <a:t>Γενικοί σκοποί της διδασκαλίας και διδακτικοί </a:t>
            </a:r>
            <a:r>
              <a:rPr lang="el-GR" sz="2800" dirty="0" smtClean="0"/>
              <a:t>στόχοι</a:t>
            </a:r>
          </a:p>
          <a:p>
            <a:endParaRPr lang="el-GR" sz="2800" dirty="0" smtClean="0"/>
          </a:p>
          <a:p>
            <a:r>
              <a:rPr lang="el-GR" sz="2800" dirty="0" smtClean="0"/>
              <a:t>Ζαχαρούλα Σμυρναίου</a:t>
            </a:r>
          </a:p>
          <a:p>
            <a:r>
              <a:rPr lang="el-GR" sz="2800" dirty="0" smtClean="0"/>
              <a:t>Σχολή Φιλοσοφίας</a:t>
            </a:r>
          </a:p>
          <a:p>
            <a:r>
              <a:rPr lang="el-GR" sz="2800" dirty="0" smtClean="0"/>
              <a:t>Τμήμα Παιδαγωγικής και Ψυχολογίας</a:t>
            </a:r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51097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Κυρίως διάλογος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Διάλογος μεταξύ δυο ατόμων</a:t>
            </a:r>
          </a:p>
          <a:p>
            <a:r>
              <a:rPr lang="el-GR" dirty="0"/>
              <a:t>Συζήτηση  </a:t>
            </a:r>
          </a:p>
          <a:p>
            <a:r>
              <a:rPr lang="el-GR" dirty="0"/>
              <a:t>Δομημένη συζήτηση- </a:t>
            </a:r>
            <a:r>
              <a:rPr lang="el-GR" dirty="0" err="1"/>
              <a:t>Debate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345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Άλλες </a:t>
            </a:r>
            <a:r>
              <a:rPr lang="el-GR" dirty="0" smtClean="0"/>
              <a:t>Κατηγοριοποιήσεις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Φροντιστηριακή διδασκαλία</a:t>
            </a:r>
          </a:p>
          <a:p>
            <a:r>
              <a:rPr lang="el-GR" dirty="0"/>
              <a:t>Παράδοση </a:t>
            </a:r>
          </a:p>
          <a:p>
            <a:r>
              <a:rPr lang="el-GR" dirty="0"/>
              <a:t>Συζήτηση  </a:t>
            </a:r>
          </a:p>
          <a:p>
            <a:r>
              <a:rPr lang="el-GR" dirty="0"/>
              <a:t>Ανεξάρτητη μελέτη </a:t>
            </a:r>
          </a:p>
          <a:p>
            <a:r>
              <a:rPr lang="el-GR" dirty="0"/>
              <a:t>Εργαστήριο</a:t>
            </a:r>
          </a:p>
          <a:p>
            <a:r>
              <a:rPr lang="el-GR" dirty="0" smtClean="0"/>
              <a:t>Πρακτική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847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Μορφές διδασκαλίας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8173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40769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/>
              <a:t>Το παρόν εκπαιδευτικό υλικό έχει αναπτυχθεί </a:t>
            </a:r>
            <a:r>
              <a:rPr lang="el-GR" sz="2000" dirty="0" err="1"/>
              <a:t>στ</a:t>
            </a:r>
            <a:r>
              <a:rPr lang="en-US" sz="2000" dirty="0"/>
              <a:t>o</a:t>
            </a:r>
            <a:r>
              <a:rPr lang="el-GR" sz="2000" dirty="0"/>
              <a:t> </a:t>
            </a:r>
            <a:r>
              <a:rPr lang="el-GR" sz="2000" dirty="0" err="1"/>
              <a:t>πλαίσι</a:t>
            </a:r>
            <a:r>
              <a:rPr lang="en-US" sz="2000" dirty="0"/>
              <a:t>o</a:t>
            </a:r>
            <a:r>
              <a:rPr lang="el-GR" sz="2000" dirty="0"/>
              <a:t> του εκπαιδευτικού έργου του διδάσκοντα.</a:t>
            </a:r>
            <a:endParaRPr lang="en-US" sz="2000" dirty="0"/>
          </a:p>
          <a:p>
            <a:r>
              <a:rPr lang="el-GR" sz="2000" dirty="0"/>
              <a:t>Το έργο «</a:t>
            </a:r>
            <a:r>
              <a:rPr lang="el-GR" sz="2000" b="1" dirty="0"/>
              <a:t>Ανοικτά Ακαδημαϊκά Μαθήματα στο Πανεπιστήμιο Αθηνών</a:t>
            </a:r>
            <a:r>
              <a:rPr lang="el-GR" sz="2000" dirty="0"/>
              <a:t>» έχει χρηματοδοτήσει μόνο την αναδιαμόρφωση του εκπαιδευτικού υλικού. </a:t>
            </a:r>
            <a:endParaRPr lang="en-US" sz="2000" dirty="0"/>
          </a:p>
          <a:p>
            <a:r>
              <a:rPr lang="el-GR" sz="2000" dirty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0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/>
              <a:t>Σημειώματα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877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3392" y="1556793"/>
            <a:ext cx="109452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Το παρόν έργο αποτελεί την έκδοση </a:t>
            </a:r>
            <a:r>
              <a:rPr lang="en-US" sz="2000" dirty="0" smtClean="0"/>
              <a:t>1.0</a:t>
            </a:r>
            <a:r>
              <a:rPr lang="el-GR" sz="2000" dirty="0" smtClean="0"/>
              <a:t>. 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39344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Copyright </a:t>
            </a:r>
            <a:r>
              <a:rPr lang="el-GR" sz="2000" dirty="0" err="1"/>
              <a:t>Εθνικόν</a:t>
            </a:r>
            <a:r>
              <a:rPr lang="el-GR" sz="2000" dirty="0"/>
              <a:t> και </a:t>
            </a:r>
            <a:r>
              <a:rPr lang="el-GR" sz="2000" dirty="0" err="1"/>
              <a:t>Καποδιστριακόν</a:t>
            </a:r>
            <a:r>
              <a:rPr lang="el-GR" sz="2000" dirty="0"/>
              <a:t> </a:t>
            </a:r>
            <a:r>
              <a:rPr lang="el-GR" sz="2000" dirty="0" err="1"/>
              <a:t>Πανεπιστήμιον</a:t>
            </a:r>
            <a:r>
              <a:rPr lang="el-GR" sz="2000" dirty="0"/>
              <a:t> Αθηνών</a:t>
            </a:r>
            <a:r>
              <a:rPr lang="en-US" sz="2000" dirty="0"/>
              <a:t>, </a:t>
            </a:r>
            <a:r>
              <a:rPr lang="el-GR" sz="2000" dirty="0" smtClean="0"/>
              <a:t>Ζαχαρούλα Σμυρναίου. «Παιδαγωγικά, </a:t>
            </a:r>
            <a:r>
              <a:rPr lang="el-GR" sz="2000" dirty="0"/>
              <a:t>Γενικοί σκοποί της διδασκαλίας και διδακτικοί </a:t>
            </a:r>
            <a:r>
              <a:rPr lang="el-GR" sz="2000" dirty="0" smtClean="0"/>
              <a:t>στόχοι, Μορφές διδασκαλίας»</a:t>
            </a:r>
            <a:r>
              <a:rPr lang="en-US" sz="2000" dirty="0"/>
              <a:t>.</a:t>
            </a:r>
            <a:r>
              <a:rPr lang="el-GR" sz="2000" dirty="0" smtClean="0"/>
              <a:t> </a:t>
            </a:r>
            <a:r>
              <a:rPr lang="el-GR" sz="2000" dirty="0"/>
              <a:t>Έκδοση: 1.0. Αθήνα 2014. Διαθέσιμο από τη δικτυακή διεύθυνση: </a:t>
            </a:r>
            <a:r>
              <a:rPr lang="en-US" sz="2000" dirty="0"/>
              <a:t>http://opencourses.uoa.gr/courses/MATH18/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68107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504" y="764705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Το 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31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solidFill>
                  <a:prstClr val="black"/>
                </a:solidFill>
              </a:rPr>
              <a:t>[1] http://creativecommons.org/licenses/by-nc-sa/4.0/ </a:t>
            </a:r>
            <a:endParaRPr lang="en-US">
              <a:solidFill>
                <a:prstClr val="black"/>
              </a:solidFill>
            </a:endParaRPr>
          </a:p>
          <a:p>
            <a:endParaRPr lang="el-GR" dirty="0">
              <a:solidFill>
                <a:prstClr val="black"/>
              </a:solidFill>
            </a:endParaRPr>
          </a:p>
          <a:p>
            <a:r>
              <a:rPr lang="el-GR" dirty="0">
                <a:solidFill>
                  <a:prstClr val="black"/>
                </a:solidFill>
              </a:rPr>
              <a:t>Ως </a:t>
            </a:r>
            <a:r>
              <a:rPr lang="el-GR" b="1" dirty="0">
                <a:solidFill>
                  <a:prstClr val="black"/>
                </a:solidFill>
              </a:rPr>
              <a:t>Μη Εμπορική</a:t>
            </a:r>
            <a:r>
              <a:rPr lang="el-GR" dirty="0">
                <a:solidFill>
                  <a:prstClr val="black"/>
                </a:solidFill>
              </a:rPr>
              <a:t> ορίζεται η χρήση: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endParaRPr lang="el-GR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έμμεσο οικονομικό όφελος (π.χ. διαφημίσεις) από την προβολή του έργου σε διαδικτυακό τόπο</a:t>
            </a:r>
            <a:endParaRPr lang="en-US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dirty="0">
              <a:solidFill>
                <a:prstClr val="black"/>
              </a:solidFill>
            </a:endParaRPr>
          </a:p>
          <a:p>
            <a:r>
              <a:rPr lang="el-GR" dirty="0">
                <a:solidFill>
                  <a:prstClr val="black"/>
                </a:solidFill>
              </a:rPr>
              <a:t>Ο δικαιούχος μπορεί να παρέχει στον 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r>
              <a:rPr lang="el-GR" dirty="0">
                <a:solidFill>
                  <a:prstClr val="black"/>
                </a:solidFill>
              </a:rPr>
              <a:t> ξεχωριστή άδεια να χρησιμοποιεί το έργο για εμπορική χρήση, εφόσον αυτό του ζητηθεί.</a:t>
            </a:r>
          </a:p>
        </p:txBody>
      </p:sp>
    </p:spTree>
    <p:extLst>
      <p:ext uri="{BB962C8B-B14F-4D97-AF65-F5344CB8AC3E}">
        <p14:creationId xmlns:p14="http://schemas.microsoft.com/office/powerpoint/2010/main" val="127378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Οποιαδήποτε 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/>
              <a:t>ια</a:t>
            </a:r>
            <a:r>
              <a:rPr lang="en-US" sz="2000" dirty="0" err="1"/>
              <a:t>τήρησης</a:t>
            </a:r>
            <a:r>
              <a:rPr lang="en-US" sz="2000" dirty="0"/>
              <a:t> 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το Σημείωμα Χρήσης Έργων Τρίτων 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90222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2" y="1556793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Το 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/>
              <a:t>Εικόνες/Σχήματα/Διαγράμματα</a:t>
            </a:r>
            <a:r>
              <a:rPr lang="en-US" sz="2000" b="1" dirty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04356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dirty="0"/>
              <a:t>Σύγχρονες προσεγγίσεις των γενικών σκοπών της διδασκαλίας. Τι είναι διδακτικός στόχος και πως προσδιορίζεται. Η χρησιμότητα των διδακτικών στόχων.</a:t>
            </a:r>
          </a:p>
        </p:txBody>
      </p:sp>
    </p:spTree>
    <p:extLst>
      <p:ext uri="{BB962C8B-B14F-4D97-AF65-F5344CB8AC3E}">
        <p14:creationId xmlns:p14="http://schemas.microsoft.com/office/powerpoint/2010/main" val="306592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Μορφές διδασκαλίας</a:t>
            </a:r>
          </a:p>
          <a:p>
            <a:r>
              <a:rPr lang="el-GR" dirty="0" smtClean="0"/>
              <a:t>Μέσα αγωγής</a:t>
            </a:r>
          </a:p>
          <a:p>
            <a:r>
              <a:rPr lang="el-GR" dirty="0"/>
              <a:t>Αναπαραστάσεις-</a:t>
            </a:r>
            <a:r>
              <a:rPr lang="el-GR" dirty="0" err="1"/>
              <a:t>Κοινωνιογνωστική</a:t>
            </a:r>
            <a:r>
              <a:rPr lang="el-GR" dirty="0"/>
              <a:t> σύγκρουση</a:t>
            </a:r>
          </a:p>
        </p:txBody>
      </p:sp>
    </p:spTree>
    <p:extLst>
      <p:ext uri="{BB962C8B-B14F-4D97-AF65-F5344CB8AC3E}">
        <p14:creationId xmlns:p14="http://schemas.microsoft.com/office/powerpoint/2010/main" val="233522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Μορφές </a:t>
            </a:r>
            <a:r>
              <a:rPr lang="el-GR" dirty="0" smtClean="0"/>
              <a:t>Διδασκαλίας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389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μορφές διδασκαλίας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Αναφέρονται στον τρόπο παρουσίασης του μαθήματος, </a:t>
            </a:r>
          </a:p>
          <a:p>
            <a:r>
              <a:rPr lang="el-GR" dirty="0"/>
              <a:t>0 οποίος καθορίζει τις σχέσεις που αναπτύσσονται μεταξύ των παραγόντων του διδακτικού τριγώνου. </a:t>
            </a:r>
          </a:p>
        </p:txBody>
      </p:sp>
    </p:spTree>
    <p:extLst>
      <p:ext uri="{BB962C8B-B14F-4D97-AF65-F5344CB8AC3E}">
        <p14:creationId xmlns:p14="http://schemas.microsoft.com/office/powerpoint/2010/main" val="69306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Βασικά είδη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μονολογική ή εισηγητική μορφή ή παράδοση γνωστικών περιεχομένων</a:t>
            </a:r>
          </a:p>
          <a:p>
            <a:r>
              <a:rPr lang="el-GR" dirty="0"/>
              <a:t>Η διαλογική μορφή (συζήτηση),</a:t>
            </a:r>
          </a:p>
          <a:p>
            <a:r>
              <a:rPr lang="el-GR" dirty="0"/>
              <a:t>Συζήτηση με ερωταποκρίσεις </a:t>
            </a:r>
          </a:p>
          <a:p>
            <a:r>
              <a:rPr lang="el-GR" dirty="0"/>
              <a:t>Κυρίως διάλογος  </a:t>
            </a:r>
          </a:p>
          <a:p>
            <a:r>
              <a:rPr lang="el-GR" dirty="0"/>
              <a:t>Άλλες κατηγοριοποιήσεις </a:t>
            </a:r>
          </a:p>
        </p:txBody>
      </p:sp>
    </p:spTree>
    <p:extLst>
      <p:ext uri="{BB962C8B-B14F-4D97-AF65-F5344CB8AC3E}">
        <p14:creationId xmlns:p14="http://schemas.microsoft.com/office/powerpoint/2010/main" val="208247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Εισηγητική </a:t>
            </a:r>
            <a:r>
              <a:rPr lang="el-GR" dirty="0" smtClean="0"/>
              <a:t>μορφή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Η μονολογική ή εισηγητική μορφή ή παράδοση γνωστικών περιεχομένων ή αφηγηματική ή μετωπική διδασκαλία </a:t>
            </a:r>
          </a:p>
          <a:p>
            <a:r>
              <a:rPr lang="el-GR" dirty="0"/>
              <a:t>Αποτελεί τη βασική μορφή των δασκαλοκεντρικών μεθόδων διδασκαλίας. </a:t>
            </a:r>
          </a:p>
          <a:p>
            <a:r>
              <a:rPr lang="el-GR" dirty="0"/>
              <a:t>Ο δάσκαλος δίνει τις πληροφορίες, ενώ οι μαθητές </a:t>
            </a:r>
            <a:r>
              <a:rPr lang="el-GR" dirty="0" smtClean="0"/>
              <a:t>παρακολουθούν.</a:t>
            </a:r>
            <a:endParaRPr lang="el-GR" dirty="0"/>
          </a:p>
          <a:p>
            <a:r>
              <a:rPr lang="el-GR" dirty="0"/>
              <a:t>Πλεονεκτήματα – Μειονεκτήματα </a:t>
            </a:r>
          </a:p>
          <a:p>
            <a:r>
              <a:rPr lang="el-GR" dirty="0"/>
              <a:t>Ο δάσκαλος ουδέποτε λέγει ή πράττει ότι μπορεί να πει ή να πράξει ο </a:t>
            </a:r>
            <a:r>
              <a:rPr lang="el-GR" dirty="0" smtClean="0"/>
              <a:t>μαθητής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1721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Διαλογική </a:t>
            </a:r>
            <a:r>
              <a:rPr lang="el-GR" dirty="0" smtClean="0"/>
              <a:t>μορφή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Έχει προταθεί από την εποχή του </a:t>
            </a:r>
            <a:r>
              <a:rPr lang="el-GR" dirty="0" smtClean="0"/>
              <a:t>Πλάτωνα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Θεωρείται από τις πληρέστερες μορφές επικοινωνίας και </a:t>
            </a:r>
            <a:r>
              <a:rPr lang="el-GR" dirty="0" smtClean="0"/>
              <a:t>διδασκαλίας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Δύο βασικά είδη: </a:t>
            </a:r>
          </a:p>
          <a:p>
            <a:pPr lvl="1"/>
            <a:r>
              <a:rPr lang="el-GR" dirty="0"/>
              <a:t>Ελεύθερος διάλογος, Κατευθυνόμενος διάλογος </a:t>
            </a:r>
          </a:p>
          <a:p>
            <a:r>
              <a:rPr lang="el-GR" dirty="0"/>
              <a:t>Ο διάλογος για να είναι αποτελεσματικός πρέπει να:</a:t>
            </a:r>
          </a:p>
          <a:p>
            <a:pPr lvl="1"/>
            <a:r>
              <a:rPr lang="el-GR" dirty="0"/>
              <a:t>Υπάρχει σαφώς καθορισμένο θέμα</a:t>
            </a:r>
          </a:p>
          <a:p>
            <a:pPr lvl="1"/>
            <a:r>
              <a:rPr lang="el-GR" dirty="0"/>
              <a:t>Συμμετέχουν όλοι στο διάλογο</a:t>
            </a:r>
          </a:p>
          <a:p>
            <a:pPr lvl="1"/>
            <a:r>
              <a:rPr lang="el-GR" dirty="0"/>
              <a:t>Ενθαρρύνεται η  έκφραση των διαφορετικών </a:t>
            </a:r>
            <a:r>
              <a:rPr lang="el-GR" dirty="0" smtClean="0"/>
              <a:t>απόψεων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5896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Συζήτηση με </a:t>
            </a:r>
            <a:r>
              <a:rPr lang="el-GR" dirty="0" smtClean="0"/>
              <a:t>ερωταποκρίσεις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Ερωτήσεις που στοχεύουν στη μνημονική ανάκληση γνώσεων ή ορθών απόψεων – βρίσκονται πιο κοντά στην παράδοση παρά στο </a:t>
            </a:r>
            <a:r>
              <a:rPr lang="el-GR" dirty="0" smtClean="0"/>
              <a:t>διάλογο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Προσεκτικά σχεδιασμένη ακολουθία ερωτήσεων που οδηγούν τους μαθητές σε προκαθορισμένες απαντήσεις (η μαιευτική του Σωκράτη, η Ανακαλυπτική ή </a:t>
            </a:r>
            <a:r>
              <a:rPr lang="el-GR" dirty="0" err="1"/>
              <a:t>ευρετική</a:t>
            </a:r>
            <a:r>
              <a:rPr lang="el-GR" dirty="0"/>
              <a:t> μορφή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910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573</Words>
  <Application>Microsoft Office PowerPoint</Application>
  <PresentationFormat>Ευρεία οθόνη</PresentationFormat>
  <Paragraphs>95</Paragraphs>
  <Slides>19</Slides>
  <Notes>11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19</vt:i4>
      </vt:variant>
    </vt:vector>
  </HeadingPairs>
  <TitlesOfParts>
    <vt:vector size="26" baseType="lpstr">
      <vt:lpstr>ＭＳ Ｐゴシック</vt:lpstr>
      <vt:lpstr>Arial</vt:lpstr>
      <vt:lpstr>Calibri</vt:lpstr>
      <vt:lpstr>Calibri Light</vt:lpstr>
      <vt:lpstr>Wingdings</vt:lpstr>
      <vt:lpstr>Θέμα του Office</vt:lpstr>
      <vt:lpstr>1_Θέμα του Office</vt:lpstr>
      <vt:lpstr>Παιδαγωγικά</vt:lpstr>
      <vt:lpstr>Σκοποί  ενότητας</vt:lpstr>
      <vt:lpstr>Περιεχόμενα ενότητας</vt:lpstr>
      <vt:lpstr>Μορφές Διδασκαλίας</vt:lpstr>
      <vt:lpstr>Οι μορφές διδασκαλίας</vt:lpstr>
      <vt:lpstr>Βασικά είδη </vt:lpstr>
      <vt:lpstr>Εισηγητική μορφή</vt:lpstr>
      <vt:lpstr>Διαλογική μορφή</vt:lpstr>
      <vt:lpstr>Συζήτηση με ερωταποκρίσεις </vt:lpstr>
      <vt:lpstr>Κυρίως διάλογος</vt:lpstr>
      <vt:lpstr>Άλλες Κατηγοριοποιήσεις</vt:lpstr>
      <vt:lpstr>Τέλος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Παιδαγωγικά</dc:title>
  <dc:creator>Slim</dc:creator>
  <cp:lastModifiedBy>Slim</cp:lastModifiedBy>
  <cp:revision>5</cp:revision>
  <dcterms:created xsi:type="dcterms:W3CDTF">2014-09-23T16:20:26Z</dcterms:created>
  <dcterms:modified xsi:type="dcterms:W3CDTF">2015-01-14T17:44:34Z</dcterms:modified>
</cp:coreProperties>
</file>