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62" r:id="rId4"/>
    <p:sldId id="264" r:id="rId5"/>
    <p:sldId id="301" r:id="rId6"/>
    <p:sldId id="266" r:id="rId7"/>
    <p:sldId id="265" r:id="rId8"/>
    <p:sldId id="274" r:id="rId9"/>
    <p:sldId id="267" r:id="rId10"/>
    <p:sldId id="288" r:id="rId11"/>
    <p:sldId id="277" r:id="rId12"/>
    <p:sldId id="269" r:id="rId13"/>
    <p:sldId id="278" r:id="rId14"/>
    <p:sldId id="270" r:id="rId15"/>
    <p:sldId id="272" r:id="rId16"/>
    <p:sldId id="279" r:id="rId17"/>
    <p:sldId id="273" r:id="rId18"/>
    <p:sldId id="281" r:id="rId19"/>
    <p:sldId id="284" r:id="rId20"/>
    <p:sldId id="282" r:id="rId21"/>
    <p:sldId id="283" r:id="rId22"/>
    <p:sldId id="280" r:id="rId23"/>
    <p:sldId id="290" r:id="rId24"/>
    <p:sldId id="295" r:id="rId25"/>
    <p:sldId id="299" r:id="rId26"/>
    <p:sldId id="292" r:id="rId27"/>
    <p:sldId id="291" r:id="rId28"/>
    <p:sldId id="294" r:id="rId29"/>
    <p:sldId id="300" r:id="rId30"/>
    <p:sldId id="305" r:id="rId31"/>
  </p:sldIdLst>
  <p:sldSz cx="9144000" cy="6858000" type="screen4x3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4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00"/>
            <p14:sldId id="3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Γεωχημεία υπόγειων νερών  &amp; ρύθμιση του </a:t>
            </a:r>
            <a:r>
              <a:rPr lang="el-GR" sz="1000" dirty="0" err="1" smtClean="0">
                <a:solidFill>
                  <a:srgbClr val="5075BC"/>
                </a:solidFill>
              </a:rPr>
              <a:t>pH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-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Γεωχημεία υπόγειων νερών  </a:t>
            </a:r>
            <a:endParaRPr lang="el-GR" sz="2800" dirty="0" smtClean="0"/>
          </a:p>
          <a:p>
            <a:r>
              <a:rPr lang="el-GR" sz="2800" dirty="0" smtClean="0"/>
              <a:t>&amp; ρύθμιση του </a:t>
            </a:r>
            <a:r>
              <a:rPr lang="el-GR" sz="2800" dirty="0" err="1" smtClean="0"/>
              <a:t>pH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l-GR" sz="2800" dirty="0"/>
              <a:t>ΒΑΣΙΚΕΣ ΕΝΝΟΙΕΣ – </a:t>
            </a:r>
            <a:br>
              <a:rPr lang="el-GR" sz="2800" dirty="0"/>
            </a:br>
            <a:r>
              <a:rPr lang="el-GR" sz="2800" dirty="0"/>
              <a:t>ΣΤΑΘΕΡΑ ΔΙΑΣΤΑΣΗΣ ΟΞΕΟΣ </a:t>
            </a:r>
            <a:r>
              <a:rPr lang="el-GR" sz="2800" dirty="0" smtClean="0"/>
              <a:t>(2/2</a:t>
            </a:r>
            <a:r>
              <a:rPr lang="el-GR" sz="2800" dirty="0"/>
              <a:t>)</a:t>
            </a:r>
          </a:p>
        </p:txBody>
      </p:sp>
      <p:graphicFrame>
        <p:nvGraphicFramePr>
          <p:cNvPr id="8" name="Group 1076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3791524"/>
              </p:ext>
            </p:extLst>
          </p:nvPr>
        </p:nvGraphicFramePr>
        <p:xfrm>
          <a:off x="463551" y="1340762"/>
          <a:ext cx="6844755" cy="4876960"/>
        </p:xfrm>
        <a:graphic>
          <a:graphicData uri="http://schemas.openxmlformats.org/drawingml/2006/table">
            <a:tbl>
              <a:tblPr firstRow="1"/>
              <a:tblGrid>
                <a:gridCol w="1710815"/>
                <a:gridCol w="1712309"/>
                <a:gridCol w="1710816"/>
                <a:gridCol w="1710815"/>
              </a:tblGrid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pH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H2CO3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HCO3-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CO3=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52320" y="5815296"/>
            <a:ext cx="1080120" cy="3500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Πίνακας 3</a:t>
            </a:r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ΜΕΤΑΒΟΛΗ (%) ΕΙΔΟΥΣ ΕΝΩΣΗΣ C ΜΕ ΤΟ </a:t>
            </a:r>
            <a:r>
              <a:rPr lang="el-GR" sz="3200" dirty="0" err="1"/>
              <a:t>pH</a:t>
            </a:r>
            <a:endParaRPr lang="el-GR" sz="3200" dirty="0"/>
          </a:p>
        </p:txBody>
      </p:sp>
      <p:graphicFrame>
        <p:nvGraphicFramePr>
          <p:cNvPr id="11" name="Θέση περιεχομένου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8015"/>
              </p:ext>
            </p:extLst>
          </p:nvPr>
        </p:nvGraphicFramePr>
        <p:xfrm>
          <a:off x="1115615" y="1427484"/>
          <a:ext cx="7260391" cy="481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5" imgW="6086357" imgH="4305171" progId="Excel.Chart.8">
                  <p:embed/>
                </p:oleObj>
              </mc:Choice>
              <mc:Fallback>
                <p:oleObj name="Chart" r:id="rId5" imgW="6086357" imgH="430517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5" y="1427484"/>
                        <a:ext cx="7260391" cy="4819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20272" y="5815296"/>
            <a:ext cx="1224136" cy="4940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Ανθρακικό σύστημα ως ρυθμιστής του </a:t>
            </a:r>
            <a:r>
              <a:rPr lang="el-GR" sz="3600" dirty="0" err="1"/>
              <a:t>pH</a:t>
            </a:r>
            <a:endParaRPr lang="el-GR" sz="3600" dirty="0"/>
          </a:p>
        </p:txBody>
      </p:sp>
      <p:sp>
        <p:nvSpPr>
          <p:cNvPr id="2" name="Θέση κει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Ατμόσφαιρα	 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2(</a:t>
            </a:r>
            <a:r>
              <a:rPr lang="el-GR" sz="2400" baseline="-25000" dirty="0"/>
              <a:t>αέριο) </a:t>
            </a:r>
            <a:r>
              <a:rPr lang="el-GR" sz="2400" dirty="0"/>
              <a:t>+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=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l-GR" sz="2400" dirty="0" smtClean="0"/>
              <a:t>		</a:t>
            </a:r>
            <a:r>
              <a:rPr lang="en-US" sz="2400" dirty="0" err="1" smtClean="0"/>
              <a:t>pK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1.46</a:t>
            </a:r>
            <a:endParaRPr lang="el-GR" sz="2400" dirty="0" smtClean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Υδρόσφαιρα	 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CO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 </a:t>
            </a:r>
            <a:r>
              <a:rPr lang="pt-BR" sz="2400" dirty="0"/>
              <a:t>+ H</a:t>
            </a:r>
            <a:r>
              <a:rPr lang="pt-BR" sz="2400" baseline="-25000" dirty="0"/>
              <a:t>2</a:t>
            </a:r>
            <a:r>
              <a:rPr lang="pt-BR" sz="2400" dirty="0"/>
              <a:t>O = 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 + </a:t>
            </a:r>
            <a:r>
              <a:rPr lang="pt-BR" sz="2400" dirty="0" smtClean="0"/>
              <a:t>HCO</a:t>
            </a:r>
            <a:r>
              <a:rPr lang="pt-BR" sz="2400" baseline="-25000" dirty="0" smtClean="0"/>
              <a:t>3</a:t>
            </a:r>
            <a:r>
              <a:rPr lang="pt-BR" sz="2400" baseline="30000" dirty="0" smtClean="0"/>
              <a:t>-</a:t>
            </a:r>
            <a:r>
              <a:rPr lang="el-GR" sz="2400" dirty="0" smtClean="0"/>
              <a:t>		</a:t>
            </a:r>
            <a:r>
              <a:rPr lang="pt-BR" sz="2400" dirty="0" smtClean="0"/>
              <a:t>pK </a:t>
            </a:r>
            <a:r>
              <a:rPr lang="pt-BR" sz="2400" dirty="0"/>
              <a:t>= 6.35</a:t>
            </a:r>
          </a:p>
          <a:p>
            <a:pPr marL="0" indent="0">
              <a:buNone/>
            </a:pPr>
            <a:r>
              <a:rPr lang="el-GR" sz="2400" dirty="0" smtClean="0"/>
              <a:t>		  </a:t>
            </a:r>
            <a:r>
              <a:rPr lang="pt-BR" sz="2400" dirty="0" smtClean="0"/>
              <a:t>HCO</a:t>
            </a:r>
            <a:r>
              <a:rPr lang="pt-BR" sz="2400" baseline="-25000" dirty="0" smtClean="0"/>
              <a:t>3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+ H</a:t>
            </a:r>
            <a:r>
              <a:rPr lang="pt-BR" sz="2400" baseline="-25000" dirty="0"/>
              <a:t>2</a:t>
            </a:r>
            <a:r>
              <a:rPr lang="pt-BR" sz="2400" dirty="0"/>
              <a:t>O = 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 + (CO</a:t>
            </a:r>
            <a:r>
              <a:rPr lang="pt-BR" sz="2400" baseline="-25000" dirty="0"/>
              <a:t>3</a:t>
            </a:r>
            <a:r>
              <a:rPr lang="pt-BR" sz="2400" dirty="0"/>
              <a:t>)</a:t>
            </a:r>
            <a:r>
              <a:rPr lang="pt-BR" sz="2400" baseline="30000" dirty="0"/>
              <a:t>2-</a:t>
            </a:r>
            <a:r>
              <a:rPr lang="pt-BR" sz="2400" dirty="0"/>
              <a:t>	</a:t>
            </a:r>
            <a:r>
              <a:rPr lang="el-GR" sz="2400" dirty="0" smtClean="0"/>
              <a:t>	</a:t>
            </a:r>
            <a:r>
              <a:rPr lang="pt-BR" sz="2400" dirty="0" smtClean="0"/>
              <a:t>pK </a:t>
            </a:r>
            <a:r>
              <a:rPr lang="pt-BR" sz="2400" dirty="0"/>
              <a:t>= 10.33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Λιθόσφαιρα	  </a:t>
            </a:r>
            <a:r>
              <a:rPr lang="en-US" sz="2400" dirty="0" smtClean="0"/>
              <a:t>Ca</a:t>
            </a:r>
            <a:r>
              <a:rPr lang="en-US" sz="2400" baseline="30000" dirty="0" smtClean="0"/>
              <a:t>2</a:t>
            </a:r>
            <a:r>
              <a:rPr lang="en-US" sz="2400" baseline="30000" dirty="0"/>
              <a:t>+ </a:t>
            </a:r>
            <a:r>
              <a:rPr lang="en-US" sz="2400" dirty="0"/>
              <a:t>+ (CO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30000" dirty="0"/>
              <a:t>2-</a:t>
            </a:r>
            <a:r>
              <a:rPr lang="en-US" sz="2400" dirty="0"/>
              <a:t> = </a:t>
            </a:r>
            <a:r>
              <a:rPr lang="en-US" sz="2400" dirty="0" smtClean="0"/>
              <a:t>CaCO</a:t>
            </a:r>
            <a:r>
              <a:rPr lang="en-US" sz="2400" baseline="-25000" dirty="0" smtClean="0"/>
              <a:t>3</a:t>
            </a:r>
            <a:r>
              <a:rPr lang="el-GR" sz="2400" dirty="0" smtClean="0"/>
              <a:t> </a:t>
            </a:r>
            <a:r>
              <a:rPr lang="en-US" sz="2400" baseline="-25000" dirty="0" smtClean="0"/>
              <a:t>(</a:t>
            </a:r>
            <a:r>
              <a:rPr lang="el-GR" sz="2400" baseline="-25000" dirty="0"/>
              <a:t>στερεό)</a:t>
            </a:r>
            <a:r>
              <a:rPr lang="el-GR" sz="2400" dirty="0"/>
              <a:t>	</a:t>
            </a:r>
            <a:r>
              <a:rPr lang="el-GR" sz="2400" dirty="0" smtClean="0"/>
              <a:t>	</a:t>
            </a:r>
            <a:r>
              <a:rPr lang="en-US" sz="2400" dirty="0" err="1" smtClean="0"/>
              <a:t>pK</a:t>
            </a:r>
            <a:r>
              <a:rPr lang="en-US" sz="2400" dirty="0" smtClean="0"/>
              <a:t> </a:t>
            </a:r>
            <a:r>
              <a:rPr lang="en-US" sz="2400" dirty="0"/>
              <a:t>= -</a:t>
            </a:r>
            <a:r>
              <a:rPr lang="en-US" sz="2400" dirty="0" smtClean="0"/>
              <a:t>8.48</a:t>
            </a:r>
            <a:endParaRPr lang="el-GR" sz="2400" dirty="0" smtClean="0"/>
          </a:p>
          <a:p>
            <a:pPr marL="0" indent="0">
              <a:buNone/>
            </a:pPr>
            <a:endParaRPr lang="el-GR" altLang="el-GR" sz="2400" dirty="0"/>
          </a:p>
          <a:p>
            <a:pPr marL="0" indent="0">
              <a:buNone/>
            </a:pPr>
            <a:r>
              <a:rPr lang="el-GR" altLang="el-GR" sz="2400" dirty="0" smtClean="0"/>
              <a:t>					</a:t>
            </a:r>
            <a:r>
              <a:rPr lang="en-US" altLang="el-GR" sz="2200" dirty="0" smtClean="0"/>
              <a:t>! </a:t>
            </a:r>
            <a:r>
              <a:rPr lang="el-GR" altLang="el-GR" sz="2200" dirty="0"/>
              <a:t>Ισχύουν για 25 </a:t>
            </a:r>
            <a:r>
              <a:rPr lang="el-GR" altLang="el-GR" sz="2200" baseline="30000" dirty="0"/>
              <a:t>ο</a:t>
            </a:r>
            <a:r>
              <a:rPr lang="en-US" altLang="el-GR" sz="2200" dirty="0"/>
              <a:t>C, 1 </a:t>
            </a:r>
            <a:r>
              <a:rPr lang="en-US" altLang="el-GR" sz="2200" dirty="0" err="1" smtClean="0"/>
              <a:t>atm</a:t>
            </a:r>
            <a:endParaRPr lang="el-GR" sz="2200" dirty="0" smtClean="0"/>
          </a:p>
          <a:p>
            <a:endParaRPr lang="el-GR" sz="2400" dirty="0"/>
          </a:p>
        </p:txBody>
      </p:sp>
      <p:sp>
        <p:nvSpPr>
          <p:cNvPr id="8" name="Αριστερό άγκιστρο 7" descr="[DECORATIVE]"/>
          <p:cNvSpPr/>
          <p:nvPr/>
        </p:nvSpPr>
        <p:spPr>
          <a:xfrm>
            <a:off x="2339752" y="3212976"/>
            <a:ext cx="72008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Υδρόσφαιρα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Στα περισσότερα φυσικά νερά (</a:t>
                </a:r>
                <a:r>
                  <a:rPr lang="el-GR" dirty="0" err="1"/>
                  <a:t>pH</a:t>
                </a:r>
                <a:r>
                  <a:rPr lang="el-GR" dirty="0"/>
                  <a:t> = 6-10) επικρατεί το HCO3- που προέρχεται από την πρώτη διάσταση του H</a:t>
                </a:r>
                <a:r>
                  <a:rPr lang="el-GR" baseline="-25000" dirty="0"/>
                  <a:t>2</a:t>
                </a:r>
                <a:r>
                  <a:rPr lang="el-GR" dirty="0"/>
                  <a:t>CO</a:t>
                </a:r>
                <a:r>
                  <a:rPr lang="el-GR" baseline="-25000" dirty="0"/>
                  <a:t>3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 err="1" smtClean="0"/>
                  <a:t>To</a:t>
                </a:r>
                <a:r>
                  <a:rPr lang="el-GR" dirty="0" smtClean="0"/>
                  <a:t> </a:t>
                </a:r>
                <a:r>
                  <a:rPr lang="el-GR" dirty="0"/>
                  <a:t>H</a:t>
                </a:r>
                <a:r>
                  <a:rPr lang="el-GR" baseline="-25000" dirty="0"/>
                  <a:t>2</a:t>
                </a:r>
                <a:r>
                  <a:rPr lang="el-GR" dirty="0"/>
                  <a:t>CO</a:t>
                </a:r>
                <a:r>
                  <a:rPr lang="el-GR" baseline="-25000" dirty="0"/>
                  <a:t>3</a:t>
                </a:r>
                <a:r>
                  <a:rPr lang="el-GR" dirty="0"/>
                  <a:t>  επικρατεί σε όξινα νερά (pH&lt;6.35)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</a:t>
                </a:r>
                <a:r>
                  <a:rPr lang="el-GR" dirty="0"/>
                  <a:t>H CO</a:t>
                </a:r>
                <a:r>
                  <a:rPr lang="el-GR" baseline="-25000" dirty="0"/>
                  <a:t>3</a:t>
                </a:r>
                <a:r>
                  <a:rPr lang="el-GR" baseline="30000" dirty="0"/>
                  <a:t>2-</a:t>
                </a:r>
                <a:r>
                  <a:rPr lang="el-GR" dirty="0"/>
                  <a:t> επικρατεί σε αλκαλικά νερά (pH&gt;10.33)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Παράδειγμα</a:t>
                </a:r>
                <a:r>
                  <a:rPr lang="el-GR" dirty="0"/>
                  <a:t>: Σε κανονικές συνθήκες, η σχετική </a:t>
                </a:r>
                <a:r>
                  <a:rPr lang="el-GR" dirty="0" err="1"/>
                  <a:t>ενεργότητα</a:t>
                </a:r>
                <a:r>
                  <a:rPr lang="el-GR" dirty="0"/>
                  <a:t> H</a:t>
                </a:r>
                <a:r>
                  <a:rPr lang="el-GR" baseline="-25000" dirty="0"/>
                  <a:t>2</a:t>
                </a:r>
                <a:r>
                  <a:rPr lang="el-GR" dirty="0"/>
                  <a:t>CO</a:t>
                </a:r>
                <a:r>
                  <a:rPr lang="el-GR" baseline="-25000" dirty="0"/>
                  <a:t>3</a:t>
                </a:r>
                <a:r>
                  <a:rPr lang="el-GR" dirty="0"/>
                  <a:t> / </a:t>
                </a:r>
                <a:r>
                  <a:rPr lang="el-GR" dirty="0" smtClean="0"/>
                  <a:t>ΗCO</a:t>
                </a:r>
                <a:r>
                  <a:rPr lang="el-GR" baseline="-25000" dirty="0" smtClean="0"/>
                  <a:t>3</a:t>
                </a:r>
                <a:r>
                  <a:rPr lang="el-GR" baseline="30000" dirty="0" smtClean="0"/>
                  <a:t>-</a:t>
                </a:r>
                <a:r>
                  <a:rPr lang="el-GR" dirty="0" smtClean="0"/>
                  <a:t> σε </a:t>
                </a:r>
                <a:r>
                  <a:rPr lang="el-GR" dirty="0"/>
                  <a:t>δείγμα νερού με </a:t>
                </a:r>
                <a:r>
                  <a:rPr lang="el-GR" dirty="0" err="1"/>
                  <a:t>pH</a:t>
                </a:r>
                <a:r>
                  <a:rPr lang="el-GR" dirty="0"/>
                  <a:t> =4 υπολογίζεται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400" b="0" i="0" smtClean="0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𝐻𝐶𝑂</m:t>
                                </m:r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sz="3400" b="0" i="1" smtClean="0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3400" b="0" i="1" smtClean="0">
                            <a:latin typeface="Cambria Math"/>
                          </a:rPr>
                          <m:t>[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400" b="0" i="1" smtClean="0">
                            <a:latin typeface="Cambria Math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𝐶𝑂</m:t>
                        </m:r>
                        <m:r>
                          <a:rPr lang="en-US" sz="3400" b="0" i="1" smtClean="0">
                            <a:latin typeface="Cambria Math"/>
                          </a:rPr>
                          <m:t>3]</m:t>
                        </m:r>
                      </m:den>
                    </m:f>
                  </m:oMath>
                </a14:m>
                <a:r>
                  <a:rPr lang="en-US" sz="3400" dirty="0" smtClean="0"/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/>
                          </a:rPr>
                          <m:t>[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400" b="0" i="1" smtClean="0">
                            <a:latin typeface="Cambria Math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/>
                          </a:rPr>
                          <m:t>𝐶𝑂</m:t>
                        </m:r>
                        <m:r>
                          <a:rPr lang="en-US" sz="3400" b="0" i="1" smtClean="0">
                            <a:latin typeface="Cambria Math"/>
                          </a:rPr>
                          <m:t>3]</m:t>
                        </m:r>
                      </m:num>
                      <m:den>
                        <m:sSup>
                          <m:sSupPr>
                            <m:ctrlPr>
                              <a:rPr lang="en-US" sz="3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3400" b="0" i="1" smtClean="0">
                                <a:latin typeface="Cambria Math"/>
                              </a:rPr>
                              <m:t>𝐻𝐶𝑂</m:t>
                            </m:r>
                            <m:r>
                              <a:rPr lang="en-US" sz="34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34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/>
                              </a:rPr>
                              <m:t>−6.36</m:t>
                            </m:r>
                          </m:sup>
                        </m:sSup>
                      </m:den>
                    </m:f>
                    <m:r>
                      <a:rPr lang="en-US" sz="3400" b="0" i="1" smtClean="0">
                        <a:latin typeface="Cambria Math"/>
                      </a:rPr>
                      <m:t>=224</m:t>
                    </m:r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l-GR" sz="3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l-GR" dirty="0"/>
                  <a:t>Δηλαδή στο όξινο </a:t>
                </a:r>
                <a:r>
                  <a:rPr lang="el-GR" dirty="0" err="1"/>
                  <a:t>pH</a:t>
                </a:r>
                <a:r>
                  <a:rPr lang="el-GR" dirty="0"/>
                  <a:t> 4, η ποσότητα του H</a:t>
                </a:r>
                <a:r>
                  <a:rPr lang="el-GR" baseline="-25000" dirty="0"/>
                  <a:t>2</a:t>
                </a:r>
                <a:r>
                  <a:rPr lang="el-GR" dirty="0"/>
                  <a:t>CO</a:t>
                </a:r>
                <a:r>
                  <a:rPr lang="el-GR" baseline="-25000" dirty="0"/>
                  <a:t>3</a:t>
                </a:r>
                <a:r>
                  <a:rPr lang="el-GR" dirty="0"/>
                  <a:t>  είναι 224 φορές περισσότερη από αυτή του ΗCO</a:t>
                </a:r>
                <a:r>
                  <a:rPr lang="el-GR" baseline="-25000" dirty="0"/>
                  <a:t>3</a:t>
                </a:r>
                <a:r>
                  <a:rPr lang="el-GR" baseline="30000" dirty="0"/>
                  <a:t>-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2153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Υδρόσφαιρα</a:t>
            </a:r>
            <a:r>
              <a:rPr lang="en-US" sz="2800" dirty="0" smtClean="0"/>
              <a:t> </a:t>
            </a:r>
            <a:r>
              <a:rPr lang="el-GR" sz="2800" dirty="0" smtClean="0"/>
              <a:t>- </a:t>
            </a:r>
            <a:r>
              <a:rPr lang="el-GR" sz="2800" dirty="0"/>
              <a:t>Ατμόσφαιρα (</a:t>
            </a:r>
            <a:r>
              <a:rPr lang="el-GR" sz="2800" dirty="0" smtClean="0"/>
              <a:t>1</a:t>
            </a:r>
            <a:r>
              <a:rPr lang="en-US" sz="2800" dirty="0" smtClean="0"/>
              <a:t>/2</a:t>
            </a:r>
            <a:r>
              <a:rPr lang="el-GR" sz="2800" dirty="0" smtClean="0"/>
              <a:t>):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Ανοιχτό σύστημα – σε ισορροπία με το ατμοσφαιρικό CO2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Η χημική ισορροπία μεταξύ ατμοσφαιρικού CO</a:t>
            </a:r>
            <a:r>
              <a:rPr lang="el-GR" sz="2000" baseline="-25000" dirty="0"/>
              <a:t>2</a:t>
            </a:r>
            <a:r>
              <a:rPr lang="el-GR" sz="2000" dirty="0"/>
              <a:t>  και H</a:t>
            </a:r>
            <a:r>
              <a:rPr lang="el-GR" sz="2000" baseline="-25000" dirty="0"/>
              <a:t>2</a:t>
            </a:r>
            <a:r>
              <a:rPr lang="el-GR" sz="2000" dirty="0"/>
              <a:t>CO</a:t>
            </a:r>
            <a:r>
              <a:rPr lang="el-GR" sz="2000" baseline="-25000" dirty="0"/>
              <a:t>3</a:t>
            </a:r>
            <a:r>
              <a:rPr lang="el-GR" sz="2000" dirty="0"/>
              <a:t> είναι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+ H</a:t>
            </a:r>
            <a:r>
              <a:rPr lang="el-GR" sz="2000" baseline="-25000" dirty="0"/>
              <a:t>2</a:t>
            </a:r>
            <a:r>
              <a:rPr lang="el-GR" sz="2000" dirty="0"/>
              <a:t>O ↔ </a:t>
            </a:r>
            <a:r>
              <a:rPr lang="el-GR" sz="2000" dirty="0" smtClean="0"/>
              <a:t>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CO</a:t>
            </a:r>
            <a:r>
              <a:rPr lang="el-GR" sz="2000" baseline="-25000" dirty="0" smtClean="0"/>
              <a:t>3</a:t>
            </a:r>
            <a:endParaRPr lang="el-GR" sz="2000" dirty="0"/>
          </a:p>
          <a:p>
            <a:r>
              <a:rPr lang="el-GR" sz="2000" dirty="0"/>
              <a:t>Δεχόμαστε ότι όλο το διαλυμένο CO</a:t>
            </a:r>
            <a:r>
              <a:rPr lang="el-GR" sz="2000" baseline="-25000" dirty="0"/>
              <a:t>2</a:t>
            </a:r>
            <a:r>
              <a:rPr lang="el-GR" sz="2000" dirty="0"/>
              <a:t>  βρίσκεται με μορφή </a:t>
            </a:r>
            <a:r>
              <a:rPr lang="el-GR" sz="2000" dirty="0" smtClean="0"/>
              <a:t>H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CO</a:t>
            </a:r>
            <a:r>
              <a:rPr lang="el-GR" sz="2000" baseline="-25000" dirty="0" smtClean="0"/>
              <a:t>3</a:t>
            </a:r>
            <a:endParaRPr lang="el-GR" sz="2000" baseline="-25000" dirty="0"/>
          </a:p>
          <a:p>
            <a:r>
              <a:rPr lang="el-GR" sz="2000" dirty="0"/>
              <a:t>Σύμφωνα με τον νόμο του </a:t>
            </a:r>
            <a:r>
              <a:rPr lang="el-GR" sz="2000" dirty="0" err="1"/>
              <a:t>Henry</a:t>
            </a:r>
            <a:r>
              <a:rPr lang="el-GR" sz="2000" dirty="0"/>
              <a:t> η ποσότητα του H</a:t>
            </a:r>
            <a:r>
              <a:rPr lang="el-GR" sz="2000" baseline="-25000" dirty="0"/>
              <a:t>2</a:t>
            </a:r>
            <a:r>
              <a:rPr lang="el-GR" sz="2000" dirty="0"/>
              <a:t>CO</a:t>
            </a:r>
            <a:r>
              <a:rPr lang="el-GR" sz="2000" baseline="-25000" dirty="0"/>
              <a:t>3</a:t>
            </a:r>
            <a:r>
              <a:rPr lang="el-GR" sz="2000" dirty="0"/>
              <a:t> στο διάλυμα η οποία βρίσκεται σε ισορροπία με δεδομένης πίεσης CO</a:t>
            </a:r>
            <a:r>
              <a:rPr lang="el-GR" sz="2000" baseline="-25000" dirty="0"/>
              <a:t>2</a:t>
            </a:r>
            <a:r>
              <a:rPr lang="el-GR" sz="2000" dirty="0"/>
              <a:t> σε αέρια κατάσταση υπολογίζεται ως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l-GR" sz="2000" dirty="0" smtClean="0"/>
              <a:t>[</a:t>
            </a:r>
            <a:r>
              <a:rPr lang="el-GR" sz="2000" dirty="0"/>
              <a:t>H</a:t>
            </a:r>
            <a:r>
              <a:rPr lang="el-GR" sz="2000" baseline="-25000" dirty="0"/>
              <a:t>2</a:t>
            </a:r>
            <a:r>
              <a:rPr lang="el-GR" sz="2000" dirty="0"/>
              <a:t>CO</a:t>
            </a:r>
            <a:r>
              <a:rPr lang="el-GR" sz="2000" baseline="-25000" dirty="0"/>
              <a:t>3</a:t>
            </a:r>
            <a:r>
              <a:rPr lang="el-GR" sz="2000" dirty="0"/>
              <a:t>] = K</a:t>
            </a:r>
            <a:r>
              <a:rPr lang="el-GR" sz="2000" baseline="-25000" dirty="0"/>
              <a:t>CO2</a:t>
            </a:r>
            <a:r>
              <a:rPr lang="el-GR" sz="2000" dirty="0"/>
              <a:t> </a:t>
            </a:r>
            <a:r>
              <a:rPr lang="el-GR" sz="2000" dirty="0" smtClean="0"/>
              <a:t>P</a:t>
            </a:r>
            <a:r>
              <a:rPr lang="el-GR" sz="2000" baseline="-25000" dirty="0" smtClean="0"/>
              <a:t>CO2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Όπου </a:t>
            </a:r>
            <a:r>
              <a:rPr lang="el-GR" sz="2000" dirty="0"/>
              <a:t>K</a:t>
            </a:r>
            <a:r>
              <a:rPr lang="el-GR" sz="2000" baseline="-25000" dirty="0"/>
              <a:t>CO2</a:t>
            </a:r>
            <a:r>
              <a:rPr lang="el-GR" sz="2000" dirty="0"/>
              <a:t> η σταθερά του </a:t>
            </a:r>
            <a:r>
              <a:rPr lang="el-GR" sz="2000" dirty="0" err="1"/>
              <a:t>Henry</a:t>
            </a:r>
            <a:r>
              <a:rPr lang="el-GR" sz="2000" dirty="0"/>
              <a:t> (εξαρτάται από την Τ)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P</a:t>
            </a:r>
            <a:r>
              <a:rPr lang="el-GR" sz="2000" baseline="-25000" dirty="0" smtClean="0"/>
              <a:t>CO2</a:t>
            </a:r>
            <a:r>
              <a:rPr lang="el-GR" sz="2000" dirty="0" smtClean="0"/>
              <a:t> </a:t>
            </a:r>
            <a:r>
              <a:rPr lang="el-GR" sz="2000" dirty="0"/>
              <a:t>η μερική πίεση του CO</a:t>
            </a:r>
            <a:r>
              <a:rPr lang="el-GR" sz="2000" baseline="-25000" dirty="0"/>
              <a:t>2</a:t>
            </a:r>
            <a:r>
              <a:rPr lang="el-GR" sz="2000" dirty="0"/>
              <a:t> σε </a:t>
            </a:r>
            <a:r>
              <a:rPr lang="el-GR" sz="2000" dirty="0" err="1" smtClean="0"/>
              <a:t>atm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el-GR" sz="2800" dirty="0">
                <a:solidFill>
                  <a:schemeClr val="tx2"/>
                </a:solidFill>
              </a:rPr>
              <a:t>Υδρόσφαιρα- Ατμόσφαιρα</a:t>
            </a:r>
            <a:r>
              <a:rPr lang="en-US" sz="2800" dirty="0">
                <a:solidFill>
                  <a:schemeClr val="tx2"/>
                </a:solidFill>
              </a:rPr>
              <a:t> (</a:t>
            </a:r>
            <a:r>
              <a:rPr lang="en-US" sz="2800" dirty="0" smtClean="0">
                <a:solidFill>
                  <a:schemeClr val="tx2"/>
                </a:solidFill>
              </a:rPr>
              <a:t>2/2):</a:t>
            </a:r>
            <a:r>
              <a:rPr lang="el-GR" sz="2800" dirty="0">
                <a:solidFill>
                  <a:schemeClr val="tx2"/>
                </a:solidFill>
              </a:rPr>
              <a:t/>
            </a:r>
            <a:br>
              <a:rPr lang="el-GR" sz="2800" dirty="0">
                <a:solidFill>
                  <a:schemeClr val="tx2"/>
                </a:solidFill>
              </a:rPr>
            </a:br>
            <a:r>
              <a:rPr lang="el-GR" sz="2800" dirty="0">
                <a:solidFill>
                  <a:schemeClr val="tx2"/>
                </a:solidFill>
              </a:rPr>
              <a:t>Ανοιχτό σύστημα – σε ισορροπία με το ατμοσφαιρικό </a:t>
            </a:r>
            <a:r>
              <a:rPr lang="en-US" sz="2800" dirty="0">
                <a:solidFill>
                  <a:schemeClr val="tx2"/>
                </a:solidFill>
              </a:rPr>
              <a:t>CO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endParaRPr lang="en-GB" sz="2800" baseline="-25000" dirty="0">
              <a:solidFill>
                <a:schemeClr val="tx2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/>
              <a:t> </a:t>
            </a:r>
            <a:endParaRPr lang="en-US" alt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Ισχύει </a:t>
            </a:r>
            <a:r>
              <a:rPr lang="el-GR" altLang="el-GR" dirty="0"/>
              <a:t>επίσης η αρχή της ηλεκτρικής ουδετερότητας του διαλύματος, δηλ. η ποσότητα των θετικών ιόντων είναι ίση με αυτή των αρνητικών, οπότε</a:t>
            </a:r>
            <a:r>
              <a:rPr lang="en-US" altLang="el-GR" dirty="0"/>
              <a:t>:</a:t>
            </a:r>
          </a:p>
          <a:p>
            <a:pPr marL="0" indent="0">
              <a:buNone/>
            </a:pPr>
            <a:r>
              <a:rPr lang="en-US" altLang="el-GR" i="1" dirty="0"/>
              <a:t>	</a:t>
            </a:r>
            <a:r>
              <a:rPr lang="en-US" altLang="el-GR" i="1" dirty="0" err="1" smtClean="0"/>
              <a:t>m</a:t>
            </a:r>
            <a:r>
              <a:rPr lang="en-US" altLang="el-GR" baseline="-25000" dirty="0" err="1" smtClean="0"/>
              <a:t>H</a:t>
            </a:r>
            <a:r>
              <a:rPr lang="en-US" altLang="el-GR" baseline="-25000" dirty="0"/>
              <a:t>+</a:t>
            </a:r>
            <a:r>
              <a:rPr lang="en-US" altLang="el-GR" dirty="0"/>
              <a:t> = </a:t>
            </a:r>
            <a:r>
              <a:rPr lang="en-US" altLang="el-GR" i="1" dirty="0"/>
              <a:t>m</a:t>
            </a:r>
            <a:r>
              <a:rPr lang="en-US" altLang="el-GR" baseline="-25000" dirty="0"/>
              <a:t>HCO</a:t>
            </a:r>
            <a:r>
              <a:rPr lang="en-US" altLang="el-GR" baseline="-36000" dirty="0"/>
              <a:t>3</a:t>
            </a:r>
            <a:r>
              <a:rPr lang="en-US" altLang="el-GR" baseline="-25000" dirty="0"/>
              <a:t>-</a:t>
            </a:r>
            <a:r>
              <a:rPr lang="en-US" altLang="el-GR" dirty="0"/>
              <a:t> + 2</a:t>
            </a:r>
            <a:r>
              <a:rPr lang="en-US" altLang="el-GR" i="1" dirty="0"/>
              <a:t>m</a:t>
            </a:r>
            <a:r>
              <a:rPr lang="en-US" altLang="el-GR" baseline="-25000" dirty="0"/>
              <a:t>CO</a:t>
            </a:r>
            <a:r>
              <a:rPr lang="en-US" altLang="el-GR" baseline="-38000" dirty="0"/>
              <a:t>3</a:t>
            </a:r>
            <a:r>
              <a:rPr lang="en-US" altLang="el-GR" baseline="-25000" dirty="0"/>
              <a:t>2-</a:t>
            </a:r>
            <a:r>
              <a:rPr lang="en-US" altLang="el-GR" dirty="0"/>
              <a:t> + </a:t>
            </a:r>
            <a:r>
              <a:rPr lang="en-US" altLang="el-GR" i="1" dirty="0" err="1" smtClean="0"/>
              <a:t>m</a:t>
            </a:r>
            <a:r>
              <a:rPr lang="en-US" altLang="el-GR" baseline="-25000" dirty="0" err="1" smtClean="0"/>
              <a:t>OH</a:t>
            </a:r>
            <a:r>
              <a:rPr lang="en-US" altLang="el-GR" baseline="-25000" dirty="0" smtClean="0"/>
              <a:t>-</a:t>
            </a:r>
            <a:endParaRPr lang="en-US" altLang="el-GR" dirty="0" smtClean="0"/>
          </a:p>
          <a:p>
            <a:pPr marL="0" indent="0">
              <a:buNone/>
            </a:pPr>
            <a:r>
              <a:rPr lang="el-GR" altLang="el-GR" dirty="0" smtClean="0"/>
              <a:t>όπου </a:t>
            </a:r>
            <a:r>
              <a:rPr lang="en-US" altLang="el-GR" i="1" dirty="0"/>
              <a:t>m</a:t>
            </a:r>
            <a:r>
              <a:rPr lang="el-GR" altLang="el-GR" i="1" dirty="0"/>
              <a:t>,</a:t>
            </a:r>
            <a:r>
              <a:rPr lang="el-GR" altLang="el-GR" dirty="0"/>
              <a:t> η μοριακή συγκέντρωση των ιόντων στο </a:t>
            </a:r>
            <a:r>
              <a:rPr lang="el-GR" altLang="el-GR" dirty="0" smtClean="0"/>
              <a:t>διάλυμα</a:t>
            </a:r>
            <a:endParaRPr lang="el-GR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Από </a:t>
            </a:r>
            <a:r>
              <a:rPr lang="el-GR" altLang="el-GR" dirty="0"/>
              <a:t>την παραπάνω σχέση ισχύει ότι αν το διάλυμα περιέχει Η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50000" dirty="0"/>
              <a:t>-</a:t>
            </a:r>
            <a:r>
              <a:rPr lang="el-GR" altLang="el-GR" dirty="0"/>
              <a:t> ή 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30000" dirty="0"/>
              <a:t>2-</a:t>
            </a:r>
            <a:r>
              <a:rPr lang="el-GR" altLang="el-GR" dirty="0"/>
              <a:t>  </a:t>
            </a:r>
            <a:r>
              <a:rPr lang="el-GR" altLang="el-GR" dirty="0" smtClean="0"/>
              <a:t>τότε </a:t>
            </a:r>
            <a:r>
              <a:rPr lang="en-US" altLang="el-GR" dirty="0"/>
              <a:t>[H</a:t>
            </a:r>
            <a:r>
              <a:rPr lang="en-US" altLang="el-GR" baseline="30000" dirty="0"/>
              <a:t>+</a:t>
            </a:r>
            <a:r>
              <a:rPr lang="en-US" altLang="el-GR" dirty="0"/>
              <a:t>]</a:t>
            </a:r>
            <a:r>
              <a:rPr lang="el-GR" altLang="el-GR" dirty="0"/>
              <a:t> &gt; [ΟΗ]</a:t>
            </a:r>
            <a:r>
              <a:rPr lang="en-US" altLang="el-GR" dirty="0"/>
              <a:t> </a:t>
            </a:r>
            <a:r>
              <a:rPr lang="el-GR" altLang="el-GR" dirty="0"/>
              <a:t>δηλαδή το διάλυμα είναι όξινο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/>
              <a:t>Επειδή </a:t>
            </a:r>
            <a:r>
              <a:rPr lang="el-GR" altLang="el-GR" dirty="0"/>
              <a:t>σε όξινο </a:t>
            </a:r>
            <a:r>
              <a:rPr lang="en-US" altLang="el-GR" dirty="0"/>
              <a:t>pH </a:t>
            </a:r>
            <a:r>
              <a:rPr lang="el-GR" altLang="el-GR" dirty="0"/>
              <a:t>το κυρίαρχο είδος ιόντος είναι το Η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50000" dirty="0"/>
              <a:t>-</a:t>
            </a:r>
            <a:r>
              <a:rPr lang="el-GR" altLang="el-GR" dirty="0"/>
              <a:t> θα ισχύει</a:t>
            </a:r>
            <a:r>
              <a:rPr lang="en-US" altLang="el-GR" dirty="0" smtClean="0"/>
              <a:t>:</a:t>
            </a:r>
          </a:p>
          <a:p>
            <a:pPr marL="0" indent="0">
              <a:buNone/>
            </a:pPr>
            <a:r>
              <a:rPr lang="en-US" altLang="el-GR" i="1" dirty="0" smtClean="0"/>
              <a:t> 	</a:t>
            </a:r>
            <a:r>
              <a:rPr lang="en-US" altLang="el-GR" i="1" dirty="0" err="1" smtClean="0"/>
              <a:t>m</a:t>
            </a:r>
            <a:r>
              <a:rPr lang="en-US" altLang="el-GR" baseline="-25000" dirty="0" err="1" smtClean="0"/>
              <a:t>H</a:t>
            </a:r>
            <a:r>
              <a:rPr lang="en-US" altLang="el-GR" baseline="-25000" dirty="0"/>
              <a:t>+</a:t>
            </a:r>
            <a:r>
              <a:rPr lang="en-US" altLang="el-GR" dirty="0"/>
              <a:t> = </a:t>
            </a:r>
            <a:r>
              <a:rPr lang="en-US" altLang="el-GR" i="1" dirty="0"/>
              <a:t>m</a:t>
            </a:r>
            <a:r>
              <a:rPr lang="en-US" altLang="el-GR" baseline="-25000" dirty="0"/>
              <a:t>HCO3-</a:t>
            </a:r>
            <a:r>
              <a:rPr lang="el-GR" altLang="el-GR" dirty="0"/>
              <a:t> </a:t>
            </a:r>
            <a:endParaRPr lang="en-US" altLang="el-GR" baseline="-25000" dirty="0"/>
          </a:p>
          <a:p>
            <a:endParaRPr lang="en-US" altLang="el-GR" baseline="-25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el-GR" sz="2800" dirty="0">
                <a:solidFill>
                  <a:schemeClr val="tx2"/>
                </a:solidFill>
              </a:rPr>
              <a:t>Παράδειγμα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l-GR" sz="2800" dirty="0">
                <a:solidFill>
                  <a:schemeClr val="tx2"/>
                </a:solidFill>
              </a:rPr>
              <a:t>Το </a:t>
            </a:r>
            <a:r>
              <a:rPr lang="en-US" sz="2800" dirty="0">
                <a:solidFill>
                  <a:schemeClr val="tx2"/>
                </a:solidFill>
              </a:rPr>
              <a:t>pH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l-GR" sz="2800" dirty="0">
                <a:solidFill>
                  <a:schemeClr val="tx2"/>
                </a:solidFill>
              </a:rPr>
              <a:t>βρόχινου νερού σε ισορροπία με το ατμοσφαιρικό </a:t>
            </a:r>
            <a:r>
              <a:rPr lang="en-US" sz="2800" dirty="0">
                <a:solidFill>
                  <a:schemeClr val="tx2"/>
                </a:solidFill>
              </a:rPr>
              <a:t>CO</a:t>
            </a:r>
            <a:r>
              <a:rPr lang="en-US" sz="2800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l-GR" sz="2800" dirty="0">
                <a:solidFill>
                  <a:schemeClr val="tx2"/>
                </a:solidFill>
              </a:rPr>
              <a:t>υπολογίζεται ως </a:t>
            </a:r>
            <a:r>
              <a:rPr lang="el-GR" sz="2800" dirty="0" smtClean="0">
                <a:solidFill>
                  <a:schemeClr val="tx2"/>
                </a:solidFill>
              </a:rPr>
              <a:t>εξής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μερική πίεση του </a:t>
            </a:r>
            <a:r>
              <a:rPr lang="en-US" dirty="0"/>
              <a:t>CO2 </a:t>
            </a:r>
            <a:r>
              <a:rPr lang="el-GR" dirty="0"/>
              <a:t>στην ατμόσφαιρα είναι 10-3.5 </a:t>
            </a:r>
            <a:r>
              <a:rPr lang="en-US" dirty="0" err="1"/>
              <a:t>atm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σταθερά του </a:t>
            </a:r>
            <a:r>
              <a:rPr lang="en-US" dirty="0"/>
              <a:t>Henry </a:t>
            </a:r>
            <a:r>
              <a:rPr lang="el-GR" dirty="0"/>
              <a:t>στους 25 ο</a:t>
            </a:r>
            <a:r>
              <a:rPr lang="en-US" dirty="0"/>
              <a:t>C </a:t>
            </a:r>
            <a:r>
              <a:rPr lang="el-GR" dirty="0"/>
              <a:t>είναι 10-1.47</a:t>
            </a:r>
          </a:p>
          <a:p>
            <a:r>
              <a:rPr lang="el-GR" dirty="0" smtClean="0"/>
              <a:t>Ισχύει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smtClean="0"/>
              <a:t> </a:t>
            </a:r>
            <a:r>
              <a:rPr lang="el-GR" dirty="0"/>
              <a:t>[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] = K</a:t>
            </a:r>
            <a:r>
              <a:rPr lang="en-US" baseline="-25000" dirty="0"/>
              <a:t>CO2</a:t>
            </a:r>
            <a:r>
              <a:rPr lang="en-US" dirty="0"/>
              <a:t> P</a:t>
            </a:r>
            <a:r>
              <a:rPr lang="en-US" baseline="-25000" dirty="0"/>
              <a:t>CO2</a:t>
            </a:r>
            <a:r>
              <a:rPr lang="en-US" dirty="0"/>
              <a:t> = (10</a:t>
            </a:r>
            <a:r>
              <a:rPr lang="en-US" baseline="30000" dirty="0"/>
              <a:t>-1.47</a:t>
            </a:r>
            <a:r>
              <a:rPr lang="en-US" dirty="0"/>
              <a:t> )(10</a:t>
            </a:r>
            <a:r>
              <a:rPr lang="en-US" baseline="30000" dirty="0"/>
              <a:t>-3.5</a:t>
            </a:r>
            <a:r>
              <a:rPr lang="en-US" dirty="0"/>
              <a:t>) = 10</a:t>
            </a:r>
            <a:r>
              <a:rPr lang="en-US" baseline="30000" dirty="0"/>
              <a:t>-4.97 </a:t>
            </a:r>
            <a:endParaRPr lang="en-US" baseline="30000" dirty="0" smtClean="0"/>
          </a:p>
          <a:p>
            <a:pPr marL="0" indent="0">
              <a:buNone/>
            </a:pPr>
            <a:r>
              <a:rPr lang="el-GR" dirty="0" smtClean="0"/>
              <a:t>και</a:t>
            </a:r>
            <a:endParaRPr lang="el-GR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l-GR" dirty="0" smtClean="0"/>
              <a:t> </a:t>
            </a:r>
            <a:r>
              <a:rPr lang="el-GR" dirty="0"/>
              <a:t>[Η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] [H</a:t>
            </a:r>
            <a:r>
              <a:rPr lang="en-US" baseline="30000" dirty="0"/>
              <a:t>+</a:t>
            </a:r>
            <a:r>
              <a:rPr lang="en-US" dirty="0"/>
              <a:t>] = K</a:t>
            </a:r>
            <a:r>
              <a:rPr lang="en-US" baseline="-25000" dirty="0"/>
              <a:t>a1</a:t>
            </a:r>
            <a:r>
              <a:rPr lang="en-US" dirty="0"/>
              <a:t> [H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]  = (10</a:t>
            </a:r>
            <a:r>
              <a:rPr lang="en-US" baseline="30000" dirty="0"/>
              <a:t>-6.3</a:t>
            </a:r>
            <a:r>
              <a:rPr lang="en-US" dirty="0"/>
              <a:t>5 )(10</a:t>
            </a:r>
            <a:r>
              <a:rPr lang="en-US" baseline="30000" dirty="0"/>
              <a:t>-4.9</a:t>
            </a:r>
            <a:r>
              <a:rPr lang="en-US" dirty="0"/>
              <a:t>7) = 10</a:t>
            </a:r>
            <a:r>
              <a:rPr lang="en-US" baseline="30000" dirty="0"/>
              <a:t>-11.32</a:t>
            </a:r>
            <a:r>
              <a:rPr lang="en-US" dirty="0"/>
              <a:t> </a:t>
            </a:r>
          </a:p>
          <a:p>
            <a:r>
              <a:rPr lang="el-GR" dirty="0" smtClean="0"/>
              <a:t>Υποθέτοντας </a:t>
            </a:r>
            <a:r>
              <a:rPr lang="el-GR" dirty="0"/>
              <a:t>ότι [Η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] = [H</a:t>
            </a:r>
            <a:r>
              <a:rPr lang="en-US" baseline="30000" dirty="0"/>
              <a:t>+</a:t>
            </a:r>
            <a:r>
              <a:rPr lang="en-US" dirty="0"/>
              <a:t>] ,</a:t>
            </a:r>
          </a:p>
          <a:p>
            <a:pPr marL="0" indent="0">
              <a:buNone/>
            </a:pPr>
            <a:r>
              <a:rPr lang="en-US" dirty="0" smtClean="0"/>
              <a:t>	[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]</a:t>
            </a:r>
            <a:r>
              <a:rPr lang="en-US" baseline="30000" dirty="0"/>
              <a:t>2</a:t>
            </a:r>
            <a:r>
              <a:rPr lang="en-US" dirty="0"/>
              <a:t> = 10</a:t>
            </a:r>
            <a:r>
              <a:rPr lang="en-US" baseline="30000" dirty="0"/>
              <a:t>-11.32</a:t>
            </a:r>
            <a:r>
              <a:rPr lang="en-US" dirty="0"/>
              <a:t>  =&gt; [H</a:t>
            </a:r>
            <a:r>
              <a:rPr lang="en-US" baseline="30000" dirty="0"/>
              <a:t>+</a:t>
            </a:r>
            <a:r>
              <a:rPr lang="en-US" dirty="0"/>
              <a:t>] = 10</a:t>
            </a:r>
            <a:r>
              <a:rPr lang="en-US" baseline="30000" dirty="0"/>
              <a:t>-5.66  </a:t>
            </a:r>
          </a:p>
          <a:p>
            <a:pPr marL="0" indent="0">
              <a:buNone/>
            </a:pPr>
            <a:r>
              <a:rPr lang="en-US" dirty="0" smtClean="0"/>
              <a:t>	pH </a:t>
            </a:r>
            <a:r>
              <a:rPr lang="en-US" dirty="0"/>
              <a:t>= -log [H</a:t>
            </a:r>
            <a:r>
              <a:rPr lang="en-US" baseline="30000" dirty="0"/>
              <a:t>+</a:t>
            </a:r>
            <a:r>
              <a:rPr lang="en-US" dirty="0"/>
              <a:t>] = -log 10</a:t>
            </a:r>
            <a:r>
              <a:rPr lang="en-US" baseline="30000" dirty="0"/>
              <a:t>-5.66</a:t>
            </a:r>
            <a:r>
              <a:rPr lang="en-US" dirty="0"/>
              <a:t> = 5.66</a:t>
            </a:r>
          </a:p>
          <a:p>
            <a:r>
              <a:rPr lang="el-GR" dirty="0" smtClean="0"/>
              <a:t>Δηλαδή </a:t>
            </a:r>
            <a:r>
              <a:rPr lang="el-GR" dirty="0"/>
              <a:t>το </a:t>
            </a:r>
            <a:r>
              <a:rPr lang="en-US" dirty="0"/>
              <a:t>pH </a:t>
            </a:r>
            <a:r>
              <a:rPr lang="el-GR" dirty="0"/>
              <a:t>του βρόχινου νερού είναι όξινο. Ο όρος «όξινη βροχή» αφορά βρόχινο νερό με </a:t>
            </a:r>
            <a:r>
              <a:rPr lang="en-US" dirty="0"/>
              <a:t>pH &lt; 5.66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Σχέση </a:t>
            </a:r>
            <a:r>
              <a:rPr lang="en-US" dirty="0"/>
              <a:t>pH - CO2 - [</a:t>
            </a:r>
            <a:r>
              <a:rPr lang="el-GR" dirty="0"/>
              <a:t>Η</a:t>
            </a:r>
            <a:r>
              <a:rPr lang="en-US" dirty="0"/>
              <a:t>CO3- </a:t>
            </a:r>
            <a:r>
              <a:rPr lang="en-US" dirty="0" smtClean="0"/>
              <a:t>] (1/2) 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Μεταβολές </a:t>
            </a:r>
            <a:r>
              <a:rPr lang="el-GR" altLang="el-GR" dirty="0"/>
              <a:t>της συγκέντρωσης του </a:t>
            </a:r>
            <a:r>
              <a:rPr lang="en-US" altLang="el-GR" dirty="0"/>
              <a:t>CO</a:t>
            </a:r>
            <a:r>
              <a:rPr lang="en-US" altLang="el-GR" baseline="-25000" dirty="0"/>
              <a:t>2</a:t>
            </a:r>
            <a:r>
              <a:rPr lang="en-US" altLang="el-GR" baseline="-25000" dirty="0">
                <a:solidFill>
                  <a:schemeClr val="tx2"/>
                </a:solidFill>
              </a:rPr>
              <a:t> </a:t>
            </a:r>
            <a:r>
              <a:rPr lang="el-GR" altLang="el-GR" dirty="0"/>
              <a:t>επιφέρουν μεταβολή του </a:t>
            </a:r>
            <a:r>
              <a:rPr lang="en-US" altLang="el-GR" dirty="0" smtClean="0"/>
              <a:t>pH</a:t>
            </a:r>
            <a:endParaRPr lang="el-GR" altLang="el-GR" dirty="0"/>
          </a:p>
          <a:p>
            <a:r>
              <a:rPr lang="el-GR" altLang="el-GR" dirty="0" smtClean="0"/>
              <a:t>Από </a:t>
            </a:r>
            <a:r>
              <a:rPr lang="el-GR" altLang="el-GR" dirty="0"/>
              <a:t>τις σχέσεις</a:t>
            </a:r>
            <a:r>
              <a:rPr lang="en-US" altLang="el-GR" dirty="0" smtClean="0"/>
              <a:t>:</a:t>
            </a:r>
            <a:endParaRPr lang="en-US" altLang="el-GR" i="1" dirty="0"/>
          </a:p>
          <a:p>
            <a:pPr marL="0" indent="0">
              <a:buNone/>
            </a:pPr>
            <a:r>
              <a:rPr lang="en-US" altLang="el-GR" dirty="0" smtClean="0"/>
              <a:t>	[</a:t>
            </a:r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dirty="0"/>
              <a:t>] = </a:t>
            </a:r>
            <a:r>
              <a:rPr lang="en-US" altLang="el-GR" i="1" dirty="0"/>
              <a:t>K</a:t>
            </a:r>
            <a:r>
              <a:rPr lang="en-US" altLang="el-GR" baseline="-25000" dirty="0"/>
              <a:t>CO2</a:t>
            </a:r>
            <a:r>
              <a:rPr lang="en-US" altLang="el-GR" dirty="0"/>
              <a:t> </a:t>
            </a:r>
            <a:r>
              <a:rPr lang="en-US" altLang="el-GR" i="1" dirty="0"/>
              <a:t>P</a:t>
            </a:r>
            <a:r>
              <a:rPr lang="en-US" altLang="el-GR" baseline="-25000" dirty="0"/>
              <a:t>CO2</a:t>
            </a:r>
            <a:endParaRPr lang="en-US" altLang="el-GR" i="1" dirty="0"/>
          </a:p>
          <a:p>
            <a:pPr marL="0" indent="0">
              <a:buNone/>
            </a:pPr>
            <a:r>
              <a:rPr lang="el-GR" altLang="el-GR" i="1" dirty="0"/>
              <a:t>και</a:t>
            </a:r>
            <a:endParaRPr lang="el-GR" altLang="el-GR" baseline="-25000" dirty="0"/>
          </a:p>
          <a:p>
            <a:pPr marL="0" indent="0">
              <a:buNone/>
            </a:pPr>
            <a:r>
              <a:rPr lang="en-US" altLang="el-GR" dirty="0" smtClean="0"/>
              <a:t>	K</a:t>
            </a:r>
            <a:r>
              <a:rPr lang="en-US" altLang="el-GR" baseline="-25000" dirty="0" smtClean="0"/>
              <a:t>a1 </a:t>
            </a:r>
            <a:r>
              <a:rPr lang="en-US" altLang="el-GR" dirty="0" smtClean="0"/>
              <a:t> </a:t>
            </a:r>
            <a:r>
              <a:rPr lang="en-US" altLang="el-GR" dirty="0"/>
              <a:t>= [</a:t>
            </a:r>
            <a:r>
              <a:rPr lang="el-GR" altLang="el-GR" dirty="0"/>
              <a:t>Η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50000" dirty="0"/>
              <a:t>-</a:t>
            </a:r>
            <a:r>
              <a:rPr lang="en-US" altLang="el-GR" dirty="0"/>
              <a:t> ] [H</a:t>
            </a:r>
            <a:r>
              <a:rPr lang="en-US" altLang="el-GR" baseline="30000" dirty="0"/>
              <a:t>+</a:t>
            </a:r>
            <a:r>
              <a:rPr lang="en-US" altLang="el-GR" dirty="0"/>
              <a:t>] / [H</a:t>
            </a:r>
            <a:r>
              <a:rPr lang="en-US" altLang="el-GR" baseline="-25000" dirty="0"/>
              <a:t>2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dirty="0" smtClean="0"/>
              <a:t>]</a:t>
            </a:r>
            <a:endParaRPr lang="el-GR" altLang="el-GR" dirty="0"/>
          </a:p>
          <a:p>
            <a:r>
              <a:rPr lang="el-GR" altLang="el-GR" dirty="0"/>
              <a:t>Ισχύει</a:t>
            </a:r>
            <a:r>
              <a:rPr lang="en-US" altLang="el-GR" dirty="0" smtClean="0"/>
              <a:t>:</a:t>
            </a:r>
          </a:p>
          <a:p>
            <a:pPr marL="0" indent="0">
              <a:buNone/>
            </a:pPr>
            <a:r>
              <a:rPr lang="en-US" altLang="el-GR" dirty="0" smtClean="0"/>
              <a:t>	K</a:t>
            </a:r>
            <a:r>
              <a:rPr lang="en-US" altLang="el-GR" baseline="-25000" dirty="0" smtClean="0"/>
              <a:t>a1 </a:t>
            </a:r>
            <a:r>
              <a:rPr lang="en-US" altLang="el-GR" dirty="0" smtClean="0"/>
              <a:t> </a:t>
            </a:r>
            <a:r>
              <a:rPr lang="en-US" altLang="el-GR" dirty="0"/>
              <a:t>= [</a:t>
            </a:r>
            <a:r>
              <a:rPr lang="el-GR" altLang="el-GR" dirty="0"/>
              <a:t>Η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50000" dirty="0"/>
              <a:t>-</a:t>
            </a:r>
            <a:r>
              <a:rPr lang="en-US" altLang="el-GR" dirty="0"/>
              <a:t> ] [H</a:t>
            </a:r>
            <a:r>
              <a:rPr lang="en-US" altLang="el-GR" baseline="30000" dirty="0"/>
              <a:t>+</a:t>
            </a:r>
            <a:r>
              <a:rPr lang="en-US" altLang="el-GR" dirty="0"/>
              <a:t>]</a:t>
            </a:r>
            <a:r>
              <a:rPr lang="el-GR" altLang="el-GR" dirty="0"/>
              <a:t> /</a:t>
            </a:r>
            <a:r>
              <a:rPr lang="en-US" altLang="el-GR" i="1" dirty="0"/>
              <a:t> K</a:t>
            </a:r>
            <a:r>
              <a:rPr lang="en-US" altLang="el-GR" baseline="-25000" dirty="0"/>
              <a:t>CO2</a:t>
            </a:r>
            <a:r>
              <a:rPr lang="en-US" altLang="el-GR" dirty="0"/>
              <a:t> </a:t>
            </a:r>
            <a:r>
              <a:rPr lang="en-US" altLang="el-GR" i="1" dirty="0"/>
              <a:t>P</a:t>
            </a:r>
            <a:r>
              <a:rPr lang="en-US" altLang="el-GR" baseline="-25000" dirty="0"/>
              <a:t>CO2</a:t>
            </a:r>
            <a:r>
              <a:rPr lang="el-GR" altLang="el-GR" dirty="0"/>
              <a:t>  </a:t>
            </a:r>
            <a:r>
              <a:rPr lang="el-GR" altLang="el-GR" dirty="0" smtClean="0"/>
              <a:t>=&gt;</a:t>
            </a:r>
            <a:endParaRPr lang="en-US" altLang="el-GR" dirty="0" smtClean="0"/>
          </a:p>
          <a:p>
            <a:pPr marL="0" indent="0">
              <a:buNone/>
            </a:pPr>
            <a:r>
              <a:rPr lang="en-US" altLang="el-GR" i="1" dirty="0" smtClean="0"/>
              <a:t>	P</a:t>
            </a:r>
            <a:r>
              <a:rPr lang="en-US" altLang="el-GR" baseline="-25000" dirty="0" smtClean="0"/>
              <a:t>CO2</a:t>
            </a:r>
            <a:r>
              <a:rPr lang="el-GR" altLang="el-GR" baseline="-25000" dirty="0" smtClean="0"/>
              <a:t> </a:t>
            </a:r>
            <a:r>
              <a:rPr lang="el-GR" altLang="el-GR" dirty="0"/>
              <a:t>= </a:t>
            </a:r>
            <a:r>
              <a:rPr lang="en-US" altLang="el-GR" dirty="0"/>
              <a:t> [</a:t>
            </a:r>
            <a:r>
              <a:rPr lang="el-GR" altLang="el-GR" dirty="0"/>
              <a:t>Η</a:t>
            </a:r>
            <a:r>
              <a:rPr lang="en-US" altLang="el-GR" dirty="0"/>
              <a:t>CO</a:t>
            </a:r>
            <a:r>
              <a:rPr lang="en-US" altLang="el-GR" baseline="-25000" dirty="0"/>
              <a:t>3</a:t>
            </a:r>
            <a:r>
              <a:rPr lang="en-US" altLang="el-GR" baseline="50000" dirty="0"/>
              <a:t>-</a:t>
            </a:r>
            <a:r>
              <a:rPr lang="en-US" altLang="el-GR" dirty="0"/>
              <a:t> ] [H</a:t>
            </a:r>
            <a:r>
              <a:rPr lang="en-US" altLang="el-GR" baseline="30000" dirty="0"/>
              <a:t>+</a:t>
            </a:r>
            <a:r>
              <a:rPr lang="en-US" altLang="el-GR" dirty="0"/>
              <a:t>]</a:t>
            </a:r>
            <a:r>
              <a:rPr lang="el-GR" altLang="el-GR" dirty="0"/>
              <a:t> / </a:t>
            </a:r>
            <a:r>
              <a:rPr lang="en-US" altLang="el-GR" dirty="0"/>
              <a:t>K</a:t>
            </a:r>
            <a:r>
              <a:rPr lang="en-US" altLang="el-GR" baseline="-25000" dirty="0"/>
              <a:t>a1</a:t>
            </a:r>
            <a:r>
              <a:rPr lang="en-US" altLang="el-GR" i="1" dirty="0"/>
              <a:t> K</a:t>
            </a:r>
            <a:r>
              <a:rPr lang="en-US" altLang="el-GR" baseline="-25000" dirty="0"/>
              <a:t>CO2 </a:t>
            </a:r>
            <a:r>
              <a:rPr lang="en-US" altLang="el-GR" dirty="0"/>
              <a:t> </a:t>
            </a:r>
            <a:r>
              <a:rPr lang="el-GR" altLang="el-GR" dirty="0" smtClean="0"/>
              <a:t>=&gt;</a:t>
            </a:r>
            <a:endParaRPr lang="el-GR" altLang="el-GR" dirty="0"/>
          </a:p>
          <a:p>
            <a:pPr marL="0" indent="0">
              <a:buNone/>
            </a:pPr>
            <a:r>
              <a:rPr lang="en-US" altLang="el-GR" sz="2400" b="1" dirty="0" smtClean="0"/>
              <a:t>	log </a:t>
            </a:r>
            <a:r>
              <a:rPr lang="en-US" altLang="el-GR" sz="2400" b="1" i="1" dirty="0"/>
              <a:t>P</a:t>
            </a:r>
            <a:r>
              <a:rPr lang="en-US" altLang="el-GR" sz="2400" b="1" baseline="-25000" dirty="0"/>
              <a:t>CO2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= -</a:t>
            </a:r>
            <a:r>
              <a:rPr lang="en-US" altLang="el-GR" sz="2400" b="1" dirty="0"/>
              <a:t>pH + log ([</a:t>
            </a:r>
            <a:r>
              <a:rPr lang="el-GR" altLang="el-GR" sz="2400" b="1" dirty="0"/>
              <a:t>Η</a:t>
            </a:r>
            <a:r>
              <a:rPr lang="en-US" altLang="el-GR" sz="2400" b="1" dirty="0"/>
              <a:t>CO</a:t>
            </a:r>
            <a:r>
              <a:rPr lang="en-US" altLang="el-GR" sz="2400" b="1" baseline="-25000" dirty="0"/>
              <a:t>3</a:t>
            </a:r>
            <a:r>
              <a:rPr lang="en-US" altLang="el-GR" sz="2400" b="1" baseline="50000" dirty="0"/>
              <a:t>-</a:t>
            </a:r>
            <a:r>
              <a:rPr lang="en-US" altLang="el-GR" sz="2400" b="1" dirty="0"/>
              <a:t> ] / K</a:t>
            </a:r>
            <a:r>
              <a:rPr lang="en-US" altLang="el-GR" sz="2400" b="1" baseline="-25000" dirty="0"/>
              <a:t>a1</a:t>
            </a:r>
            <a:r>
              <a:rPr lang="en-US" altLang="el-GR" sz="2400" b="1" i="1" dirty="0"/>
              <a:t> K</a:t>
            </a:r>
            <a:r>
              <a:rPr lang="en-US" altLang="el-GR" sz="2400" b="1" baseline="-25000" dirty="0"/>
              <a:t>CO2</a:t>
            </a:r>
            <a:r>
              <a:rPr lang="en-US" altLang="el-GR" sz="2400" b="1" dirty="0" smtClean="0"/>
              <a:t>)</a:t>
            </a:r>
            <a:endParaRPr lang="en-US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Σχέση </a:t>
            </a:r>
            <a:r>
              <a:rPr lang="en-US" dirty="0"/>
              <a:t>pH - CO2 - [</a:t>
            </a:r>
            <a:r>
              <a:rPr lang="el-GR" dirty="0"/>
              <a:t>Η</a:t>
            </a:r>
            <a:r>
              <a:rPr lang="en-US" dirty="0"/>
              <a:t>CO3- ] </a:t>
            </a:r>
            <a:r>
              <a:rPr lang="en-US" dirty="0" smtClean="0"/>
              <a:t>(2/2</a:t>
            </a:r>
            <a:r>
              <a:rPr lang="en-US" dirty="0"/>
              <a:t>) </a:t>
            </a:r>
            <a:endParaRPr lang="el-GR" dirty="0"/>
          </a:p>
        </p:txBody>
      </p:sp>
      <p:graphicFrame>
        <p:nvGraphicFramePr>
          <p:cNvPr id="8" name="Table 1" title="Σχέση pH - CO2 - [ΗCO3- ]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030137"/>
              </p:ext>
            </p:extLst>
          </p:nvPr>
        </p:nvGraphicFramePr>
        <p:xfrm>
          <a:off x="463550" y="1557338"/>
          <a:ext cx="7420818" cy="461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946"/>
                <a:gridCol w="4480728"/>
                <a:gridCol w="1296144"/>
              </a:tblGrid>
              <a:tr h="306437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Διεργασία</a:t>
                      </a:r>
                      <a:endParaRPr lang="en-GB" sz="1600" b="1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Χημ.</a:t>
                      </a:r>
                      <a:r>
                        <a:rPr lang="el-GR" sz="1600" b="1" baseline="0" dirty="0" smtClean="0"/>
                        <a:t> Αντίδραση</a:t>
                      </a:r>
                      <a:endParaRPr lang="en-GB" sz="1600" b="1" dirty="0"/>
                    </a:p>
                  </a:txBody>
                  <a:tcPr marL="91439" marR="91439" marT="45714" marB="4571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</a:t>
                      </a:r>
                      <a:endParaRPr lang="en-GB" sz="1600" b="1" dirty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3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Αύξηση Τ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Μείωση διαλυτότητας </a:t>
                      </a:r>
                      <a:r>
                        <a:rPr lang="en-US" sz="1600" dirty="0" smtClean="0"/>
                        <a:t>CO</a:t>
                      </a:r>
                      <a:r>
                        <a:rPr lang="en-US" sz="1600" baseline="-25000" dirty="0" smtClean="0"/>
                        <a:t>2</a:t>
                      </a:r>
                      <a:endParaRPr lang="en-GB" sz="1600" baseline="-25000" dirty="0"/>
                    </a:p>
                  </a:txBody>
                  <a:tcPr marL="91439" marR="91439" marT="45714" marB="4571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Αύξηση</a:t>
                      </a:r>
                      <a:endParaRPr lang="en-GB" sz="1600" dirty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643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Ελάττωση Τ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Αύξηση διαλυτότητας</a:t>
                      </a:r>
                      <a:r>
                        <a:rPr lang="en-US" sz="1600" dirty="0" smtClean="0"/>
                        <a:t> CO</a:t>
                      </a:r>
                      <a:r>
                        <a:rPr lang="en-US" sz="1600" baseline="-25000" dirty="0" smtClean="0"/>
                        <a:t>2</a:t>
                      </a:r>
                      <a:endParaRPr lang="en-GB" sz="1600" baseline="-250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Μείωση</a:t>
                      </a:r>
                      <a:endParaRPr lang="en-GB" sz="1600" dirty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797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Φωτοσύνθεση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6CO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+ 6H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 C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6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H12O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6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+ 6O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endParaRPr lang="en-GB" sz="1600" baseline="-250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Αύξηση</a:t>
                      </a:r>
                      <a:endParaRPr lang="en-GB" sz="1600" dirty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437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Αναπνοή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C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6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H12O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6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+ 6O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  </a:t>
                      </a:r>
                      <a:r>
                        <a:rPr lang="en-US" sz="1600" dirty="0" smtClean="0"/>
                        <a:t>6CO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+ 6H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 </a:t>
                      </a:r>
                      <a:endParaRPr lang="en-GB" sz="16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Μείωση</a:t>
                      </a:r>
                      <a:endParaRPr lang="en-GB" sz="1600" dirty="0" smtClean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891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Αναερόβια αποσύνθεση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CH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 CH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 + CO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endParaRPr lang="en-GB" sz="1600" baseline="-250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Μείωση</a:t>
                      </a:r>
                      <a:endParaRPr lang="en-GB" sz="1600" dirty="0" smtClean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437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Απονίτρωση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5CH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 + 4NO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30000" dirty="0" smtClean="0"/>
                        <a:t>-</a:t>
                      </a:r>
                      <a:r>
                        <a:rPr lang="en-US" sz="1600" dirty="0" smtClean="0"/>
                        <a:t>+ 4H</a:t>
                      </a:r>
                      <a:r>
                        <a:rPr lang="en-US" sz="1600" baseline="30000" dirty="0" smtClean="0"/>
                        <a:t>+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 5CO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+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 2N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+ 7H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O</a:t>
                      </a:r>
                      <a:endParaRPr lang="en-GB" sz="16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Αύξηση</a:t>
                      </a:r>
                      <a:endParaRPr lang="en-GB" sz="1600" dirty="0" smtClean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891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Διάλυση ανθρακικών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CaCO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dirty="0" smtClean="0"/>
                        <a:t>+2H</a:t>
                      </a:r>
                      <a:r>
                        <a:rPr lang="en-US" sz="1600" baseline="30000" dirty="0" smtClean="0"/>
                        <a:t>+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 Ca</a:t>
                      </a:r>
                      <a:r>
                        <a:rPr lang="en-US" sz="1600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 + H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O + CO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endParaRPr lang="en-GB" sz="1600" baseline="-250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Αύξηση</a:t>
                      </a:r>
                      <a:endParaRPr lang="en-GB" sz="1600" dirty="0" smtClean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8918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Καθίζηση ανθρακικών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Ca</a:t>
                      </a:r>
                      <a:r>
                        <a:rPr lang="en-US" sz="1600" baseline="30000" dirty="0" smtClean="0">
                          <a:sym typeface="Wingdings" pitchFamily="2" charset="2"/>
                        </a:rPr>
                        <a:t>2+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 + H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O + CO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  </a:t>
                      </a:r>
                      <a:r>
                        <a:rPr lang="en-US" sz="1600" dirty="0" smtClean="0"/>
                        <a:t>CaCO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dirty="0" smtClean="0"/>
                        <a:t>+2H</a:t>
                      </a:r>
                      <a:r>
                        <a:rPr lang="en-US" sz="1600" baseline="30000" dirty="0" smtClean="0"/>
                        <a:t>+</a:t>
                      </a:r>
                      <a:endParaRPr lang="en-GB" sz="1600" dirty="0" smtClean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Μείωση</a:t>
                      </a:r>
                      <a:endParaRPr lang="en-GB" sz="1600" dirty="0" smtClean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3022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Αποσάθρωση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αργιλοπυριτικών</a:t>
                      </a:r>
                      <a:endParaRPr lang="en-GB" sz="1600" dirty="0"/>
                    </a:p>
                  </a:txBody>
                  <a:tcPr marL="91439" marR="91439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2KAlSi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dirty="0" smtClean="0"/>
                        <a:t>O</a:t>
                      </a:r>
                      <a:r>
                        <a:rPr lang="en-US" sz="1600" baseline="-25000" dirty="0" smtClean="0"/>
                        <a:t>8</a:t>
                      </a:r>
                      <a:r>
                        <a:rPr lang="en-US" sz="1600" dirty="0" smtClean="0"/>
                        <a:t> +2CO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 +11H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O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                 Al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Si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5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(OH) +2K</a:t>
                      </a:r>
                      <a:r>
                        <a:rPr lang="en-US" sz="1600" baseline="30000" dirty="0" smtClean="0">
                          <a:sym typeface="Wingdings" pitchFamily="2" charset="2"/>
                        </a:rPr>
                        <a:t>+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 +2HCO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3</a:t>
                      </a:r>
                      <a:r>
                        <a:rPr lang="en-US" sz="1600" baseline="30000" dirty="0" smtClean="0">
                          <a:sym typeface="Wingdings" pitchFamily="2" charset="2"/>
                        </a:rPr>
                        <a:t>- 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+ 4H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US" sz="1600" baseline="0" dirty="0" smtClean="0">
                          <a:sym typeface="Wingdings" pitchFamily="2" charset="2"/>
                        </a:rPr>
                        <a:t>SiO</a:t>
                      </a:r>
                      <a:r>
                        <a:rPr lang="en-US" sz="1600" baseline="-25000" dirty="0" smtClean="0">
                          <a:sym typeface="Wingdings" pitchFamily="2" charset="2"/>
                        </a:rPr>
                        <a:t>4</a:t>
                      </a:r>
                      <a:endParaRPr lang="en-GB" sz="1600" baseline="-25000" dirty="0"/>
                    </a:p>
                  </a:txBody>
                  <a:tcPr marL="91439" marR="91439" marT="45714" marB="4571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Αύξηση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 marL="91439" marR="91439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5815296"/>
            <a:ext cx="1080120" cy="3500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Πίνακας </a:t>
            </a:r>
            <a:r>
              <a:rPr lang="en-US" dirty="0" smtClean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/>
              <a:t>Υδρόσφαιρα- Λιθόσφαιρα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3216"/>
          </a:xfrm>
        </p:spPr>
        <p:txBody>
          <a:bodyPr>
            <a:noAutofit/>
          </a:bodyPr>
          <a:lstStyle/>
          <a:p>
            <a:r>
              <a:rPr lang="el-GR" altLang="el-GR" sz="2000" dirty="0"/>
              <a:t>Για να αποκτήσει ένα φυσικό νερό αλκαλικό </a:t>
            </a:r>
            <a:r>
              <a:rPr lang="en-US" altLang="el-GR" sz="2000" dirty="0"/>
              <a:t>pH</a:t>
            </a:r>
            <a:r>
              <a:rPr lang="el-GR" altLang="el-GR" sz="2000" dirty="0"/>
              <a:t> απαιτείται η παρουσία κατιόντων εκτός του Η</a:t>
            </a:r>
            <a:r>
              <a:rPr lang="el-GR" altLang="el-GR" sz="2000" baseline="30000" dirty="0"/>
              <a:t>+</a:t>
            </a:r>
            <a:r>
              <a:rPr lang="el-GR" altLang="el-GR" sz="2000" dirty="0"/>
              <a:t> στο </a:t>
            </a:r>
            <a:r>
              <a:rPr lang="el-GR" altLang="el-GR" sz="2000" dirty="0" smtClean="0"/>
              <a:t>διάλυμα</a:t>
            </a:r>
            <a:endParaRPr lang="el-GR" altLang="el-GR" sz="2000" dirty="0"/>
          </a:p>
          <a:p>
            <a:r>
              <a:rPr lang="el-GR" altLang="el-GR" sz="2000" dirty="0"/>
              <a:t> Σε ασθενώς αλκαλικά νερά το </a:t>
            </a:r>
            <a:r>
              <a:rPr lang="en-US" altLang="el-GR" sz="2000" dirty="0"/>
              <a:t>pH </a:t>
            </a:r>
            <a:r>
              <a:rPr lang="el-GR" altLang="el-GR" sz="2000" dirty="0"/>
              <a:t>ρυθμίζεται μέσω αντιδράσεων του ανθρακικού οξέως και ανθρακικών ορυκτών (ασβεστίτης, </a:t>
            </a:r>
            <a:r>
              <a:rPr lang="el-GR" altLang="el-GR" sz="2000" dirty="0" err="1"/>
              <a:t>αραγωνίτης</a:t>
            </a:r>
            <a:r>
              <a:rPr lang="el-GR" altLang="el-GR" sz="2000" dirty="0"/>
              <a:t>) </a:t>
            </a:r>
            <a:r>
              <a:rPr lang="el-GR" altLang="el-GR" sz="2000" dirty="0">
                <a:sym typeface="Wingdings" pitchFamily="2" charset="2"/>
              </a:rPr>
              <a:t> αποτέλεσμα είναι η αύξηση της συγκέντρωσης </a:t>
            </a:r>
            <a:r>
              <a:rPr lang="en-US" altLang="el-GR" sz="2000" dirty="0">
                <a:sym typeface="Wingdings" pitchFamily="2" charset="2"/>
              </a:rPr>
              <a:t>Ca</a:t>
            </a:r>
            <a:r>
              <a:rPr lang="el-GR" altLang="el-GR" sz="2000" baseline="30000" dirty="0">
                <a:sym typeface="Wingdings" pitchFamily="2" charset="2"/>
              </a:rPr>
              <a:t>2+</a:t>
            </a:r>
            <a:r>
              <a:rPr lang="en-US" altLang="el-GR" sz="2000" dirty="0">
                <a:sym typeface="Wingdings" pitchFamily="2" charset="2"/>
              </a:rPr>
              <a:t> </a:t>
            </a:r>
            <a:r>
              <a:rPr lang="el-GR" altLang="el-GR" sz="2000" dirty="0">
                <a:sym typeface="Wingdings" pitchFamily="2" charset="2"/>
              </a:rPr>
              <a:t>στο </a:t>
            </a:r>
            <a:r>
              <a:rPr lang="el-GR" altLang="el-GR" sz="2000" dirty="0" smtClean="0">
                <a:sym typeface="Wingdings" pitchFamily="2" charset="2"/>
              </a:rPr>
              <a:t>διάλυμα</a:t>
            </a:r>
            <a:endParaRPr lang="el-GR" altLang="el-GR" sz="2000" dirty="0"/>
          </a:p>
          <a:p>
            <a:r>
              <a:rPr lang="el-GR" altLang="el-GR" sz="2000" dirty="0"/>
              <a:t> Οι εξισώσεις που ισχύουν για την περιγραφή του συστήματος περιλαμβάνουν</a:t>
            </a:r>
            <a:r>
              <a:rPr lang="en-US" altLang="el-GR" sz="2000" dirty="0"/>
              <a:t>: </a:t>
            </a:r>
            <a:endParaRPr lang="en-US" altLang="el-GR" sz="2000" i="1" dirty="0"/>
          </a:p>
          <a:p>
            <a:pPr marL="0" indent="0">
              <a:buNone/>
            </a:pPr>
            <a:r>
              <a:rPr lang="en-US" altLang="el-GR" sz="2000" i="1" dirty="0" smtClean="0"/>
              <a:t>	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[H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CO</a:t>
            </a:r>
            <a:r>
              <a:rPr lang="en-US" altLang="el-GR" sz="2000" baseline="-25000" dirty="0"/>
              <a:t>3</a:t>
            </a:r>
            <a:r>
              <a:rPr lang="en-US" altLang="el-GR" sz="2000" dirty="0"/>
              <a:t>] = </a:t>
            </a:r>
            <a:r>
              <a:rPr lang="en-US" altLang="el-GR" sz="2000" i="1" dirty="0"/>
              <a:t>K</a:t>
            </a:r>
            <a:r>
              <a:rPr lang="en-US" altLang="el-GR" sz="2000" baseline="-25000" dirty="0"/>
              <a:t>CO2</a:t>
            </a:r>
            <a:r>
              <a:rPr lang="en-US" altLang="el-GR" sz="2000" dirty="0"/>
              <a:t> </a:t>
            </a:r>
            <a:r>
              <a:rPr lang="en-US" altLang="el-GR" sz="2000" i="1" dirty="0" smtClean="0"/>
              <a:t>P</a:t>
            </a:r>
            <a:r>
              <a:rPr lang="en-US" altLang="el-GR" sz="2000" baseline="-25000" dirty="0" smtClean="0"/>
              <a:t>CO2</a:t>
            </a:r>
            <a:endParaRPr lang="en-US" altLang="el-GR" sz="2000" i="1" dirty="0"/>
          </a:p>
          <a:p>
            <a:pPr marL="0" indent="0">
              <a:buNone/>
            </a:pPr>
            <a:r>
              <a:rPr lang="en-US" altLang="el-GR" sz="2000" dirty="0" smtClean="0"/>
              <a:t>	 </a:t>
            </a:r>
            <a:r>
              <a:rPr lang="en-US" altLang="el-GR" sz="2000" dirty="0"/>
              <a:t>K</a:t>
            </a:r>
            <a:r>
              <a:rPr lang="en-US" altLang="el-GR" sz="2000" baseline="-25000" dirty="0"/>
              <a:t>a1 </a:t>
            </a:r>
            <a:r>
              <a:rPr lang="en-US" altLang="el-GR" sz="2000" dirty="0"/>
              <a:t> = [</a:t>
            </a:r>
            <a:r>
              <a:rPr lang="el-GR" altLang="el-GR" sz="2000" dirty="0"/>
              <a:t>Η</a:t>
            </a:r>
            <a:r>
              <a:rPr lang="en-US" altLang="el-GR" sz="2000" dirty="0"/>
              <a:t>CO</a:t>
            </a:r>
            <a:r>
              <a:rPr lang="en-US" altLang="el-GR" sz="2000" baseline="-25000" dirty="0"/>
              <a:t>3</a:t>
            </a:r>
            <a:r>
              <a:rPr lang="en-US" altLang="el-GR" sz="2000" baseline="50000" dirty="0"/>
              <a:t>-</a:t>
            </a:r>
            <a:r>
              <a:rPr lang="en-US" altLang="el-GR" sz="2000" dirty="0"/>
              <a:t> ] [H</a:t>
            </a:r>
            <a:r>
              <a:rPr lang="en-US" altLang="el-GR" sz="2000" baseline="30000" dirty="0"/>
              <a:t>+</a:t>
            </a:r>
            <a:r>
              <a:rPr lang="en-US" altLang="el-GR" sz="2000" dirty="0"/>
              <a:t>] / [H</a:t>
            </a:r>
            <a:r>
              <a:rPr lang="en-US" altLang="el-GR" sz="2000" baseline="-25000" dirty="0"/>
              <a:t>2</a:t>
            </a:r>
            <a:r>
              <a:rPr lang="en-US" altLang="el-GR" sz="2000" dirty="0"/>
              <a:t>CO</a:t>
            </a:r>
            <a:r>
              <a:rPr lang="en-US" altLang="el-GR" sz="2000" baseline="-25000" dirty="0"/>
              <a:t>3</a:t>
            </a:r>
            <a:r>
              <a:rPr lang="en-US" altLang="el-GR" sz="2000" dirty="0" smtClean="0"/>
              <a:t>]</a:t>
            </a:r>
            <a:endParaRPr lang="en-US" altLang="el-GR" sz="2000" dirty="0"/>
          </a:p>
          <a:p>
            <a:pPr marL="0" indent="0">
              <a:buNone/>
            </a:pPr>
            <a:r>
              <a:rPr lang="en-US" altLang="el-GR" sz="2000" dirty="0" smtClean="0"/>
              <a:t>	 </a:t>
            </a:r>
            <a:r>
              <a:rPr lang="en-US" altLang="el-GR" sz="2000" dirty="0"/>
              <a:t>K</a:t>
            </a:r>
            <a:r>
              <a:rPr lang="en-US" altLang="el-GR" sz="2000" baseline="-25000" dirty="0"/>
              <a:t>a2</a:t>
            </a:r>
            <a:r>
              <a:rPr lang="en-US" altLang="el-GR" sz="2000" dirty="0"/>
              <a:t> = [CO</a:t>
            </a:r>
            <a:r>
              <a:rPr lang="en-US" altLang="el-GR" sz="2000" baseline="-25000" dirty="0"/>
              <a:t>3</a:t>
            </a:r>
            <a:r>
              <a:rPr lang="en-US" altLang="el-GR" sz="2000" baseline="50000" dirty="0"/>
              <a:t>2-</a:t>
            </a:r>
            <a:r>
              <a:rPr lang="en-US" altLang="el-GR" sz="2000" dirty="0"/>
              <a:t> ] [H</a:t>
            </a:r>
            <a:r>
              <a:rPr lang="en-US" altLang="el-GR" sz="2000" baseline="30000" dirty="0"/>
              <a:t>+</a:t>
            </a:r>
            <a:r>
              <a:rPr lang="en-US" altLang="el-GR" sz="2000" dirty="0"/>
              <a:t>] / [</a:t>
            </a:r>
            <a:r>
              <a:rPr lang="el-GR" altLang="el-GR" sz="2000" dirty="0"/>
              <a:t>Η</a:t>
            </a:r>
            <a:r>
              <a:rPr lang="en-US" altLang="el-GR" sz="2000" dirty="0"/>
              <a:t>CO</a:t>
            </a:r>
            <a:r>
              <a:rPr lang="en-US" altLang="el-GR" sz="2000" baseline="-25000" dirty="0"/>
              <a:t>3</a:t>
            </a:r>
            <a:r>
              <a:rPr lang="en-US" altLang="el-GR" sz="2000" baseline="50000" dirty="0"/>
              <a:t>-</a:t>
            </a:r>
            <a:r>
              <a:rPr lang="en-US" altLang="el-GR" sz="2000" dirty="0"/>
              <a:t> ] </a:t>
            </a:r>
            <a:endParaRPr lang="en-US" altLang="el-GR" sz="2000" dirty="0" smtClean="0"/>
          </a:p>
          <a:p>
            <a:pPr marL="0" indent="0">
              <a:buNone/>
            </a:pPr>
            <a:r>
              <a:rPr lang="en-US" altLang="el-GR" sz="2000" dirty="0"/>
              <a:t> </a:t>
            </a:r>
            <a:r>
              <a:rPr lang="en-US" altLang="el-GR" sz="2000" dirty="0" smtClean="0"/>
              <a:t>	 </a:t>
            </a:r>
            <a:r>
              <a:rPr lang="en-US" altLang="el-GR" sz="2000" dirty="0" err="1" smtClean="0"/>
              <a:t>K</a:t>
            </a:r>
            <a:r>
              <a:rPr lang="en-US" altLang="el-GR" sz="2000" baseline="-25000" dirty="0" err="1" smtClean="0"/>
              <a:t>sp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=[Ca</a:t>
            </a:r>
            <a:r>
              <a:rPr lang="en-US" altLang="el-GR" sz="2000" baseline="30000" dirty="0"/>
              <a:t>2+</a:t>
            </a:r>
            <a:r>
              <a:rPr lang="en-US" altLang="el-GR" sz="2000" dirty="0"/>
              <a:t>]  [CO</a:t>
            </a:r>
            <a:r>
              <a:rPr lang="en-US" altLang="el-GR" sz="2000" baseline="-25000" dirty="0"/>
              <a:t>3</a:t>
            </a:r>
            <a:r>
              <a:rPr lang="en-US" altLang="el-GR" sz="2000" baseline="50000" dirty="0"/>
              <a:t>2-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]</a:t>
            </a:r>
            <a:endParaRPr lang="en-US" altLang="el-GR" sz="2000" dirty="0"/>
          </a:p>
          <a:p>
            <a:pPr marL="0" indent="0">
              <a:buNone/>
            </a:pPr>
            <a:r>
              <a:rPr lang="en-US" altLang="el-GR" sz="2000" dirty="0" smtClean="0"/>
              <a:t>	</a:t>
            </a:r>
            <a:r>
              <a:rPr lang="en-US" altLang="el-GR" sz="2000" i="1" dirty="0" err="1" smtClean="0"/>
              <a:t>m</a:t>
            </a:r>
            <a:r>
              <a:rPr lang="en-US" altLang="el-GR" sz="2000" baseline="-25000" dirty="0" err="1" smtClean="0"/>
              <a:t>H</a:t>
            </a:r>
            <a:r>
              <a:rPr lang="en-US" altLang="el-GR" sz="2000" baseline="-25000" dirty="0"/>
              <a:t>+</a:t>
            </a:r>
            <a:r>
              <a:rPr lang="en-US" altLang="el-GR" sz="2000" dirty="0"/>
              <a:t> + 2</a:t>
            </a:r>
            <a:r>
              <a:rPr lang="en-US" altLang="el-GR" sz="2000" i="1" dirty="0"/>
              <a:t>m</a:t>
            </a:r>
            <a:r>
              <a:rPr lang="en-US" altLang="el-GR" sz="2000" baseline="-25000" dirty="0"/>
              <a:t>Ca2+ </a:t>
            </a:r>
            <a:r>
              <a:rPr lang="en-US" altLang="el-GR" sz="2000" dirty="0"/>
              <a:t>= </a:t>
            </a:r>
            <a:r>
              <a:rPr lang="en-US" altLang="el-GR" sz="2000" i="1" dirty="0"/>
              <a:t>m</a:t>
            </a:r>
            <a:r>
              <a:rPr lang="en-US" altLang="el-GR" sz="2000" baseline="-25000" dirty="0"/>
              <a:t>HCO</a:t>
            </a:r>
            <a:r>
              <a:rPr lang="en-US" altLang="el-GR" sz="2000" baseline="-36000" dirty="0"/>
              <a:t>3</a:t>
            </a:r>
            <a:r>
              <a:rPr lang="en-US" altLang="el-GR" sz="2000" baseline="-25000" dirty="0"/>
              <a:t>-</a:t>
            </a:r>
            <a:r>
              <a:rPr lang="en-US" altLang="el-GR" sz="2000" dirty="0"/>
              <a:t> + 2</a:t>
            </a:r>
            <a:r>
              <a:rPr lang="en-US" altLang="el-GR" sz="2000" i="1" dirty="0"/>
              <a:t>m</a:t>
            </a:r>
            <a:r>
              <a:rPr lang="en-US" altLang="el-GR" sz="2000" baseline="-25000" dirty="0"/>
              <a:t>CO</a:t>
            </a:r>
            <a:r>
              <a:rPr lang="en-US" altLang="el-GR" sz="2000" baseline="-38000" dirty="0"/>
              <a:t>3</a:t>
            </a:r>
            <a:r>
              <a:rPr lang="en-US" altLang="el-GR" sz="2000" baseline="-25000" dirty="0"/>
              <a:t>2-</a:t>
            </a:r>
            <a:r>
              <a:rPr lang="en-US" altLang="el-GR" sz="2000" dirty="0"/>
              <a:t> + </a:t>
            </a:r>
            <a:r>
              <a:rPr lang="en-US" altLang="el-GR" sz="2000" i="1" dirty="0" err="1"/>
              <a:t>m</a:t>
            </a:r>
            <a:r>
              <a:rPr lang="en-US" altLang="el-GR" sz="2000" baseline="-25000" dirty="0" err="1"/>
              <a:t>OH</a:t>
            </a:r>
            <a:r>
              <a:rPr lang="en-US" altLang="el-GR" sz="2000" baseline="-25000" dirty="0"/>
              <a:t>-</a:t>
            </a:r>
            <a:endParaRPr lang="en-US" altLang="el-GR" sz="2000" dirty="0"/>
          </a:p>
          <a:p>
            <a:pPr marL="514350" indent="-514350">
              <a:buFont typeface="+mj-lt"/>
              <a:buAutoNum type="arabicPeriod" startAt="2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Σύστημα υπόγειου νερού</a:t>
            </a:r>
          </a:p>
          <a:p>
            <a:endParaRPr lang="en-GB" altLang="el-GR" dirty="0"/>
          </a:p>
          <a:p>
            <a:r>
              <a:rPr lang="el-GR" altLang="el-GR" dirty="0"/>
              <a:t>Αντιδράσεις υδρόλυσης πυριτικών ορυκτών</a:t>
            </a:r>
          </a:p>
          <a:p>
            <a:endParaRPr lang="el-GR" altLang="el-GR" dirty="0"/>
          </a:p>
          <a:p>
            <a:r>
              <a:rPr lang="el-GR" altLang="el-GR" dirty="0"/>
              <a:t>Ρύθμιση </a:t>
            </a:r>
            <a:r>
              <a:rPr lang="en-US" altLang="el-GR" dirty="0"/>
              <a:t>pH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pK</a:t>
            </a:r>
            <a:r>
              <a:rPr lang="el-GR" sz="3600" dirty="0"/>
              <a:t>α ΟΞΕΩΝ ΠΕΡΙΒΑΛΛΟΝΤΙΚΗΣ ΣΗΜΑΣΙΑΣ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485C8D0-6930-4484-ADAB-54D397AA08C1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5" name="Group 152" title="pKα ΟΞΕΩΝ ΠΕΡΙΒΑΛΛΟΝΤΙΚΗΣ ΣΗΜΑΣΙΑΣ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0300493"/>
              </p:ext>
            </p:extLst>
          </p:nvPr>
        </p:nvGraphicFramePr>
        <p:xfrm>
          <a:off x="684213" y="1196751"/>
          <a:ext cx="6480175" cy="4754808"/>
        </p:xfrm>
        <a:graphic>
          <a:graphicData uri="http://schemas.openxmlformats.org/drawingml/2006/table">
            <a:tbl>
              <a:tblPr firstRow="1"/>
              <a:tblGrid>
                <a:gridCol w="1965325"/>
                <a:gridCol w="1706562"/>
                <a:gridCol w="863600"/>
                <a:gridCol w="1008063"/>
                <a:gridCol w="936625"/>
              </a:tblGrid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ΟΞΥ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ΤΥΠΟΣ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a1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  <a:endParaRPr kumimoji="0" lang="el-G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Υδροχλωρικό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HCl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Θειικό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Νιτρικό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Οξαλικό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Φωσφορικό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7.20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Υδροφθορικό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HF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Μυρμηκικό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HCOOH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Οξικό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4.76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Ανθρακικό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Βορικό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9.27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Πυριτικό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53"/>
          <p:cNvSpPr txBox="1">
            <a:spLocks noChangeArrowheads="1"/>
          </p:cNvSpPr>
          <p:nvPr/>
        </p:nvSpPr>
        <p:spPr bwMode="auto">
          <a:xfrm>
            <a:off x="7308850" y="1200848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u="sng" dirty="0"/>
              <a:t>Ισχυρό</a:t>
            </a:r>
          </a:p>
        </p:txBody>
      </p:sp>
      <p:sp>
        <p:nvSpPr>
          <p:cNvPr id="7" name="Text Box 154"/>
          <p:cNvSpPr txBox="1">
            <a:spLocks noChangeArrowheads="1"/>
          </p:cNvSpPr>
          <p:nvPr/>
        </p:nvSpPr>
        <p:spPr bwMode="auto">
          <a:xfrm>
            <a:off x="7257098" y="5415851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u="sng" dirty="0"/>
              <a:t>Ασθενές</a:t>
            </a:r>
          </a:p>
        </p:txBody>
      </p:sp>
      <p:sp>
        <p:nvSpPr>
          <p:cNvPr id="8" name="Line 155"/>
          <p:cNvSpPr>
            <a:spLocks noChangeShapeType="1"/>
          </p:cNvSpPr>
          <p:nvPr/>
        </p:nvSpPr>
        <p:spPr bwMode="auto">
          <a:xfrm>
            <a:off x="7812088" y="1772817"/>
            <a:ext cx="0" cy="3528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" name="5-Point Star 7" descr="[DECORATIVE]"/>
          <p:cNvSpPr/>
          <p:nvPr/>
        </p:nvSpPr>
        <p:spPr>
          <a:xfrm>
            <a:off x="323850" y="2422526"/>
            <a:ext cx="287338" cy="2889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5-Point Star 8" descr="[DECORATIVE]"/>
          <p:cNvSpPr/>
          <p:nvPr/>
        </p:nvSpPr>
        <p:spPr>
          <a:xfrm>
            <a:off x="315881" y="1989139"/>
            <a:ext cx="287338" cy="2889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5-Point Star 9" descr="[DECORATIVE]"/>
          <p:cNvSpPr/>
          <p:nvPr/>
        </p:nvSpPr>
        <p:spPr>
          <a:xfrm>
            <a:off x="315881" y="4365104"/>
            <a:ext cx="287338" cy="28892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4368" y="5815296"/>
            <a:ext cx="1080120" cy="3500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Πίνακας </a:t>
            </a:r>
            <a:r>
              <a:rPr lang="en-US" dirty="0" smtClean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Γεωχημεία υπόγειων νερών  </a:t>
            </a:r>
          </a:p>
          <a:p>
            <a:r>
              <a:rPr lang="el-GR" dirty="0"/>
              <a:t>&amp; ρύθμιση του </a:t>
            </a:r>
            <a:r>
              <a:rPr lang="el-GR" dirty="0" err="1"/>
              <a:t>pH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 2015, </a:t>
            </a:r>
            <a:r>
              <a:rPr lang="el-GR" sz="2000" dirty="0" smtClean="0"/>
              <a:t>Αναπληρώτρια </a:t>
            </a:r>
            <a:r>
              <a:rPr lang="el-GR" sz="2000" dirty="0"/>
              <a:t>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Γεωχημεία υπόγειων νερών  </a:t>
            </a:r>
            <a:r>
              <a:rPr lang="el-GR" sz="2000" dirty="0" smtClean="0"/>
              <a:t>&amp; </a:t>
            </a:r>
            <a:r>
              <a:rPr lang="el-GR" sz="2000" dirty="0"/>
              <a:t>ρύθμιση του </a:t>
            </a:r>
            <a:r>
              <a:rPr lang="el-GR" sz="2000" dirty="0" err="1" smtClean="0"/>
              <a:t>pH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1: </a:t>
            </a:r>
            <a:r>
              <a:rPr lang="el-GR" sz="2000" dirty="0"/>
              <a:t>Προέλευση κυρίων ιόντων στο υπόγειο </a:t>
            </a:r>
            <a:r>
              <a:rPr lang="el-GR" sz="2000" dirty="0" smtClean="0"/>
              <a:t>νερό</a:t>
            </a:r>
            <a:r>
              <a:rPr lang="en-US" sz="2000" dirty="0" smtClean="0"/>
              <a:t>. </a:t>
            </a:r>
            <a:r>
              <a:rPr lang="en-US" sz="2000" dirty="0"/>
              <a:t>Copyright Prentice Hall, New </a:t>
            </a:r>
            <a:r>
              <a:rPr lang="en-US" sz="2000" dirty="0" err="1"/>
              <a:t>Jersery</a:t>
            </a:r>
            <a:r>
              <a:rPr lang="en-US" sz="2000" dirty="0"/>
              <a:t>. </a:t>
            </a:r>
            <a:r>
              <a:rPr lang="el-GR" sz="2000" dirty="0"/>
              <a:t>Πηγή: </a:t>
            </a:r>
            <a:r>
              <a:rPr lang="en-US" sz="2000" dirty="0"/>
              <a:t>The Global Environment: Water, Air and Geochemical Cycles. </a:t>
            </a:r>
            <a:r>
              <a:rPr lang="en-US" sz="2000" dirty="0" err="1"/>
              <a:t>Editted</a:t>
            </a:r>
            <a:r>
              <a:rPr lang="en-US" sz="2000" dirty="0"/>
              <a:t> by </a:t>
            </a:r>
            <a:r>
              <a:rPr lang="en-US" sz="2000" dirty="0" err="1"/>
              <a:t>Berner</a:t>
            </a:r>
            <a:r>
              <a:rPr lang="en-US" sz="2000" dirty="0"/>
              <a:t> E.K. &amp; </a:t>
            </a:r>
            <a:r>
              <a:rPr lang="en-US" sz="2000" dirty="0" err="1"/>
              <a:t>Berner</a:t>
            </a:r>
            <a:r>
              <a:rPr lang="en-US" sz="2000" dirty="0"/>
              <a:t> R.A., 1996.</a:t>
            </a:r>
          </a:p>
          <a:p>
            <a:pPr marL="0" indent="0">
              <a:buNone/>
            </a:pPr>
            <a:r>
              <a:rPr lang="el-GR" sz="2000" dirty="0" smtClean="0"/>
              <a:t>Πίνακας 2: </a:t>
            </a:r>
            <a:r>
              <a:rPr lang="en-US" sz="2000" dirty="0"/>
              <a:t>pH </a:t>
            </a:r>
            <a:r>
              <a:rPr lang="el-GR" sz="2000" dirty="0"/>
              <a:t>και </a:t>
            </a:r>
            <a:r>
              <a:rPr lang="el-GR" sz="2000" dirty="0" smtClean="0"/>
              <a:t>θερμοκρασία</a:t>
            </a:r>
            <a:r>
              <a:rPr lang="en-US" sz="2000" dirty="0" smtClean="0"/>
              <a:t>. Copyright CRC Press LLC 2005. </a:t>
            </a:r>
            <a:r>
              <a:rPr lang="el-GR" sz="2000" dirty="0" smtClean="0"/>
              <a:t>Πηγή: </a:t>
            </a:r>
            <a:r>
              <a:rPr lang="en-US" sz="2000" dirty="0" smtClean="0"/>
              <a:t>CRC handbook of chemistry and physics. Edited by David R. </a:t>
            </a:r>
            <a:r>
              <a:rPr lang="en-US" sz="2000" dirty="0" err="1" smtClean="0"/>
              <a:t>Lide</a:t>
            </a:r>
            <a:r>
              <a:rPr lang="en-US" sz="2000" dirty="0" smtClean="0"/>
              <a:t>. Internet version 2005.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http://www.hbcpnetbase.com/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Πίνακας </a:t>
            </a:r>
            <a:r>
              <a:rPr lang="el-GR" sz="2000" dirty="0"/>
              <a:t>4</a:t>
            </a:r>
            <a:r>
              <a:rPr lang="el-GR" sz="2000" dirty="0" smtClean="0"/>
              <a:t>: </a:t>
            </a:r>
            <a:r>
              <a:rPr lang="el-GR" sz="2000" dirty="0"/>
              <a:t>Σχέση </a:t>
            </a:r>
            <a:r>
              <a:rPr lang="en-US" sz="2000" dirty="0"/>
              <a:t>pH - CO2 - [</a:t>
            </a:r>
            <a:r>
              <a:rPr lang="el-GR" sz="2000" dirty="0"/>
              <a:t>Η</a:t>
            </a:r>
            <a:r>
              <a:rPr lang="en-US" sz="2000" dirty="0"/>
              <a:t>CO3- </a:t>
            </a:r>
            <a:r>
              <a:rPr lang="en-US" sz="2000" dirty="0" smtClean="0"/>
              <a:t>]</a:t>
            </a:r>
            <a:r>
              <a:rPr lang="el-GR" sz="2000" dirty="0" smtClean="0"/>
              <a:t>. </a:t>
            </a:r>
            <a:r>
              <a:rPr lang="en-US" sz="2000" dirty="0" smtClean="0"/>
              <a:t>Copyright </a:t>
            </a:r>
            <a:r>
              <a:rPr lang="el-GR" sz="2000" dirty="0" err="1" smtClean="0"/>
              <a:t>Ευριδίκη</a:t>
            </a:r>
            <a:r>
              <a:rPr lang="el-GR" sz="2000" dirty="0" smtClean="0"/>
              <a:t> Π. </a:t>
            </a:r>
            <a:r>
              <a:rPr lang="el-GR" sz="2000" dirty="0" err="1" smtClean="0"/>
              <a:t>Κωσταράκη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Scientific Textbook </a:t>
            </a:r>
            <a:r>
              <a:rPr lang="en-US" sz="2000" dirty="0" smtClean="0"/>
              <a:t>Publishing</a:t>
            </a:r>
            <a:r>
              <a:rPr lang="el-GR" sz="2000" dirty="0" smtClean="0"/>
              <a:t> 2010</a:t>
            </a:r>
            <a:r>
              <a:rPr lang="en-US" sz="2000" dirty="0" smtClean="0"/>
              <a:t>. </a:t>
            </a:r>
            <a:r>
              <a:rPr lang="el-GR" sz="2000" dirty="0" smtClean="0"/>
              <a:t>Πηγή: </a:t>
            </a:r>
            <a:r>
              <a:rPr lang="el-GR" sz="2000" dirty="0" smtClean="0"/>
              <a:t>Αρχές Περιβαλλοντικής Γεωχημείας. Μετάφραση από την αγγλική έκδοση: </a:t>
            </a:r>
            <a:r>
              <a:rPr lang="en-US" sz="2000" dirty="0" smtClean="0"/>
              <a:t>Principles of Environmental </a:t>
            </a:r>
            <a:r>
              <a:rPr lang="en-US" sz="2000" dirty="0" smtClean="0"/>
              <a:t>Geochemistry, </a:t>
            </a:r>
            <a:r>
              <a:rPr lang="en-US" sz="2000" dirty="0" smtClean="0"/>
              <a:t>by Nelson G. </a:t>
            </a:r>
            <a:r>
              <a:rPr lang="en-US" sz="2000" dirty="0" err="1" smtClean="0"/>
              <a:t>Eby</a:t>
            </a:r>
            <a:r>
              <a:rPr lang="en-US" sz="2000" dirty="0" smtClean="0"/>
              <a:t>, 2004 Brooks/Cole, </a:t>
            </a:r>
            <a:r>
              <a:rPr lang="en-US" sz="2000" dirty="0" err="1" smtClean="0"/>
              <a:t>Thomspon</a:t>
            </a:r>
            <a:r>
              <a:rPr lang="en-US" sz="2000" dirty="0" smtClean="0"/>
              <a:t> Learning Inc.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 err="1"/>
              <a:t>pK</a:t>
            </a:r>
            <a:r>
              <a:rPr lang="el-GR" sz="2000" dirty="0"/>
              <a:t>α </a:t>
            </a:r>
            <a:r>
              <a:rPr lang="el-GR" sz="2000" dirty="0" smtClean="0"/>
              <a:t>οξέων </a:t>
            </a:r>
            <a:r>
              <a:rPr lang="el-GR" sz="2000" dirty="0" smtClean="0"/>
              <a:t>περιβαλλοντικής </a:t>
            </a:r>
            <a:r>
              <a:rPr lang="el-GR" sz="2000" dirty="0" smtClean="0"/>
              <a:t>σημασίας.  </a:t>
            </a:r>
            <a:r>
              <a:rPr lang="en-US" sz="2000" dirty="0" smtClean="0"/>
              <a:t>Copyright Prentice Hall, New Jersey. </a:t>
            </a:r>
            <a:r>
              <a:rPr lang="el-GR" sz="2000" dirty="0" smtClean="0"/>
              <a:t>Πηγή: </a:t>
            </a:r>
            <a:r>
              <a:rPr lang="en-US" sz="2000" dirty="0" smtClean="0"/>
              <a:t>The Geochemistry of Natural Waters, 3ed, 1997. </a:t>
            </a:r>
            <a:r>
              <a:rPr lang="en-US" sz="2000" dirty="0" smtClean="0"/>
              <a:t>Edited </a:t>
            </a:r>
            <a:r>
              <a:rPr lang="en-US" sz="2000" dirty="0" smtClean="0"/>
              <a:t>by </a:t>
            </a:r>
            <a:r>
              <a:rPr lang="en-US" sz="2000" dirty="0" err="1" smtClean="0"/>
              <a:t>Drever</a:t>
            </a:r>
            <a:r>
              <a:rPr lang="en-US" sz="2000" dirty="0" smtClean="0"/>
              <a:t> J.I.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56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υπόγειου νερού-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εξέλιξη </a:t>
            </a:r>
            <a:r>
              <a:rPr lang="el-GR" dirty="0"/>
              <a:t>σύστασης</a:t>
            </a:r>
            <a:endParaRPr lang="el-GR" sz="44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AutoNum type="arabicPeriod"/>
              <a:defRPr/>
            </a:pPr>
            <a:r>
              <a:rPr lang="el-GR" sz="2400" dirty="0">
                <a:latin typeface="Arial" charset="0"/>
                <a:cs typeface="Arial" charset="0"/>
              </a:rPr>
              <a:t>Είσοδος  - χημική σύσταση κατακρημνισμάτων</a:t>
            </a:r>
          </a:p>
          <a:p>
            <a:pPr>
              <a:buFontTx/>
              <a:buAutoNum type="arabicPeriod"/>
              <a:defRPr/>
            </a:pPr>
            <a:endParaRPr lang="el-GR" sz="2400" dirty="0"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l-GR" sz="2400" dirty="0">
                <a:latin typeface="Arial" charset="0"/>
                <a:cs typeface="Arial" charset="0"/>
              </a:rPr>
              <a:t>Ζώνη αερισμού – προσθήκη οργανικού υλικού και διάλυση αλάτων</a:t>
            </a:r>
          </a:p>
          <a:p>
            <a:pPr>
              <a:buFontTx/>
              <a:buAutoNum type="arabicPeriod"/>
              <a:defRPr/>
            </a:pPr>
            <a:endParaRPr lang="el-GR" sz="2400" dirty="0"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l-GR" sz="2400" dirty="0">
                <a:latin typeface="Arial" charset="0"/>
                <a:cs typeface="Arial" charset="0"/>
              </a:rPr>
              <a:t>Κορεσμένη </a:t>
            </a:r>
            <a:r>
              <a:rPr lang="el-GR" sz="2400" dirty="0" smtClean="0">
                <a:latin typeface="Arial" charset="0"/>
                <a:cs typeface="Arial" charset="0"/>
              </a:rPr>
              <a:t>ζώνη</a:t>
            </a:r>
          </a:p>
          <a:p>
            <a:pPr>
              <a:defRPr/>
            </a:pPr>
            <a:r>
              <a:rPr lang="el-GR" sz="2400" dirty="0" smtClean="0">
                <a:latin typeface="Arial" charset="0"/>
                <a:cs typeface="Arial" charset="0"/>
              </a:rPr>
              <a:t>απομόνωση </a:t>
            </a:r>
            <a:r>
              <a:rPr lang="el-GR" sz="2400" dirty="0">
                <a:latin typeface="Arial" charset="0"/>
                <a:cs typeface="Arial" charset="0"/>
              </a:rPr>
              <a:t>από το ατμοσφαιρικό Ο και κατανάλωση του για την οξείδωση των οργανικών ενώσεων. </a:t>
            </a:r>
            <a:endParaRPr lang="el-GR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2400" dirty="0" smtClean="0">
                <a:latin typeface="Arial" charset="0"/>
                <a:cs typeface="Arial" charset="0"/>
              </a:rPr>
              <a:t>Αντιδράσεις </a:t>
            </a:r>
            <a:r>
              <a:rPr lang="el-GR" sz="2400" dirty="0">
                <a:latin typeface="Arial" charset="0"/>
                <a:cs typeface="Arial" charset="0"/>
              </a:rPr>
              <a:t>νερού με ορυκτά 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GB" sz="2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l-GR" sz="2400" dirty="0">
                <a:latin typeface="Arial" charset="0"/>
                <a:cs typeface="Arial" charset="0"/>
                <a:sym typeface="Wingdings" pitchFamily="2" charset="2"/>
              </a:rPr>
              <a:t>μεταβολές </a:t>
            </a:r>
            <a:r>
              <a:rPr lang="en-US" sz="2400" dirty="0">
                <a:latin typeface="Arial" charset="0"/>
                <a:cs typeface="Arial" charset="0"/>
                <a:sym typeface="Wingdings" pitchFamily="2" charset="2"/>
              </a:rPr>
              <a:t>pH, </a:t>
            </a:r>
            <a:r>
              <a:rPr lang="el-GR" sz="2400" dirty="0">
                <a:latin typeface="Arial" charset="0"/>
                <a:cs typeface="Arial" charset="0"/>
                <a:sym typeface="Wingdings" pitchFamily="2" charset="2"/>
              </a:rPr>
              <a:t>συγκέντρωση </a:t>
            </a:r>
            <a:r>
              <a:rPr lang="el-GR" sz="2400" dirty="0" smtClean="0">
                <a:latin typeface="Arial" charset="0"/>
                <a:cs typeface="Arial" charset="0"/>
                <a:sym typeface="Wingdings" pitchFamily="2" charset="2"/>
              </a:rPr>
              <a:t>ιόντων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Αντιδράσεις με πυριτικά ορυκτά (</a:t>
            </a:r>
            <a:r>
              <a:rPr lang="en-US" altLang="el-GR" sz="3200" dirty="0" err="1"/>
              <a:t>Garrels</a:t>
            </a:r>
            <a:r>
              <a:rPr lang="en-US" altLang="el-GR" sz="3200" dirty="0"/>
              <a:t>, 1967)</a:t>
            </a:r>
            <a:endParaRPr lang="el-GR" sz="3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/>
              <a:t>Σε υδροφόρους ψαμμιτών ή διαρρηγμένων </a:t>
            </a:r>
            <a:r>
              <a:rPr lang="el-GR" sz="2000" dirty="0" smtClean="0"/>
              <a:t>πυριγενών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Αντιδράσεις όξινης υδρόλυσης – χρήση ανθρακικού οξέος κατά σύμβαση για </a:t>
            </a:r>
            <a:r>
              <a:rPr lang="el-GR" sz="2000" dirty="0" smtClean="0"/>
              <a:t>απλοποίηση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Αύξηση ανθεκτικότητας ορυκτών αντίστροφα ανάλογη με τη Τ σχηματισμού </a:t>
            </a:r>
            <a:r>
              <a:rPr lang="el-GR" sz="2000" dirty="0" smtClean="0"/>
              <a:t>τους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Προέλευση ιόντων Κ, </a:t>
            </a:r>
            <a:r>
              <a:rPr lang="el-GR" sz="2000" dirty="0" err="1"/>
              <a:t>Mg</a:t>
            </a:r>
            <a:r>
              <a:rPr lang="el-GR" sz="2000" dirty="0"/>
              <a:t> κυρίως από </a:t>
            </a:r>
            <a:r>
              <a:rPr lang="el-GR" sz="2000" dirty="0" err="1"/>
              <a:t>βιοτίτη</a:t>
            </a:r>
            <a:r>
              <a:rPr lang="el-GR" sz="2000" dirty="0"/>
              <a:t> και </a:t>
            </a:r>
            <a:r>
              <a:rPr lang="el-GR" sz="2000" dirty="0" smtClean="0"/>
              <a:t>αμφίβολο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Προέλευση  </a:t>
            </a:r>
            <a:r>
              <a:rPr lang="el-GR" sz="2000" dirty="0" err="1"/>
              <a:t>Na</a:t>
            </a:r>
            <a:r>
              <a:rPr lang="el-GR" sz="2000" dirty="0"/>
              <a:t>, </a:t>
            </a:r>
            <a:r>
              <a:rPr lang="el-GR" sz="2000" dirty="0" err="1"/>
              <a:t>Ca</a:t>
            </a:r>
            <a:r>
              <a:rPr lang="el-GR" sz="2000" dirty="0"/>
              <a:t> κυρίως από τα </a:t>
            </a:r>
            <a:r>
              <a:rPr lang="el-GR" sz="2000" dirty="0" err="1"/>
              <a:t>πλαγιόκλαστα</a:t>
            </a:r>
            <a:r>
              <a:rPr lang="el-GR" sz="2000" dirty="0"/>
              <a:t> (! Μετά από διόρθωση περιεκτικότητας λόγω σύστασης βρόχινου νερού και παραδοχή απουσίας γύψου και ασβεστίτη</a:t>
            </a:r>
            <a:r>
              <a:rPr lang="el-GR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Διαπίστωση χημικής ισορροπίας μεταξύ υπόγειων νερών και </a:t>
            </a:r>
            <a:r>
              <a:rPr lang="el-GR" sz="2000" dirty="0" err="1"/>
              <a:t>καολινίτη</a:t>
            </a:r>
            <a:r>
              <a:rPr lang="el-GR" sz="2000" dirty="0"/>
              <a:t>- </a:t>
            </a:r>
            <a:r>
              <a:rPr lang="el-GR" sz="2000" dirty="0" err="1"/>
              <a:t>μοντμοριλλονίτη</a:t>
            </a:r>
            <a:r>
              <a:rPr lang="el-GR" sz="2000" dirty="0"/>
              <a:t> για τους περισσότερους υδροφόρους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Προέλευση κυρίων ιόντων στο υπόγειο νερό</a:t>
            </a:r>
          </a:p>
        </p:txBody>
      </p:sp>
      <p:graphicFrame>
        <p:nvGraphicFramePr>
          <p:cNvPr id="7" name="Content Placeholder 3" title="Προέλευση κυρίων ιόντων στο υπόγειο νερό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2540311"/>
              </p:ext>
            </p:extLst>
          </p:nvPr>
        </p:nvGraphicFramePr>
        <p:xfrm>
          <a:off x="463550" y="1557338"/>
          <a:ext cx="8229600" cy="3870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7005464"/>
              </a:tblGrid>
              <a:tr h="396175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Ιόν</a:t>
                      </a:r>
                      <a:endParaRPr lang="en-GB" sz="2000" b="1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Προέλευση</a:t>
                      </a:r>
                      <a:endParaRPr lang="en-GB" sz="2000" b="1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Διάλυση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l-GR" sz="2000" dirty="0" smtClean="0"/>
                        <a:t>, υδρόλυση </a:t>
                      </a:r>
                      <a:r>
                        <a:rPr lang="el-GR" sz="2000" dirty="0" err="1" smtClean="0"/>
                        <a:t>πλαγιοκλάστου</a:t>
                      </a:r>
                      <a:r>
                        <a:rPr lang="el-GR" sz="2000" dirty="0" smtClean="0"/>
                        <a:t>,</a:t>
                      </a:r>
                      <a:r>
                        <a:rPr lang="el-GR" sz="2000" baseline="0" dirty="0" smtClean="0"/>
                        <a:t> βρόχινο νερό</a:t>
                      </a:r>
                      <a:endParaRPr lang="en-GB" sz="20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Αποσάθρωση </a:t>
                      </a:r>
                      <a:r>
                        <a:rPr lang="el-GR" sz="2000" dirty="0" err="1" smtClean="0"/>
                        <a:t>βιοτίτη</a:t>
                      </a:r>
                      <a:r>
                        <a:rPr lang="el-GR" sz="2000" dirty="0" smtClean="0"/>
                        <a:t>, Κ-</a:t>
                      </a:r>
                      <a:r>
                        <a:rPr lang="el-GR" sz="2000" dirty="0" err="1" smtClean="0"/>
                        <a:t>ούχου αστρίου</a:t>
                      </a:r>
                      <a:endParaRPr lang="en-GB" sz="20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09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Αποσάθρωση</a:t>
                      </a:r>
                      <a:r>
                        <a:rPr lang="el-GR" sz="2000" baseline="0" dirty="0" smtClean="0"/>
                        <a:t> αμφίβολου, </a:t>
                      </a:r>
                      <a:r>
                        <a:rPr lang="el-GR" sz="2000" baseline="0" dirty="0" err="1" smtClean="0"/>
                        <a:t>πυρόξενου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l-GR" sz="2000" baseline="0" dirty="0" err="1" smtClean="0"/>
                        <a:t>βιοτίτη</a:t>
                      </a:r>
                      <a:r>
                        <a:rPr lang="el-GR" sz="2000" baseline="0" dirty="0" smtClean="0"/>
                        <a:t>, δολομίτη, </a:t>
                      </a:r>
                      <a:r>
                        <a:rPr lang="el-GR" sz="2000" baseline="0" dirty="0" err="1" smtClean="0"/>
                        <a:t>ολιβίνη</a:t>
                      </a:r>
                      <a:endParaRPr lang="en-GB" sz="20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Ασβεστίτης, δολομίτης, </a:t>
                      </a:r>
                      <a:r>
                        <a:rPr lang="el-GR" sz="2000" dirty="0" err="1" smtClean="0"/>
                        <a:t>πλαγιόκλαστο</a:t>
                      </a:r>
                      <a:r>
                        <a:rPr lang="el-GR" sz="2000" dirty="0" smtClean="0"/>
                        <a:t>, </a:t>
                      </a:r>
                      <a:r>
                        <a:rPr lang="el-GR" sz="2000" baseline="0" dirty="0" smtClean="0"/>
                        <a:t>βρόχινο νερό</a:t>
                      </a:r>
                      <a:endParaRPr lang="en-GB" sz="2000" dirty="0" smtClean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HCO3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Ασβεστίτης, δολομίτης</a:t>
                      </a:r>
                      <a:endParaRPr lang="en-GB" sz="20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SO4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Σιδηροπυρίτης, γύψος,</a:t>
                      </a:r>
                      <a:r>
                        <a:rPr lang="el-GR" sz="2000" baseline="0" dirty="0" smtClean="0"/>
                        <a:t> βρόχινο νερό</a:t>
                      </a:r>
                      <a:endParaRPr lang="en-GB" sz="2000" dirty="0" smtClean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Cl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Διάλυση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l-GR" sz="2000" dirty="0" smtClean="0"/>
                        <a:t>, </a:t>
                      </a:r>
                      <a:r>
                        <a:rPr lang="el-GR" sz="2000" baseline="0" dirty="0" smtClean="0"/>
                        <a:t>βρόχινο νερό</a:t>
                      </a:r>
                      <a:endParaRPr lang="en-GB" sz="2000" dirty="0" smtClean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H4SiO4</a:t>
                      </a:r>
                      <a:endParaRPr lang="en-GB" sz="20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Αποσάθρωση πυριτικών</a:t>
                      </a:r>
                      <a:endParaRPr lang="en-GB" sz="20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4288" y="5733256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 </a:t>
            </a:r>
            <a:r>
              <a:rPr lang="en-US" dirty="0" smtClean="0"/>
              <a:t>pH (1/2)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H</a:t>
            </a:r>
            <a:r>
              <a:rPr lang="en-US" altLang="el-GR" baseline="-25000" dirty="0"/>
              <a:t>2</a:t>
            </a:r>
            <a:r>
              <a:rPr lang="en-US" altLang="el-GR" dirty="0"/>
              <a:t>O </a:t>
            </a:r>
            <a:r>
              <a:rPr lang="en-US" altLang="el-GR" dirty="0">
                <a:sym typeface="Wingdings" pitchFamily="2" charset="2"/>
              </a:rPr>
              <a:t>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n-US" altLang="el-GR" dirty="0">
                <a:sym typeface="Wingdings" pitchFamily="2" charset="2"/>
              </a:rPr>
              <a:t>H</a:t>
            </a:r>
            <a:r>
              <a:rPr lang="en-US" altLang="el-GR" baseline="30000" dirty="0">
                <a:sym typeface="Wingdings" pitchFamily="2" charset="2"/>
              </a:rPr>
              <a:t>+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n-US" altLang="el-GR" dirty="0">
                <a:sym typeface="Wingdings" pitchFamily="2" charset="2"/>
              </a:rPr>
              <a:t>+ </a:t>
            </a:r>
            <a:r>
              <a:rPr lang="el-GR" altLang="el-GR" dirty="0">
                <a:sym typeface="Wingdings" pitchFamily="2" charset="2"/>
              </a:rPr>
              <a:t>Ο</a:t>
            </a:r>
            <a:r>
              <a:rPr lang="en-US" altLang="el-GR" dirty="0">
                <a:sym typeface="Wingdings" pitchFamily="2" charset="2"/>
              </a:rPr>
              <a:t>H</a:t>
            </a:r>
            <a:r>
              <a:rPr lang="en-US" altLang="el-GR" baseline="30000" dirty="0">
                <a:sym typeface="Wingdings" pitchFamily="2" charset="2"/>
              </a:rPr>
              <a:t>-</a:t>
            </a:r>
            <a:r>
              <a:rPr lang="en-US" altLang="el-GR" dirty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		στους 25</a:t>
            </a:r>
            <a:r>
              <a:rPr lang="en-US" altLang="el-GR" baseline="30000" dirty="0" err="1" smtClean="0">
                <a:sym typeface="Wingdings" pitchFamily="2" charset="2"/>
              </a:rPr>
              <a:t>o</a:t>
            </a:r>
            <a:r>
              <a:rPr lang="en-US" altLang="el-GR" dirty="0" err="1" smtClean="0">
                <a:sym typeface="Wingdings" pitchFamily="2" charset="2"/>
              </a:rPr>
              <a:t>C</a:t>
            </a:r>
            <a:endParaRPr lang="en-US" altLang="el-GR" dirty="0" smtClean="0">
              <a:sym typeface="Wingdings" pitchFamily="2" charset="2"/>
            </a:endParaRPr>
          </a:p>
          <a:p>
            <a:endParaRPr lang="en-US" altLang="el-GR" dirty="0">
              <a:sym typeface="Wingdings" pitchFamily="2" charset="2"/>
            </a:endParaRPr>
          </a:p>
          <a:p>
            <a:pPr marL="0" indent="0">
              <a:buNone/>
            </a:pPr>
            <a:endParaRPr lang="el-GR" altLang="el-GR" dirty="0">
              <a:sym typeface="Wingdings" pitchFamily="2" charset="2"/>
            </a:endParaRPr>
          </a:p>
        </p:txBody>
      </p:sp>
      <p:graphicFrame>
        <p:nvGraphicFramePr>
          <p:cNvPr id="3" name="Αντικείμενο 2" title="Ορισμός pH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47112"/>
              </p:ext>
            </p:extLst>
          </p:nvPr>
        </p:nvGraphicFramePr>
        <p:xfrm>
          <a:off x="395288" y="2247900"/>
          <a:ext cx="5400675" cy="262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Εξίσωση" r:id="rId4" imgW="2463480" imgH="1358640" progId="Equation.3">
                  <p:embed/>
                </p:oleObj>
              </mc:Choice>
              <mc:Fallback>
                <p:oleObj name="Εξίσωση" r:id="rId4" imgW="2463480" imgH="1358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47900"/>
                        <a:ext cx="5400675" cy="2621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 title="Ορισμός pH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96072"/>
              </p:ext>
            </p:extLst>
          </p:nvPr>
        </p:nvGraphicFramePr>
        <p:xfrm>
          <a:off x="395536" y="5013176"/>
          <a:ext cx="5400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Εξίσωση" r:id="rId6" imgW="2603160" imgH="457200" progId="Equation.3">
                  <p:embed/>
                </p:oleObj>
              </mc:Choice>
              <mc:Fallback>
                <p:oleObj name="Εξίσωση" r:id="rId6" imgW="26031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013176"/>
                        <a:ext cx="5400600" cy="9715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9" descr="[DECORATIVE]"/>
          <p:cNvSpPr>
            <a:spLocks noChangeArrowheads="1"/>
          </p:cNvSpPr>
          <p:nvPr/>
        </p:nvSpPr>
        <p:spPr bwMode="auto">
          <a:xfrm>
            <a:off x="2782317" y="4833143"/>
            <a:ext cx="1368425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l-GR"/>
          </a:p>
        </p:txBody>
      </p:sp>
      <p:sp>
        <p:nvSpPr>
          <p:cNvPr id="10" name="Oval 10" descr="[DECORATIVE]"/>
          <p:cNvSpPr>
            <a:spLocks noChangeArrowheads="1"/>
          </p:cNvSpPr>
          <p:nvPr/>
        </p:nvSpPr>
        <p:spPr bwMode="auto">
          <a:xfrm>
            <a:off x="395536" y="5398451"/>
            <a:ext cx="647700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 </a:t>
            </a:r>
            <a:r>
              <a:rPr lang="en-US" dirty="0"/>
              <a:t>pH </a:t>
            </a:r>
            <a:r>
              <a:rPr lang="en-US" dirty="0" smtClean="0"/>
              <a:t>(2/2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= </a:t>
            </a:r>
            <a:r>
              <a:rPr lang="el-GR" dirty="0" err="1"/>
              <a:t>pOH</a:t>
            </a:r>
            <a:r>
              <a:rPr lang="el-GR" dirty="0"/>
              <a:t> = 7 </a:t>
            </a:r>
            <a:r>
              <a:rPr lang="en-US" dirty="0" smtClean="0"/>
              <a:t>		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Ουδέτερο διάλυμα</a:t>
            </a:r>
          </a:p>
          <a:p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&lt; 7 </a:t>
            </a:r>
            <a:r>
              <a:rPr lang="el-GR" dirty="0" smtClean="0"/>
              <a:t> </a:t>
            </a:r>
            <a:r>
              <a:rPr lang="en-US" dirty="0" smtClean="0"/>
              <a:t>			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Όξινο </a:t>
            </a:r>
            <a:r>
              <a:rPr lang="el-GR" dirty="0"/>
              <a:t>διάλυμα</a:t>
            </a:r>
          </a:p>
          <a:p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&gt; 7 </a:t>
            </a:r>
            <a:r>
              <a:rPr lang="el-GR" dirty="0" smtClean="0"/>
              <a:t> </a:t>
            </a:r>
            <a:r>
              <a:rPr lang="en-US" dirty="0" smtClean="0"/>
              <a:t>			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Αλκαλικό </a:t>
            </a:r>
            <a:r>
              <a:rPr lang="el-GR" dirty="0"/>
              <a:t>διάλυμα </a:t>
            </a:r>
          </a:p>
          <a:p>
            <a:r>
              <a:rPr lang="el-GR" dirty="0"/>
              <a:t> </a:t>
            </a:r>
            <a:r>
              <a:rPr lang="el-GR" dirty="0" err="1"/>
              <a:t>pH</a:t>
            </a:r>
            <a:r>
              <a:rPr lang="el-GR" dirty="0"/>
              <a:t> φυσικών </a:t>
            </a:r>
            <a:r>
              <a:rPr lang="el-GR" dirty="0" smtClean="0"/>
              <a:t>νερών</a:t>
            </a:r>
            <a:r>
              <a:rPr lang="en-US" dirty="0" smtClean="0"/>
              <a:t>	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  </a:t>
            </a:r>
            <a:r>
              <a:rPr lang="el-GR" dirty="0"/>
              <a:t>4 – 10 </a:t>
            </a:r>
          </a:p>
          <a:p>
            <a:r>
              <a:rPr lang="el-GR" dirty="0"/>
              <a:t> </a:t>
            </a:r>
            <a:r>
              <a:rPr lang="el-GR" b="1" dirty="0" err="1"/>
              <a:t>To</a:t>
            </a:r>
            <a:r>
              <a:rPr lang="el-GR" b="1" dirty="0"/>
              <a:t> </a:t>
            </a:r>
            <a:r>
              <a:rPr lang="el-GR" b="1" dirty="0" err="1"/>
              <a:t>pH</a:t>
            </a:r>
            <a:r>
              <a:rPr lang="el-GR" b="1" dirty="0"/>
              <a:t> των υδάτων της γης ρυθμίζεται μέσω αντιδράσεων συστατικών της λιθόσφαιρας- υδρόσφαιρας- ατμόσφαιρας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 </a:t>
            </a:r>
            <a:r>
              <a:rPr lang="el-GR" dirty="0"/>
              <a:t>και θερμοκρασία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2</a:t>
            </a:r>
          </a:p>
        </p:txBody>
      </p:sp>
      <p:graphicFrame>
        <p:nvGraphicFramePr>
          <p:cNvPr id="6" name="Content Placeholder 5" title="pH και θερμοκρασία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5611635"/>
              </p:ext>
            </p:extLst>
          </p:nvPr>
        </p:nvGraphicFramePr>
        <p:xfrm>
          <a:off x="483432" y="1741688"/>
          <a:ext cx="8229600" cy="365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187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</a:t>
                      </a:r>
                      <a:r>
                        <a:rPr lang="en-US" sz="2400" b="1" baseline="0" dirty="0" smtClean="0"/>
                        <a:t> (</a:t>
                      </a:r>
                      <a:r>
                        <a:rPr lang="en-US" sz="2400" b="1" baseline="30000" dirty="0" smtClean="0"/>
                        <a:t>o</a:t>
                      </a:r>
                      <a:r>
                        <a:rPr lang="el-GR" sz="2400" b="1" baseline="0" dirty="0" smtClean="0"/>
                        <a:t> </a:t>
                      </a:r>
                      <a:r>
                        <a:rPr lang="en-US" sz="2400" b="1" baseline="0" dirty="0" smtClean="0"/>
                        <a:t>C)</a:t>
                      </a:r>
                      <a:endParaRPr lang="en-GB" sz="2400" b="1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-log </a:t>
                      </a:r>
                      <a:r>
                        <a:rPr lang="en-US" sz="2400" b="1" dirty="0" err="1" smtClean="0"/>
                        <a:t>Keq</a:t>
                      </a:r>
                      <a:endParaRPr lang="en-GB" sz="2400" b="1" dirty="0"/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 </a:t>
                      </a:r>
                      <a:r>
                        <a:rPr lang="en-US" sz="2400" b="1" baseline="0" dirty="0" smtClean="0"/>
                        <a:t>(</a:t>
                      </a:r>
                      <a:r>
                        <a:rPr lang="en-US" sz="2400" b="1" baseline="30000" dirty="0" smtClean="0"/>
                        <a:t>o</a:t>
                      </a:r>
                      <a:r>
                        <a:rPr lang="el-GR" sz="2400" b="1" baseline="0" dirty="0" smtClean="0"/>
                        <a:t> </a:t>
                      </a:r>
                      <a:r>
                        <a:rPr lang="en-US" sz="2400" b="1" baseline="0" dirty="0" smtClean="0"/>
                        <a:t>C)</a:t>
                      </a:r>
                      <a:endParaRPr lang="en-GB" sz="2400" b="1" dirty="0"/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r>
                        <a:rPr lang="en-US" sz="2400" b="1" dirty="0" err="1" smtClean="0"/>
                        <a:t>logKeq</a:t>
                      </a:r>
                      <a:endParaRPr lang="en-GB" sz="2400" b="1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14.938</a:t>
                      </a:r>
                      <a:endParaRPr lang="en-GB" sz="2400" dirty="0"/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GB" sz="2400" dirty="0"/>
                    </a:p>
                  </a:txBody>
                  <a:tcPr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13.836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14.727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13.685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14.528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13.542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14.340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13.405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14.163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13.275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14.000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</a:t>
                      </a:r>
                      <a:endParaRPr lang="en-GB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13.152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1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GB" sz="2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13.995</a:t>
                      </a:r>
                      <a:endParaRPr lang="en-GB" sz="2400" dirty="0"/>
                    </a:p>
                  </a:txBody>
                  <a:tcPr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n-GB" sz="2400" dirty="0"/>
                    </a:p>
                  </a:txBody>
                  <a:tcPr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13.034</a:t>
                      </a:r>
                      <a:endParaRPr lang="en-GB" sz="2400" dirty="0"/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ΒΑΣΙΚΕΣ ΕΝΝΟΙΕΣ –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ΣΤΑΘΕΡΑ </a:t>
            </a:r>
            <a:r>
              <a:rPr lang="el-GR" sz="3200" dirty="0"/>
              <a:t>ΔΙΑΣΤΑΣΗΣ </a:t>
            </a:r>
            <a:r>
              <a:rPr lang="el-GR" sz="3200" dirty="0" smtClean="0"/>
              <a:t>ΟΞΕΟΣ (1/2)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r>
              <a:rPr lang="pt-BR" dirty="0">
                <a:latin typeface="Cambria"/>
              </a:rPr>
              <a:t>⥦</a:t>
            </a:r>
            <a:r>
              <a:rPr lang="pt-BR" dirty="0" smtClean="0"/>
              <a:t> </a:t>
            </a:r>
            <a:r>
              <a:rPr lang="pt-BR" dirty="0"/>
              <a:t>HCO</a:t>
            </a:r>
            <a:r>
              <a:rPr lang="pt-BR" baseline="-25000" dirty="0"/>
              <a:t>3</a:t>
            </a:r>
            <a:r>
              <a:rPr lang="pt-BR" baseline="30000" dirty="0"/>
              <a:t>-</a:t>
            </a:r>
            <a:r>
              <a:rPr lang="pt-BR" dirty="0"/>
              <a:t> + H</a:t>
            </a:r>
            <a:r>
              <a:rPr lang="pt-BR" baseline="-25000" dirty="0"/>
              <a:t>3</a:t>
            </a:r>
            <a:r>
              <a:rPr lang="pt-BR" dirty="0"/>
              <a:t>O</a:t>
            </a:r>
            <a:r>
              <a:rPr lang="pt-BR" baseline="30000" dirty="0"/>
              <a:t>+</a:t>
            </a:r>
            <a:r>
              <a:rPr lang="pt-BR" dirty="0"/>
              <a:t>   ή</a:t>
            </a:r>
          </a:p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r>
              <a:rPr lang="pt-BR" dirty="0">
                <a:latin typeface="Cambria"/>
              </a:rPr>
              <a:t>⤍ </a:t>
            </a:r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 </a:t>
            </a:r>
            <a:r>
              <a:rPr lang="pt-BR" dirty="0"/>
              <a:t>+ H</a:t>
            </a:r>
            <a:r>
              <a:rPr lang="pt-BR" baseline="30000" dirty="0"/>
              <a:t>+</a:t>
            </a:r>
          </a:p>
          <a:p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 smtClean="0"/>
              <a:t> </a:t>
            </a:r>
            <a:r>
              <a:rPr lang="pt-BR" dirty="0">
                <a:latin typeface="Cambria"/>
              </a:rPr>
              <a:t>⤍</a:t>
            </a:r>
            <a:r>
              <a:rPr lang="pt-BR" dirty="0" smtClean="0"/>
              <a:t> 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baseline="30000" dirty="0"/>
              <a:t>2</a:t>
            </a:r>
            <a:r>
              <a:rPr lang="pt-BR" dirty="0"/>
              <a:t>- + H</a:t>
            </a:r>
            <a:r>
              <a:rPr lang="pt-BR" baseline="30000" dirty="0"/>
              <a:t>+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		  ή</a:t>
            </a:r>
            <a:endParaRPr lang="el-GR" dirty="0"/>
          </a:p>
        </p:txBody>
      </p:sp>
      <p:graphicFrame>
        <p:nvGraphicFramePr>
          <p:cNvPr id="4" name="Αντικείμενο 3" title="ΣΤΑΘΕΡΑ ΔΙΑΣΤΑΣΗΣ ΟΞΕΟΣ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86367"/>
              </p:ext>
            </p:extLst>
          </p:nvPr>
        </p:nvGraphicFramePr>
        <p:xfrm>
          <a:off x="323850" y="3860800"/>
          <a:ext cx="38893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Εξίσωση" r:id="rId4" imgW="1511300" imgH="469900" progId="Equation.3">
                  <p:embed/>
                </p:oleObj>
              </mc:Choice>
              <mc:Fallback>
                <p:oleObj name="Εξίσωση" r:id="rId4" imgW="15113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60800"/>
                        <a:ext cx="3889375" cy="1209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 title="ΣΤΑΘΕΡΑ ΔΙΑΣΤΑΣΗΣ ΟΞΕΟΣ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00135"/>
              </p:ext>
            </p:extLst>
          </p:nvPr>
        </p:nvGraphicFramePr>
        <p:xfrm>
          <a:off x="4932363" y="3860800"/>
          <a:ext cx="30448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Εξίσωση" r:id="rId6" imgW="1244600" imgH="469900" progId="Equation.3">
                  <p:embed/>
                </p:oleObj>
              </mc:Choice>
              <mc:Fallback>
                <p:oleObj name="Εξίσωση" r:id="rId6" imgW="12446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860800"/>
                        <a:ext cx="3044825" cy="1149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 title="ΣΤΑΘΕΡΑ ΔΙΑΣΤΑΣΗΣ ΟΞΕΟΣ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70051"/>
              </p:ext>
            </p:extLst>
          </p:nvPr>
        </p:nvGraphicFramePr>
        <p:xfrm>
          <a:off x="395288" y="5445125"/>
          <a:ext cx="25161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Εξίσωση" r:id="rId8" imgW="952087" imgH="228501" progId="Equation.3">
                  <p:embed/>
                </p:oleObj>
              </mc:Choice>
              <mc:Fallback>
                <p:oleObj name="Εξίσωση" r:id="rId8" imgW="952087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2516187" cy="60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4:31:5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92150D8-D57D-4046-8370-680AF6E4A7C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1360</Words>
  <Application>Microsoft Office PowerPoint</Application>
  <PresentationFormat>Προβολή στην οθόνη (4:3)</PresentationFormat>
  <Paragraphs>383</Paragraphs>
  <Slides>29</Slides>
  <Notes>28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Θέμα του Office</vt:lpstr>
      <vt:lpstr>Εξίσωση</vt:lpstr>
      <vt:lpstr>Chart</vt:lpstr>
      <vt:lpstr>Υδρογεωχημεία- Αναλυτική γεωχημεία</vt:lpstr>
      <vt:lpstr>Περιεχόμενα</vt:lpstr>
      <vt:lpstr>Σύστημα υπόγειου νερού-  εξέλιξη σύστασης</vt:lpstr>
      <vt:lpstr>Αντιδράσεις με πυριτικά ορυκτά (Garrels, 1967)</vt:lpstr>
      <vt:lpstr>Προέλευση κυρίων ιόντων στο υπόγειο νερό</vt:lpstr>
      <vt:lpstr>Ορισμός pH (1/2)</vt:lpstr>
      <vt:lpstr>Ορισμός pH (2/2)</vt:lpstr>
      <vt:lpstr>pH και θερμοκρασία</vt:lpstr>
      <vt:lpstr>ΒΑΣΙΚΕΣ ΕΝΝΟΙΕΣ –  ΣΤΑΘΕΡΑ ΔΙΑΣΤΑΣΗΣ ΟΞΕΟΣ (1/2)</vt:lpstr>
      <vt:lpstr>ΒΑΣΙΚΕΣ ΕΝΝΟΙΕΣ –  ΣΤΑΘΕΡΑ ΔΙΑΣΤΑΣΗΣ ΟΞΕΟΣ (2/2)</vt:lpstr>
      <vt:lpstr>ΜΕΤΑΒΟΛΗ (%) ΕΙΔΟΥΣ ΕΝΩΣΗΣ C ΜΕ ΤΟ pH</vt:lpstr>
      <vt:lpstr>Ανθρακικό σύστημα ως ρυθμιστής του pH</vt:lpstr>
      <vt:lpstr>Υδρόσφαιρα</vt:lpstr>
      <vt:lpstr>Υδρόσφαιρα - Ατμόσφαιρα (1/2): Ανοιχτό σύστημα – σε ισορροπία με το ατμοσφαιρικό CO2</vt:lpstr>
      <vt:lpstr>Υδρόσφαιρα- Ατμόσφαιρα (2/2): Ανοιχτό σύστημα – σε ισορροπία με το ατμοσφαιρικό CO2</vt:lpstr>
      <vt:lpstr>Παράδειγμα: Το pH βρόχινου νερού σε ισορροπία με το ατμοσφαιρικό CO2 υπολογίζεται ως εξής:</vt:lpstr>
      <vt:lpstr>Σχέση pH - CO2 - [ΗCO3- ] (1/2) </vt:lpstr>
      <vt:lpstr>Σχέση pH - CO2 - [ΗCO3- ] (2/2) </vt:lpstr>
      <vt:lpstr>Υδρόσφαιρα- Λιθόσφαιρα</vt:lpstr>
      <vt:lpstr>pKα ΟΞΕΩΝ ΠΕΡΙΒΑΛΛΟΝΤΙΚΗΣ ΣΗΜΑΣΙΑΣ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Hara</cp:lastModifiedBy>
  <cp:revision>198</cp:revision>
  <dcterms:created xsi:type="dcterms:W3CDTF">2012-09-06T09:03:05Z</dcterms:created>
  <dcterms:modified xsi:type="dcterms:W3CDTF">2015-07-23T13:32:19Z</dcterms:modified>
</cp:coreProperties>
</file>