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2" r:id="rId4"/>
    <p:sldId id="265" r:id="rId5"/>
    <p:sldId id="302" r:id="rId6"/>
    <p:sldId id="301" r:id="rId7"/>
    <p:sldId id="270" r:id="rId8"/>
    <p:sldId id="280" r:id="rId9"/>
    <p:sldId id="290" r:id="rId10"/>
    <p:sldId id="295" r:id="rId11"/>
    <p:sldId id="303" r:id="rId12"/>
    <p:sldId id="304" r:id="rId13"/>
    <p:sldId id="305" r:id="rId14"/>
    <p:sldId id="306" r:id="rId15"/>
    <p:sldId id="29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2"/>
            <p14:sldId id="265"/>
            <p14:sldId id="302"/>
            <p14:sldId id="301"/>
            <p14:sldId id="270"/>
            <p14:sldId id="280"/>
            <p14:sldId id="290"/>
            <p14:sldId id="295"/>
            <p14:sldId id="303"/>
            <p14:sldId id="304"/>
            <p14:sldId id="305"/>
            <p14:sldId id="306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-1496" y="-104"/>
      </p:cViewPr>
      <p:guideLst>
        <p:guide orient="horz" pos="4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5075BC"/>
                </a:solidFill>
              </a:rPr>
              <a:t>Beispiel 1</a:t>
            </a:r>
            <a:r>
              <a:rPr lang="el-GR" sz="1000" dirty="0" smtClean="0">
                <a:solidFill>
                  <a:srgbClr val="5075BC"/>
                </a:solidFill>
              </a:rPr>
              <a:t>: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n-US" sz="1000" dirty="0" smtClean="0"/>
              <a:t>Inuit grammar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5075BC"/>
                </a:solidFill>
              </a:rPr>
              <a:t>Beispiel 1</a:t>
            </a:r>
            <a:r>
              <a:rPr lang="el-GR" sz="1000" dirty="0" smtClean="0">
                <a:solidFill>
                  <a:srgbClr val="5075BC"/>
                </a:solidFill>
              </a:rPr>
              <a:t>: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n-US" sz="1000" dirty="0" smtClean="0"/>
              <a:t>Inuit grammar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5075BC"/>
                </a:solidFill>
              </a:rPr>
              <a:t>Beispiel 1</a:t>
            </a:r>
            <a:r>
              <a:rPr lang="el-GR" sz="1000" dirty="0" smtClean="0">
                <a:solidFill>
                  <a:srgbClr val="5075BC"/>
                </a:solidFill>
              </a:rPr>
              <a:t>: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n-US" sz="1000" dirty="0" smtClean="0"/>
              <a:t>Inuit grammar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5075BC"/>
                </a:solidFill>
              </a:rPr>
              <a:t>Beispiel 1</a:t>
            </a:r>
            <a:r>
              <a:rPr lang="el-GR" sz="1000" dirty="0" smtClean="0">
                <a:solidFill>
                  <a:srgbClr val="5075BC"/>
                </a:solidFill>
              </a:rPr>
              <a:t>: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n-US" sz="1000" dirty="0" smtClean="0"/>
              <a:t>Inuit grammar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5075BC"/>
                </a:solidFill>
              </a:rPr>
              <a:t>Beispiel 1</a:t>
            </a:r>
            <a:r>
              <a:rPr lang="el-GR" sz="1000" dirty="0" smtClean="0">
                <a:solidFill>
                  <a:srgbClr val="5075BC"/>
                </a:solidFill>
              </a:rPr>
              <a:t>: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n-US" sz="1000" dirty="0" smtClean="0"/>
              <a:t>Inuit grammar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5075BC"/>
                </a:solidFill>
              </a:rPr>
              <a:t>Beispiel 1</a:t>
            </a:r>
            <a:r>
              <a:rPr lang="el-GR" sz="1000" dirty="0" smtClean="0">
                <a:solidFill>
                  <a:srgbClr val="5075BC"/>
                </a:solidFill>
              </a:rPr>
              <a:t>: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n-US" sz="1000" dirty="0" smtClean="0"/>
              <a:t>Inuit grammar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5075BC"/>
                </a:solidFill>
              </a:rPr>
              <a:t>Beispiel 1</a:t>
            </a:r>
            <a:r>
              <a:rPr lang="el-GR" sz="1000" dirty="0" smtClean="0">
                <a:solidFill>
                  <a:srgbClr val="5075BC"/>
                </a:solidFill>
              </a:rPr>
              <a:t>: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n-US" sz="1000" dirty="0" smtClean="0"/>
              <a:t>Inuit grammar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c/cc/Aboriginal_War_Veterans_monument_(close).JPG/512px-Aboriginal_War_Veterans_monument_(close).JPG" TargetMode="External"/><Relationship Id="rId4" Type="http://schemas.openxmlformats.org/officeDocument/2006/relationships/hyperlink" Target="https://en.wikipedia.org/wiki/en:Creative_Commons" TargetMode="External"/><Relationship Id="rId5" Type="http://schemas.openxmlformats.org/officeDocument/2006/relationships/hyperlink" Target="https://creativecommons.org/licenses/by-sa/3.0/deed.en" TargetMode="External"/><Relationship Id="rId6" Type="http://schemas.openxmlformats.org/officeDocument/2006/relationships/hyperlink" Target="https://creativecommons.org/licenses/by-sa/2.5/deed.en" TargetMode="External"/><Relationship Id="rId7" Type="http://schemas.openxmlformats.org/officeDocument/2006/relationships/hyperlink" Target="https://creativecommons.org/licenses/by-sa/2.0/deed.en" TargetMode="External"/><Relationship Id="rId8" Type="http://schemas.openxmlformats.org/officeDocument/2006/relationships/hyperlink" Target="https://upload.wikimedia.org/wikipedia/commons/2/2a/Inuktitut_dialect_map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err="1" smtClean="0"/>
              <a:t>Morphologie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075BC"/>
                </a:solidFill>
              </a:rPr>
              <a:t>Beispiel 1</a:t>
            </a:r>
            <a:r>
              <a:rPr lang="el-GR" sz="2800" b="1" dirty="0">
                <a:solidFill>
                  <a:srgbClr val="5075BC"/>
                </a:solidFill>
              </a:rPr>
              <a:t>:</a:t>
            </a:r>
            <a:r>
              <a:rPr lang="en-US" sz="2800" b="1" dirty="0">
                <a:solidFill>
                  <a:srgbClr val="5075BC"/>
                </a:solidFill>
              </a:rPr>
              <a:t> </a:t>
            </a:r>
            <a:r>
              <a:rPr lang="en-US" sz="2800" dirty="0"/>
              <a:t>Inuit </a:t>
            </a:r>
            <a:r>
              <a:rPr lang="en-US" sz="2800" dirty="0" smtClean="0"/>
              <a:t>Grammar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Dr. Christina </a:t>
            </a:r>
            <a:r>
              <a:rPr lang="en-US" sz="2800" dirty="0" err="1"/>
              <a:t>Alexandris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Nationale</a:t>
            </a:r>
            <a:r>
              <a:rPr lang="en-US" sz="2800" dirty="0"/>
              <a:t> </a:t>
            </a:r>
            <a:r>
              <a:rPr lang="en-US" sz="2800" dirty="0" err="1"/>
              <a:t>Universität</a:t>
            </a:r>
            <a:r>
              <a:rPr lang="en-US" sz="2800" dirty="0"/>
              <a:t> </a:t>
            </a:r>
            <a:r>
              <a:rPr lang="en-US" sz="2800" dirty="0" err="1"/>
              <a:t>Athen</a:t>
            </a:r>
            <a:endParaRPr lang="en-US" sz="2800" dirty="0"/>
          </a:p>
          <a:p>
            <a:r>
              <a:rPr lang="en-US" sz="2800" dirty="0"/>
              <a:t>Deutsche </a:t>
            </a:r>
            <a:r>
              <a:rPr lang="en-US" sz="2800" dirty="0" err="1"/>
              <a:t>Sprache</a:t>
            </a:r>
            <a:r>
              <a:rPr lang="en-US" sz="2800" dirty="0"/>
              <a:t> und </a:t>
            </a:r>
            <a:r>
              <a:rPr lang="en-US" sz="2800" dirty="0" err="1"/>
              <a:t>Literatur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9863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Beispiel</a:t>
            </a:r>
            <a:r>
              <a:rPr lang="en-US" sz="2000" dirty="0">
                <a:solidFill>
                  <a:srgbClr val="000000"/>
                </a:solidFill>
              </a:rPr>
              <a:t> 1</a:t>
            </a:r>
            <a:r>
              <a:rPr lang="el-GR" sz="2000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Inuit Grammar</a:t>
            </a:r>
            <a:r>
              <a:rPr lang="el-GR" sz="2000" dirty="0">
                <a:latin typeface="Calibri" charset="0"/>
              </a:rPr>
              <a:t>».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3859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802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271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/>
              <a:t>Έργων </a:t>
            </a:r>
            <a:r>
              <a:rPr lang="el-GR" b="1" smtClean="0"/>
              <a:t>Τρίτων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800" b="1" smtClean="0"/>
              <a:t>Εικόνα </a:t>
            </a:r>
            <a:r>
              <a:rPr lang="el-GR" sz="1800" b="1" dirty="0" smtClean="0"/>
              <a:t>1</a:t>
            </a:r>
            <a:r>
              <a:rPr lang="el-GR" sz="1800" dirty="0" smtClean="0"/>
              <a:t>: </a:t>
            </a:r>
            <a:r>
              <a:rPr lang="en-US" sz="1800" dirty="0"/>
              <a:t>National Aboriginal Veterans </a:t>
            </a:r>
            <a:r>
              <a:rPr lang="en-US" sz="1800" dirty="0" err="1"/>
              <a:t>Monument</a:t>
            </a:r>
            <a:r>
              <a:rPr lang="en-US" sz="1800" dirty="0" err="1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://upload.wikimedia.org/wikipedia/commons/thumb/c/cc/Aboriginal_War_Veterans_monument_%28close%29.JPG/512px-Aboriginal_War_Veterans_monument_%28close%29.</a:t>
            </a:r>
            <a:r>
              <a:rPr lang="en-US" sz="1800" dirty="0" smtClean="0">
                <a:hlinkClick r:id="rId3"/>
              </a:rPr>
              <a:t>JPG</a:t>
            </a:r>
            <a:r>
              <a:rPr lang="en-US" sz="1800" dirty="0" smtClean="0"/>
              <a:t> </a:t>
            </a:r>
            <a:r>
              <a:rPr lang="fr-FR" sz="1800" dirty="0" err="1" smtClean="0"/>
              <a:t>June</a:t>
            </a:r>
            <a:r>
              <a:rPr lang="fr-FR" sz="1800" dirty="0" smtClean="0"/>
              <a:t> 21, 2001, </a:t>
            </a:r>
            <a:r>
              <a:rPr lang="en-US" sz="1800" dirty="0"/>
              <a:t>Created: November 11, </a:t>
            </a:r>
            <a:r>
              <a:rPr lang="en-US" sz="1800" dirty="0" smtClean="0"/>
              <a:t>2007, This file is licensed under </a:t>
            </a:r>
            <a:r>
              <a:rPr lang="en-US" sz="1800" dirty="0" err="1" smtClean="0"/>
              <a:t>the</a:t>
            </a:r>
            <a:r>
              <a:rPr lang="en-US" sz="1800" dirty="0" err="1" smtClean="0">
                <a:hlinkClick r:id="rId4"/>
              </a:rPr>
              <a:t>Creative</a:t>
            </a:r>
            <a:r>
              <a:rPr lang="en-US" sz="1800" dirty="0" smtClean="0">
                <a:hlinkClick r:id="rId4"/>
              </a:rPr>
              <a:t> Commons Attribution-Share Alike </a:t>
            </a:r>
            <a:r>
              <a:rPr lang="en-US" sz="1800" dirty="0" smtClean="0">
                <a:hlinkClick r:id="rId5"/>
              </a:rPr>
              <a:t>3.0 Unported, </a:t>
            </a:r>
            <a:r>
              <a:rPr lang="en-US" sz="1800" dirty="0" smtClean="0">
                <a:hlinkClick r:id="rId6"/>
              </a:rPr>
              <a:t>2.5 Generic, </a:t>
            </a:r>
            <a:r>
              <a:rPr lang="en-US" sz="1800" dirty="0" smtClean="0">
                <a:hlinkClick r:id="rId7"/>
              </a:rPr>
              <a:t>2.0 Generic and </a:t>
            </a:r>
            <a:r>
              <a:rPr lang="en-US" sz="1800" dirty="0" smtClean="0"/>
              <a:t>1.0 Generic license.	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b="1" dirty="0" smtClean="0"/>
              <a:t>Εικόνα 2: </a:t>
            </a:r>
            <a:r>
              <a:rPr lang="en-US" sz="1800" dirty="0"/>
              <a:t>Inuktitut dialect </a:t>
            </a:r>
            <a:r>
              <a:rPr lang="en-US" sz="1800" dirty="0" err="1"/>
              <a:t>map</a:t>
            </a:r>
            <a:r>
              <a:rPr lang="en-US" sz="1800" dirty="0" err="1" smtClean="0">
                <a:hlinkClick r:id="rId8"/>
              </a:rPr>
              <a:t>https</a:t>
            </a:r>
            <a:r>
              <a:rPr lang="en-US" sz="1800" dirty="0">
                <a:hlinkClick r:id="rId8"/>
              </a:rPr>
              <a:t>://upload.wikimedia.org/wikipedia/commons/2/2a/</a:t>
            </a:r>
            <a:r>
              <a:rPr lang="en-US" sz="1800" dirty="0" smtClean="0">
                <a:hlinkClick r:id="rId8"/>
              </a:rPr>
              <a:t>Inuktitut_dialect_map.png</a:t>
            </a:r>
            <a:r>
              <a:rPr lang="en-US" sz="1800" dirty="0" smtClean="0"/>
              <a:t>, 27 </a:t>
            </a:r>
            <a:r>
              <a:rPr lang="en-US" sz="1800" dirty="0"/>
              <a:t>April </a:t>
            </a:r>
            <a:r>
              <a:rPr lang="en-US" sz="1800" dirty="0" smtClean="0"/>
              <a:t>2005, This </a:t>
            </a:r>
            <a:r>
              <a:rPr lang="en-US" sz="1800" dirty="0"/>
              <a:t>file is licensed under the </a:t>
            </a:r>
            <a:r>
              <a:rPr lang="en-US" sz="1800" dirty="0">
                <a:hlinkClick r:id="rId4"/>
              </a:rPr>
              <a:t>Creative Commons </a:t>
            </a:r>
            <a:r>
              <a:rPr lang="en-US" sz="1800" dirty="0">
                <a:hlinkClick r:id="rId5"/>
              </a:rPr>
              <a:t>Attribution-Share Alike 3.0 Unported license	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80120"/>
          </a:xfrm>
        </p:spPr>
        <p:txBody>
          <a:bodyPr/>
          <a:lstStyle/>
          <a:p>
            <a:r>
              <a:rPr lang="en-US" b="1" dirty="0"/>
              <a:t>Inuit grammar</a:t>
            </a:r>
          </a:p>
        </p:txBody>
      </p:sp>
      <p:pic>
        <p:nvPicPr>
          <p:cNvPr id="2" name="Picture 1" descr="Aboriginal_War_Veterans_monument_(close).jpg" title="Inuit Gramm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38" y="1268760"/>
            <a:ext cx="3518123" cy="4690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224" y="4581128"/>
            <a:ext cx="223224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91440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Picture</a:t>
            </a:r>
            <a:r>
              <a:rPr lang="el-GR" sz="2000" dirty="0" smtClean="0"/>
              <a:t> 1</a:t>
            </a:r>
            <a:r>
              <a:rPr lang="en-US" sz="2000" dirty="0" smtClean="0"/>
              <a:t>: </a:t>
            </a:r>
            <a:r>
              <a:rPr lang="en-US" sz="2000" dirty="0"/>
              <a:t>Aboriginal War Veterans monument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dirty="0"/>
              <a:t>Παραδείγματα από μη-ευρωπαϊκές γλώσσες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Agglutinative language and Polysynthetic </a:t>
            </a:r>
            <a:r>
              <a:rPr lang="en-US" b="1" dirty="0" smtClean="0"/>
              <a:t>language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The </a:t>
            </a:r>
            <a:r>
              <a:rPr lang="en-US" sz="2100" b="1" dirty="0"/>
              <a:t>Inuit language</a:t>
            </a:r>
            <a:r>
              <a:rPr lang="en-US" sz="2100" dirty="0"/>
              <a:t>, like other </a:t>
            </a:r>
            <a:r>
              <a:rPr lang="en-US" sz="2100" b="1" dirty="0"/>
              <a:t>Eskimo-Aleut </a:t>
            </a:r>
            <a:r>
              <a:rPr lang="en-US" sz="2100" dirty="0"/>
              <a:t>languages, has a very rich morphological system, in which a succession of different </a:t>
            </a:r>
            <a:r>
              <a:rPr lang="en-US" sz="2100" b="1" dirty="0"/>
              <a:t>morphemes</a:t>
            </a:r>
            <a:r>
              <a:rPr lang="en-US" sz="2100" dirty="0"/>
              <a:t> are added to root words to indicate things that, in languages like English, would require several words to express. (See also: </a:t>
            </a:r>
            <a:r>
              <a:rPr lang="en-US" sz="2100" b="1" dirty="0"/>
              <a:t>Agglutinative language </a:t>
            </a:r>
            <a:r>
              <a:rPr lang="en-US" sz="2100" dirty="0"/>
              <a:t>and </a:t>
            </a:r>
            <a:r>
              <a:rPr lang="en-US" sz="2100" b="1" dirty="0"/>
              <a:t>Polysynthetic language</a:t>
            </a:r>
            <a:r>
              <a:rPr lang="en-US" sz="2100" dirty="0"/>
              <a:t>)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All Inuit language words begin with a root morpheme to which other morphemes are suffixed.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The language has hundreds of distinct suffixes, in some dialects as many as 700. Fortunately for the learners, the language has a highly regular morphology.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Although the rules are many, and sometimes very complicated, they do not have exceptions in the sense that English and other </a:t>
            </a:r>
            <a:r>
              <a:rPr lang="en-US" sz="2100" b="1" dirty="0"/>
              <a:t>Indo-European languages </a:t>
            </a:r>
            <a:r>
              <a:rPr lang="en-US" sz="2100" dirty="0"/>
              <a:t>do</a:t>
            </a:r>
            <a:r>
              <a:rPr lang="en-US" sz="2100" dirty="0" smtClean="0"/>
              <a:t>.</a:t>
            </a:r>
            <a:endParaRPr lang="en-US" sz="2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 smtClean="0"/>
              <a:t>From</a:t>
            </a:r>
            <a:r>
              <a:rPr lang="en-US" sz="2100" dirty="0"/>
              <a:t>: http://</a:t>
            </a:r>
            <a:r>
              <a:rPr lang="en-US" sz="2100" dirty="0" err="1"/>
              <a:t>en.wikipedia.org</a:t>
            </a:r>
            <a:r>
              <a:rPr lang="en-US" sz="21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This system makes words very long, and potentially </a:t>
            </a:r>
            <a:r>
              <a:rPr lang="en-US" b="1" dirty="0" smtClean="0"/>
              <a:t>unique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For example, in </a:t>
            </a:r>
            <a:r>
              <a:rPr lang="en-US" sz="2800" b="1" dirty="0">
                <a:solidFill>
                  <a:schemeClr val="accent1"/>
                </a:solidFill>
              </a:rPr>
              <a:t>Nunavut Inuktitut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r>
              <a:rPr lang="en-US" sz="2800" b="1" dirty="0" err="1"/>
              <a:t>tusaatsiarunnanngittualuujunga</a:t>
            </a:r>
            <a:r>
              <a:rPr lang="en-US" sz="2800" b="1" dirty="0"/>
              <a:t> </a:t>
            </a:r>
          </a:p>
          <a:p>
            <a:r>
              <a:rPr lang="en-US" sz="2800" dirty="0"/>
              <a:t>I can't hear very well. </a:t>
            </a:r>
          </a:p>
          <a:p>
            <a:r>
              <a:rPr lang="en-US" sz="2800" dirty="0"/>
              <a:t>This long word is composed of a root word </a:t>
            </a:r>
            <a:r>
              <a:rPr lang="en-US" sz="2800" dirty="0" err="1"/>
              <a:t>tusaa</a:t>
            </a:r>
            <a:r>
              <a:rPr lang="en-US" sz="2800" dirty="0"/>
              <a:t>- - to hear – </a:t>
            </a:r>
          </a:p>
          <a:p>
            <a:r>
              <a:rPr lang="en-US" sz="2800" dirty="0"/>
              <a:t>followed by</a:t>
            </a:r>
            <a:r>
              <a:rPr lang="en-US" sz="2800" b="1" dirty="0"/>
              <a:t> five </a:t>
            </a:r>
            <a:r>
              <a:rPr lang="en-US" sz="2800" dirty="0"/>
              <a:t>suffixes: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n-US" sz="2400" dirty="0" smtClean="0"/>
              <a:t>From</a:t>
            </a:r>
            <a:r>
              <a:rPr lang="en-US" sz="2400" dirty="0"/>
              <a:t>: http://</a:t>
            </a:r>
            <a:r>
              <a:rPr lang="en-US" sz="2400" dirty="0" err="1"/>
              <a:t>en.wikipedia.org</a:t>
            </a:r>
            <a:r>
              <a:rPr lang="en-US" sz="2400" dirty="0"/>
              <a:t>/wiki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5563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tusaatsiarunnanngittualuujunga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500332" cy="4525963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sz="2600" b="1" dirty="0" smtClean="0"/>
              <a:t>-</a:t>
            </a:r>
            <a:r>
              <a:rPr lang="en-US" sz="2600" b="1" dirty="0" err="1" smtClean="0"/>
              <a:t>tsiag</a:t>
            </a:r>
            <a:r>
              <a:rPr lang="en-US" sz="2600" b="1" dirty="0" smtClean="0"/>
              <a:t>-</a:t>
            </a:r>
            <a:r>
              <a:rPr lang="en-US" sz="2600" b="1" dirty="0"/>
              <a:t> </a:t>
            </a:r>
            <a:r>
              <a:rPr lang="en-US" sz="2600" b="1" dirty="0" smtClean="0"/>
              <a:t>  </a:t>
            </a:r>
            <a:r>
              <a:rPr lang="en-US" sz="2600" dirty="0" smtClean="0"/>
              <a:t>	well</a:t>
            </a:r>
          </a:p>
          <a:p>
            <a:pPr marL="400050" lvl="1" indent="0">
              <a:buNone/>
            </a:pPr>
            <a:r>
              <a:rPr lang="en-US" sz="2600" b="1" dirty="0" smtClean="0"/>
              <a:t>-</a:t>
            </a:r>
            <a:r>
              <a:rPr lang="en-US" sz="2600" b="1" dirty="0" err="1" smtClean="0"/>
              <a:t>junnaq</a:t>
            </a:r>
            <a:r>
              <a:rPr lang="en-US" sz="2600" b="1" dirty="0" smtClean="0"/>
              <a:t>-   </a:t>
            </a:r>
            <a:r>
              <a:rPr lang="en-US" sz="2600" dirty="0" smtClean="0"/>
              <a:t>	be able to</a:t>
            </a:r>
          </a:p>
          <a:p>
            <a:pPr marL="400050" lvl="1" indent="0">
              <a:buNone/>
            </a:pPr>
            <a:r>
              <a:rPr lang="en-US" sz="2600" b="1" dirty="0" smtClean="0"/>
              <a:t>-</a:t>
            </a:r>
            <a:r>
              <a:rPr lang="en-US" sz="2600" b="1" dirty="0" err="1" smtClean="0"/>
              <a:t>nngit</a:t>
            </a:r>
            <a:r>
              <a:rPr lang="en-US" sz="2600" b="1" dirty="0" smtClean="0"/>
              <a:t>-   </a:t>
            </a:r>
            <a:r>
              <a:rPr lang="en-US" sz="2600" dirty="0" smtClean="0"/>
              <a:t>	not</a:t>
            </a:r>
          </a:p>
          <a:p>
            <a:pPr marL="400050" lvl="1" indent="0">
              <a:buNone/>
            </a:pPr>
            <a:r>
              <a:rPr lang="en-US" sz="2600" b="1" dirty="0" smtClean="0"/>
              <a:t>-</a:t>
            </a:r>
            <a:r>
              <a:rPr lang="en-US" sz="2600" b="1" dirty="0" err="1" smtClean="0"/>
              <a:t>tualuu</a:t>
            </a:r>
            <a:r>
              <a:rPr lang="en-US" sz="2600" b="1" dirty="0" smtClean="0"/>
              <a:t>-   </a:t>
            </a:r>
            <a:r>
              <a:rPr lang="en-US" sz="2600" dirty="0" smtClean="0"/>
              <a:t>	very much</a:t>
            </a:r>
          </a:p>
          <a:p>
            <a:pPr marL="400050" lvl="1" indent="0">
              <a:buNone/>
            </a:pPr>
            <a:r>
              <a:rPr lang="en-US" sz="2600" b="1" dirty="0" smtClean="0"/>
              <a:t>-</a:t>
            </a:r>
            <a:r>
              <a:rPr lang="en-US" sz="2600" b="1" dirty="0" err="1" smtClean="0"/>
              <a:t>junga</a:t>
            </a:r>
            <a:r>
              <a:rPr lang="en-US" sz="2600" b="1" dirty="0" smtClean="0"/>
              <a:t>     </a:t>
            </a:r>
            <a:r>
              <a:rPr lang="en-US" sz="2600" dirty="0" smtClean="0"/>
              <a:t>	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pers. Singular present indicative non-specific</a:t>
            </a:r>
          </a:p>
          <a:p>
            <a:pPr marL="400050" lvl="1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61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Inuktitut dialect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4" cy="5945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05264"/>
            <a:ext cx="91440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Picture 2: Inuktitut dialect map</a:t>
            </a: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629</Words>
  <Application>Microsoft Macintosh PowerPoint</Application>
  <PresentationFormat>On-screen Show (4:3)</PresentationFormat>
  <Paragraphs>84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Θέμα του Office</vt:lpstr>
      <vt:lpstr>Morphologie</vt:lpstr>
      <vt:lpstr>Inuit grammar</vt:lpstr>
      <vt:lpstr>Περιεχόμενα ενότητας</vt:lpstr>
      <vt:lpstr>Agglutinative language and Polysynthetic language</vt:lpstr>
      <vt:lpstr>This system makes words very long, and potentially unique </vt:lpstr>
      <vt:lpstr>tusaatsiarunnanngittualuujunga</vt:lpstr>
      <vt:lpstr>PowerPoint Presentation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haris</cp:lastModifiedBy>
  <cp:revision>207</cp:revision>
  <dcterms:created xsi:type="dcterms:W3CDTF">2012-09-06T09:03:05Z</dcterms:created>
  <dcterms:modified xsi:type="dcterms:W3CDTF">2015-09-22T13:36:22Z</dcterms:modified>
</cp:coreProperties>
</file>