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3" r:id="rId11"/>
    <p:sldId id="264" r:id="rId12"/>
    <p:sldId id="265" r:id="rId13"/>
    <p:sldId id="266" r:id="rId14"/>
    <p:sldId id="270" r:id="rId15"/>
    <p:sldId id="269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76"/>
            <p14:sldId id="257"/>
            <p14:sldId id="258"/>
            <p14:sldId id="259"/>
            <p14:sldId id="260"/>
            <p14:sldId id="267"/>
            <p14:sldId id="261"/>
            <p14:sldId id="262"/>
            <p14:sldId id="268"/>
            <p14:sldId id="263"/>
            <p14:sldId id="264"/>
            <p14:sldId id="265"/>
            <p14:sldId id="266"/>
            <p14:sldId id="270"/>
            <p14:sldId id="269"/>
            <p14:sldId id="271"/>
            <p14:sldId id="272"/>
            <p14:sldId id="273"/>
            <p14:sldId id="274"/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3" autoAdjust="0"/>
    <p:restoredTop sz="89306" autoAdjust="0"/>
  </p:normalViewPr>
  <p:slideViewPr>
    <p:cSldViewPr>
      <p:cViewPr varScale="1">
        <p:scale>
          <a:sx n="59" d="100"/>
          <a:sy n="59" d="100"/>
        </p:scale>
        <p:origin x="155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6/7/2016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5C96CF-EF56-4517-B9F5-9B3FFE84071A}" type="slidenum">
              <a:rPr lang="el-GR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56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Αυτό</a:t>
            </a:r>
            <a:r>
              <a:rPr lang="el-GR" baseline="0" dirty="0" smtClean="0"/>
              <a:t> συμβαίνει </a:t>
            </a:r>
            <a:r>
              <a:rPr lang="el-GR" baseline="0" dirty="0" err="1" smtClean="0"/>
              <a:t>παντα</a:t>
            </a:r>
            <a:r>
              <a:rPr lang="el-GR" baseline="0" dirty="0" smtClean="0"/>
              <a:t> βέβαια </a:t>
            </a:r>
            <a:r>
              <a:rPr lang="el-GR" baseline="0" dirty="0" err="1" smtClean="0"/>
              <a:t>μερκελ</a:t>
            </a:r>
            <a:r>
              <a:rPr lang="el-GR" baseline="0" dirty="0" smtClean="0"/>
              <a:t>, </a:t>
            </a:r>
            <a:r>
              <a:rPr lang="en-US" baseline="0" dirty="0" smtClean="0"/>
              <a:t>Pigs </a:t>
            </a:r>
            <a:r>
              <a:rPr lang="el-GR" baseline="0" dirty="0" smtClean="0"/>
              <a:t>Κτλ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510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482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EBC17E-51DE-4D78-8BB7-5756ED1B8A4C}" type="slidenum">
              <a:rPr lang="el-GR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661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358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C76BA4-495B-48EC-B1F6-6271E37FA6DE}" type="slidenum">
              <a:rPr lang="el-GR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75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38C348-BF37-4A8B-9146-016A5AFAC386}" type="slidenum">
              <a:rPr lang="el-GR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1996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2B6C81-AF05-49AD-AA97-AAEB8B6B12EA}" type="slidenum">
              <a:rPr lang="el-GR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47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A72E74-FCDA-4C27-B3A8-FBCF01E49F03}" type="slidenum">
              <a:rPr lang="el-GR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9000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654C90-E73D-4F71-BD10-FEFBB8DDAE2E}" type="slidenum">
              <a:rPr lang="el-GR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705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Media</a:t>
            </a:r>
            <a:r>
              <a:rPr lang="en-US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l-GR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και </a:t>
            </a:r>
            <a:r>
              <a:rPr lang="el-GR" sz="1000" baseline="0" dirty="0" err="1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Πολυπολιτισμικότητα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Media</a:t>
            </a:r>
            <a:r>
              <a:rPr lang="en-US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l-GR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και </a:t>
            </a:r>
            <a:r>
              <a:rPr lang="el-GR" sz="1000" baseline="0" dirty="0" err="1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Πολυπολιτισμικότητα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Media</a:t>
            </a:r>
            <a:r>
              <a:rPr lang="en-US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l-GR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και </a:t>
            </a:r>
            <a:r>
              <a:rPr lang="el-GR" sz="1000" baseline="0" dirty="0" err="1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Πολυπολιτισμικότητα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Media</a:t>
            </a:r>
            <a:r>
              <a:rPr lang="en-US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l-GR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και </a:t>
            </a:r>
            <a:r>
              <a:rPr lang="el-GR" sz="1000" baseline="0" dirty="0" err="1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Πολυπολιτισμικότητα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Media</a:t>
            </a:r>
            <a:r>
              <a:rPr lang="en-US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l-GR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και </a:t>
            </a:r>
            <a:r>
              <a:rPr lang="el-GR" sz="1000" baseline="0" dirty="0" err="1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Πολυπολιτισμικότητα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Media</a:t>
            </a:r>
            <a:r>
              <a:rPr lang="en-US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l-GR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και </a:t>
            </a:r>
            <a:r>
              <a:rPr lang="el-GR" sz="1000" baseline="0" dirty="0" err="1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Πολυπολιτισμικότητα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Media</a:t>
            </a:r>
            <a:r>
              <a:rPr lang="en-US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l-GR" sz="1000" baseline="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και </a:t>
            </a:r>
            <a:r>
              <a:rPr lang="el-GR" sz="1000" baseline="0" dirty="0" err="1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Πολυπολιτισμικότητα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MEDIA10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4813"/>
            <a:ext cx="4148137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Τίτλος 1"/>
          <p:cNvSpPr>
            <a:spLocks noGrp="1"/>
          </p:cNvSpPr>
          <p:nvPr>
            <p:ph type="ctrTitle"/>
          </p:nvPr>
        </p:nvSpPr>
        <p:spPr>
          <a:xfrm>
            <a:off x="469900" y="2006600"/>
            <a:ext cx="8278813" cy="1470025"/>
          </a:xfrm>
        </p:spPr>
        <p:txBody>
          <a:bodyPr/>
          <a:lstStyle/>
          <a:p>
            <a:pPr eaLnBrk="1" hangingPunct="1"/>
            <a:r>
              <a:rPr lang="el-GR" sz="4000" dirty="0" smtClean="0">
                <a:solidFill>
                  <a:srgbClr val="5075BC"/>
                </a:solidFill>
              </a:rPr>
              <a:t>Τηλεοπτική και Ραδιοφωνική Παραγωγή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620616"/>
            <a:ext cx="7775575" cy="1752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4: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/>
              <a:t>Media </a:t>
            </a:r>
            <a:r>
              <a:rPr lang="el-GR" sz="2800" dirty="0" smtClean="0"/>
              <a:t>και Πολύ </a:t>
            </a:r>
            <a:r>
              <a:rPr lang="el-GR" sz="2800" dirty="0" err="1" smtClean="0"/>
              <a:t>πολιτισμικότητα</a:t>
            </a:r>
            <a:endParaRPr lang="en-US" sz="2800" dirty="0" smtClean="0"/>
          </a:p>
          <a:p>
            <a:pPr eaLnBrk="1" hangingPunct="1">
              <a:defRPr/>
            </a:pPr>
            <a:endParaRPr lang="el-GR" sz="2800" dirty="0" smtClean="0"/>
          </a:p>
          <a:p>
            <a:pPr eaLnBrk="1" hangingPunct="1">
              <a:defRPr/>
            </a:pPr>
            <a:r>
              <a:rPr lang="el-GR" sz="2800" dirty="0" smtClean="0"/>
              <a:t>Νίκος Μύρτου</a:t>
            </a:r>
            <a:endParaRPr lang="en-US" sz="2800" dirty="0" smtClean="0"/>
          </a:p>
          <a:p>
            <a:pPr eaLnBrk="1" hangingPunct="1">
              <a:defRPr/>
            </a:pPr>
            <a:r>
              <a:rPr lang="el-GR" sz="2800" dirty="0" smtClean="0"/>
              <a:t>Σχολή ΟΠΕ</a:t>
            </a:r>
          </a:p>
          <a:p>
            <a:pPr eaLnBrk="1" hangingPunct="1">
              <a:defRPr/>
            </a:pPr>
            <a:r>
              <a:rPr lang="el-GR" sz="2800" dirty="0" smtClean="0"/>
              <a:t>Τμήμα ΕΜΜΕ</a:t>
            </a:r>
            <a:endParaRPr lang="en-US" sz="2800" dirty="0" smtClean="0"/>
          </a:p>
          <a:p>
            <a:pPr eaLnBrk="1" hangingPunct="1">
              <a:defRPr/>
            </a:pPr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Πολύ </a:t>
            </a:r>
            <a:r>
              <a:rPr lang="el-GR" dirty="0" err="1" smtClean="0"/>
              <a:t>πολιτισμικότητα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</a:t>
            </a:r>
            <a:endParaRPr lang="el-GR" dirty="0"/>
          </a:p>
        </p:txBody>
      </p:sp>
      <p:pic>
        <p:nvPicPr>
          <p:cNvPr id="9" name="Picture Placeholder 8" descr="friends.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005" b="8005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himym_feature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49" b="214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Πολύ </a:t>
            </a:r>
            <a:r>
              <a:rPr lang="el-GR" dirty="0" err="1" smtClean="0"/>
              <a:t>πολιτισμικότητα</a:t>
            </a:r>
            <a:r>
              <a:rPr lang="el-GR" dirty="0" smtClean="0"/>
              <a:t>;</a:t>
            </a:r>
          </a:p>
          <a:p>
            <a:endParaRPr lang="el-GR"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he-big-bang-theory-cast-have-the-hearts-of-gold-these-7-instances-of-incredible-chari-4386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51" r="535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Πολύ </a:t>
            </a:r>
            <a:r>
              <a:rPr lang="el-GR" dirty="0" err="1" smtClean="0"/>
              <a:t>πολιτισμικότητα</a:t>
            </a:r>
            <a:r>
              <a:rPr lang="el-GR" dirty="0" smtClean="0"/>
              <a:t>;</a:t>
            </a:r>
          </a:p>
          <a:p>
            <a:endParaRPr lang="el-GR"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la-et-st-parks-and-recreation-finale-20150225-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71" b="277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Πολύ </a:t>
            </a:r>
            <a:r>
              <a:rPr lang="el-GR" dirty="0" err="1" smtClean="0"/>
              <a:t>πολιτισμικότητα</a:t>
            </a:r>
            <a:r>
              <a:rPr lang="el-GR" dirty="0" smtClean="0"/>
              <a:t>;</a:t>
            </a:r>
          </a:p>
          <a:p>
            <a:endParaRPr lang="el-GR"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Σύγχρονη Κοινωνία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Βιομηχανική Παραγωγή σε φτωχές χώρες</a:t>
            </a:r>
          </a:p>
          <a:p>
            <a:r>
              <a:rPr lang="el-GR" dirty="0" smtClean="0"/>
              <a:t>Πώληση προϊόντων σε ανεπτυγμένες χώρες</a:t>
            </a:r>
          </a:p>
          <a:p>
            <a:r>
              <a:rPr lang="el-GR" dirty="0" smtClean="0"/>
              <a:t>Εκμετάλλευση Φυσικών Πόρων με κάθε μέσο</a:t>
            </a:r>
          </a:p>
          <a:p>
            <a:r>
              <a:rPr lang="el-GR" dirty="0" smtClean="0"/>
              <a:t>Οικονομικές Ανισότητες</a:t>
            </a:r>
          </a:p>
          <a:p>
            <a:r>
              <a:rPr lang="el-GR" dirty="0" smtClean="0"/>
              <a:t>Πόλεμοι</a:t>
            </a:r>
          </a:p>
          <a:p>
            <a:r>
              <a:rPr lang="el-GR" dirty="0" smtClean="0"/>
              <a:t>Κρίση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Παγκόσμια Κρίση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Οικονομική Κρίση στη «Δύση»</a:t>
            </a:r>
          </a:p>
          <a:p>
            <a:r>
              <a:rPr lang="el-GR" dirty="0" smtClean="0"/>
              <a:t>Φτώχια στην «Ανατολή»</a:t>
            </a:r>
          </a:p>
          <a:p>
            <a:r>
              <a:rPr lang="el-GR" dirty="0" smtClean="0"/>
              <a:t>Πολεμικές Συρράξεις στην Αφρική</a:t>
            </a:r>
          </a:p>
          <a:p>
            <a:r>
              <a:rPr lang="el-GR" dirty="0" smtClean="0"/>
              <a:t>Μεταναστευτικό/Προσφυγικό Ρεύμα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Αντίδραση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επίσημα ΜΜΕ χρησιμοποιούν όπως πάντα λόγο φοβικό και εθνικιστικό</a:t>
            </a:r>
          </a:p>
          <a:p>
            <a:r>
              <a:rPr lang="el-GR" dirty="0" smtClean="0"/>
              <a:t>Στόχος ο διαχωρισμός: εμείς και αυτοί</a:t>
            </a:r>
          </a:p>
          <a:p>
            <a:r>
              <a:rPr lang="el-GR" dirty="0" smtClean="0"/>
              <a:t>Έντονη προπαγάνδα θρησκευτική/εθνική</a:t>
            </a:r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Ποια είναι η Λύση;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Παιδεία/Εκπαίδευση</a:t>
            </a:r>
          </a:p>
          <a:p>
            <a:r>
              <a:rPr lang="el-GR" dirty="0" smtClean="0"/>
              <a:t>Γλώσσες</a:t>
            </a:r>
          </a:p>
          <a:p>
            <a:r>
              <a:rPr lang="el-GR" dirty="0" smtClean="0"/>
              <a:t>Ταξίδια</a:t>
            </a:r>
          </a:p>
          <a:p>
            <a:r>
              <a:rPr lang="el-GR" dirty="0" smtClean="0"/>
              <a:t>Εργασία 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Παιδεία/Εκπαίδευση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Απαλοιφή Στερεοτύπων</a:t>
            </a:r>
          </a:p>
          <a:p>
            <a:r>
              <a:rPr lang="el-GR" dirty="0" smtClean="0"/>
              <a:t>Ενίσχυση της έννοιας της αλληλεγγύης</a:t>
            </a:r>
          </a:p>
          <a:p>
            <a:r>
              <a:rPr lang="el-GR" dirty="0" smtClean="0"/>
              <a:t>Αποδοχή στην διαφορετικότητα</a:t>
            </a:r>
          </a:p>
          <a:p>
            <a:r>
              <a:rPr lang="el-GR" dirty="0" smtClean="0"/>
              <a:t>Τερματισμός των ψευδό διαχωρισμών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Γνωριμία με άλλες Κουλτούρες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Γλώσσες</a:t>
            </a:r>
          </a:p>
          <a:p>
            <a:pPr lvl="1"/>
            <a:r>
              <a:rPr lang="el-GR" dirty="0" smtClean="0"/>
              <a:t>Αναπτύσσουν τον εγκέφαλο</a:t>
            </a:r>
          </a:p>
          <a:p>
            <a:pPr lvl="1"/>
            <a:r>
              <a:rPr lang="el-GR" dirty="0" smtClean="0"/>
              <a:t>Μας ανοίγουν πόρτες σε άλλες κουλτούρες</a:t>
            </a:r>
          </a:p>
          <a:p>
            <a:r>
              <a:rPr lang="el-GR" dirty="0" smtClean="0"/>
              <a:t>Ταξίδια</a:t>
            </a:r>
          </a:p>
          <a:p>
            <a:pPr lvl="1"/>
            <a:r>
              <a:rPr lang="el-GR" dirty="0" smtClean="0"/>
              <a:t>Πέρα από την ικανοποίηση είναι ο </a:t>
            </a:r>
            <a:r>
              <a:rPr lang="el-GR" dirty="0" err="1" smtClean="0"/>
              <a:t>πργματικός</a:t>
            </a:r>
            <a:r>
              <a:rPr lang="el-GR" dirty="0" smtClean="0"/>
              <a:t> τρόπος να μάθουμε αληθινά μια άλλη κοινωνία</a:t>
            </a:r>
          </a:p>
          <a:p>
            <a:r>
              <a:rPr lang="el-GR" dirty="0" smtClean="0"/>
              <a:t>Εργασία σε πολυπολιτισμικά </a:t>
            </a:r>
            <a:r>
              <a:rPr lang="el-GR" dirty="0" err="1" smtClean="0"/>
              <a:t>περιβάλοντα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Δημοκρατικές Κοινωνίες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Ισότητα</a:t>
            </a:r>
          </a:p>
          <a:p>
            <a:r>
              <a:rPr lang="el-GR" dirty="0" smtClean="0"/>
              <a:t>Ισονομία</a:t>
            </a:r>
          </a:p>
          <a:p>
            <a:r>
              <a:rPr lang="el-GR" dirty="0" smtClean="0"/>
              <a:t>Ισοτιμία</a:t>
            </a:r>
          </a:p>
          <a:p>
            <a:r>
              <a:rPr lang="el-GR" dirty="0" smtClean="0"/>
              <a:t>Αμοιβαία Αποδοχή</a:t>
            </a:r>
          </a:p>
          <a:p>
            <a:r>
              <a:rPr lang="el-GR" dirty="0" smtClean="0"/>
              <a:t>Αποδοχή της Διαφορετικότητας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l-GR" smtClean="0">
                <a:solidFill>
                  <a:srgbClr val="5075BC"/>
                </a:solidFill>
              </a:rPr>
              <a:t>Τέλος Ενότητας</a:t>
            </a:r>
          </a:p>
        </p:txBody>
      </p:sp>
      <p:sp>
        <p:nvSpPr>
          <p:cNvPr id="18435" name="Υπότιτλος 7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000" smtClean="0"/>
              <a:t>Το παρόν εκπαιδευτικό υλικό έχει αναπτυχθεί στ</a:t>
            </a:r>
            <a:r>
              <a:rPr lang="en-US" sz="2000" smtClean="0"/>
              <a:t>o</a:t>
            </a:r>
            <a:r>
              <a:rPr lang="el-GR" sz="2000" smtClean="0"/>
              <a:t> πλαίσι</a:t>
            </a:r>
            <a:r>
              <a:rPr lang="en-US" sz="2000" smtClean="0"/>
              <a:t>o</a:t>
            </a:r>
            <a:r>
              <a:rPr lang="el-GR" sz="2000" smtClean="0"/>
              <a:t> του εκπαιδευτικού έργου του διδάσκοντα.</a:t>
            </a:r>
            <a:endParaRPr lang="en-US" sz="2000" smtClean="0"/>
          </a:p>
          <a:p>
            <a:pPr eaLnBrk="1" hangingPunct="1"/>
            <a:r>
              <a:rPr lang="el-GR" sz="2000" smtClean="0"/>
              <a:t>Το έργο «</a:t>
            </a:r>
            <a:r>
              <a:rPr lang="el-GR" sz="2000" b="1" smtClean="0"/>
              <a:t>Ανοικτά Ακαδημαϊκά Μαθήματα στο Πανεπιστήμιο Αθηνών</a:t>
            </a:r>
            <a:r>
              <a:rPr lang="el-GR" sz="2000" smtClean="0"/>
              <a:t>» έχει χρηματοδοτήσει μόνο την αναδιαμόρφωση του εκπαιδευτικού υλικού. </a:t>
            </a:r>
            <a:endParaRPr lang="en-US" sz="2000" smtClean="0"/>
          </a:p>
          <a:p>
            <a:pPr eaLnBrk="1" hangingPunct="1"/>
            <a:r>
              <a:rPr lang="el-GR" sz="20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9460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 eaLnBrk="1" hangingPunct="1"/>
            <a:r>
              <a:rPr lang="el-GR" sz="4400" smtClean="0"/>
              <a:t>Σημειώματα</a:t>
            </a:r>
          </a:p>
        </p:txBody>
      </p:sp>
      <p:sp>
        <p:nvSpPr>
          <p:cNvPr id="2048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Σημείωμα Αναφοράς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3550" y="155733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smtClean="0"/>
              <a:t>Εθνικόν και Καποδιστριακόν Πανεπιστήμιον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Νίκος Μύρτου  </a:t>
            </a:r>
            <a:r>
              <a:rPr lang="el-GR" sz="2000" dirty="0" smtClean="0"/>
              <a:t>2015. </a:t>
            </a:r>
            <a:r>
              <a:rPr lang="el-GR" sz="2000" dirty="0" smtClean="0"/>
              <a:t>Νίκος Μύρτου. «Τηλεοπτική και Ραδιοφωνική </a:t>
            </a:r>
            <a:r>
              <a:rPr lang="el-GR" sz="2000" dirty="0" smtClean="0"/>
              <a:t>Παραγωγή. </a:t>
            </a:r>
            <a:r>
              <a:rPr lang="en-US" sz="2000" dirty="0" smtClean="0"/>
              <a:t>Media </a:t>
            </a:r>
            <a:r>
              <a:rPr lang="el-GR" sz="2000" dirty="0" smtClean="0"/>
              <a:t>και </a:t>
            </a:r>
            <a:r>
              <a:rPr lang="el-GR" sz="2000" dirty="0" err="1" smtClean="0"/>
              <a:t>Πολυπολιτισμικότητα</a:t>
            </a:r>
            <a:r>
              <a:rPr lang="el-GR" sz="2000" dirty="0" smtClean="0"/>
              <a:t>». </a:t>
            </a:r>
            <a:r>
              <a:rPr lang="el-GR" sz="2000" dirty="0" smtClean="0"/>
              <a:t>Έκδοση: 1.0. Αθήνα </a:t>
            </a:r>
            <a:r>
              <a:rPr lang="el-GR" sz="2000" dirty="0" smtClean="0"/>
              <a:t>2015. </a:t>
            </a:r>
            <a:r>
              <a:rPr lang="el-GR" sz="2000" dirty="0" smtClean="0"/>
              <a:t>Διαθέσιμο από τη δικτυακή διεύθυνση: </a:t>
            </a:r>
            <a:r>
              <a:rPr lang="en-US" sz="2000" u="sng" dirty="0" smtClean="0">
                <a:hlinkClick r:id="rId3"/>
              </a:rPr>
              <a:t>http://opencourses.uoa.gr/courses/MEDIA10</a:t>
            </a:r>
            <a:r>
              <a:rPr lang="el-GR" sz="2000" u="sng" dirty="0" smtClean="0">
                <a:hlinkClick r:id="rId3"/>
              </a:rPr>
              <a:t>0</a:t>
            </a:r>
            <a:r>
              <a:rPr lang="en-US" sz="2000" u="sng" dirty="0" smtClean="0">
                <a:hlinkClick r:id="rId3"/>
              </a:rPr>
              <a:t>/</a:t>
            </a:r>
            <a:r>
              <a:rPr lang="el-GR" sz="2000" dirty="0" smtClean="0"/>
              <a:t>.</a:t>
            </a:r>
          </a:p>
          <a:p>
            <a:pPr marL="0" indent="0" eaLnBrk="1" hangingPunct="1"/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pPr eaLnBrk="1" hangingPunct="1"/>
            <a:r>
              <a:rPr lang="el-GR" smtClean="0"/>
              <a:t>Σημείωμα Αδειοδότησης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07950" y="765175"/>
            <a:ext cx="8928100" cy="14398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l-GR" sz="2000" dirty="0" smtClean="0"/>
              <a:t>Το παρόν υλικό διατίθεται με τους όρους της άδειας χρήσης </a:t>
            </a:r>
            <a:r>
              <a:rPr lang="el-GR" sz="2000" dirty="0" err="1" smtClean="0"/>
              <a:t>Creative</a:t>
            </a:r>
            <a:r>
              <a:rPr lang="el-GR" sz="2000" dirty="0" smtClean="0"/>
              <a:t> </a:t>
            </a:r>
            <a:r>
              <a:rPr lang="el-GR" sz="2000" dirty="0" err="1" smtClean="0"/>
              <a:t>Commons</a:t>
            </a:r>
            <a:r>
              <a:rPr lang="el-GR" sz="2000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 smtClean="0"/>
              <a:t>κ.λ.π</a:t>
            </a:r>
            <a:r>
              <a:rPr lang="el-GR" sz="2000" dirty="0" smtClean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 eaLnBrk="1" hangingPunct="1">
              <a:buFont typeface="Arial" charset="0"/>
              <a:buNone/>
            </a:pPr>
            <a:endParaRPr lang="el-GR" sz="2000" dirty="0" smtClean="0"/>
          </a:p>
        </p:txBody>
      </p:sp>
      <p:pic>
        <p:nvPicPr>
          <p:cNvPr id="22532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8088" y="2420938"/>
            <a:ext cx="16478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950" y="2924175"/>
            <a:ext cx="9036050" cy="34575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/>
              <a:t>[1] http://creativecommons.org/licenses/by-nc-sa/4.0/ </a:t>
            </a:r>
            <a:endParaRPr lang="en-US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557338"/>
            <a:ext cx="8229600" cy="452596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hangingPunct="1"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Πολύ </a:t>
            </a:r>
            <a:r>
              <a:rPr lang="el-GR" dirty="0" err="1" smtClean="0"/>
              <a:t>πολιτισμικότητα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Απαιτούνται τα βασικά δομικά στοιχεία της δημοκρατίας για την συνύπαρξη ατόμων με διαφορετικά εθνικά-</a:t>
            </a:r>
            <a:r>
              <a:rPr lang="el-GR" dirty="0" err="1" smtClean="0"/>
              <a:t>εθνοτικά </a:t>
            </a:r>
            <a:r>
              <a:rPr lang="el-GR" dirty="0" smtClean="0"/>
              <a:t>και πολιτισμικά χαρακτηριστικά.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Ελάχιστη Ιστορία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μεγάλες αυτοκρατορίες ήταν πολυπολιτισμικές </a:t>
            </a:r>
            <a:r>
              <a:rPr lang="el-GR" sz="2800" dirty="0" smtClean="0"/>
              <a:t>(διάφορα επίπεδα αποδοχής)</a:t>
            </a:r>
          </a:p>
          <a:p>
            <a:r>
              <a:rPr lang="el-GR" dirty="0" smtClean="0"/>
              <a:t>Το τέλος τους έφερε το κράτος-έθνος</a:t>
            </a:r>
          </a:p>
          <a:p>
            <a:r>
              <a:rPr lang="el-GR" dirty="0" smtClean="0"/>
              <a:t>Για να στηριχθεί η νέα κατάσταση έπρεπε να υπάρξει εθνική συνείδηση</a:t>
            </a:r>
          </a:p>
          <a:p>
            <a:r>
              <a:rPr lang="el-GR" dirty="0" smtClean="0"/>
              <a:t>Η κυρίαρχη αφήγηση ήταν εθνικιστική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Δημιουργία Αντιλήψεων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Οικογένεια</a:t>
            </a:r>
          </a:p>
          <a:p>
            <a:r>
              <a:rPr lang="el-GR" dirty="0" smtClean="0"/>
              <a:t>Κοινωνικό Περιβάλλον</a:t>
            </a:r>
          </a:p>
          <a:p>
            <a:pPr lvl="1"/>
            <a:r>
              <a:rPr lang="el-GR" dirty="0" smtClean="0"/>
              <a:t>Ανεπίσημος Λόγος: ανέκδοτα, παραβολές κτλ</a:t>
            </a:r>
          </a:p>
          <a:p>
            <a:r>
              <a:rPr lang="el-GR" dirty="0" smtClean="0"/>
              <a:t>Μέσα Μαζικής Ενημέρωσης</a:t>
            </a:r>
          </a:p>
          <a:p>
            <a:pPr lvl="1"/>
            <a:r>
              <a:rPr lang="el-GR" dirty="0" smtClean="0"/>
              <a:t>Επίσημος Εθνικός Λόγος</a:t>
            </a:r>
          </a:p>
          <a:p>
            <a:pPr lvl="1"/>
            <a:endParaRPr lang="el-GR" dirty="0" smtClean="0"/>
          </a:p>
          <a:p>
            <a:pPr lvl="1" algn="ctr">
              <a:buNone/>
            </a:pPr>
            <a:r>
              <a:rPr lang="el-GR" b="1" dirty="0" smtClean="0"/>
              <a:t>Κοινός παρονομαστής: Στερεότυπα</a:t>
            </a:r>
          </a:p>
          <a:p>
            <a:pPr lvl="1"/>
            <a:endParaRPr lang="el-GR" dirty="0" smtClean="0"/>
          </a:p>
          <a:p>
            <a:pPr lvl="1"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Στερεότυπα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Μας επιτρέπουν να βάζουμε τον κόσμο σε «τάξη»</a:t>
            </a:r>
          </a:p>
          <a:p>
            <a:r>
              <a:rPr lang="el-GR" dirty="0" smtClean="0"/>
              <a:t>Θεωρούμε ότι είναι αλήθεια</a:t>
            </a:r>
          </a:p>
          <a:p>
            <a:r>
              <a:rPr lang="el-GR" dirty="0" smtClean="0"/>
              <a:t>Είναι παντού- τα μαθαίνουμε από παιδιά</a:t>
            </a:r>
          </a:p>
          <a:p>
            <a:r>
              <a:rPr lang="el-GR" dirty="0" smtClean="0"/>
              <a:t>Στόχος τους είναι να διαχωρίσουν «εμάς» από τους «άλλους»</a:t>
            </a:r>
          </a:p>
          <a:p>
            <a:r>
              <a:rPr lang="el-GR" dirty="0" smtClean="0"/>
              <a:t>Βασικό δομικό χαρακτηριστικό οπτικοακουστικού περιεχομένου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Σύγχρονες Κοινωνίες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Διαδίκτυο</a:t>
            </a:r>
          </a:p>
          <a:p>
            <a:r>
              <a:rPr lang="el-GR" dirty="0" smtClean="0"/>
              <a:t>Παγκοσμιοποίηση</a:t>
            </a:r>
          </a:p>
          <a:p>
            <a:r>
              <a:rPr lang="el-GR" dirty="0" smtClean="0"/>
              <a:t>Διάχυση Περιεχομένου</a:t>
            </a:r>
          </a:p>
          <a:p>
            <a:r>
              <a:rPr lang="el-GR" dirty="0" smtClean="0"/>
              <a:t>Δημιουργία Κοινής </a:t>
            </a:r>
            <a:r>
              <a:rPr lang="en-US" dirty="0" smtClean="0"/>
              <a:t>Pop Culture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 Culture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Πολύ-</a:t>
            </a:r>
            <a:r>
              <a:rPr lang="el-GR" dirty="0" err="1" smtClean="0"/>
              <a:t>πολιτισμικότητα </a:t>
            </a:r>
            <a:r>
              <a:rPr lang="el-GR" dirty="0" smtClean="0"/>
              <a:t>στην κοινωνία του θεάματος; 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21120367594_d6e6e48980_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936" b="9936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Star Trek: </a:t>
            </a:r>
            <a:r>
              <a:rPr lang="el-GR" dirty="0" smtClean="0"/>
              <a:t>Πρώτη και δυστυχώς από τις λίγες τηλεοπτικές πολύ πολιτισμικές εικόνες.</a:t>
            </a:r>
            <a:endParaRPr lang="el-GR"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589</Words>
  <Application>Microsoft Office PowerPoint</Application>
  <PresentationFormat>On-screen Show (4:3)</PresentationFormat>
  <Paragraphs>117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Wingdings</vt:lpstr>
      <vt:lpstr>Θέμα του Office</vt:lpstr>
      <vt:lpstr>Τηλεοπτική και Ραδιοφωνική Παραγωγή</vt:lpstr>
      <vt:lpstr>Δημοκρατικές Κοινωνίες</vt:lpstr>
      <vt:lpstr>Πολύ πολιτισμικότητα</vt:lpstr>
      <vt:lpstr>Ελάχιστη Ιστορία</vt:lpstr>
      <vt:lpstr>Δημιουργία Αντιλήψεων</vt:lpstr>
      <vt:lpstr>Στερεότυπα</vt:lpstr>
      <vt:lpstr>Σύγχρονες Κοινωνίες</vt:lpstr>
      <vt:lpstr>Pop Culture</vt:lpstr>
      <vt:lpstr>Pop Culture</vt:lpstr>
      <vt:lpstr>Pop Culture</vt:lpstr>
      <vt:lpstr>Pop Culture</vt:lpstr>
      <vt:lpstr>Pop Culture</vt:lpstr>
      <vt:lpstr>Pop Culture</vt:lpstr>
      <vt:lpstr>Σύγχρονη Κοινωνία</vt:lpstr>
      <vt:lpstr>Παγκόσμια Κρίση</vt:lpstr>
      <vt:lpstr>Αντίδραση</vt:lpstr>
      <vt:lpstr>Ποια είναι η Λύση;</vt:lpstr>
      <vt:lpstr>Παιδεία/Εκπαίδευση</vt:lpstr>
      <vt:lpstr>Γνωριμία με άλλες Κουλτούρες</vt:lpstr>
      <vt:lpstr>Τέλος Ενότητας</vt:lpstr>
      <vt:lpstr>Χρηματοδότηση</vt:lpstr>
      <vt:lpstr>Σημειώματα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191</cp:revision>
  <dcterms:created xsi:type="dcterms:W3CDTF">2012-09-06T09:03:05Z</dcterms:created>
  <dcterms:modified xsi:type="dcterms:W3CDTF">2016-07-06T11:01:33Z</dcterms:modified>
</cp:coreProperties>
</file>