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notesMasterIdLst>
    <p:notesMasterId r:id="rId47"/>
  </p:notesMasterIdLst>
  <p:sldIdLst>
    <p:sldId id="28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300" r:id="rId45"/>
    <p:sldId id="301" r:id="rId46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panose="020B0604020202020204" pitchFamily="34" charset="-128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panose="020B0604020202020204" pitchFamily="34" charset="-128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panose="020B0604020202020204" pitchFamily="34" charset="-128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panose="020B0604020202020204" pitchFamily="34" charset="-128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panose="020B0604020202020204" pitchFamily="34" charset="-128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panose="020B0604020202020204" pitchFamily="34" charset="-128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panose="020B0604020202020204" pitchFamily="34" charset="-128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panose="020B0604020202020204" pitchFamily="34" charset="-128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panose="020B0604020202020204" pitchFamily="3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1" autoAdjust="0"/>
    <p:restoredTop sz="94602" autoAdjust="0"/>
  </p:normalViewPr>
  <p:slideViewPr>
    <p:cSldViewPr>
      <p:cViewPr varScale="1">
        <p:scale>
          <a:sx n="85" d="100"/>
          <a:sy n="85" d="100"/>
        </p:scale>
        <p:origin x="540" y="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-4116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l-GR" altLang="el-GR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en-US" altLang="el-GR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en-US" altLang="el-GR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en-US" altLang="el-GR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A4D35BA6-D002-4A70-B956-4BEF21C2FD66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39405262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73915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36FDD97-162D-41D2-A8A9-88FE88E61005}" type="slidenum">
              <a:rPr lang="en-US" altLang="el-GR"/>
              <a:pPr/>
              <a:t>10</a:t>
            </a:fld>
            <a:endParaRPr lang="en-US" altLang="el-GR"/>
          </a:p>
        </p:txBody>
      </p:sp>
      <p:sp>
        <p:nvSpPr>
          <p:cNvPr id="450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0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304306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2D93F25-F39F-4060-B5DB-630C15AFC6DE}" type="slidenum">
              <a:rPr lang="en-US" altLang="el-GR"/>
              <a:pPr/>
              <a:t>11</a:t>
            </a:fld>
            <a:endParaRPr lang="en-US" altLang="el-GR"/>
          </a:p>
        </p:txBody>
      </p:sp>
      <p:sp>
        <p:nvSpPr>
          <p:cNvPr id="460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608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971633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80F12AD-2039-421A-8E46-79501225EAA7}" type="slidenum">
              <a:rPr lang="en-US" altLang="el-GR"/>
              <a:pPr/>
              <a:t>12</a:t>
            </a:fld>
            <a:endParaRPr lang="en-US" altLang="el-GR"/>
          </a:p>
        </p:txBody>
      </p:sp>
      <p:sp>
        <p:nvSpPr>
          <p:cNvPr id="471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509944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310764B-F3F4-4456-85E5-5F8F284089B4}" type="slidenum">
              <a:rPr lang="en-US" altLang="el-GR"/>
              <a:pPr/>
              <a:t>13</a:t>
            </a:fld>
            <a:endParaRPr lang="en-US" altLang="el-GR"/>
          </a:p>
        </p:txBody>
      </p:sp>
      <p:sp>
        <p:nvSpPr>
          <p:cNvPr id="481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81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79973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D4E0ABF-95DF-42BE-9408-9650BEDBF897}" type="slidenum">
              <a:rPr lang="en-US" altLang="el-GR"/>
              <a:pPr/>
              <a:t>14</a:t>
            </a:fld>
            <a:endParaRPr lang="en-US" altLang="el-GR"/>
          </a:p>
        </p:txBody>
      </p:sp>
      <p:sp>
        <p:nvSpPr>
          <p:cNvPr id="491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1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042001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6B7A4E6-CE3A-407E-98B0-2EF775653ACB}" type="slidenum">
              <a:rPr lang="en-US" altLang="el-GR"/>
              <a:pPr/>
              <a:t>15</a:t>
            </a:fld>
            <a:endParaRPr lang="en-US" altLang="el-GR"/>
          </a:p>
        </p:txBody>
      </p:sp>
      <p:sp>
        <p:nvSpPr>
          <p:cNvPr id="501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01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5549837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D11A267-3E23-4AD2-8C2B-F859B299D143}" type="slidenum">
              <a:rPr lang="en-US" altLang="el-GR"/>
              <a:pPr/>
              <a:t>16</a:t>
            </a:fld>
            <a:endParaRPr lang="en-US" altLang="el-GR"/>
          </a:p>
        </p:txBody>
      </p:sp>
      <p:sp>
        <p:nvSpPr>
          <p:cNvPr id="512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227013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2843F5D-823F-4382-B494-330FFFC5BFD2}" type="slidenum">
              <a:rPr lang="en-US" altLang="el-GR"/>
              <a:pPr/>
              <a:t>17</a:t>
            </a:fld>
            <a:endParaRPr lang="en-US" altLang="el-GR"/>
          </a:p>
        </p:txBody>
      </p:sp>
      <p:sp>
        <p:nvSpPr>
          <p:cNvPr id="522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22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3367517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1F6DACF-7893-4C4C-8D18-2B617F41AF41}" type="slidenum">
              <a:rPr lang="en-US" altLang="el-GR"/>
              <a:pPr/>
              <a:t>18</a:t>
            </a:fld>
            <a:endParaRPr lang="en-US" altLang="el-GR"/>
          </a:p>
        </p:txBody>
      </p:sp>
      <p:sp>
        <p:nvSpPr>
          <p:cNvPr id="532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32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8081479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08C0F4D-2DF7-4BA5-9568-EA5D62453F76}" type="slidenum">
              <a:rPr lang="en-US" altLang="el-GR"/>
              <a:pPr/>
              <a:t>19</a:t>
            </a:fld>
            <a:endParaRPr lang="en-US" altLang="el-GR"/>
          </a:p>
        </p:txBody>
      </p:sp>
      <p:sp>
        <p:nvSpPr>
          <p:cNvPr id="5427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7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917999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1BB83AF-2ED3-49B0-80B5-F4AC8397BD88}" type="slidenum">
              <a:rPr lang="en-US" altLang="el-GR"/>
              <a:pPr/>
              <a:t>2</a:t>
            </a:fld>
            <a:endParaRPr lang="en-US" altLang="el-GR"/>
          </a:p>
        </p:txBody>
      </p:sp>
      <p:sp>
        <p:nvSpPr>
          <p:cNvPr id="3686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68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30515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AB09EF6-CF77-4AFC-9276-BFB277E71A81}" type="slidenum">
              <a:rPr lang="en-US" altLang="el-GR"/>
              <a:pPr/>
              <a:t>20</a:t>
            </a:fld>
            <a:endParaRPr lang="en-US" altLang="el-GR"/>
          </a:p>
        </p:txBody>
      </p:sp>
      <p:sp>
        <p:nvSpPr>
          <p:cNvPr id="552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52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403164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2A268E4-5A1C-4EE1-97CF-6CBC0C22F5FE}" type="slidenum">
              <a:rPr lang="en-US" altLang="el-GR"/>
              <a:pPr/>
              <a:t>21</a:t>
            </a:fld>
            <a:endParaRPr lang="en-US" altLang="el-GR"/>
          </a:p>
        </p:txBody>
      </p:sp>
      <p:sp>
        <p:nvSpPr>
          <p:cNvPr id="563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63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612605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4A37049-1C67-4DF6-844D-C40049512C24}" type="slidenum">
              <a:rPr lang="en-US" altLang="el-GR"/>
              <a:pPr/>
              <a:t>22</a:t>
            </a:fld>
            <a:endParaRPr lang="en-US" altLang="el-GR"/>
          </a:p>
        </p:txBody>
      </p:sp>
      <p:sp>
        <p:nvSpPr>
          <p:cNvPr id="5734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734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2589280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1140A1C-6F70-4001-A18D-67FF80BB189C}" type="slidenum">
              <a:rPr lang="en-US" altLang="el-GR"/>
              <a:pPr/>
              <a:t>23</a:t>
            </a:fld>
            <a:endParaRPr lang="en-US" altLang="el-GR"/>
          </a:p>
        </p:txBody>
      </p:sp>
      <p:sp>
        <p:nvSpPr>
          <p:cNvPr id="5836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837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908249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79B32DF-0AA1-4BA7-B966-BC7CAEEE3F68}" type="slidenum">
              <a:rPr lang="en-US" altLang="el-GR"/>
              <a:pPr/>
              <a:t>24</a:t>
            </a:fld>
            <a:endParaRPr lang="en-US" altLang="el-GR"/>
          </a:p>
        </p:txBody>
      </p:sp>
      <p:sp>
        <p:nvSpPr>
          <p:cNvPr id="5939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939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4178874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354FB55-597B-4592-994E-CA923823E3A4}" type="slidenum">
              <a:rPr lang="en-US" altLang="el-GR"/>
              <a:pPr/>
              <a:t>25</a:t>
            </a:fld>
            <a:endParaRPr lang="en-US" altLang="el-GR"/>
          </a:p>
        </p:txBody>
      </p:sp>
      <p:sp>
        <p:nvSpPr>
          <p:cNvPr id="6041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41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6237732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7BE03B5-5570-4DBA-9885-0C8A980A36CE}" type="slidenum">
              <a:rPr lang="en-US" altLang="el-GR"/>
              <a:pPr/>
              <a:t>26</a:t>
            </a:fld>
            <a:endParaRPr lang="en-US" altLang="el-GR"/>
          </a:p>
        </p:txBody>
      </p:sp>
      <p:sp>
        <p:nvSpPr>
          <p:cNvPr id="614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4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487384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9D9D9E2-D144-46BD-843D-A36407025274}" type="slidenum">
              <a:rPr lang="en-US" altLang="el-GR"/>
              <a:pPr/>
              <a:t>27</a:t>
            </a:fld>
            <a:endParaRPr lang="en-US" altLang="el-GR"/>
          </a:p>
        </p:txBody>
      </p:sp>
      <p:sp>
        <p:nvSpPr>
          <p:cNvPr id="6246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24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5847193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74C68C5-5AA2-4096-8AAD-C406298F8452}" type="slidenum">
              <a:rPr lang="en-US" altLang="el-GR"/>
              <a:pPr/>
              <a:t>28</a:t>
            </a:fld>
            <a:endParaRPr lang="en-US" altLang="el-GR"/>
          </a:p>
        </p:txBody>
      </p:sp>
      <p:sp>
        <p:nvSpPr>
          <p:cNvPr id="634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34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6085395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A8BD272-8F87-4355-BDF8-3B2B9C58BF90}" type="slidenum">
              <a:rPr lang="en-US" altLang="el-GR"/>
              <a:pPr/>
              <a:t>29</a:t>
            </a:fld>
            <a:endParaRPr lang="en-US" altLang="el-GR"/>
          </a:p>
        </p:txBody>
      </p:sp>
      <p:sp>
        <p:nvSpPr>
          <p:cNvPr id="645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45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779067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3A4C94-523F-4C41-845C-2B37A3BE109F}" type="slidenum">
              <a:rPr lang="en-US" altLang="el-GR"/>
              <a:pPr/>
              <a:t>3</a:t>
            </a:fld>
            <a:endParaRPr lang="en-US" altLang="el-GR"/>
          </a:p>
        </p:txBody>
      </p:sp>
      <p:sp>
        <p:nvSpPr>
          <p:cNvPr id="378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8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69779652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CC37F83-42DB-4FA1-9C37-EFCABCB34F85}" type="slidenum">
              <a:rPr lang="en-US" altLang="el-GR"/>
              <a:pPr/>
              <a:t>30</a:t>
            </a:fld>
            <a:endParaRPr lang="en-US" altLang="el-GR"/>
          </a:p>
        </p:txBody>
      </p:sp>
      <p:sp>
        <p:nvSpPr>
          <p:cNvPr id="655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55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3927630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594D7E9-A116-40A8-9DBA-B01A3A71F064}" type="slidenum">
              <a:rPr lang="en-US" altLang="el-GR"/>
              <a:pPr/>
              <a:t>31</a:t>
            </a:fld>
            <a:endParaRPr lang="en-US" altLang="el-GR"/>
          </a:p>
        </p:txBody>
      </p:sp>
      <p:sp>
        <p:nvSpPr>
          <p:cNvPr id="6656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656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4754495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37395B4-F15A-4414-A9A9-E63680B2C326}" type="slidenum">
              <a:rPr lang="en-US" altLang="el-GR"/>
              <a:pPr/>
              <a:t>32</a:t>
            </a:fld>
            <a:endParaRPr lang="en-US" altLang="el-GR"/>
          </a:p>
        </p:txBody>
      </p:sp>
      <p:sp>
        <p:nvSpPr>
          <p:cNvPr id="675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75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221273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AB133AD-2E98-4CE3-A336-EAADF1FC5582}" type="slidenum">
              <a:rPr lang="en-US" altLang="el-GR"/>
              <a:pPr/>
              <a:t>33</a:t>
            </a:fld>
            <a:endParaRPr lang="en-US" altLang="el-GR"/>
          </a:p>
        </p:txBody>
      </p:sp>
      <p:sp>
        <p:nvSpPr>
          <p:cNvPr id="686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86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5143226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137F5EC-1850-4144-A62B-822F4B304205}" type="slidenum">
              <a:rPr lang="en-US" altLang="el-GR"/>
              <a:pPr/>
              <a:t>34</a:t>
            </a:fld>
            <a:endParaRPr lang="en-US" altLang="el-GR"/>
          </a:p>
        </p:txBody>
      </p:sp>
      <p:sp>
        <p:nvSpPr>
          <p:cNvPr id="696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96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2146925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668546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776864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54560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850739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4259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5168983-BDC1-42A8-864A-4F8749D4B816}" type="slidenum">
              <a:rPr lang="en-US" altLang="el-GR"/>
              <a:pPr/>
              <a:t>4</a:t>
            </a:fld>
            <a:endParaRPr lang="en-US" altLang="el-GR"/>
          </a:p>
        </p:txBody>
      </p:sp>
      <p:sp>
        <p:nvSpPr>
          <p:cNvPr id="389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9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5702215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506278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647728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94207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240508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463439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90843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82B6D5C-CA2D-4391-BF1B-7DE6B6CFF4A5}" type="slidenum">
              <a:rPr lang="en-US" altLang="el-GR"/>
              <a:pPr/>
              <a:t>5</a:t>
            </a:fld>
            <a:endParaRPr lang="en-US" altLang="el-GR"/>
          </a:p>
        </p:txBody>
      </p:sp>
      <p:sp>
        <p:nvSpPr>
          <p:cNvPr id="399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377063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DC0820E-15F3-480E-B20E-94AA3A0BA3BB}" type="slidenum">
              <a:rPr lang="en-US" altLang="el-GR"/>
              <a:pPr/>
              <a:t>6</a:t>
            </a:fld>
            <a:endParaRPr lang="en-US" altLang="el-GR"/>
          </a:p>
        </p:txBody>
      </p:sp>
      <p:sp>
        <p:nvSpPr>
          <p:cNvPr id="4096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214084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3B339BC-F728-425A-B39A-9FE4C60611C6}" type="slidenum">
              <a:rPr lang="en-US" altLang="el-GR"/>
              <a:pPr/>
              <a:t>7</a:t>
            </a:fld>
            <a:endParaRPr lang="en-US" altLang="el-GR"/>
          </a:p>
        </p:txBody>
      </p:sp>
      <p:sp>
        <p:nvSpPr>
          <p:cNvPr id="419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788629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6169E92-6305-4F18-92CF-8BC6418C016B}" type="slidenum">
              <a:rPr lang="en-US" altLang="el-GR"/>
              <a:pPr/>
              <a:t>8</a:t>
            </a:fld>
            <a:endParaRPr lang="en-US" altLang="el-GR"/>
          </a:p>
        </p:txBody>
      </p:sp>
      <p:sp>
        <p:nvSpPr>
          <p:cNvPr id="430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932426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437A520-1452-4A73-9309-07C500164DB0}" type="slidenum">
              <a:rPr lang="en-US" altLang="el-GR"/>
              <a:pPr/>
              <a:t>9</a:t>
            </a:fld>
            <a:endParaRPr lang="en-US" altLang="el-GR"/>
          </a:p>
        </p:txBody>
      </p:sp>
      <p:sp>
        <p:nvSpPr>
          <p:cNvPr id="440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721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65948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6047" y="2348400"/>
            <a:ext cx="8568531" cy="162043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53586" y="4283816"/>
            <a:ext cx="8573453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50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3575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/>
        </p:nvSpPr>
        <p:spPr>
          <a:xfrm>
            <a:off x="9530352" y="7101080"/>
            <a:ext cx="477208" cy="2955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z="1323" smtClean="0">
                <a:solidFill>
                  <a:srgbClr val="5075BC"/>
                </a:solidFill>
              </a:rPr>
              <a:pPr algn="ctr"/>
              <a:t>‹#›</a:t>
            </a:fld>
            <a:endParaRPr lang="el-GR" sz="1323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/>
        </p:nvSpPr>
        <p:spPr bwMode="auto">
          <a:xfrm>
            <a:off x="594819" y="7100671"/>
            <a:ext cx="8811603" cy="2955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449263" rtl="0" eaLnBrk="1" fontAlgn="auto" latinLnBrk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lang="el-GR" sz="1102" dirty="0" smtClean="0">
                <a:solidFill>
                  <a:srgbClr val="5075BC"/>
                </a:solidFill>
              </a:rPr>
              <a:t>Τίτλος Ενότητας: Το κράτος</a:t>
            </a:r>
            <a:endParaRPr lang="en-US" sz="1102" kern="1200" dirty="0" smtClean="0">
              <a:solidFill>
                <a:srgbClr val="5075BC"/>
              </a:solidFill>
              <a:latin typeface="Arial" panose="020B0604020202020204" pitchFamily="34" charset="0"/>
              <a:ea typeface="ＭＳ Ｐゴシック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38" y="6895492"/>
            <a:ext cx="476067" cy="62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690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308453" y="302738"/>
            <a:ext cx="2268141" cy="6450223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504031" y="302738"/>
            <a:ext cx="6636411" cy="645022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6250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69387" cy="1260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503238" y="6886575"/>
            <a:ext cx="2346325" cy="5191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4050" cy="5191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7227888" y="6886575"/>
            <a:ext cx="2346325" cy="5191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6275EAA-278F-49A9-A122-2928F4BCF6A1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172489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1700" y="1716075"/>
            <a:ext cx="9072563" cy="4989036"/>
          </a:xfrm>
        </p:spPr>
        <p:txBody>
          <a:bodyPr/>
          <a:lstStyle>
            <a:lvl1pPr>
              <a:spcBef>
                <a:spcPts val="1323"/>
              </a:spcBef>
              <a:defRPr/>
            </a:lvl1pPr>
            <a:lvl2pPr>
              <a:spcBef>
                <a:spcPts val="1323"/>
              </a:spcBef>
              <a:defRPr/>
            </a:lvl2pPr>
            <a:lvl3pPr>
              <a:spcBef>
                <a:spcPts val="1323"/>
              </a:spcBef>
              <a:defRPr/>
            </a:lvl3pPr>
            <a:lvl4pPr>
              <a:spcBef>
                <a:spcPts val="1323"/>
              </a:spcBef>
              <a:defRPr/>
            </a:lvl4pPr>
            <a:lvl5pPr>
              <a:spcBef>
                <a:spcPts val="1323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/>
        </p:nvSpPr>
        <p:spPr>
          <a:xfrm>
            <a:off x="9530352" y="7101080"/>
            <a:ext cx="477208" cy="2955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z="1323" smtClean="0">
                <a:solidFill>
                  <a:srgbClr val="5075BC"/>
                </a:solidFill>
              </a:rPr>
              <a:pPr algn="ctr"/>
              <a:t>‹#›</a:t>
            </a:fld>
            <a:endParaRPr lang="el-GR" sz="1323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/>
        </p:nvSpPr>
        <p:spPr bwMode="auto">
          <a:xfrm>
            <a:off x="594819" y="7100671"/>
            <a:ext cx="8811603" cy="2955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102" dirty="0" smtClean="0">
                <a:solidFill>
                  <a:srgbClr val="5075BC"/>
                </a:solidFill>
              </a:rPr>
              <a:t>Τίτλος Ενότητας: Το κράτος</a:t>
            </a:r>
            <a:endParaRPr lang="en-US" sz="1102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38" y="6895492"/>
            <a:ext cx="476067" cy="62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468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96300" y="4857792"/>
            <a:ext cx="8568531" cy="1501435"/>
          </a:xfrm>
        </p:spPr>
        <p:txBody>
          <a:bodyPr anchor="t"/>
          <a:lstStyle>
            <a:lvl1pPr algn="l">
              <a:defRPr sz="4409" b="0" cap="none" baseline="0">
                <a:solidFill>
                  <a:srgbClr val="5075B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96300" y="3204114"/>
            <a:ext cx="8568531" cy="1653678"/>
          </a:xfrm>
        </p:spPr>
        <p:txBody>
          <a:bodyPr anchor="b"/>
          <a:lstStyle>
            <a:lvl1pPr marL="0" indent="0">
              <a:buNone/>
              <a:defRPr sz="2205">
                <a:solidFill>
                  <a:schemeClr val="tx1"/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787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04031" y="1763925"/>
            <a:ext cx="4452276" cy="4989036"/>
          </a:xfrm>
        </p:spPr>
        <p:txBody>
          <a:bodyPr/>
          <a:lstStyle>
            <a:lvl1pPr>
              <a:defRPr sz="3086"/>
            </a:lvl1pPr>
            <a:lvl2pPr>
              <a:defRPr sz="2646"/>
            </a:lvl2pPr>
            <a:lvl3pPr>
              <a:defRPr sz="2205"/>
            </a:lvl3pPr>
            <a:lvl4pPr>
              <a:defRPr sz="1984"/>
            </a:lvl4pPr>
            <a:lvl5pPr>
              <a:defRPr sz="1984"/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124318" y="1763925"/>
            <a:ext cx="4452276" cy="4989036"/>
          </a:xfrm>
        </p:spPr>
        <p:txBody>
          <a:bodyPr/>
          <a:lstStyle>
            <a:lvl1pPr>
              <a:defRPr sz="3086"/>
            </a:lvl1pPr>
            <a:lvl2pPr>
              <a:defRPr sz="2646"/>
            </a:lvl2pPr>
            <a:lvl3pPr>
              <a:defRPr sz="2205"/>
            </a:lvl3pPr>
            <a:lvl4pPr>
              <a:defRPr sz="1984"/>
            </a:lvl4pPr>
            <a:lvl5pPr>
              <a:defRPr sz="1984"/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9530352" y="7101080"/>
            <a:ext cx="477208" cy="2955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z="1323" smtClean="0">
                <a:solidFill>
                  <a:srgbClr val="5075BC"/>
                </a:solidFill>
              </a:rPr>
              <a:pPr algn="ctr"/>
              <a:t>‹#›</a:t>
            </a:fld>
            <a:endParaRPr lang="el-GR" sz="1323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/>
        </p:nvSpPr>
        <p:spPr bwMode="auto">
          <a:xfrm>
            <a:off x="594819" y="7100671"/>
            <a:ext cx="8811603" cy="2955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449263" rtl="0" eaLnBrk="1" fontAlgn="auto" latinLnBrk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lang="el-GR" sz="1102" dirty="0" smtClean="0">
                <a:solidFill>
                  <a:srgbClr val="5075BC"/>
                </a:solidFill>
              </a:rPr>
              <a:t>Τίτλος Ενότητας: Το κράτος</a:t>
            </a:r>
            <a:endParaRPr lang="en-US" sz="1102" kern="1200" dirty="0" smtClean="0">
              <a:solidFill>
                <a:srgbClr val="5075BC"/>
              </a:solidFill>
              <a:latin typeface="Arial" panose="020B0604020202020204" pitchFamily="34" charset="0"/>
              <a:ea typeface="ＭＳ Ｐゴシック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38" y="6895492"/>
            <a:ext cx="476067" cy="62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21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04031" y="1735324"/>
            <a:ext cx="4454027" cy="705219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04031" y="2440543"/>
            <a:ext cx="4454027" cy="4276188"/>
          </a:xfrm>
        </p:spPr>
        <p:txBody>
          <a:bodyPr/>
          <a:lstStyle>
            <a:lvl1pPr>
              <a:defRPr sz="2646"/>
            </a:lvl1pPr>
            <a:lvl2pPr>
              <a:defRPr sz="2205"/>
            </a:lvl2pPr>
            <a:lvl3pPr>
              <a:defRPr sz="198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5120818" y="1735324"/>
            <a:ext cx="4455776" cy="705219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5120818" y="2440543"/>
            <a:ext cx="4455776" cy="4276188"/>
          </a:xfrm>
        </p:spPr>
        <p:txBody>
          <a:bodyPr/>
          <a:lstStyle>
            <a:lvl1pPr>
              <a:defRPr sz="2646"/>
            </a:lvl1pPr>
            <a:lvl2pPr>
              <a:defRPr sz="2205"/>
            </a:lvl2pPr>
            <a:lvl3pPr>
              <a:defRPr sz="198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/>
        </p:nvSpPr>
        <p:spPr>
          <a:xfrm>
            <a:off x="9530352" y="7101080"/>
            <a:ext cx="477208" cy="2955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z="1323" smtClean="0">
                <a:solidFill>
                  <a:srgbClr val="5075BC"/>
                </a:solidFill>
              </a:rPr>
              <a:pPr algn="ctr"/>
              <a:t>‹#›</a:t>
            </a:fld>
            <a:endParaRPr lang="el-GR" sz="1323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/>
        </p:nvSpPr>
        <p:spPr bwMode="auto">
          <a:xfrm>
            <a:off x="594819" y="7100671"/>
            <a:ext cx="8811603" cy="2955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449263" rtl="0" eaLnBrk="1" fontAlgn="auto" latinLnBrk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lang="el-GR" sz="1102" dirty="0" smtClean="0">
                <a:solidFill>
                  <a:srgbClr val="5075BC"/>
                </a:solidFill>
              </a:rPr>
              <a:t>Τίτλος Ενότητας: Το κράτος</a:t>
            </a:r>
            <a:endParaRPr lang="en-US" sz="1102" kern="1200" dirty="0" smtClean="0">
              <a:solidFill>
                <a:srgbClr val="5075BC"/>
              </a:solidFill>
              <a:latin typeface="Arial" panose="020B0604020202020204" pitchFamily="34" charset="0"/>
              <a:ea typeface="ＭＳ Ｐゴシック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38" y="6895492"/>
            <a:ext cx="476067" cy="62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62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/>
        </p:nvSpPr>
        <p:spPr>
          <a:xfrm>
            <a:off x="9530352" y="7101080"/>
            <a:ext cx="477208" cy="2955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z="1323" smtClean="0">
                <a:solidFill>
                  <a:srgbClr val="5075BC"/>
                </a:solidFill>
              </a:rPr>
              <a:pPr algn="ctr"/>
              <a:t>‹#›</a:t>
            </a:fld>
            <a:endParaRPr lang="el-GR" sz="1323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/>
        </p:nvSpPr>
        <p:spPr bwMode="auto">
          <a:xfrm>
            <a:off x="594819" y="7100671"/>
            <a:ext cx="8811603" cy="2955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449263" rtl="0" eaLnBrk="1" fontAlgn="auto" latinLnBrk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lang="el-GR" sz="1102" dirty="0" smtClean="0">
                <a:solidFill>
                  <a:srgbClr val="5075BC"/>
                </a:solidFill>
              </a:rPr>
              <a:t>Τίτλος Ενότητας: Το κράτος</a:t>
            </a:r>
            <a:endParaRPr lang="en-US" sz="1102" kern="1200" dirty="0" smtClean="0">
              <a:solidFill>
                <a:srgbClr val="5075BC"/>
              </a:solidFill>
              <a:latin typeface="Arial" panose="020B0604020202020204" pitchFamily="34" charset="0"/>
              <a:ea typeface="ＭＳ Ｐゴシック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38" y="6895492"/>
            <a:ext cx="476067" cy="62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3275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0269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41245" y="1716075"/>
            <a:ext cx="5635349" cy="5080031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504032" y="1716075"/>
            <a:ext cx="3316456" cy="5080031"/>
          </a:xfrm>
        </p:spPr>
        <p:txBody>
          <a:bodyPr>
            <a:normAutofit/>
          </a:bodyPr>
          <a:lstStyle>
            <a:lvl1pPr marL="0" indent="0">
              <a:buNone/>
              <a:defRPr sz="2205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504031" y="301593"/>
            <a:ext cx="9072563" cy="126193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9530352" y="7101080"/>
            <a:ext cx="477208" cy="2955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z="1323" smtClean="0">
                <a:solidFill>
                  <a:srgbClr val="5075BC"/>
                </a:solidFill>
              </a:rPr>
              <a:pPr algn="ctr"/>
              <a:t>‹#›</a:t>
            </a:fld>
            <a:endParaRPr lang="el-GR" sz="1323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/>
        </p:nvSpPr>
        <p:spPr bwMode="auto">
          <a:xfrm>
            <a:off x="594819" y="7100671"/>
            <a:ext cx="8811603" cy="2955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449263" rtl="0" eaLnBrk="1" fontAlgn="auto" latinLnBrk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lang="el-GR" sz="1102" dirty="0" smtClean="0">
                <a:solidFill>
                  <a:srgbClr val="5075BC"/>
                </a:solidFill>
              </a:rPr>
              <a:t>Τίτλος Ενότητας: Το κράτος</a:t>
            </a:r>
            <a:endParaRPr lang="en-US" sz="1102" kern="1200" dirty="0" smtClean="0">
              <a:solidFill>
                <a:srgbClr val="5075BC"/>
              </a:solidFill>
              <a:latin typeface="Arial" panose="020B0604020202020204" pitchFamily="34" charset="0"/>
              <a:ea typeface="ＭＳ Ｐゴシック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38" y="6895492"/>
            <a:ext cx="476067" cy="62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1681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975873" y="1716075"/>
            <a:ext cx="6048375" cy="3810023"/>
          </a:xfrm>
        </p:spPr>
        <p:txBody>
          <a:bodyPr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 smtClean="0"/>
              <a:t>Click icon to add picture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975873" y="5684849"/>
            <a:ext cx="6048375" cy="1118858"/>
          </a:xfrm>
        </p:spPr>
        <p:txBody>
          <a:bodyPr>
            <a:normAutofit/>
          </a:bodyPr>
          <a:lstStyle>
            <a:lvl1pPr marL="0" indent="0">
              <a:buNone/>
              <a:defRPr sz="2205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504031" y="301593"/>
            <a:ext cx="9072563" cy="126193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9530352" y="7101080"/>
            <a:ext cx="477208" cy="2955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z="1323" smtClean="0">
                <a:solidFill>
                  <a:srgbClr val="5075BC"/>
                </a:solidFill>
              </a:rPr>
              <a:pPr algn="ctr"/>
              <a:t>‹#›</a:t>
            </a:fld>
            <a:endParaRPr lang="el-GR" sz="1323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/>
        </p:nvSpPr>
        <p:spPr bwMode="auto">
          <a:xfrm>
            <a:off x="594819" y="7100671"/>
            <a:ext cx="8811603" cy="2955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449263" rtl="0" eaLnBrk="1" fontAlgn="auto" latinLnBrk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lang="el-GR" sz="1102" dirty="0" smtClean="0">
                <a:solidFill>
                  <a:srgbClr val="5075BC"/>
                </a:solidFill>
              </a:rPr>
              <a:t>Τίτλος Ενότητας: Το κράτος</a:t>
            </a:r>
            <a:endParaRPr lang="en-US" sz="1102" kern="1200" dirty="0" smtClean="0">
              <a:solidFill>
                <a:srgbClr val="5075BC"/>
              </a:solidFill>
              <a:latin typeface="Arial" panose="020B0604020202020204" pitchFamily="34" charset="0"/>
              <a:ea typeface="ＭＳ Ｐゴシック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38" y="6895492"/>
            <a:ext cx="476067" cy="62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168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04031" y="1763925"/>
            <a:ext cx="9072563" cy="4989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6412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iming>
    <p:tnLst>
      <p:par>
        <p:cTn id="1" dur="indefinite" restart="never" nodeType="tmRoot"/>
      </p:par>
    </p:tnLst>
  </p:timing>
  <p:txStyles>
    <p:titleStyle>
      <a:lvl1pPr algn="ctr" defTabSz="1007943" rtl="0" eaLnBrk="1" latinLnBrk="0" hangingPunct="1">
        <a:spcBef>
          <a:spcPct val="0"/>
        </a:spcBef>
        <a:buNone/>
        <a:defRPr sz="485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77979" indent="-377979" algn="l" defTabSz="1007943" rtl="0" eaLnBrk="1" latinLnBrk="0" hangingPunct="1">
        <a:spcBef>
          <a:spcPct val="20000"/>
        </a:spcBef>
        <a:buFont typeface="Arial" pitchFamily="34" charset="0"/>
        <a:buChar char="•"/>
        <a:defRPr sz="3527" kern="1200">
          <a:solidFill>
            <a:schemeClr val="tx1"/>
          </a:solidFill>
          <a:latin typeface="+mn-lt"/>
          <a:ea typeface="+mn-ea"/>
          <a:cs typeface="+mn-cs"/>
        </a:defRPr>
      </a:lvl1pPr>
      <a:lvl2pPr marL="818954" indent="-314982" algn="l" defTabSz="1007943" rtl="0" eaLnBrk="1" latinLnBrk="0" hangingPunct="1">
        <a:spcBef>
          <a:spcPct val="20000"/>
        </a:spcBef>
        <a:buFont typeface="Arial" pitchFamily="34" charset="0"/>
        <a:buChar char="–"/>
        <a:defRPr sz="308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spcBef>
          <a:spcPct val="20000"/>
        </a:spcBef>
        <a:buFont typeface="Arial" pitchFamily="34" charset="0"/>
        <a:buChar char="–"/>
        <a:defRPr sz="2205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spcBef>
          <a:spcPct val="20000"/>
        </a:spcBef>
        <a:buFont typeface="Arial" pitchFamily="34" charset="0"/>
        <a:buChar char="»"/>
        <a:defRPr sz="2205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ARCH1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Europe_map_1648.PNG#/media/File:Europe_map_1648.PNG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gallica.bnf.fr/ark:/12148/bpt6k536293/f1.double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Hugo-Grotius.jpg#/media/File:Hugo-Grotius.jpg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ommons.wikimedia.org/wiki/File:Locke_treatises_of_government_page.jpg#/media/File:Locke_treatises_of_government_page.jpg" TargetMode="External"/><Relationship Id="rId4" Type="http://schemas.openxmlformats.org/officeDocument/2006/relationships/hyperlink" Target="https://commons.wikimedia.org/wiki/File:Leviathan_livre.jpg#/media/File:Leviathan_livre.jpg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Jean-Jacques_Rousseau_(painted_portrait).jpg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hegel.net/es/La_Biografia_de_Hegel.pdf" TargetMode="External"/><Relationship Id="rId5" Type="http://schemas.openxmlformats.org/officeDocument/2006/relationships/hyperlink" Target="https://commons.wikimedia.org/wiki/File:AdamSmith.jpg#/media/File:AdamSmith.jpg" TargetMode="External"/><Relationship Id="rId4" Type="http://schemas.openxmlformats.org/officeDocument/2006/relationships/hyperlink" Target="http://www.library.hbs.edu/hc/collections/kress/kress_img/adam_smith2.htm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JohnStuartMill.JPG#/media/File:JohnStuartMill.JPG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sociology.wikia.com/wiki/File:Max_Weber.jpg" TargetMode="External"/><Relationship Id="rId4" Type="http://schemas.openxmlformats.org/officeDocument/2006/relationships/hyperlink" Target="https://commons.wikimedia.org/wiki/File:MarxKapital.jpg#/media/File:MarxKapital.jpg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407" y="446067"/>
            <a:ext cx="4572334" cy="901019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6496" y="2211878"/>
            <a:ext cx="8567632" cy="1620430"/>
          </a:xfrm>
        </p:spPr>
        <p:txBody>
          <a:bodyPr>
            <a:normAutofit/>
          </a:bodyPr>
          <a:lstStyle/>
          <a:p>
            <a:r>
              <a:rPr lang="el-GR" dirty="0">
                <a:solidFill>
                  <a:srgbClr val="5075BC"/>
                </a:solidFill>
              </a:rPr>
              <a:t>Νεότερη Ελληνική Ιστορία Α'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54036" y="3731140"/>
            <a:ext cx="8572552" cy="1931917"/>
          </a:xfrm>
        </p:spPr>
        <p:txBody>
          <a:bodyPr>
            <a:noAutofit/>
          </a:bodyPr>
          <a:lstStyle/>
          <a:p>
            <a:r>
              <a:rPr lang="el-GR" sz="3086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3086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1</a:t>
            </a:r>
            <a:r>
              <a:rPr lang="el-GR" sz="3086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3086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3086" dirty="0"/>
              <a:t>Το κράτος</a:t>
            </a:r>
            <a:endParaRPr lang="en-US" sz="3086" dirty="0"/>
          </a:p>
          <a:p>
            <a:endParaRPr lang="en-US" sz="3086" dirty="0"/>
          </a:p>
          <a:p>
            <a:r>
              <a:rPr lang="el-GR" sz="3086" dirty="0" smtClean="0"/>
              <a:t>Κατερίνα </a:t>
            </a:r>
            <a:r>
              <a:rPr lang="el-GR" sz="3086" dirty="0" err="1" smtClean="0"/>
              <a:t>Γαρδίκα</a:t>
            </a:r>
            <a:endParaRPr lang="en-US" sz="3086" dirty="0"/>
          </a:p>
          <a:p>
            <a:r>
              <a:rPr lang="el-GR" sz="3086" dirty="0"/>
              <a:t>Φιλοσοφική Σχολή</a:t>
            </a:r>
          </a:p>
          <a:p>
            <a:r>
              <a:rPr lang="el-GR" sz="3086" dirty="0"/>
              <a:t>Τμήμα Ιστορίας και Αρχαιολογίας</a:t>
            </a:r>
            <a:endParaRPr lang="en-US" sz="3086" dirty="0"/>
          </a:p>
          <a:p>
            <a:endParaRPr lang="el-GR" sz="3086" dirty="0"/>
          </a:p>
        </p:txBody>
      </p:sp>
    </p:spTree>
    <p:extLst>
      <p:ext uri="{BB962C8B-B14F-4D97-AF65-F5344CB8AC3E}">
        <p14:creationId xmlns:p14="http://schemas.microsoft.com/office/powerpoint/2010/main" val="20733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l-GR" sz="2800" dirty="0"/>
              <a:t>ΧΡΟΝΟΛΟΓΙΟ ΝΕΟΛΛΗΝΙΚΗΣ ΙΣΤΟΡΙΑΣ 1821-1945</a:t>
            </a:r>
            <a:r>
              <a:rPr lang="el-GR" altLang="el-GR" sz="2800" dirty="0"/>
              <a:t> </a:t>
            </a:r>
            <a:r>
              <a:rPr lang="el-GR" altLang="el-GR" sz="2800" dirty="0" smtClean="0"/>
              <a:t>(6/8</a:t>
            </a:r>
            <a:r>
              <a:rPr lang="el-GR" altLang="el-GR" sz="2800" dirty="0"/>
              <a:t>)</a:t>
            </a:r>
            <a:endParaRPr lang="el-GR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700" y="1493837"/>
            <a:ext cx="9072563" cy="4989036"/>
          </a:xfr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l-GR" sz="3600" dirty="0"/>
              <a:t>1919</a:t>
            </a:r>
            <a:r>
              <a:rPr lang="el-GR" altLang="el-GR" sz="3600" dirty="0"/>
              <a:t/>
            </a:r>
            <a:br>
              <a:rPr lang="el-GR" altLang="el-GR" sz="3600" dirty="0"/>
            </a:br>
            <a:r>
              <a:rPr lang="en-US" altLang="el-GR" sz="3600" dirty="0" err="1"/>
              <a:t>Συνθήκη</a:t>
            </a:r>
            <a:r>
              <a:rPr lang="en-US" altLang="el-GR" sz="3600" dirty="0"/>
              <a:t> </a:t>
            </a:r>
            <a:r>
              <a:rPr lang="en-US" altLang="el-GR" sz="3600" dirty="0" err="1" smtClean="0"/>
              <a:t>Βερσ</a:t>
            </a:r>
            <a:r>
              <a:rPr lang="en-US" altLang="el-GR" sz="3600" dirty="0" smtClean="0"/>
              <a:t>αλλιών</a:t>
            </a:r>
            <a:endParaRPr lang="en-US" altLang="el-GR" sz="36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l-GR" sz="3600" dirty="0"/>
              <a:t>1920</a:t>
            </a:r>
            <a:r>
              <a:rPr lang="el-GR" altLang="el-GR" sz="3600" dirty="0"/>
              <a:t/>
            </a:r>
            <a:br>
              <a:rPr lang="el-GR" altLang="el-GR" sz="3600" dirty="0"/>
            </a:br>
            <a:r>
              <a:rPr lang="en-US" altLang="el-GR" sz="3600" dirty="0" err="1"/>
              <a:t>Συνθήκη</a:t>
            </a:r>
            <a:r>
              <a:rPr lang="en-US" altLang="el-GR" sz="3600" dirty="0"/>
              <a:t> </a:t>
            </a:r>
            <a:r>
              <a:rPr lang="en-US" altLang="el-GR" sz="3600" dirty="0" err="1" smtClean="0"/>
              <a:t>Σε</a:t>
            </a:r>
            <a:r>
              <a:rPr lang="en-US" altLang="el-GR" sz="3600" dirty="0" smtClean="0"/>
              <a:t>βρών</a:t>
            </a:r>
            <a:endParaRPr lang="en-US" altLang="el-GR" sz="36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l-GR" sz="3600" dirty="0"/>
              <a:t>1922 </a:t>
            </a:r>
            <a:r>
              <a:rPr lang="en-US" altLang="el-GR" sz="3600" dirty="0" err="1"/>
              <a:t>Αύγουστος</a:t>
            </a:r>
            <a:r>
              <a:rPr lang="el-GR" altLang="el-GR" sz="3600" dirty="0"/>
              <a:t/>
            </a:r>
            <a:br>
              <a:rPr lang="el-GR" altLang="el-GR" sz="3600" dirty="0"/>
            </a:br>
            <a:r>
              <a:rPr lang="en-US" altLang="el-GR" sz="3600" dirty="0" err="1"/>
              <a:t>Μικρ</a:t>
            </a:r>
            <a:r>
              <a:rPr lang="en-US" altLang="el-GR" sz="3600" dirty="0"/>
              <a:t>ασιατική </a:t>
            </a:r>
            <a:r>
              <a:rPr lang="en-US" altLang="el-GR" sz="3600" dirty="0" smtClean="0"/>
              <a:t>Καταστροφή</a:t>
            </a:r>
            <a:endParaRPr lang="en-US" altLang="el-GR" sz="36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l-GR" sz="3600" dirty="0"/>
              <a:t>1922 </a:t>
            </a:r>
            <a:r>
              <a:rPr lang="en-US" altLang="el-GR" sz="3600" dirty="0" err="1"/>
              <a:t>Νοέμ</a:t>
            </a:r>
            <a:r>
              <a:rPr lang="en-US" altLang="el-GR" sz="3600" dirty="0"/>
              <a:t>βριος</a:t>
            </a:r>
            <a:r>
              <a:rPr lang="el-GR" altLang="el-GR" sz="3600" dirty="0"/>
              <a:t/>
            </a:r>
            <a:br>
              <a:rPr lang="el-GR" altLang="el-GR" sz="3600" dirty="0"/>
            </a:br>
            <a:r>
              <a:rPr lang="en-US" altLang="el-GR" sz="3600" dirty="0"/>
              <a:t>Κατα</a:t>
            </a:r>
            <a:r>
              <a:rPr lang="en-US" altLang="el-GR" sz="3600" dirty="0" err="1"/>
              <a:t>δίκη</a:t>
            </a:r>
            <a:r>
              <a:rPr lang="en-US" altLang="el-GR" sz="3600" dirty="0"/>
              <a:t> και </a:t>
            </a:r>
            <a:r>
              <a:rPr lang="en-US" altLang="el-GR" sz="3600" dirty="0" err="1"/>
              <a:t>εκτέλεση</a:t>
            </a:r>
            <a:r>
              <a:rPr lang="en-US" altLang="el-GR" sz="3600" dirty="0"/>
              <a:t> </a:t>
            </a:r>
            <a:r>
              <a:rPr lang="en-US" altLang="el-GR" sz="3600" dirty="0" err="1"/>
              <a:t>των</a:t>
            </a:r>
            <a:r>
              <a:rPr lang="en-US" altLang="el-GR" sz="3600" dirty="0"/>
              <a:t> “</a:t>
            </a:r>
            <a:r>
              <a:rPr lang="en-US" altLang="el-GR" sz="3600" dirty="0" err="1"/>
              <a:t>Έξι</a:t>
            </a:r>
            <a:r>
              <a:rPr lang="en-US" altLang="el-GR" sz="3600" dirty="0" smtClean="0"/>
              <a:t>”</a:t>
            </a:r>
            <a:endParaRPr lang="en-US" altLang="el-GR" sz="36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l-GR" sz="3600" dirty="0"/>
              <a:t>1923 Ια</a:t>
            </a:r>
            <a:r>
              <a:rPr lang="en-US" altLang="el-GR" sz="3600" dirty="0" err="1"/>
              <a:t>νουάριος</a:t>
            </a:r>
            <a:r>
              <a:rPr lang="el-GR" altLang="el-GR" sz="3600" dirty="0"/>
              <a:t/>
            </a:r>
            <a:br>
              <a:rPr lang="el-GR" altLang="el-GR" sz="3600" dirty="0"/>
            </a:br>
            <a:r>
              <a:rPr lang="en-US" altLang="el-GR" sz="3600" dirty="0" err="1"/>
              <a:t>Σύμ</a:t>
            </a:r>
            <a:r>
              <a:rPr lang="en-US" altLang="el-GR" sz="3600" dirty="0"/>
              <a:t>βαση Λωζάννης: ανταλλαγής </a:t>
            </a:r>
            <a:r>
              <a:rPr lang="en-US" altLang="el-GR" sz="3600" dirty="0" smtClean="0"/>
              <a:t>πληθυσμών</a:t>
            </a:r>
            <a:endParaRPr lang="en-US" altLang="el-GR" sz="36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l-GR" sz="3600" dirty="0"/>
              <a:t>1923 </a:t>
            </a:r>
            <a:r>
              <a:rPr lang="en-US" altLang="el-GR" sz="3600" dirty="0" err="1"/>
              <a:t>Ιούλιος</a:t>
            </a:r>
            <a:r>
              <a:rPr lang="el-GR" altLang="el-GR" sz="3600" dirty="0"/>
              <a:t/>
            </a:r>
            <a:br>
              <a:rPr lang="el-GR" altLang="el-GR" sz="3600" dirty="0"/>
            </a:br>
            <a:r>
              <a:rPr lang="en-US" altLang="el-GR" sz="3600" dirty="0" err="1"/>
              <a:t>Συνθήκη</a:t>
            </a:r>
            <a:r>
              <a:rPr lang="en-US" altLang="el-GR" sz="3600" dirty="0"/>
              <a:t> </a:t>
            </a:r>
            <a:r>
              <a:rPr lang="en-US" altLang="el-GR" sz="3600" dirty="0" err="1"/>
              <a:t>Λωζάννης</a:t>
            </a:r>
            <a:endParaRPr lang="en-US" altLang="el-GR" sz="36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endParaRPr lang="el-GR" sz="36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l-GR" sz="2800" dirty="0"/>
              <a:t>ΧΡΟΝΟΛΟΓΙΟ ΝΕΟΛΛΗΝΙΚΗΣ ΙΣΤΟΡΙΑΣ 1821-1945</a:t>
            </a:r>
            <a:r>
              <a:rPr lang="el-GR" altLang="el-GR" sz="2800" dirty="0"/>
              <a:t> </a:t>
            </a:r>
            <a:r>
              <a:rPr lang="el-GR" altLang="el-GR" sz="2800" dirty="0" smtClean="0"/>
              <a:t>(7/8</a:t>
            </a:r>
            <a:r>
              <a:rPr lang="el-GR" altLang="el-GR" sz="2800" dirty="0"/>
              <a:t>)</a:t>
            </a:r>
            <a:endParaRPr lang="el-GR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700" y="1493837"/>
            <a:ext cx="9072563" cy="4989036"/>
          </a:xfr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l-GR" sz="3600" dirty="0"/>
              <a:t>1924</a:t>
            </a:r>
            <a:r>
              <a:rPr lang="el-GR" altLang="el-GR" sz="3600" dirty="0"/>
              <a:t/>
            </a:r>
            <a:br>
              <a:rPr lang="el-GR" altLang="el-GR" sz="3600" dirty="0"/>
            </a:br>
            <a:r>
              <a:rPr lang="en-US" altLang="el-GR" sz="3600" dirty="0"/>
              <a:t>Κα</a:t>
            </a:r>
            <a:r>
              <a:rPr lang="en-US" altLang="el-GR" sz="3600" dirty="0" err="1"/>
              <a:t>τάργηση</a:t>
            </a:r>
            <a:r>
              <a:rPr lang="en-US" altLang="el-GR" sz="3600" dirty="0"/>
              <a:t> </a:t>
            </a:r>
            <a:r>
              <a:rPr lang="en-US" altLang="el-GR" sz="3600" dirty="0" err="1" smtClean="0"/>
              <a:t>μον</a:t>
            </a:r>
            <a:r>
              <a:rPr lang="en-US" altLang="el-GR" sz="3600" dirty="0" smtClean="0"/>
              <a:t>αρχίας</a:t>
            </a:r>
            <a:endParaRPr lang="en-US" altLang="el-GR" sz="36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l-GR" sz="3600" dirty="0"/>
              <a:t>1927</a:t>
            </a:r>
            <a:r>
              <a:rPr lang="el-GR" altLang="el-GR" sz="3600" dirty="0"/>
              <a:t/>
            </a:r>
            <a:br>
              <a:rPr lang="el-GR" altLang="el-GR" sz="3600" dirty="0"/>
            </a:br>
            <a:r>
              <a:rPr lang="en-US" altLang="el-GR" sz="3600" dirty="0" err="1"/>
              <a:t>Ίδρυση</a:t>
            </a:r>
            <a:r>
              <a:rPr lang="en-US" altLang="el-GR" sz="3600" dirty="0"/>
              <a:t> </a:t>
            </a:r>
            <a:r>
              <a:rPr lang="en-US" altLang="el-GR" sz="3600" dirty="0" err="1"/>
              <a:t>Τρά</a:t>
            </a:r>
            <a:r>
              <a:rPr lang="en-US" altLang="el-GR" sz="3600" dirty="0"/>
              <a:t>πεζας της </a:t>
            </a:r>
            <a:r>
              <a:rPr lang="en-US" altLang="el-GR" sz="3600" dirty="0" smtClean="0"/>
              <a:t>Ελλάδος</a:t>
            </a:r>
            <a:endParaRPr lang="en-US" altLang="el-GR" sz="36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l-GR" sz="3600" dirty="0"/>
              <a:t>1930</a:t>
            </a:r>
            <a:r>
              <a:rPr lang="el-GR" altLang="el-GR" sz="3600" dirty="0"/>
              <a:t/>
            </a:r>
            <a:br>
              <a:rPr lang="el-GR" altLang="el-GR" sz="3600" dirty="0"/>
            </a:br>
            <a:r>
              <a:rPr lang="en-US" altLang="el-GR" sz="3600" dirty="0" err="1"/>
              <a:t>Ελληνοτουρκική</a:t>
            </a:r>
            <a:r>
              <a:rPr lang="en-US" altLang="el-GR" sz="3600" dirty="0"/>
              <a:t> </a:t>
            </a:r>
            <a:r>
              <a:rPr lang="en-US" altLang="el-GR" sz="3600" dirty="0" err="1" smtClean="0"/>
              <a:t>συνθήκη</a:t>
            </a:r>
            <a:endParaRPr lang="en-US" altLang="el-GR" sz="36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l-GR" sz="3600" dirty="0"/>
              <a:t>1935</a:t>
            </a:r>
            <a:r>
              <a:rPr lang="el-GR" altLang="el-GR" sz="3600" dirty="0"/>
              <a:t/>
            </a:r>
            <a:br>
              <a:rPr lang="el-GR" altLang="el-GR" sz="3600" dirty="0"/>
            </a:br>
            <a:r>
              <a:rPr lang="en-US" altLang="el-GR" sz="3600" dirty="0"/>
              <a:t>Πα</a:t>
            </a:r>
            <a:r>
              <a:rPr lang="en-US" altLang="el-GR" sz="3600" dirty="0" err="1"/>
              <a:t>λινόρθωση</a:t>
            </a:r>
            <a:r>
              <a:rPr lang="en-US" altLang="el-GR" sz="3600" dirty="0"/>
              <a:t> βα</a:t>
            </a:r>
            <a:r>
              <a:rPr lang="en-US" altLang="el-GR" sz="3600" dirty="0" err="1"/>
              <a:t>σιλεί</a:t>
            </a:r>
            <a:r>
              <a:rPr lang="en-US" altLang="el-GR" sz="3600" dirty="0"/>
              <a:t>ας – Γεώργιος Β</a:t>
            </a:r>
            <a:r>
              <a:rPr lang="en-US" altLang="el-GR" sz="3600" dirty="0" smtClean="0"/>
              <a:t>'</a:t>
            </a:r>
            <a:endParaRPr lang="en-US" altLang="el-GR" sz="36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l-GR" sz="3600" dirty="0"/>
              <a:t>1936 </a:t>
            </a:r>
            <a:r>
              <a:rPr lang="en-US" altLang="el-GR" sz="3600" dirty="0" err="1"/>
              <a:t>Μάϊος</a:t>
            </a:r>
            <a:r>
              <a:rPr lang="el-GR" altLang="el-GR" sz="3600" dirty="0"/>
              <a:t/>
            </a:r>
            <a:br>
              <a:rPr lang="el-GR" altLang="el-GR" sz="3600" dirty="0"/>
            </a:br>
            <a:r>
              <a:rPr lang="en-US" altLang="el-GR" sz="3600" dirty="0" err="1"/>
              <a:t>Κύμ</a:t>
            </a:r>
            <a:r>
              <a:rPr lang="en-US" altLang="el-GR" sz="3600" dirty="0"/>
              <a:t>α </a:t>
            </a:r>
            <a:r>
              <a:rPr lang="en-US" altLang="el-GR" sz="3600" dirty="0" smtClean="0"/>
              <a:t>απεργιών</a:t>
            </a:r>
            <a:endParaRPr lang="en-US" altLang="el-GR" sz="36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l-GR" sz="3600" dirty="0"/>
              <a:t>1936 4 </a:t>
            </a:r>
            <a:r>
              <a:rPr lang="en-US" altLang="el-GR" sz="3600" dirty="0" err="1"/>
              <a:t>Αυγούστου</a:t>
            </a:r>
            <a:r>
              <a:rPr lang="el-GR" altLang="el-GR" sz="3600" dirty="0"/>
              <a:t/>
            </a:r>
            <a:br>
              <a:rPr lang="el-GR" altLang="el-GR" sz="3600" dirty="0"/>
            </a:br>
            <a:r>
              <a:rPr lang="en-US" altLang="el-GR" sz="3600" dirty="0" err="1"/>
              <a:t>Δικτ</a:t>
            </a:r>
            <a:r>
              <a:rPr lang="en-US" altLang="el-GR" sz="3600" dirty="0"/>
              <a:t>ατορία Ι. </a:t>
            </a:r>
            <a:r>
              <a:rPr lang="en-US" altLang="el-GR" sz="3600" dirty="0" err="1"/>
              <a:t>Μετ</a:t>
            </a:r>
            <a:r>
              <a:rPr lang="en-US" altLang="el-GR" sz="3600" dirty="0"/>
              <a:t>αξά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endParaRPr lang="el-GR" sz="36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l-GR" sz="2800" dirty="0"/>
              <a:t>ΧΡΟΝΟΛΟΓΙΟ ΝΕΟΛΛΗΝΙΚΗΣ ΙΣΤΟΡΙΑΣ 1821-1945</a:t>
            </a:r>
            <a:r>
              <a:rPr lang="el-GR" altLang="el-GR" sz="2800" dirty="0"/>
              <a:t> </a:t>
            </a:r>
            <a:r>
              <a:rPr lang="el-GR" altLang="el-GR" sz="2800" dirty="0" smtClean="0"/>
              <a:t>(8/8</a:t>
            </a:r>
            <a:r>
              <a:rPr lang="el-GR" altLang="el-GR" sz="2800" dirty="0"/>
              <a:t>)</a:t>
            </a:r>
            <a:endParaRPr lang="el-GR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700" y="1493837"/>
            <a:ext cx="9072563" cy="4989036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altLang="el-GR" sz="2000" dirty="0"/>
              <a:t>1939-1945</a:t>
            </a:r>
            <a:r>
              <a:rPr lang="el-GR" altLang="el-GR" sz="2000" dirty="0"/>
              <a:t/>
            </a:r>
            <a:br>
              <a:rPr lang="el-GR" altLang="el-GR" sz="2000" dirty="0"/>
            </a:br>
            <a:r>
              <a:rPr lang="en-US" altLang="el-GR" sz="2000" dirty="0" err="1"/>
              <a:t>Δεύτερος</a:t>
            </a:r>
            <a:r>
              <a:rPr lang="en-US" altLang="el-GR" sz="2000" dirty="0"/>
              <a:t> Πα</a:t>
            </a:r>
            <a:r>
              <a:rPr lang="en-US" altLang="el-GR" sz="2000" dirty="0" err="1"/>
              <a:t>γκόσμιος</a:t>
            </a:r>
            <a:r>
              <a:rPr lang="en-US" altLang="el-GR" sz="2000" dirty="0"/>
              <a:t> </a:t>
            </a:r>
            <a:r>
              <a:rPr lang="en-US" altLang="el-GR" sz="2000" dirty="0" err="1" smtClean="0"/>
              <a:t>Πόλεμος</a:t>
            </a:r>
            <a:endParaRPr lang="en-US" altLang="el-GR" sz="20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altLang="el-GR" sz="2000" dirty="0"/>
              <a:t>1940 </a:t>
            </a:r>
            <a:r>
              <a:rPr lang="en-US" altLang="el-GR" sz="2000" dirty="0" err="1"/>
              <a:t>Οκτώ</a:t>
            </a:r>
            <a:r>
              <a:rPr lang="en-US" altLang="el-GR" sz="2000" dirty="0"/>
              <a:t>βριος</a:t>
            </a:r>
            <a:r>
              <a:rPr lang="el-GR" altLang="el-GR" sz="2000" dirty="0"/>
              <a:t/>
            </a:r>
            <a:br>
              <a:rPr lang="el-GR" altLang="el-GR" sz="2000" dirty="0"/>
            </a:br>
            <a:r>
              <a:rPr lang="en-US" altLang="el-GR" sz="2000" dirty="0" err="1"/>
              <a:t>Είσοδος</a:t>
            </a:r>
            <a:r>
              <a:rPr lang="en-US" altLang="el-GR" sz="2000" dirty="0"/>
              <a:t> </a:t>
            </a:r>
            <a:r>
              <a:rPr lang="en-US" altLang="el-GR" sz="2000" dirty="0" err="1"/>
              <a:t>της</a:t>
            </a:r>
            <a:r>
              <a:rPr lang="en-US" altLang="el-GR" sz="2000" dirty="0"/>
              <a:t> </a:t>
            </a:r>
            <a:r>
              <a:rPr lang="en-US" altLang="el-GR" sz="2000" dirty="0" err="1"/>
              <a:t>Ελλάδ</a:t>
            </a:r>
            <a:r>
              <a:rPr lang="en-US" altLang="el-GR" sz="2000" dirty="0"/>
              <a:t>ας στον </a:t>
            </a:r>
            <a:r>
              <a:rPr lang="en-US" altLang="el-GR" sz="2000" dirty="0" smtClean="0"/>
              <a:t>πόλεμο</a:t>
            </a:r>
            <a:endParaRPr lang="en-US" altLang="el-GR" sz="20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altLang="el-GR" sz="2000" dirty="0"/>
              <a:t>1941 Απ</a:t>
            </a:r>
            <a:r>
              <a:rPr lang="en-US" altLang="el-GR" sz="2000" dirty="0" err="1"/>
              <a:t>ρίλιος</a:t>
            </a:r>
            <a:r>
              <a:rPr lang="el-GR" altLang="el-GR" sz="2000" dirty="0"/>
              <a:t/>
            </a:r>
            <a:br>
              <a:rPr lang="el-GR" altLang="el-GR" sz="2000" dirty="0"/>
            </a:br>
            <a:r>
              <a:rPr lang="en-US" altLang="el-GR" sz="2000" dirty="0"/>
              <a:t>Κα</a:t>
            </a:r>
            <a:r>
              <a:rPr lang="en-US" altLang="el-GR" sz="2000" dirty="0" err="1"/>
              <a:t>τοχή</a:t>
            </a:r>
            <a:r>
              <a:rPr lang="en-US" altLang="el-GR" sz="2000" dirty="0"/>
              <a:t> </a:t>
            </a:r>
            <a:r>
              <a:rPr lang="en-US" altLang="el-GR" sz="2000" dirty="0" err="1"/>
              <a:t>Γερμ</a:t>
            </a:r>
            <a:r>
              <a:rPr lang="en-US" altLang="el-GR" sz="2000" dirty="0"/>
              <a:t>ανών – Ιταλών – </a:t>
            </a:r>
            <a:r>
              <a:rPr lang="en-US" altLang="el-GR" sz="2000" dirty="0" smtClean="0"/>
              <a:t>Βουλγάρων</a:t>
            </a:r>
            <a:endParaRPr lang="en-US" altLang="el-GR" sz="20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altLang="el-GR" sz="2000" dirty="0"/>
              <a:t>1944 </a:t>
            </a:r>
            <a:r>
              <a:rPr lang="en-US" altLang="el-GR" sz="2000" dirty="0" err="1"/>
              <a:t>Οκτώ</a:t>
            </a:r>
            <a:r>
              <a:rPr lang="en-US" altLang="el-GR" sz="2000" dirty="0"/>
              <a:t>βριος</a:t>
            </a:r>
            <a:r>
              <a:rPr lang="el-GR" altLang="el-GR" sz="2000" dirty="0"/>
              <a:t/>
            </a:r>
            <a:br>
              <a:rPr lang="el-GR" altLang="el-GR" sz="2000" dirty="0"/>
            </a:br>
            <a:r>
              <a:rPr lang="en-US" altLang="el-GR" sz="2000" dirty="0" smtClean="0"/>
              <a:t>Απ</a:t>
            </a:r>
            <a:r>
              <a:rPr lang="en-US" altLang="el-GR" sz="2000" dirty="0" err="1" smtClean="0"/>
              <a:t>ελευθέρωση</a:t>
            </a:r>
            <a:endParaRPr lang="en-US" altLang="el-GR" sz="20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altLang="el-GR" sz="2000" dirty="0"/>
              <a:t>1945 </a:t>
            </a:r>
            <a:r>
              <a:rPr lang="en-US" altLang="el-GR" sz="2000" dirty="0" err="1"/>
              <a:t>Μάϊος</a:t>
            </a:r>
            <a:r>
              <a:rPr lang="el-GR" altLang="el-GR" sz="2000" dirty="0"/>
              <a:t/>
            </a:r>
            <a:br>
              <a:rPr lang="el-GR" altLang="el-GR" sz="2000" dirty="0"/>
            </a:br>
            <a:r>
              <a:rPr lang="en-US" altLang="el-GR" sz="2000" dirty="0" err="1"/>
              <a:t>Λήξη</a:t>
            </a:r>
            <a:r>
              <a:rPr lang="en-US" altLang="el-GR" sz="2000" dirty="0"/>
              <a:t> </a:t>
            </a:r>
            <a:r>
              <a:rPr lang="en-US" altLang="el-GR" sz="2000" dirty="0" err="1"/>
              <a:t>του</a:t>
            </a:r>
            <a:r>
              <a:rPr lang="en-US" altLang="el-GR" sz="2000" dirty="0"/>
              <a:t> π</a:t>
            </a:r>
            <a:r>
              <a:rPr lang="en-US" altLang="el-GR" sz="2000" dirty="0" err="1"/>
              <a:t>ολέμου</a:t>
            </a:r>
            <a:r>
              <a:rPr lang="en-US" altLang="el-GR" sz="2000" dirty="0"/>
              <a:t> </a:t>
            </a:r>
            <a:r>
              <a:rPr lang="en-US" altLang="el-GR" sz="2000" dirty="0" err="1"/>
              <a:t>στην</a:t>
            </a:r>
            <a:r>
              <a:rPr lang="en-US" altLang="el-GR" sz="2000" dirty="0"/>
              <a:t> </a:t>
            </a:r>
            <a:r>
              <a:rPr lang="en-US" altLang="el-GR" sz="2000" dirty="0" err="1"/>
              <a:t>Ευρώ</a:t>
            </a:r>
            <a:r>
              <a:rPr lang="en-US" altLang="el-GR" sz="2000" dirty="0"/>
              <a:t>πη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l-GR" sz="24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4031" y="3149864"/>
            <a:ext cx="9072563" cy="1259946"/>
          </a:xfrm>
        </p:spPr>
        <p:txBody>
          <a:bodyPr>
            <a:normAutofit/>
          </a:bodyPr>
          <a:lstStyle/>
          <a:p>
            <a:r>
              <a:rPr lang="en-US" altLang="el-GR" dirty="0" err="1" smtClean="0"/>
              <a:t>Το</a:t>
            </a:r>
            <a:r>
              <a:rPr lang="en-US" altLang="el-GR" dirty="0" smtClean="0"/>
              <a:t> κράτος</a:t>
            </a:r>
            <a:endParaRPr lang="el-GR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l-GR" smtClean="0"/>
              <a:t>Ορισμός κράτους (Μάνεσης, 1967):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dirty="0" smtClean="0"/>
              <a:t>«</a:t>
            </a:r>
            <a:r>
              <a:rPr lang="en-US" altLang="el-GR" dirty="0" err="1" smtClean="0"/>
              <a:t>Κράτος</a:t>
            </a:r>
            <a:r>
              <a:rPr lang="en-US" altLang="el-GR" dirty="0" smtClean="0"/>
              <a:t> </a:t>
            </a:r>
            <a:r>
              <a:rPr lang="en-US" altLang="el-GR" dirty="0" err="1" smtClean="0"/>
              <a:t>είν</a:t>
            </a:r>
            <a:r>
              <a:rPr lang="en-US" altLang="el-GR" dirty="0" smtClean="0"/>
              <a:t>αι οργάνωσις εξουσίας αυτοδυνάμου, διέπουσα την διαβίωσιν του συνόλου των ανθρώπων των διαβιούντων εντός ορισμένης χώρας.</a:t>
            </a:r>
            <a:r>
              <a:rPr lang="el-GR" altLang="el-GR" dirty="0" smtClean="0"/>
              <a:t>»</a:t>
            </a:r>
            <a:endParaRPr lang="en-US" altLang="el-GR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smtClean="0"/>
              <a:t>ΧΑΡΑΚΤΗΡΙΣΤΙΚΑ ΚΡΑΤΩΝ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l-GR" dirty="0" smtClean="0"/>
              <a:t> </a:t>
            </a:r>
            <a:r>
              <a:rPr lang="en-US" altLang="el-GR" dirty="0" err="1" smtClean="0"/>
              <a:t>Στ</a:t>
            </a:r>
            <a:r>
              <a:rPr lang="en-US" altLang="el-GR" dirty="0" smtClean="0"/>
              <a:t>αθερός πληθυσμός</a:t>
            </a:r>
          </a:p>
          <a:p>
            <a:r>
              <a:rPr lang="en-US" altLang="el-GR" dirty="0" smtClean="0"/>
              <a:t> </a:t>
            </a:r>
            <a:r>
              <a:rPr lang="en-US" altLang="el-GR" dirty="0" err="1" smtClean="0"/>
              <a:t>Συμ</a:t>
            </a:r>
            <a:r>
              <a:rPr lang="en-US" altLang="el-GR" dirty="0" smtClean="0"/>
              <a:t>παγής εδαφική έκταση</a:t>
            </a:r>
          </a:p>
          <a:p>
            <a:r>
              <a:rPr lang="en-US" altLang="el-GR" dirty="0" smtClean="0"/>
              <a:t> </a:t>
            </a:r>
            <a:r>
              <a:rPr lang="en-US" altLang="el-GR" dirty="0" err="1" smtClean="0"/>
              <a:t>Κυρι</a:t>
            </a:r>
            <a:r>
              <a:rPr lang="en-US" altLang="el-GR" dirty="0" smtClean="0"/>
              <a:t>αρχία</a:t>
            </a:r>
          </a:p>
          <a:p>
            <a:r>
              <a:rPr lang="en-US" altLang="el-GR" dirty="0" smtClean="0"/>
              <a:t> </a:t>
            </a:r>
            <a:r>
              <a:rPr lang="en-US" altLang="el-GR" dirty="0" err="1" smtClean="0"/>
              <a:t>Βιωσιμότητ</a:t>
            </a:r>
            <a:r>
              <a:rPr lang="en-US" altLang="el-GR" dirty="0" smtClean="0"/>
              <a:t>α</a:t>
            </a:r>
          </a:p>
          <a:p>
            <a:r>
              <a:rPr lang="en-US" altLang="el-GR" dirty="0" smtClean="0"/>
              <a:t> </a:t>
            </a:r>
            <a:r>
              <a:rPr lang="en-US" altLang="el-GR" dirty="0" err="1" smtClean="0"/>
              <a:t>Αν</a:t>
            </a:r>
            <a:r>
              <a:rPr lang="en-US" altLang="el-GR" dirty="0" smtClean="0"/>
              <a:t>αγνώριση</a:t>
            </a:r>
            <a:endParaRPr lang="en-US" altLang="el-GR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Φάσεις επιβολής καταναγκασμού και άντλησης κεφαλαίων (</a:t>
            </a:r>
            <a:r>
              <a:rPr lang="el-GR" dirty="0" err="1" smtClean="0"/>
              <a:t>Tilly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 altLang="el-GR" dirty="0" err="1" smtClean="0"/>
              <a:t>Συμ</a:t>
            </a:r>
            <a:r>
              <a:rPr lang="en-US" altLang="el-GR" dirty="0" smtClean="0"/>
              <a:t>βατική (</a:t>
            </a:r>
            <a:r>
              <a:rPr lang="el-GR" altLang="el-GR" dirty="0" smtClean="0"/>
              <a:t>«</a:t>
            </a:r>
            <a:r>
              <a:rPr lang="en-US" altLang="el-GR" dirty="0" err="1" smtClean="0"/>
              <a:t>φεουδ</a:t>
            </a:r>
            <a:r>
              <a:rPr lang="en-US" altLang="el-GR" dirty="0" smtClean="0"/>
              <a:t>αλική</a:t>
            </a:r>
            <a:r>
              <a:rPr lang="el-GR" altLang="el-GR" dirty="0" smtClean="0"/>
              <a:t>»</a:t>
            </a:r>
            <a:r>
              <a:rPr lang="en-US" altLang="el-GR" dirty="0" smtClean="0"/>
              <a:t>)</a:t>
            </a:r>
          </a:p>
          <a:p>
            <a:pPr marL="742950" indent="-742950">
              <a:buFont typeface="+mj-lt"/>
              <a:buAutoNum type="arabicPeriod"/>
            </a:pPr>
            <a:r>
              <a:rPr lang="en-US" altLang="el-GR" dirty="0" err="1" smtClean="0"/>
              <a:t>Με</a:t>
            </a:r>
            <a:r>
              <a:rPr lang="en-US" altLang="el-GR" dirty="0" smtClean="0"/>
              <a:t> </a:t>
            </a:r>
            <a:r>
              <a:rPr lang="en-US" altLang="el-GR" dirty="0" err="1" smtClean="0"/>
              <a:t>μεσάζοντες</a:t>
            </a:r>
            <a:endParaRPr lang="en-US" altLang="el-GR" dirty="0" smtClean="0"/>
          </a:p>
          <a:p>
            <a:pPr marL="742950" indent="-742950">
              <a:buFont typeface="+mj-lt"/>
              <a:buAutoNum type="arabicPeriod"/>
            </a:pPr>
            <a:r>
              <a:rPr lang="en-US" altLang="el-GR" dirty="0" err="1" smtClean="0"/>
              <a:t>Κρ</a:t>
            </a:r>
            <a:r>
              <a:rPr lang="en-US" altLang="el-GR" dirty="0" smtClean="0"/>
              <a:t>ατική συγκέντρωση</a:t>
            </a:r>
          </a:p>
          <a:p>
            <a:pPr marL="0" indent="0">
              <a:buNone/>
            </a:pPr>
            <a:r>
              <a:rPr lang="en-US" altLang="el-GR" dirty="0" smtClean="0"/>
              <a:t>    	&gt;</a:t>
            </a:r>
            <a:r>
              <a:rPr lang="en-US" altLang="el-GR" dirty="0" err="1" smtClean="0"/>
              <a:t>μονο</a:t>
            </a:r>
            <a:r>
              <a:rPr lang="en-US" altLang="el-GR" dirty="0" smtClean="0"/>
              <a:t>πωλιακή άσκηση της εξουσίας </a:t>
            </a:r>
          </a:p>
          <a:p>
            <a:endParaRPr lang="el-GR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Μορφές κρατών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altLang="el-GR" dirty="0" smtClean="0"/>
              <a:t>Πόλεις - κράτη</a:t>
            </a:r>
          </a:p>
          <a:p>
            <a:r>
              <a:rPr lang="el-GR" altLang="el-GR" dirty="0" smtClean="0"/>
              <a:t>Πόλεις - αυτοκρατορίες</a:t>
            </a:r>
          </a:p>
          <a:p>
            <a:r>
              <a:rPr lang="el-GR" altLang="el-GR" dirty="0" smtClean="0"/>
              <a:t>Αυτοκρατορίες</a:t>
            </a:r>
          </a:p>
          <a:p>
            <a:r>
              <a:rPr lang="el-GR" altLang="el-GR" dirty="0" smtClean="0"/>
              <a:t>Δυναστικά κράτη</a:t>
            </a:r>
          </a:p>
          <a:p>
            <a:r>
              <a:rPr lang="el-GR" altLang="el-GR" dirty="0" smtClean="0"/>
              <a:t>Εκκλησιαστικά κράτη</a:t>
            </a:r>
          </a:p>
          <a:p>
            <a:r>
              <a:rPr lang="el-GR" altLang="el-GR" dirty="0" smtClean="0"/>
              <a:t>Ηγεμονίες</a:t>
            </a:r>
          </a:p>
          <a:p>
            <a:r>
              <a:rPr lang="el-GR" altLang="el-GR" dirty="0" smtClean="0"/>
              <a:t>Λίγκες/ενώσεις πόλεων</a:t>
            </a:r>
            <a:endParaRPr lang="el-GR" alt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altLang="el-GR" dirty="0" smtClean="0"/>
              <a:t>Ομόσπονδα κράτη</a:t>
            </a:r>
          </a:p>
          <a:p>
            <a:r>
              <a:rPr lang="el-GR" altLang="el-GR" dirty="0" smtClean="0"/>
              <a:t>Εθνικά κράτη</a:t>
            </a:r>
          </a:p>
          <a:p>
            <a:r>
              <a:rPr lang="el-GR" altLang="el-GR" dirty="0" smtClean="0"/>
              <a:t>Ενώσεις κρατών</a:t>
            </a:r>
          </a:p>
          <a:p>
            <a:r>
              <a:rPr lang="el-GR" altLang="el-GR" dirty="0" smtClean="0"/>
              <a:t>Υποτελείς επικράτειες</a:t>
            </a:r>
          </a:p>
          <a:p>
            <a:r>
              <a:rPr lang="el-GR" altLang="el-GR" dirty="0" smtClean="0"/>
              <a:t>Προτεκτοράτα</a:t>
            </a:r>
          </a:p>
          <a:p>
            <a:r>
              <a:rPr lang="el-GR" altLang="el-GR" dirty="0" smtClean="0"/>
              <a:t>Διεθνή προτεκτοράτα</a:t>
            </a:r>
          </a:p>
          <a:p>
            <a:r>
              <a:rPr lang="el-GR" altLang="el-GR" dirty="0" smtClean="0"/>
              <a:t>Υπό εντολή</a:t>
            </a:r>
            <a:endParaRPr lang="el-GR" altLang="el-GR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Ευρώπη,1648 </a:t>
            </a:r>
            <a:endParaRPr lang="el-GR" dirty="0"/>
          </a:p>
        </p:txBody>
      </p:sp>
      <p:pic>
        <p:nvPicPr>
          <p:cNvPr id="6" name="Picture 1" title="Χάρτης της Ευρώπης, 1648.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113" y="1400811"/>
            <a:ext cx="7786688" cy="5620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3 - TextBox"/>
          <p:cNvSpPr txBox="1"/>
          <p:nvPr/>
        </p:nvSpPr>
        <p:spPr>
          <a:xfrm>
            <a:off x="7976709" y="6713100"/>
            <a:ext cx="9640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Εικόνα</a:t>
            </a:r>
            <a:r>
              <a:rPr lang="en-US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1</a:t>
            </a:r>
            <a:endParaRPr lang="el-GR" sz="1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dirty="0" smtClean="0"/>
              <a:t>ΚΛΑΣΣΙΚΕΣ ΘΕΩΡΙΕΣ ΠΕΡΙ ΚΡΑΤΟΥΣ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l-GR" dirty="0" err="1" smtClean="0"/>
              <a:t>Bodin</a:t>
            </a:r>
            <a:r>
              <a:rPr lang="en-US" altLang="el-GR" dirty="0" smtClean="0"/>
              <a:t>, Jean (1530-1596) 1576: Six Livres de la </a:t>
            </a:r>
            <a:r>
              <a:rPr lang="en-US" altLang="el-GR" dirty="0" err="1" smtClean="0"/>
              <a:t>République</a:t>
            </a:r>
            <a:endParaRPr lang="en-US" altLang="el-GR" dirty="0" smtClean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l-GR" dirty="0" smtClean="0"/>
              <a:t>Grotius, Hugo (1583-1645) 1625: De jure belli ac </a:t>
            </a:r>
            <a:r>
              <a:rPr lang="en-US" altLang="el-GR" dirty="0" err="1" smtClean="0"/>
              <a:t>pacis</a:t>
            </a:r>
            <a:r>
              <a:rPr lang="en-US" altLang="el-GR" dirty="0" smtClean="0"/>
              <a:t> </a:t>
            </a:r>
            <a:r>
              <a:rPr lang="en-US" altLang="el-GR" dirty="0" err="1" smtClean="0"/>
              <a:t>libri</a:t>
            </a:r>
            <a:r>
              <a:rPr lang="en-US" altLang="el-GR" dirty="0" smtClean="0"/>
              <a:t> </a:t>
            </a:r>
            <a:r>
              <a:rPr lang="en-US" altLang="el-GR" dirty="0" err="1" smtClean="0"/>
              <a:t>tres</a:t>
            </a:r>
            <a:endParaRPr lang="en-US" altLang="el-GR" dirty="0" smtClean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l-GR" dirty="0" smtClean="0"/>
              <a:t>Hobbes, Thomas (1588-1679) 1651: Leviathan, or the Matter, Form, and Power of a Commonwealth, Ecclesiastical and Civil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l-GR" dirty="0" smtClean="0"/>
              <a:t>Locke, John (1632-1704) 1690: Two Treatises of Government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l-GR" dirty="0" smtClean="0"/>
              <a:t>Rousseau, Jean-Jacques (1712-1778) 1762: Du </a:t>
            </a:r>
            <a:r>
              <a:rPr lang="en-US" altLang="el-GR" dirty="0" err="1" smtClean="0"/>
              <a:t>Contrat</a:t>
            </a:r>
            <a:r>
              <a:rPr lang="en-US" altLang="el-GR" dirty="0" smtClean="0"/>
              <a:t> social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l-GR" dirty="0" smtClean="0"/>
              <a:t>Smith, Adam (1723-1790) 1776: An Inquiry into the nature and causes of the Wealth of Nations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l-GR" dirty="0" smtClean="0"/>
              <a:t>Hegel, G. W. F. (1770-1831) 1821: </a:t>
            </a:r>
            <a:r>
              <a:rPr lang="en-US" altLang="el-GR" dirty="0" err="1" smtClean="0"/>
              <a:t>Naturrecht</a:t>
            </a:r>
            <a:r>
              <a:rPr lang="en-US" altLang="el-GR" dirty="0" smtClean="0"/>
              <a:t> und </a:t>
            </a:r>
            <a:r>
              <a:rPr lang="en-US" altLang="el-GR" dirty="0" err="1" smtClean="0"/>
              <a:t>Staatswissenschaft</a:t>
            </a:r>
            <a:r>
              <a:rPr lang="en-US" altLang="el-GR" dirty="0" smtClean="0"/>
              <a:t> </a:t>
            </a:r>
            <a:r>
              <a:rPr lang="en-US" altLang="el-GR" dirty="0" err="1" smtClean="0"/>
              <a:t>im</a:t>
            </a:r>
            <a:r>
              <a:rPr lang="en-US" altLang="el-GR" dirty="0" smtClean="0"/>
              <a:t> </a:t>
            </a:r>
            <a:r>
              <a:rPr lang="en-US" altLang="el-GR" dirty="0" err="1" smtClean="0"/>
              <a:t>Grundrisse</a:t>
            </a:r>
            <a:r>
              <a:rPr lang="en-US" altLang="el-GR" dirty="0" smtClean="0"/>
              <a:t>  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l-GR" dirty="0" smtClean="0"/>
              <a:t>Mill, John Stuart (1806-1873) 1859: On Liberty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l-GR" dirty="0" smtClean="0"/>
              <a:t>Marx, Karl (1818-1883) 1867-1894: Das </a:t>
            </a:r>
            <a:r>
              <a:rPr lang="en-US" altLang="el-GR" dirty="0" err="1" smtClean="0"/>
              <a:t>Kapital</a:t>
            </a:r>
            <a:endParaRPr lang="en-US" altLang="el-GR" dirty="0" smtClean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l-GR" dirty="0" smtClean="0"/>
              <a:t>Weber, Max (1864-1920) 1922: </a:t>
            </a:r>
            <a:r>
              <a:rPr lang="en-US" altLang="el-GR" dirty="0" err="1" smtClean="0"/>
              <a:t>Wirtschaft</a:t>
            </a:r>
            <a:r>
              <a:rPr lang="en-US" altLang="el-GR" dirty="0" smtClean="0"/>
              <a:t> und </a:t>
            </a:r>
            <a:r>
              <a:rPr lang="en-US" altLang="el-GR" dirty="0" err="1" smtClean="0"/>
              <a:t>Gesellschaft</a:t>
            </a:r>
            <a:endParaRPr lang="en-US" altLang="el-GR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4467700"/>
          </a:xfrm>
        </p:spPr>
        <p:txBody>
          <a:bodyPr>
            <a:normAutofit/>
          </a:bodyPr>
          <a:lstStyle/>
          <a:p>
            <a:pPr>
              <a:lnSpc>
                <a:spcPct val="101000"/>
              </a:lnSpc>
            </a:pPr>
            <a:r>
              <a:rPr lang="el-GR" altLang="el-GR" sz="4800" dirty="0"/>
              <a:t>Η συγκρότηση του ελληνικού εθνικού κράτους</a:t>
            </a:r>
            <a:br>
              <a:rPr lang="el-GR" altLang="el-GR" sz="4800" dirty="0"/>
            </a:br>
            <a:r>
              <a:rPr lang="el-GR" altLang="el-GR" sz="4800" dirty="0"/>
              <a:t/>
            </a:r>
            <a:br>
              <a:rPr lang="el-GR" altLang="el-GR" sz="4800" dirty="0"/>
            </a:br>
            <a:r>
              <a:rPr lang="el-GR" altLang="el-GR" sz="4800" dirty="0"/>
              <a:t>(1821-1940)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700" y="5219700"/>
            <a:ext cx="9072563" cy="1485410"/>
          </a:xfrm>
        </p:spPr>
        <p:txBody>
          <a:bodyPr>
            <a:noAutofit/>
          </a:bodyPr>
          <a:lstStyle/>
          <a:p>
            <a:pPr marL="0" indent="0" algn="r">
              <a:lnSpc>
                <a:spcPct val="101000"/>
              </a:lnSpc>
              <a:spcAft>
                <a:spcPts val="1425"/>
              </a:spcAft>
              <a:buNone/>
            </a:pPr>
            <a:r>
              <a:rPr lang="en-US" altLang="el-GR" sz="3600" dirty="0"/>
              <a:t>Κα</a:t>
            </a:r>
            <a:r>
              <a:rPr lang="en-US" altLang="el-GR" sz="3600" dirty="0" err="1"/>
              <a:t>τερίν</a:t>
            </a:r>
            <a:r>
              <a:rPr lang="en-US" altLang="el-GR" sz="3600" dirty="0"/>
              <a:t>α Γαρδίκα</a:t>
            </a:r>
          </a:p>
          <a:p>
            <a:pPr marL="0" indent="0" algn="r">
              <a:lnSpc>
                <a:spcPct val="101000"/>
              </a:lnSpc>
              <a:buNone/>
            </a:pPr>
            <a:r>
              <a:rPr lang="en-US" altLang="el-GR" sz="3600" dirty="0"/>
              <a:t>(eclass.uoa.gr)</a:t>
            </a:r>
          </a:p>
          <a:p>
            <a:endParaRPr lang="el-GR" sz="32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3149864"/>
            <a:ext cx="4231481" cy="1259946"/>
          </a:xfrm>
        </p:spPr>
        <p:txBody>
          <a:bodyPr>
            <a:noAutofit/>
          </a:bodyPr>
          <a:lstStyle/>
          <a:p>
            <a:pPr algn="l"/>
            <a:r>
              <a:rPr lang="fr-FR" sz="2400" dirty="0"/>
              <a:t>Bodin, Jean (1530-1596) </a:t>
            </a:r>
            <a:br>
              <a:rPr lang="fr-FR" sz="2400" dirty="0"/>
            </a:br>
            <a:r>
              <a:rPr lang="fr-FR" sz="2400" dirty="0" smtClean="0"/>
              <a:t>1576: </a:t>
            </a:r>
            <a:r>
              <a:rPr lang="fr-FR" sz="2400" i="1" dirty="0" smtClean="0"/>
              <a:t>Six Livres de la République</a:t>
            </a:r>
            <a:endParaRPr lang="el-GR" sz="2400" i="1" dirty="0"/>
          </a:p>
        </p:txBody>
      </p:sp>
      <p:pic>
        <p:nvPicPr>
          <p:cNvPr id="7" name="Picture 1" title="Bodin, Jean (1530-1596), Bodin, Jean (1530-1596).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281" y="79678"/>
            <a:ext cx="4274818" cy="6976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3 - TextBox"/>
          <p:cNvSpPr txBox="1"/>
          <p:nvPr/>
        </p:nvSpPr>
        <p:spPr>
          <a:xfrm>
            <a:off x="5575281" y="6763728"/>
            <a:ext cx="964092" cy="292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Εικόνα</a:t>
            </a:r>
            <a:r>
              <a:rPr lang="en-US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2</a:t>
            </a:r>
            <a:endParaRPr lang="el-GR" sz="1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/>
              <a:t>Bodin, Jean (1530-1596) </a:t>
            </a:r>
            <a:br>
              <a:rPr lang="fr-FR" sz="2400" dirty="0"/>
            </a:br>
            <a:r>
              <a:rPr lang="fr-FR" sz="2400" dirty="0"/>
              <a:t>1576: </a:t>
            </a:r>
            <a:r>
              <a:rPr lang="fr-FR" sz="2400" i="1" dirty="0"/>
              <a:t>Six Livres de la République</a:t>
            </a:r>
            <a:endParaRPr lang="el-GR" sz="2400" i="1" dirty="0"/>
          </a:p>
        </p:txBody>
      </p:sp>
      <p:pic>
        <p:nvPicPr>
          <p:cNvPr id="6" name="Picture 1" title="Bodin, Jean (1530-1596), 1576: Six Livres de la République.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2" y="1809787"/>
            <a:ext cx="9965890" cy="387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3 - TextBox"/>
          <p:cNvSpPr txBox="1"/>
          <p:nvPr/>
        </p:nvSpPr>
        <p:spPr>
          <a:xfrm>
            <a:off x="7554912" y="5837237"/>
            <a:ext cx="964092" cy="292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Εικόνα</a:t>
            </a:r>
            <a:r>
              <a:rPr lang="en-US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3</a:t>
            </a:r>
            <a:endParaRPr lang="el-GR" sz="1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7053" y="3149864"/>
            <a:ext cx="4764882" cy="1259946"/>
          </a:xfrm>
        </p:spPr>
        <p:txBody>
          <a:bodyPr>
            <a:normAutofit/>
          </a:bodyPr>
          <a:lstStyle/>
          <a:p>
            <a:pPr algn="l"/>
            <a:r>
              <a:rPr lang="en-US" sz="2400" dirty="0"/>
              <a:t>Grotius, Hugo (1583-1645) </a:t>
            </a:r>
            <a:br>
              <a:rPr lang="en-US" sz="2400" dirty="0"/>
            </a:br>
            <a:r>
              <a:rPr lang="en-US" sz="2400" dirty="0"/>
              <a:t>1625: </a:t>
            </a:r>
            <a:r>
              <a:rPr lang="en-US" sz="2400" i="1" dirty="0"/>
              <a:t>De jure belli ac </a:t>
            </a:r>
            <a:r>
              <a:rPr lang="en-US" sz="2400" i="1" dirty="0" err="1"/>
              <a:t>pacis</a:t>
            </a:r>
            <a:r>
              <a:rPr lang="en-US" sz="2400" i="1" dirty="0"/>
              <a:t> </a:t>
            </a:r>
            <a:r>
              <a:rPr lang="en-US" sz="2400" i="1" dirty="0" err="1"/>
              <a:t>libri</a:t>
            </a:r>
            <a:r>
              <a:rPr lang="en-US" sz="2400" i="1" dirty="0"/>
              <a:t> </a:t>
            </a:r>
            <a:r>
              <a:rPr lang="en-US" sz="2400" i="1" dirty="0" err="1" smtClean="0"/>
              <a:t>tres</a:t>
            </a:r>
            <a:endParaRPr lang="el-GR" sz="2400" i="1" dirty="0"/>
          </a:p>
        </p:txBody>
      </p:sp>
      <p:pic>
        <p:nvPicPr>
          <p:cNvPr id="7" name="Picture 1" title="Grotius, Hugo.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13" y="626757"/>
            <a:ext cx="4710699" cy="6098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3 - TextBox"/>
          <p:cNvSpPr txBox="1"/>
          <p:nvPr/>
        </p:nvSpPr>
        <p:spPr>
          <a:xfrm>
            <a:off x="4964112" y="6432853"/>
            <a:ext cx="964092" cy="292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Εικόνα</a:t>
            </a:r>
            <a:r>
              <a:rPr lang="en-US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4</a:t>
            </a:r>
            <a:endParaRPr lang="el-GR" sz="1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3553" y="2886282"/>
            <a:ext cx="5231159" cy="1787111"/>
          </a:xfrm>
        </p:spPr>
        <p:txBody>
          <a:bodyPr>
            <a:normAutofit/>
          </a:bodyPr>
          <a:lstStyle/>
          <a:p>
            <a:pPr algn="l"/>
            <a:r>
              <a:rPr lang="en-US" sz="2400" dirty="0"/>
              <a:t>Hobbes, Thomas (1588-1679) </a:t>
            </a:r>
            <a:br>
              <a:rPr lang="en-US" sz="2400" dirty="0"/>
            </a:br>
            <a:r>
              <a:rPr lang="en-US" sz="2400" dirty="0"/>
              <a:t>1651: </a:t>
            </a:r>
            <a:r>
              <a:rPr lang="en-US" sz="2400" i="1" dirty="0"/>
              <a:t>Leviathan, or the Matter, Form, and Power of a Commonwealth, Ecclesiastical and </a:t>
            </a:r>
            <a:r>
              <a:rPr lang="en-US" sz="2400" i="1" dirty="0" smtClean="0"/>
              <a:t>Civil</a:t>
            </a:r>
            <a:endParaRPr lang="el-GR" sz="2400" i="1" dirty="0"/>
          </a:p>
        </p:txBody>
      </p:sp>
      <p:pic>
        <p:nvPicPr>
          <p:cNvPr id="7" name="Picture 1" title="Hobbes, Thomas (1588-1679), 1651: Leviathan, or the Matter, Form, and Power of a Commonwealth, Ecclesiastical and Civil.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1" y="198437"/>
            <a:ext cx="4323521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3 - TextBox"/>
          <p:cNvSpPr txBox="1"/>
          <p:nvPr/>
        </p:nvSpPr>
        <p:spPr>
          <a:xfrm>
            <a:off x="4487032" y="6535128"/>
            <a:ext cx="964092" cy="292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Εικόνα</a:t>
            </a:r>
            <a:r>
              <a:rPr lang="en-US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el-GR" sz="1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3112" y="3149864"/>
            <a:ext cx="4764881" cy="1259946"/>
          </a:xfrm>
        </p:spPr>
        <p:txBody>
          <a:bodyPr>
            <a:normAutofit/>
          </a:bodyPr>
          <a:lstStyle/>
          <a:p>
            <a:pPr algn="l"/>
            <a:r>
              <a:rPr lang="en-US" sz="2400" dirty="0"/>
              <a:t>Locke, John (1632-1704) </a:t>
            </a:r>
            <a:br>
              <a:rPr lang="en-US" sz="2400" dirty="0"/>
            </a:br>
            <a:r>
              <a:rPr lang="en-US" sz="2400" dirty="0"/>
              <a:t>1690: </a:t>
            </a:r>
            <a:r>
              <a:rPr lang="en-US" sz="2400" i="1" dirty="0"/>
              <a:t>Two Treatises of </a:t>
            </a:r>
            <a:r>
              <a:rPr lang="en-US" sz="2400" i="1" dirty="0" smtClean="0"/>
              <a:t>Government</a:t>
            </a:r>
            <a:endParaRPr lang="el-GR" sz="2400" i="1" dirty="0"/>
          </a:p>
        </p:txBody>
      </p:sp>
      <p:pic>
        <p:nvPicPr>
          <p:cNvPr id="7" name="Picture 1" title="Locke, John (1632-1704), 1690: Two Treatises of Government.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2" y="198437"/>
            <a:ext cx="4267200" cy="6540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3 - TextBox"/>
          <p:cNvSpPr txBox="1"/>
          <p:nvPr/>
        </p:nvSpPr>
        <p:spPr>
          <a:xfrm>
            <a:off x="4506912" y="6446546"/>
            <a:ext cx="964092" cy="292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Εικόνα</a:t>
            </a:r>
            <a:r>
              <a:rPr lang="en-US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el-GR" sz="1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165" y="3149864"/>
            <a:ext cx="5069681" cy="1259946"/>
          </a:xfrm>
        </p:spPr>
        <p:txBody>
          <a:bodyPr>
            <a:normAutofit/>
          </a:bodyPr>
          <a:lstStyle/>
          <a:p>
            <a:pPr algn="l"/>
            <a:r>
              <a:rPr lang="fr-FR" sz="2400" dirty="0"/>
              <a:t>Rousseau, Jean-Jacques (1712-1778) </a:t>
            </a:r>
            <a:br>
              <a:rPr lang="fr-FR" sz="2400" dirty="0"/>
            </a:br>
            <a:r>
              <a:rPr lang="fr-FR" sz="2400" dirty="0"/>
              <a:t>1762: </a:t>
            </a:r>
            <a:r>
              <a:rPr lang="fr-FR" sz="2400" i="1" dirty="0"/>
              <a:t>Du Contrat </a:t>
            </a:r>
            <a:r>
              <a:rPr lang="fr-FR" sz="2400" i="1" dirty="0" smtClean="0"/>
              <a:t>social</a:t>
            </a:r>
            <a:endParaRPr lang="el-GR" sz="2400" i="1" dirty="0"/>
          </a:p>
        </p:txBody>
      </p:sp>
      <p:pic>
        <p:nvPicPr>
          <p:cNvPr id="8" name="Picture 2" title="Rousseau, Jean-Jacques (1712-1778), 1762: Du Contrat social.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2" y="212419"/>
            <a:ext cx="4480820" cy="5929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6625" name="Text Box 1"/>
          <p:cNvSpPr txBox="1">
            <a:spLocks noChangeArrowheads="1"/>
          </p:cNvSpPr>
          <p:nvPr/>
        </p:nvSpPr>
        <p:spPr bwMode="auto">
          <a:xfrm>
            <a:off x="531812" y="6492081"/>
            <a:ext cx="34194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9pPr>
          </a:lstStyle>
          <a:p>
            <a:pPr>
              <a:lnSpc>
                <a:spcPct val="101000"/>
              </a:lnSpc>
            </a:pPr>
            <a:r>
              <a:rPr lang="en-US" altLang="el-GR" dirty="0">
                <a:latin typeface="+mn-lt"/>
              </a:rPr>
              <a:t>J.J. Rousseau (la Tour)</a:t>
            </a:r>
          </a:p>
        </p:txBody>
      </p:sp>
      <p:sp>
        <p:nvSpPr>
          <p:cNvPr id="5" name="3 - TextBox"/>
          <p:cNvSpPr txBox="1"/>
          <p:nvPr/>
        </p:nvSpPr>
        <p:spPr>
          <a:xfrm>
            <a:off x="531812" y="6142037"/>
            <a:ext cx="964092" cy="292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Εικόνα</a:t>
            </a:r>
            <a:r>
              <a:rPr lang="en-US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el-GR" sz="1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731" y="3149864"/>
            <a:ext cx="4993481" cy="1259946"/>
          </a:xfrm>
        </p:spPr>
        <p:txBody>
          <a:bodyPr>
            <a:normAutofit/>
          </a:bodyPr>
          <a:lstStyle/>
          <a:p>
            <a:pPr algn="l"/>
            <a:r>
              <a:rPr lang="en-US" sz="2400" dirty="0"/>
              <a:t>Smith, Adam (1723-1790) </a:t>
            </a:r>
            <a:br>
              <a:rPr lang="en-US" sz="2400" dirty="0"/>
            </a:br>
            <a:r>
              <a:rPr lang="en-US" sz="2400" dirty="0"/>
              <a:t>1776: </a:t>
            </a:r>
            <a:r>
              <a:rPr lang="en-US" sz="2400" i="1" dirty="0"/>
              <a:t>An Inquiry into the nature and causes of the Wealth of </a:t>
            </a:r>
            <a:r>
              <a:rPr lang="en-US" sz="2400" i="1" dirty="0" smtClean="0"/>
              <a:t>Nations</a:t>
            </a:r>
            <a:endParaRPr lang="el-GR" sz="2400" i="1" dirty="0"/>
          </a:p>
        </p:txBody>
      </p:sp>
      <p:pic>
        <p:nvPicPr>
          <p:cNvPr id="7" name="Picture 1" title="Smith, Adam (1723-1790), 1776: An Inquiry into the nature and causes of the Wealth of Nations.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512" y="198436"/>
            <a:ext cx="4410054" cy="673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3 - TextBox"/>
          <p:cNvSpPr txBox="1"/>
          <p:nvPr/>
        </p:nvSpPr>
        <p:spPr>
          <a:xfrm>
            <a:off x="4533420" y="6640852"/>
            <a:ext cx="964092" cy="292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Εικόνα</a:t>
            </a:r>
            <a:r>
              <a:rPr lang="en-US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el-GR" sz="1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776397"/>
            <a:ext cx="9072563" cy="1259946"/>
          </a:xfrm>
        </p:spPr>
        <p:txBody>
          <a:bodyPr>
            <a:normAutofit/>
          </a:bodyPr>
          <a:lstStyle/>
          <a:p>
            <a:r>
              <a:rPr lang="de-DE" sz="2400" dirty="0"/>
              <a:t>Hegel, G. W. F. (1770-1831) </a:t>
            </a:r>
            <a:br>
              <a:rPr lang="de-DE" sz="2400" dirty="0"/>
            </a:br>
            <a:r>
              <a:rPr lang="de-DE" sz="2400" dirty="0"/>
              <a:t>1821: </a:t>
            </a:r>
            <a:r>
              <a:rPr lang="de-DE" sz="2400" i="1" dirty="0"/>
              <a:t>Naturrecht und Staatswissenschaft im Grundrisse </a:t>
            </a:r>
            <a:endParaRPr lang="el-GR" sz="2400" i="1" dirty="0"/>
          </a:p>
        </p:txBody>
      </p:sp>
      <p:pic>
        <p:nvPicPr>
          <p:cNvPr id="7" name="Picture 1" title="Hegel, G. W. F. (1770-1831), 1821: Naturrecht und Staatswissenschaft im Grundrisse.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700" y="2348497"/>
            <a:ext cx="5649514" cy="3405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3 - TextBox"/>
          <p:cNvSpPr txBox="1"/>
          <p:nvPr/>
        </p:nvSpPr>
        <p:spPr>
          <a:xfrm>
            <a:off x="4558266" y="5773128"/>
            <a:ext cx="964092" cy="292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Εικόνα</a:t>
            </a:r>
            <a:r>
              <a:rPr lang="en-US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el-GR" sz="1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3149864"/>
            <a:ext cx="3850481" cy="1259946"/>
          </a:xfrm>
        </p:spPr>
        <p:txBody>
          <a:bodyPr>
            <a:normAutofit/>
          </a:bodyPr>
          <a:lstStyle/>
          <a:p>
            <a:pPr algn="l"/>
            <a:r>
              <a:rPr lang="en-US" sz="2400" dirty="0"/>
              <a:t>Mill, John Stuart (1806-1873)</a:t>
            </a:r>
            <a:br>
              <a:rPr lang="en-US" sz="2400" dirty="0"/>
            </a:br>
            <a:r>
              <a:rPr lang="en-US" sz="2400" dirty="0"/>
              <a:t>1859: </a:t>
            </a:r>
            <a:r>
              <a:rPr lang="en-US" sz="2400" i="1" dirty="0"/>
              <a:t>On </a:t>
            </a:r>
            <a:r>
              <a:rPr lang="en-US" sz="2400" i="1" dirty="0" smtClean="0"/>
              <a:t>Liberty</a:t>
            </a:r>
            <a:endParaRPr lang="el-GR" sz="2400" i="1" dirty="0"/>
          </a:p>
        </p:txBody>
      </p:sp>
      <p:pic>
        <p:nvPicPr>
          <p:cNvPr id="7" name="Picture 1" title="Mill, John Stuart (1806-1873), 1859: On Liberty.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432" y="198437"/>
            <a:ext cx="5364480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3 - TextBox"/>
          <p:cNvSpPr txBox="1"/>
          <p:nvPr/>
        </p:nvSpPr>
        <p:spPr>
          <a:xfrm>
            <a:off x="3409632" y="6611328"/>
            <a:ext cx="1066800" cy="292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Εικόνα</a:t>
            </a:r>
            <a:r>
              <a:rPr lang="en-US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el-GR" sz="1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8712" y="3149864"/>
            <a:ext cx="3317081" cy="1259946"/>
          </a:xfrm>
        </p:spPr>
        <p:txBody>
          <a:bodyPr>
            <a:normAutofit/>
          </a:bodyPr>
          <a:lstStyle/>
          <a:p>
            <a:pPr algn="l"/>
            <a:r>
              <a:rPr lang="de-DE" sz="2400" dirty="0"/>
              <a:t>Marx, Karl (1818-1883)</a:t>
            </a:r>
            <a:br>
              <a:rPr lang="de-DE" sz="2400" dirty="0"/>
            </a:br>
            <a:r>
              <a:rPr lang="de-DE" sz="2400" dirty="0"/>
              <a:t>1867-1894: </a:t>
            </a:r>
            <a:r>
              <a:rPr lang="de-DE" sz="2400" i="1" dirty="0"/>
              <a:t>Das </a:t>
            </a:r>
            <a:r>
              <a:rPr lang="de-DE" sz="2400" i="1" dirty="0" smtClean="0"/>
              <a:t>Kapital</a:t>
            </a:r>
            <a:endParaRPr lang="el-GR" sz="2400" i="1" dirty="0"/>
          </a:p>
        </p:txBody>
      </p:sp>
      <p:pic>
        <p:nvPicPr>
          <p:cNvPr id="7" name="Picture 1" title="Marx, Karl (1818-1883), 1867-1894: Das Kapital.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2" y="808037"/>
            <a:ext cx="3103561" cy="5021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3 - TextBox"/>
          <p:cNvSpPr txBox="1"/>
          <p:nvPr/>
        </p:nvSpPr>
        <p:spPr>
          <a:xfrm>
            <a:off x="1500186" y="5989637"/>
            <a:ext cx="1039812" cy="292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Εικόνα</a:t>
            </a:r>
            <a:r>
              <a:rPr lang="en-US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el-GR" sz="1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l-GR" sz="5400" dirty="0" err="1" smtClean="0"/>
              <a:t>Βι</a:t>
            </a:r>
            <a:r>
              <a:rPr lang="en-US" altLang="el-GR" sz="5400" dirty="0" smtClean="0"/>
              <a:t>βλία (</a:t>
            </a:r>
            <a:r>
              <a:rPr lang="el-GR" altLang="el-GR" sz="5400" dirty="0" smtClean="0"/>
              <a:t>Α)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el-GR" sz="2800" b="1" dirty="0"/>
              <a:t>Επ</a:t>
            </a:r>
            <a:r>
              <a:rPr lang="en-US" altLang="el-GR" sz="2800" b="1" dirty="0" err="1"/>
              <a:t>ιλογή</a:t>
            </a:r>
            <a:r>
              <a:rPr lang="en-US" altLang="el-GR" sz="2800" b="1" dirty="0"/>
              <a:t> Α: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45000"/>
              <a:buFont typeface="Wingdings" panose="05000000000000000000" pitchFamily="2" charset="2"/>
              <a:buChar char=""/>
            </a:pPr>
            <a:r>
              <a:rPr lang="en-US" altLang="el-GR" sz="2800" dirty="0"/>
              <a:t>Dakin, D., </a:t>
            </a:r>
            <a:r>
              <a:rPr lang="en-US" altLang="el-GR" sz="2800" i="1" dirty="0"/>
              <a:t>Η </a:t>
            </a:r>
            <a:r>
              <a:rPr lang="en-US" altLang="el-GR" sz="2800" i="1" dirty="0" err="1"/>
              <a:t>ενο</a:t>
            </a:r>
            <a:r>
              <a:rPr lang="en-US" altLang="el-GR" sz="2800" i="1" dirty="0"/>
              <a:t>ποίηση της Ελλάδας, 1770-1923</a:t>
            </a:r>
            <a:r>
              <a:rPr lang="en-US" altLang="el-GR" sz="2800" dirty="0"/>
              <a:t>. </a:t>
            </a:r>
            <a:r>
              <a:rPr lang="en-US" altLang="el-GR" sz="2800" dirty="0" err="1"/>
              <a:t>Αθήν</a:t>
            </a:r>
            <a:r>
              <a:rPr lang="en-US" altLang="el-GR" sz="2800" dirty="0"/>
              <a:t>α: ΜΙΕΤ, 1982.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45000"/>
              <a:buFont typeface="Wingdings" panose="05000000000000000000" pitchFamily="2" charset="2"/>
              <a:buChar char=""/>
            </a:pPr>
            <a:r>
              <a:rPr lang="en-US" altLang="el-GR" sz="2800" dirty="0"/>
              <a:t> Κ. Σβ</a:t>
            </a:r>
            <a:r>
              <a:rPr lang="en-US" altLang="el-GR" sz="2800" dirty="0" err="1"/>
              <a:t>ολό</a:t>
            </a:r>
            <a:r>
              <a:rPr lang="en-US" altLang="el-GR" sz="2800" dirty="0"/>
              <a:t>πουλος,  </a:t>
            </a:r>
            <a:r>
              <a:rPr lang="en-US" altLang="el-GR" sz="2800" i="1" dirty="0"/>
              <a:t>Η ελληνική εξωτερική πολιτική 1900-1945</a:t>
            </a:r>
            <a:r>
              <a:rPr lang="en-US" altLang="el-GR" sz="2800" dirty="0"/>
              <a:t>, Αθήνα: Εστία 2005. (</a:t>
            </a:r>
            <a:r>
              <a:rPr lang="en-US" altLang="el-GR" sz="2800" dirty="0" err="1"/>
              <a:t>έως</a:t>
            </a:r>
            <a:r>
              <a:rPr lang="en-US" altLang="el-GR" sz="2800" dirty="0"/>
              <a:t> σ. 297.)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l-GR" sz="28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1712" y="3149864"/>
            <a:ext cx="4612481" cy="1259946"/>
          </a:xfrm>
        </p:spPr>
        <p:txBody>
          <a:bodyPr>
            <a:normAutofit/>
          </a:bodyPr>
          <a:lstStyle/>
          <a:p>
            <a:pPr algn="l"/>
            <a:r>
              <a:rPr lang="de-DE" sz="2400" dirty="0"/>
              <a:t>Weber, Max (1864-1920) </a:t>
            </a:r>
            <a:br>
              <a:rPr lang="de-DE" sz="2400" dirty="0"/>
            </a:br>
            <a:r>
              <a:rPr lang="de-DE" sz="2400" dirty="0"/>
              <a:t>1922: </a:t>
            </a:r>
            <a:r>
              <a:rPr lang="de-DE" sz="2400" i="1" dirty="0"/>
              <a:t>Wirtschaft und </a:t>
            </a:r>
            <a:r>
              <a:rPr lang="de-DE" sz="2400" i="1" dirty="0" smtClean="0"/>
              <a:t>Gesellschaft</a:t>
            </a:r>
            <a:endParaRPr lang="el-GR" sz="2400" dirty="0"/>
          </a:p>
        </p:txBody>
      </p:sp>
      <p:pic>
        <p:nvPicPr>
          <p:cNvPr id="11" name="Picture 1" title="Weber, Max (1864-1920), 1922: Wirtschaft und Gesellschaft.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2" y="198437"/>
            <a:ext cx="4429469" cy="6565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3 - TextBox"/>
          <p:cNvSpPr txBox="1"/>
          <p:nvPr/>
        </p:nvSpPr>
        <p:spPr>
          <a:xfrm>
            <a:off x="4745381" y="6470834"/>
            <a:ext cx="1039812" cy="292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Εικόνα</a:t>
            </a:r>
            <a:r>
              <a:rPr lang="en-US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12</a:t>
            </a:r>
            <a:endParaRPr lang="el-GR" sz="1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Α</a:t>
            </a:r>
            <a:r>
              <a:rPr lang="en-US" altLang="el-GR" smtClean="0"/>
              <a:t>νακεφαλαίωση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κράτος, ορισμός, βασικές λειτουργίες</a:t>
            </a:r>
          </a:p>
          <a:p>
            <a:r>
              <a:rPr lang="el-GR" dirty="0" smtClean="0"/>
              <a:t>κυριαρχία</a:t>
            </a:r>
          </a:p>
          <a:p>
            <a:r>
              <a:rPr lang="el-GR" dirty="0" smtClean="0"/>
              <a:t>διεθνές σύστημα Βεστφαλίας</a:t>
            </a:r>
          </a:p>
          <a:p>
            <a:r>
              <a:rPr lang="el-GR" dirty="0" smtClean="0"/>
              <a:t>κλασικές  θεωρίες</a:t>
            </a:r>
          </a:p>
          <a:p>
            <a:endParaRPr lang="el-GR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Βοηθητικές ερωτήσεις: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altLang="el-GR" b="1" dirty="0" smtClean="0"/>
              <a:t>Μάθημα 1</a:t>
            </a:r>
          </a:p>
          <a:p>
            <a:pPr marL="0" indent="0">
              <a:buNone/>
            </a:pPr>
            <a:r>
              <a:rPr lang="el-GR" altLang="el-GR" b="1" dirty="0" smtClean="0"/>
              <a:t>Εισαγωγή: Το κράτος</a:t>
            </a:r>
          </a:p>
          <a:p>
            <a:pPr lvl="1"/>
            <a:r>
              <a:rPr lang="el-GR" altLang="el-GR" dirty="0" smtClean="0"/>
              <a:t>Ποιες είναι οι βασικές λειτουργίες του κράτους?</a:t>
            </a:r>
          </a:p>
          <a:p>
            <a:pPr lvl="1"/>
            <a:r>
              <a:rPr lang="el-GR" altLang="el-GR" dirty="0" smtClean="0"/>
              <a:t>Με </a:t>
            </a:r>
            <a:r>
              <a:rPr lang="el-GR" altLang="el-GR" dirty="0" err="1" smtClean="0"/>
              <a:t>ποιούς</a:t>
            </a:r>
            <a:r>
              <a:rPr lang="el-GR" altLang="el-GR" dirty="0" smtClean="0"/>
              <a:t> τρόπους το κράτος απέκτησε περισσότερες λειτουργίες?</a:t>
            </a:r>
          </a:p>
          <a:p>
            <a:pPr lvl="1"/>
            <a:r>
              <a:rPr lang="el-GR" altLang="el-GR" dirty="0" smtClean="0"/>
              <a:t>Ποια είναι τα κυριότερα χαρακτηριστικά του κράτους?</a:t>
            </a:r>
          </a:p>
          <a:p>
            <a:pPr lvl="1"/>
            <a:r>
              <a:rPr lang="el-GR" altLang="el-GR" dirty="0" smtClean="0"/>
              <a:t>Ποιες μορφές κράτους γνωρίζετε?</a:t>
            </a:r>
          </a:p>
          <a:p>
            <a:pPr lvl="1"/>
            <a:r>
              <a:rPr lang="el-GR" altLang="el-GR" dirty="0" smtClean="0"/>
              <a:t>Ποια είναι τα χαρακτηριστικά ενός προτεκτοράτου?</a:t>
            </a:r>
          </a:p>
          <a:p>
            <a:pPr lvl="1"/>
            <a:r>
              <a:rPr lang="el-GR" altLang="el-GR" dirty="0" smtClean="0"/>
              <a:t>Πότε άρχισαν να διαμορφώνονται οι θεωρίες σχετικά με την έννοια της κυριαρχίας?</a:t>
            </a:r>
          </a:p>
          <a:p>
            <a:pPr lvl="1"/>
            <a:r>
              <a:rPr lang="el-GR" altLang="el-GR" dirty="0" smtClean="0"/>
              <a:t>Τί γνωρίζετε για τον </a:t>
            </a:r>
            <a:r>
              <a:rPr lang="el-GR" altLang="el-GR" dirty="0" err="1" smtClean="0"/>
              <a:t>Thomas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Hobbes</a:t>
            </a:r>
            <a:r>
              <a:rPr lang="el-GR" altLang="el-GR" dirty="0" smtClean="0"/>
              <a:t>?</a:t>
            </a:r>
          </a:p>
          <a:p>
            <a:pPr lvl="1"/>
            <a:r>
              <a:rPr lang="el-GR" altLang="el-GR" dirty="0" smtClean="0"/>
              <a:t>Τί γνωρίζετε για την έννοια του συμβολαίου με τους πολίτες?</a:t>
            </a:r>
            <a:endParaRPr lang="el-GR" altLang="el-GR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dirty="0" err="1" smtClean="0"/>
              <a:t>Βι</a:t>
            </a:r>
            <a:r>
              <a:rPr lang="en-US" altLang="el-GR" dirty="0" smtClean="0"/>
              <a:t>βλιογραφία</a:t>
            </a:r>
            <a:r>
              <a:rPr lang="el-GR" altLang="el-GR" dirty="0" smtClean="0"/>
              <a:t> (1/2)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l-GR" sz="3200" dirty="0"/>
              <a:t>Hall, John A., επ. States in History, Oxford, 1989.</a:t>
            </a:r>
          </a:p>
          <a:p>
            <a:r>
              <a:rPr lang="en-US" altLang="el-GR" sz="3200" dirty="0"/>
              <a:t>Mann, Michael, The Sources of Social Power, τ. 1-2, Cambridge 1986. (</a:t>
            </a:r>
            <a:r>
              <a:rPr lang="en-US" altLang="el-GR" sz="3200" dirty="0" err="1"/>
              <a:t>ελλ</a:t>
            </a:r>
            <a:r>
              <a:rPr lang="en-US" altLang="el-GR" sz="3200" dirty="0"/>
              <a:t>. </a:t>
            </a:r>
            <a:r>
              <a:rPr lang="en-US" altLang="el-GR" sz="3200" dirty="0" err="1"/>
              <a:t>μετάφρ</a:t>
            </a:r>
            <a:r>
              <a:rPr lang="en-US" altLang="el-GR" sz="3200" dirty="0"/>
              <a:t>. </a:t>
            </a:r>
            <a:r>
              <a:rPr lang="en-US" altLang="el-GR" sz="3200" dirty="0" err="1"/>
              <a:t>Οι</a:t>
            </a:r>
            <a:r>
              <a:rPr lang="en-US" altLang="el-GR" sz="3200" dirty="0"/>
              <a:t> π</a:t>
            </a:r>
            <a:r>
              <a:rPr lang="en-US" altLang="el-GR" sz="3200" dirty="0" err="1"/>
              <a:t>ηγές</a:t>
            </a:r>
            <a:r>
              <a:rPr lang="en-US" altLang="el-GR" sz="3200" dirty="0"/>
              <a:t> </a:t>
            </a:r>
            <a:r>
              <a:rPr lang="en-US" altLang="el-GR" sz="3200" dirty="0" err="1"/>
              <a:t>της</a:t>
            </a:r>
            <a:r>
              <a:rPr lang="en-US" altLang="el-GR" sz="3200" dirty="0"/>
              <a:t> </a:t>
            </a:r>
            <a:r>
              <a:rPr lang="en-US" altLang="el-GR" sz="3200" dirty="0" err="1"/>
              <a:t>κοινωνικής</a:t>
            </a:r>
            <a:r>
              <a:rPr lang="en-US" altLang="el-GR" sz="3200" dirty="0"/>
              <a:t> </a:t>
            </a:r>
            <a:r>
              <a:rPr lang="en-US" altLang="el-GR" sz="3200" dirty="0" err="1"/>
              <a:t>εξουσίες</a:t>
            </a:r>
            <a:r>
              <a:rPr lang="en-US" altLang="el-GR" sz="3200" dirty="0"/>
              <a:t>, </a:t>
            </a:r>
            <a:r>
              <a:rPr lang="en-US" altLang="el-GR" sz="3200" dirty="0" err="1"/>
              <a:t>Αθήν</a:t>
            </a:r>
            <a:r>
              <a:rPr lang="en-US" altLang="el-GR" sz="3200" dirty="0"/>
              <a:t>α: Πόλις 2008.</a:t>
            </a:r>
          </a:p>
          <a:p>
            <a:r>
              <a:rPr lang="en-US" altLang="el-GR" sz="3200" dirty="0"/>
              <a:t>Tilly, Charles. Coercion, Capital, and European States, AD 990–1990. Cambridge, Mass., 1990.</a:t>
            </a:r>
          </a:p>
          <a:p>
            <a:pPr marL="0" indent="0">
              <a:buNone/>
            </a:pPr>
            <a:endParaRPr lang="el-GR" sz="32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dirty="0" err="1" smtClean="0"/>
              <a:t>Βι</a:t>
            </a:r>
            <a:r>
              <a:rPr lang="en-US" altLang="el-GR" dirty="0" smtClean="0"/>
              <a:t>βλιογραφία</a:t>
            </a:r>
            <a:r>
              <a:rPr lang="el-GR" altLang="el-GR" dirty="0" smtClean="0"/>
              <a:t> (2/2)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l-GR" sz="3600" dirty="0" err="1"/>
              <a:t>Κιτρομηλίδης</a:t>
            </a:r>
            <a:r>
              <a:rPr lang="en-US" altLang="el-GR" sz="3600" dirty="0"/>
              <a:t>, Π. Μ. </a:t>
            </a:r>
            <a:r>
              <a:rPr lang="en-US" altLang="el-GR" sz="3600" dirty="0" err="1"/>
              <a:t>Πολιτικοί</a:t>
            </a:r>
            <a:r>
              <a:rPr lang="en-US" altLang="el-GR" sz="3600" dirty="0"/>
              <a:t> </a:t>
            </a:r>
            <a:r>
              <a:rPr lang="en-US" altLang="el-GR" sz="3600" dirty="0" err="1"/>
              <a:t>στοχ</a:t>
            </a:r>
            <a:r>
              <a:rPr lang="en-US" altLang="el-GR" sz="3600" dirty="0"/>
              <a:t>αστές των νεότερων χρόνων. </a:t>
            </a:r>
            <a:r>
              <a:rPr lang="en-US" altLang="el-GR" sz="3600" dirty="0" err="1"/>
              <a:t>Αθήν</a:t>
            </a:r>
            <a:r>
              <a:rPr lang="en-US" altLang="el-GR" sz="3600" dirty="0"/>
              <a:t>α: Πορεία, 1999.</a:t>
            </a:r>
          </a:p>
          <a:p>
            <a:r>
              <a:rPr lang="en-US" altLang="el-GR" sz="3600" dirty="0" err="1"/>
              <a:t>Μάνεσης</a:t>
            </a:r>
            <a:r>
              <a:rPr lang="en-US" altLang="el-GR" sz="3600" dirty="0"/>
              <a:t>, Α., </a:t>
            </a:r>
            <a:r>
              <a:rPr lang="en-US" altLang="el-GR" sz="3600" dirty="0" err="1"/>
              <a:t>Συντ</a:t>
            </a:r>
            <a:r>
              <a:rPr lang="en-US" altLang="el-GR" sz="3600" dirty="0"/>
              <a:t>αγματική θεωρία και πράξη. </a:t>
            </a:r>
            <a:r>
              <a:rPr lang="en-US" altLang="el-GR" sz="3600" dirty="0" err="1"/>
              <a:t>Θεσσ</a:t>
            </a:r>
            <a:r>
              <a:rPr lang="en-US" altLang="el-GR" sz="3600" dirty="0"/>
              <a:t>αλονίκη, 1980.</a:t>
            </a:r>
          </a:p>
          <a:p>
            <a:r>
              <a:rPr lang="en-US" altLang="el-GR" sz="3600" dirty="0"/>
              <a:t>Σβ</a:t>
            </a:r>
            <a:r>
              <a:rPr lang="en-US" altLang="el-GR" sz="3600" dirty="0" err="1"/>
              <a:t>ολό</a:t>
            </a:r>
            <a:r>
              <a:rPr lang="en-US" altLang="el-GR" sz="3600" dirty="0"/>
              <a:t>πουλος, Κ. Η </a:t>
            </a:r>
            <a:r>
              <a:rPr lang="en-US" altLang="el-GR" sz="3600" dirty="0" err="1"/>
              <a:t>οργάνωση</a:t>
            </a:r>
            <a:r>
              <a:rPr lang="en-US" altLang="el-GR" sz="3600" dirty="0"/>
              <a:t> </a:t>
            </a:r>
            <a:r>
              <a:rPr lang="en-US" altLang="el-GR" sz="3600" dirty="0" err="1"/>
              <a:t>της</a:t>
            </a:r>
            <a:r>
              <a:rPr lang="en-US" altLang="el-GR" sz="3600" dirty="0"/>
              <a:t> </a:t>
            </a:r>
            <a:r>
              <a:rPr lang="en-US" altLang="el-GR" sz="3600" dirty="0" err="1"/>
              <a:t>διεθνούς</a:t>
            </a:r>
            <a:r>
              <a:rPr lang="en-US" altLang="el-GR" sz="3600" dirty="0"/>
              <a:t> </a:t>
            </a:r>
            <a:r>
              <a:rPr lang="en-US" altLang="el-GR" sz="3600" dirty="0" err="1"/>
              <a:t>κοινωνί</a:t>
            </a:r>
            <a:r>
              <a:rPr lang="en-US" altLang="el-GR" sz="3600" dirty="0"/>
              <a:t>ας: ιστορική επισκόπηση. </a:t>
            </a:r>
            <a:r>
              <a:rPr lang="en-US" altLang="el-GR" sz="3600" dirty="0" err="1"/>
              <a:t>Θεσσ</a:t>
            </a:r>
            <a:r>
              <a:rPr lang="en-US" altLang="el-GR" sz="3600" dirty="0"/>
              <a:t>αλονίκη: Σάκκουλας, 1996</a:t>
            </a:r>
            <a:r>
              <a:rPr lang="en-US" altLang="el-GR" sz="3600" dirty="0" smtClean="0"/>
              <a:t>.</a:t>
            </a:r>
            <a:endParaRPr lang="en-US" altLang="el-GR" sz="36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</a:t>
            </a:r>
            <a:r>
              <a:rPr lang="en-US" dirty="0" err="1"/>
              <a:t>Ενότητ</a:t>
            </a:r>
            <a:r>
              <a:rPr lang="en-US" dirty="0"/>
              <a:t>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sz="3600" dirty="0"/>
              <a:t>Το κράτος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1946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507" y="1477949"/>
            <a:ext cx="9071610" cy="4989036"/>
          </a:xfrm>
        </p:spPr>
        <p:txBody>
          <a:bodyPr>
            <a:normAutofit/>
          </a:bodyPr>
          <a:lstStyle/>
          <a:p>
            <a:r>
              <a:rPr lang="el-GR" sz="2205" dirty="0"/>
              <a:t>Το παρόν εκπαιδευτικό υλικό έχει αναπτυχθεί </a:t>
            </a:r>
            <a:r>
              <a:rPr lang="el-GR" sz="2205" dirty="0" err="1"/>
              <a:t>στ</a:t>
            </a:r>
            <a:r>
              <a:rPr lang="en-US" sz="2205" dirty="0"/>
              <a:t>o</a:t>
            </a:r>
            <a:r>
              <a:rPr lang="el-GR" sz="2205" dirty="0"/>
              <a:t> </a:t>
            </a:r>
            <a:r>
              <a:rPr lang="el-GR" sz="2205" dirty="0" err="1"/>
              <a:t>πλαίσι</a:t>
            </a:r>
            <a:r>
              <a:rPr lang="en-US" sz="2205" dirty="0"/>
              <a:t>o</a:t>
            </a:r>
            <a:r>
              <a:rPr lang="el-GR" sz="2205" dirty="0"/>
              <a:t> του εκπαιδευτικού έργου του διδάσκοντα.</a:t>
            </a:r>
            <a:endParaRPr lang="en-US" sz="2205" dirty="0"/>
          </a:p>
          <a:p>
            <a:r>
              <a:rPr lang="el-GR" sz="2205" dirty="0"/>
              <a:t>Το έργο «</a:t>
            </a:r>
            <a:r>
              <a:rPr lang="el-GR" sz="2205" b="1" dirty="0"/>
              <a:t>Ανοικτά Ακαδημαϊκά Μαθήματα στο Πανεπιστήμιο Αθηνών</a:t>
            </a:r>
            <a:r>
              <a:rPr lang="el-GR" sz="2205" dirty="0"/>
              <a:t>» έχει χρηματοδοτήσει μόνο την αναδιαμόρφωση του εκπαιδευτικού υλικού. </a:t>
            </a:r>
            <a:endParaRPr lang="en-US" sz="2205" dirty="0"/>
          </a:p>
          <a:p>
            <a:r>
              <a:rPr lang="el-GR" sz="2205" dirty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917" y="5129220"/>
            <a:ext cx="6064539" cy="152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56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850" dirty="0"/>
              <a:t>Σημειώματα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290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9" y="302737"/>
            <a:ext cx="10079567" cy="1259946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8713" y="1716075"/>
            <a:ext cx="9464753" cy="4989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205" dirty="0"/>
              <a:t>Το παρόν έργο αποτελεί την έκδοση 1.0.</a:t>
            </a:r>
          </a:p>
        </p:txBody>
      </p:sp>
    </p:spTree>
    <p:extLst>
      <p:ext uri="{BB962C8B-B14F-4D97-AF65-F5344CB8AC3E}">
        <p14:creationId xmlns:p14="http://schemas.microsoft.com/office/powerpoint/2010/main" val="89002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205" dirty="0" err="1"/>
              <a:t>Copyright</a:t>
            </a:r>
            <a:r>
              <a:rPr lang="el-GR" sz="2205" dirty="0"/>
              <a:t> </a:t>
            </a:r>
            <a:r>
              <a:rPr lang="el-GR" sz="2205" dirty="0" err="1"/>
              <a:t>Εθνικόν</a:t>
            </a:r>
            <a:r>
              <a:rPr lang="el-GR" sz="2205" dirty="0"/>
              <a:t> και </a:t>
            </a:r>
            <a:r>
              <a:rPr lang="el-GR" sz="2205" dirty="0" err="1"/>
              <a:t>Καποδιστριακόν</a:t>
            </a:r>
            <a:r>
              <a:rPr lang="el-GR" sz="2205" dirty="0"/>
              <a:t> </a:t>
            </a:r>
            <a:r>
              <a:rPr lang="el-GR" sz="2205" dirty="0" err="1"/>
              <a:t>Πανεπιστήμιον</a:t>
            </a:r>
            <a:r>
              <a:rPr lang="el-GR" sz="2205" dirty="0"/>
              <a:t> Αθηνών</a:t>
            </a:r>
            <a:r>
              <a:rPr lang="en-US" sz="2205" dirty="0"/>
              <a:t>, </a:t>
            </a:r>
            <a:r>
              <a:rPr lang="el-GR" sz="2205" dirty="0" smtClean="0"/>
              <a:t>Κατερίνα </a:t>
            </a:r>
            <a:r>
              <a:rPr lang="el-GR" sz="2205" dirty="0" err="1" smtClean="0"/>
              <a:t>Γαρδίκα</a:t>
            </a:r>
            <a:r>
              <a:rPr lang="el-GR" sz="2205" dirty="0" smtClean="0"/>
              <a:t>, 2015. «ΙΙ 18</a:t>
            </a:r>
            <a:r>
              <a:rPr lang="el-GR" sz="2205" dirty="0"/>
              <a:t>. Νεότερη Ελληνική Ιστορία Α'. Ενότητα 1: </a:t>
            </a:r>
            <a:r>
              <a:rPr lang="el-GR" sz="2205" dirty="0" smtClean="0"/>
              <a:t>Το κράτος.». </a:t>
            </a:r>
            <a:r>
              <a:rPr lang="el-GR" sz="2205" dirty="0"/>
              <a:t>Έκδοση: 1.0. Αθήνα 2015. Διαθέσιμο από τη δικτυακή διεύθυνση: </a:t>
            </a:r>
            <a:r>
              <a:rPr lang="en-US" sz="2205" dirty="0">
                <a:hlinkClick r:id="rId3"/>
              </a:rPr>
              <a:t>http://</a:t>
            </a:r>
            <a:r>
              <a:rPr lang="en-US" sz="2205" dirty="0" smtClean="0">
                <a:hlinkClick r:id="rId3"/>
              </a:rPr>
              <a:t>opencourses.uoa.gr/courses/ARCH1</a:t>
            </a:r>
            <a:r>
              <a:rPr lang="el-GR" sz="2205" dirty="0" smtClean="0"/>
              <a:t>.</a:t>
            </a:r>
            <a:endParaRPr lang="el-GR" sz="2205" dirty="0"/>
          </a:p>
        </p:txBody>
      </p:sp>
    </p:spTree>
    <p:extLst>
      <p:ext uri="{BB962C8B-B14F-4D97-AF65-F5344CB8AC3E}">
        <p14:creationId xmlns:p14="http://schemas.microsoft.com/office/powerpoint/2010/main" val="20695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l-GR" sz="5400" dirty="0" err="1" smtClean="0"/>
              <a:t>Βι</a:t>
            </a:r>
            <a:r>
              <a:rPr lang="en-US" altLang="el-GR" sz="5400" dirty="0" smtClean="0"/>
              <a:t>βλία</a:t>
            </a:r>
            <a:r>
              <a:rPr lang="el-GR" altLang="el-GR" sz="5400" dirty="0" smtClean="0"/>
              <a:t> (Β)</a:t>
            </a:r>
            <a:endParaRPr lang="el-GR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el-GR" sz="3600" b="1" dirty="0"/>
              <a:t>Επ</a:t>
            </a:r>
            <a:r>
              <a:rPr lang="en-US" altLang="el-GR" sz="3600" b="1" dirty="0" err="1"/>
              <a:t>ιλογή</a:t>
            </a:r>
            <a:r>
              <a:rPr lang="en-US" altLang="el-GR" sz="3600" b="1" dirty="0"/>
              <a:t> Β:</a:t>
            </a:r>
          </a:p>
          <a:p>
            <a:pPr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SzPct val="45000"/>
              <a:buFont typeface="Wingdings" panose="05000000000000000000" pitchFamily="2" charset="2"/>
              <a:buChar char=""/>
            </a:pPr>
            <a:r>
              <a:rPr lang="en-US" altLang="el-GR" sz="3600" dirty="0" smtClean="0"/>
              <a:t>Γ.Β</a:t>
            </a:r>
            <a:r>
              <a:rPr lang="en-US" altLang="el-GR" sz="3600" dirty="0"/>
              <a:t>. </a:t>
            </a:r>
            <a:r>
              <a:rPr lang="en-US" altLang="el-GR" sz="3600" dirty="0" err="1"/>
              <a:t>Δερτιλής</a:t>
            </a:r>
            <a:r>
              <a:rPr lang="en-US" altLang="el-GR" sz="3600" dirty="0"/>
              <a:t>, </a:t>
            </a:r>
            <a:r>
              <a:rPr lang="en-US" altLang="el-GR" sz="3600" i="1" dirty="0" err="1"/>
              <a:t>Ιστορί</a:t>
            </a:r>
            <a:r>
              <a:rPr lang="en-US" altLang="el-GR" sz="3600" i="1" dirty="0"/>
              <a:t>α του ελληνικού κράτους, 1830-1920</a:t>
            </a:r>
            <a:r>
              <a:rPr lang="en-US" altLang="el-GR" sz="3600" dirty="0"/>
              <a:t>, τ.1-2, Αθήνα: Εστία 2005.</a:t>
            </a:r>
          </a:p>
          <a:p>
            <a:pPr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SzPct val="45000"/>
              <a:buFont typeface="Wingdings" panose="05000000000000000000" pitchFamily="2" charset="2"/>
              <a:buChar char=""/>
            </a:pPr>
            <a:r>
              <a:rPr lang="en-US" altLang="el-GR" sz="3600" i="1" dirty="0" err="1" smtClean="0"/>
              <a:t>Ιστορί</a:t>
            </a:r>
            <a:r>
              <a:rPr lang="en-US" altLang="el-GR" sz="3600" i="1" dirty="0" smtClean="0"/>
              <a:t>α </a:t>
            </a:r>
            <a:r>
              <a:rPr lang="en-US" altLang="el-GR" sz="3600" i="1" dirty="0"/>
              <a:t>του Νέου Ελληνισμού 1770-2000</a:t>
            </a:r>
            <a:r>
              <a:rPr lang="en-US" altLang="el-GR" sz="3600" dirty="0"/>
              <a:t>. </a:t>
            </a:r>
            <a:r>
              <a:rPr lang="en-US" altLang="el-GR" sz="3600" dirty="0" err="1"/>
              <a:t>Τόμος</a:t>
            </a:r>
            <a:r>
              <a:rPr lang="en-US" altLang="el-GR" sz="3600" dirty="0"/>
              <a:t> 7ος: </a:t>
            </a:r>
            <a:r>
              <a:rPr lang="en-US" altLang="el-GR" sz="3600" i="1" dirty="0"/>
              <a:t>Ο </a:t>
            </a:r>
            <a:r>
              <a:rPr lang="en-US" altLang="el-GR" sz="3600" i="1" dirty="0" err="1"/>
              <a:t>Μεσο</a:t>
            </a:r>
            <a:r>
              <a:rPr lang="en-US" altLang="el-GR" sz="3600" i="1" dirty="0"/>
              <a:t>πόλεμος, 1922-1940. Από </a:t>
            </a:r>
            <a:r>
              <a:rPr lang="en-US" altLang="el-GR" sz="3600" i="1" dirty="0" err="1"/>
              <a:t>την</a:t>
            </a:r>
            <a:r>
              <a:rPr lang="en-US" altLang="el-GR" sz="3600" i="1" dirty="0"/>
              <a:t> Αβα</a:t>
            </a:r>
            <a:r>
              <a:rPr lang="en-US" altLang="el-GR" sz="3600" i="1" dirty="0" err="1"/>
              <a:t>σίλευτη</a:t>
            </a:r>
            <a:r>
              <a:rPr lang="en-US" altLang="el-GR" sz="3600" i="1" dirty="0"/>
              <a:t> </a:t>
            </a:r>
            <a:r>
              <a:rPr lang="en-US" altLang="el-GR" sz="3600" i="1" dirty="0" err="1"/>
              <a:t>Δημοκρ</a:t>
            </a:r>
            <a:r>
              <a:rPr lang="en-US" altLang="el-GR" sz="3600" i="1" dirty="0"/>
              <a:t>ατία στη Δικτατορία της 4ης Αυγούστου</a:t>
            </a:r>
            <a:r>
              <a:rPr lang="en-US" altLang="el-GR" sz="3600" dirty="0"/>
              <a:t>, Αθήνα: Ελληνικά Γράμματα 2003. (</a:t>
            </a:r>
            <a:r>
              <a:rPr lang="en-US" altLang="el-GR" sz="3600" dirty="0" err="1"/>
              <a:t>έως</a:t>
            </a:r>
            <a:r>
              <a:rPr lang="en-US" altLang="el-GR" sz="3600" dirty="0"/>
              <a:t> σ. 210.)</a:t>
            </a:r>
          </a:p>
          <a:p>
            <a:pPr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</a:pPr>
            <a:endParaRPr lang="el-GR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507" y="-178875"/>
            <a:ext cx="9071610" cy="1259946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032" y="842944"/>
            <a:ext cx="9842560" cy="15875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205" dirty="0"/>
              <a:t>Το 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205" dirty="0" err="1"/>
              <a:t>κ.λ.π</a:t>
            </a:r>
            <a:r>
              <a:rPr lang="el-GR" sz="2205" dirty="0"/>
              <a:t>.,  τα οποία εμπεριέχονται σε αυτό και τα οποία αναφέρονται μαζί με τους όρους χρήσης τους στο «Σημείωμα Χρήσης Έργων Τρίτων».                     </a:t>
            </a:r>
          </a:p>
          <a:p>
            <a:pPr marL="0" indent="0">
              <a:buNone/>
            </a:pPr>
            <a:endParaRPr lang="el-GR" sz="2205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1641" y="2668580"/>
            <a:ext cx="1817342" cy="63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9032" y="3224209"/>
            <a:ext cx="9961063" cy="3810023"/>
          </a:xfrm>
          <a:prstGeom prst="rect">
            <a:avLst/>
          </a:prstGeom>
        </p:spPr>
        <p:txBody>
          <a:bodyPr vert="horz" wrap="square" lIns="100796" tIns="50398" rIns="100796" bIns="50398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77979" indent="-377979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77979" indent="-377979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77979" indent="-377979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77979" indent="-377979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8149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646" dirty="0"/>
              <a:t>Οποιαδήποτε 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5" dirty="0" err="1"/>
              <a:t>τ</a:t>
            </a:r>
            <a:r>
              <a:rPr lang="en-US" sz="2205" dirty="0"/>
              <a:t>ο </a:t>
            </a:r>
            <a:r>
              <a:rPr lang="en-US" sz="2205" dirty="0" err="1"/>
              <a:t>Σημείωμ</a:t>
            </a:r>
            <a:r>
              <a:rPr lang="en-US" sz="2205" dirty="0"/>
              <a:t>α Αναφοράς</a:t>
            </a:r>
            <a:endParaRPr lang="el-GR" sz="2205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5" dirty="0" err="1"/>
              <a:t>τ</a:t>
            </a:r>
            <a:r>
              <a:rPr lang="en-US" sz="2205" dirty="0"/>
              <a:t>ο </a:t>
            </a:r>
            <a:r>
              <a:rPr lang="en-US" sz="2205" dirty="0" err="1"/>
              <a:t>Σημείωμ</a:t>
            </a:r>
            <a:r>
              <a:rPr lang="en-US" sz="2205" dirty="0"/>
              <a:t>α Αδειοδότησης</a:t>
            </a:r>
            <a:endParaRPr lang="el-GR" sz="2205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5" dirty="0" err="1"/>
              <a:t>τ</a:t>
            </a:r>
            <a:r>
              <a:rPr lang="en-US" sz="2205" dirty="0"/>
              <a:t>η </a:t>
            </a:r>
            <a:r>
              <a:rPr lang="en-US" sz="2205" dirty="0" err="1"/>
              <a:t>δήλωση</a:t>
            </a:r>
            <a:r>
              <a:rPr lang="en-US" sz="2205" dirty="0"/>
              <a:t> </a:t>
            </a:r>
            <a:r>
              <a:rPr lang="el-GR" sz="2205" dirty="0" err="1"/>
              <a:t>Δ</a:t>
            </a:r>
            <a:r>
              <a:rPr lang="en-US" sz="2205" dirty="0"/>
              <a:t>ια</a:t>
            </a:r>
            <a:r>
              <a:rPr lang="en-US" sz="2205" dirty="0" err="1"/>
              <a:t>τήρησης</a:t>
            </a:r>
            <a:r>
              <a:rPr lang="en-US" sz="2205" dirty="0"/>
              <a:t> Σημειωμάτων</a:t>
            </a:r>
            <a:endParaRPr lang="el-GR" sz="2205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5" dirty="0"/>
              <a:t>το Σημείωμα Χρήσης Έργων Τρίτων (εφόσον υπάρχει)</a:t>
            </a:r>
          </a:p>
          <a:p>
            <a:pPr marL="0" indent="0">
              <a:buNone/>
            </a:pPr>
            <a:r>
              <a:rPr lang="el-GR" sz="2646" dirty="0"/>
              <a:t>μαζί με τους συνοδευόμενους </a:t>
            </a:r>
            <a:r>
              <a:rPr lang="el-GR" sz="2646" dirty="0" err="1"/>
              <a:t>υπερσυνδέσμους</a:t>
            </a:r>
            <a:r>
              <a:rPr lang="el-GR" sz="2646" dirty="0"/>
              <a:t>.</a:t>
            </a:r>
          </a:p>
          <a:p>
            <a:endParaRPr lang="el-GR" sz="2205" dirty="0"/>
          </a:p>
        </p:txBody>
      </p:sp>
    </p:spTree>
    <p:extLst>
      <p:ext uri="{BB962C8B-B14F-4D97-AF65-F5344CB8AC3E}">
        <p14:creationId xmlns:p14="http://schemas.microsoft.com/office/powerpoint/2010/main" val="352157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" y="-109562"/>
            <a:ext cx="10079567" cy="1259946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 (1/4)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407" y="1716075"/>
            <a:ext cx="9763185" cy="49890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Το Έργο αυτό κάνει χρήση των ακόλουθων εικόνων/φωτογραφιών :</a:t>
            </a:r>
          </a:p>
          <a:p>
            <a:pPr marL="0" indent="0">
              <a:buNone/>
            </a:pPr>
            <a:r>
              <a:rPr lang="en-US" sz="2000" dirty="0"/>
              <a:t>1. "Europe map 1648". Licensed under CC BY-SA 3.0 via Wikimedia Commons - </a:t>
            </a:r>
            <a:r>
              <a:rPr lang="en-US" sz="2000" dirty="0">
                <a:hlinkClick r:id="rId3"/>
              </a:rPr>
              <a:t>https://commons.wikimedia.org/wiki/File:Europe_map_1648.PNG#/</a:t>
            </a:r>
            <a:r>
              <a:rPr lang="en-US" sz="2000" dirty="0" smtClean="0">
                <a:hlinkClick r:id="rId3"/>
              </a:rPr>
              <a:t>media/File:Europe_map_1648.PNG</a:t>
            </a:r>
            <a:r>
              <a:rPr lang="el-GR" sz="2000" dirty="0" smtClean="0"/>
              <a:t> </a:t>
            </a:r>
            <a:endParaRPr lang="el-GR" sz="2000" dirty="0"/>
          </a:p>
          <a:p>
            <a:pPr marL="0" indent="0">
              <a:buNone/>
            </a:pPr>
            <a:r>
              <a:rPr lang="en-US" sz="2000" dirty="0"/>
              <a:t>2. </a:t>
            </a:r>
            <a:r>
              <a:rPr lang="en-US" sz="2000" dirty="0" err="1"/>
              <a:t>Bodin</a:t>
            </a:r>
            <a:r>
              <a:rPr lang="en-US" sz="2000" dirty="0"/>
              <a:t>, Jean (1530-1596), 1576: Six Livres de la </a:t>
            </a:r>
            <a:r>
              <a:rPr lang="en-US" sz="2000" dirty="0" err="1"/>
              <a:t>République</a:t>
            </a:r>
            <a:r>
              <a:rPr lang="en-US" sz="2000" dirty="0"/>
              <a:t>, </a:t>
            </a:r>
            <a:r>
              <a:rPr lang="en-US" sz="2000" dirty="0">
                <a:hlinkClick r:id="rId4"/>
              </a:rPr>
              <a:t>http://gallica.bnf.fr/ark:/</a:t>
            </a:r>
            <a:r>
              <a:rPr lang="en-US" sz="2000" dirty="0" smtClean="0">
                <a:hlinkClick r:id="rId4"/>
              </a:rPr>
              <a:t>12148/bpt6k536293/f1.double</a:t>
            </a:r>
            <a:r>
              <a:rPr lang="el-GR" sz="2000" dirty="0" smtClean="0"/>
              <a:t> </a:t>
            </a:r>
            <a:r>
              <a:rPr lang="en-US" sz="2000" dirty="0" smtClean="0"/>
              <a:t> </a:t>
            </a:r>
            <a:endParaRPr lang="el-GR" sz="2000" dirty="0"/>
          </a:p>
          <a:p>
            <a:pPr marL="0" indent="0">
              <a:buNone/>
            </a:pPr>
            <a:r>
              <a:rPr lang="en-US" sz="2000" dirty="0"/>
              <a:t>3. </a:t>
            </a:r>
            <a:r>
              <a:rPr lang="en-US" sz="2000" dirty="0" err="1"/>
              <a:t>Bodin</a:t>
            </a:r>
            <a:r>
              <a:rPr lang="en-US" sz="2000" dirty="0"/>
              <a:t>, Jean (1530-1596), 1576: Six Livres de la </a:t>
            </a:r>
            <a:r>
              <a:rPr lang="en-US" sz="2000" dirty="0" err="1"/>
              <a:t>République</a:t>
            </a:r>
            <a:r>
              <a:rPr lang="en-US" sz="2000" dirty="0"/>
              <a:t>, </a:t>
            </a:r>
            <a:r>
              <a:rPr lang="en-US" sz="2000" dirty="0">
                <a:hlinkClick r:id="rId4"/>
              </a:rPr>
              <a:t>http://gallica.bnf.fr/ark:/</a:t>
            </a:r>
            <a:r>
              <a:rPr lang="en-US" sz="2000" dirty="0" smtClean="0">
                <a:hlinkClick r:id="rId4"/>
              </a:rPr>
              <a:t>12148/bpt6k536293/f1.double</a:t>
            </a:r>
            <a:r>
              <a:rPr lang="el-GR" sz="2000" dirty="0" smtClean="0"/>
              <a:t> </a:t>
            </a:r>
            <a:r>
              <a:rPr lang="en-US" sz="2000" dirty="0" smtClean="0"/>
              <a:t> </a:t>
            </a:r>
            <a:endParaRPr lang="el-GR" sz="2000" dirty="0"/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89452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" y="-109562"/>
            <a:ext cx="10079567" cy="1259946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Τρίτων </a:t>
            </a:r>
            <a:r>
              <a:rPr lang="el-GR" dirty="0" smtClean="0"/>
              <a:t>(2/4</a:t>
            </a:r>
            <a:r>
              <a:rPr lang="el-GR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407" y="1716075"/>
            <a:ext cx="9763185" cy="49890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Το Έργο αυτό κάνει χρήση των ακόλουθων εικόνων/φωτογραφιών :</a:t>
            </a:r>
          </a:p>
          <a:p>
            <a:pPr marL="0" indent="0">
              <a:buNone/>
            </a:pPr>
            <a:r>
              <a:rPr lang="en-US" sz="2000" dirty="0"/>
              <a:t>4. "Hugo-Grotius" by Unknown copied from http://www.lib.uconn.edu/online/research/speclib/ASC/Exhibits/Images/plates.jpg.original image from 1670 </a:t>
            </a:r>
            <a:r>
              <a:rPr lang="en-US" sz="2000" dirty="0" err="1"/>
              <a:t>text.User</a:t>
            </a:r>
            <a:r>
              <a:rPr lang="en-US" sz="2000" dirty="0"/>
              <a:t> </a:t>
            </a:r>
            <a:r>
              <a:rPr lang="en-US" sz="2000" dirty="0" err="1"/>
              <a:t>Kingturtle</a:t>
            </a:r>
            <a:r>
              <a:rPr lang="en-US" sz="2000" dirty="0"/>
              <a:t> on </a:t>
            </a:r>
            <a:r>
              <a:rPr lang="en-US" sz="2000" dirty="0" err="1"/>
              <a:t>en.wikipedia</a:t>
            </a:r>
            <a:r>
              <a:rPr lang="en-US" sz="2000" dirty="0"/>
              <a:t>. Licensed under Public Domain via Wikimedia Commons - </a:t>
            </a:r>
            <a:r>
              <a:rPr lang="en-US" sz="2000" dirty="0">
                <a:hlinkClick r:id="rId3"/>
              </a:rPr>
              <a:t>https://commons.wikimedia.org/wiki/File:Hugo-Grotius.jpg#/</a:t>
            </a:r>
            <a:r>
              <a:rPr lang="en-US" sz="2000" dirty="0" smtClean="0">
                <a:hlinkClick r:id="rId3"/>
              </a:rPr>
              <a:t>media/File:Hugo-Grotius.jpg</a:t>
            </a:r>
            <a:r>
              <a:rPr lang="el-GR" sz="2000" dirty="0" smtClean="0"/>
              <a:t> </a:t>
            </a:r>
            <a:endParaRPr lang="el-GR" sz="2000" dirty="0"/>
          </a:p>
          <a:p>
            <a:pPr marL="0" indent="0">
              <a:buNone/>
            </a:pPr>
            <a:r>
              <a:rPr lang="en-US" sz="2000" dirty="0"/>
              <a:t>5. "Leviathan livre" by The original uploader was </a:t>
            </a:r>
            <a:r>
              <a:rPr lang="en-US" sz="2000" dirty="0" err="1"/>
              <a:t>Anarkman</a:t>
            </a:r>
            <a:r>
              <a:rPr lang="en-US" sz="2000" dirty="0"/>
              <a:t> at French Wikipedia - Transferred from </a:t>
            </a:r>
            <a:r>
              <a:rPr lang="en-US" sz="2000" dirty="0" err="1"/>
              <a:t>fr.wikipedia</a:t>
            </a:r>
            <a:r>
              <a:rPr lang="en-US" sz="2000" dirty="0"/>
              <a:t> to Commons by Bloody-</a:t>
            </a:r>
            <a:r>
              <a:rPr lang="en-US" sz="2000" dirty="0" err="1"/>
              <a:t>libu</a:t>
            </a:r>
            <a:r>
              <a:rPr lang="en-US" sz="2000" dirty="0"/>
              <a:t> using </a:t>
            </a:r>
            <a:r>
              <a:rPr lang="en-US" sz="2000" dirty="0" err="1"/>
              <a:t>CommonsHelper</a:t>
            </a:r>
            <a:r>
              <a:rPr lang="en-US" sz="2000" dirty="0"/>
              <a:t>.. Licensed under Public Domain via Wikimedia Commons - </a:t>
            </a:r>
            <a:r>
              <a:rPr lang="en-US" sz="2000" dirty="0">
                <a:hlinkClick r:id="rId4"/>
              </a:rPr>
              <a:t>https://commons.wikimedia.org/wiki/File:Leviathan_livre.jpg#/</a:t>
            </a:r>
            <a:r>
              <a:rPr lang="en-US" sz="2000" dirty="0" smtClean="0">
                <a:hlinkClick r:id="rId4"/>
              </a:rPr>
              <a:t>media/File:Leviathan_livre.jpg</a:t>
            </a:r>
            <a:r>
              <a:rPr lang="el-GR" sz="2000" dirty="0" smtClean="0"/>
              <a:t> </a:t>
            </a:r>
            <a:endParaRPr lang="el-GR" sz="2000" dirty="0"/>
          </a:p>
          <a:p>
            <a:pPr marL="0" indent="0">
              <a:buNone/>
            </a:pPr>
            <a:r>
              <a:rPr lang="en-US" sz="2000" dirty="0"/>
              <a:t>6. "Locke treatises of government page". Licensed under Public Domain via Wikimedia Commons - </a:t>
            </a:r>
            <a:r>
              <a:rPr lang="en-US" sz="2000" dirty="0">
                <a:hlinkClick r:id="rId5"/>
              </a:rPr>
              <a:t>https://commons.wikimedia.org/wiki/File:Locke_treatises_of_government_page.jpg#/</a:t>
            </a:r>
            <a:r>
              <a:rPr lang="en-US" sz="2000" dirty="0" smtClean="0">
                <a:hlinkClick r:id="rId5"/>
              </a:rPr>
              <a:t>media/File:Locke_treatises_of_government_page.jpg</a:t>
            </a:r>
            <a:r>
              <a:rPr lang="el-GR" sz="2000" dirty="0" smtClean="0"/>
              <a:t> </a:t>
            </a:r>
            <a:endParaRPr lang="el-GR" sz="2000" dirty="0"/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5140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" y="-109562"/>
            <a:ext cx="10079567" cy="1259946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Τρίτων </a:t>
            </a:r>
            <a:r>
              <a:rPr lang="el-GR" dirty="0" smtClean="0"/>
              <a:t>(3/4</a:t>
            </a:r>
            <a:r>
              <a:rPr lang="el-GR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407" y="1716075"/>
            <a:ext cx="9763185" cy="49890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Το Έργο αυτό κάνει χρήση των ακόλουθων εικόνων/φωτογραφιών :</a:t>
            </a:r>
          </a:p>
          <a:p>
            <a:pPr marL="0" indent="0">
              <a:buNone/>
            </a:pPr>
            <a:r>
              <a:rPr lang="en-US" sz="2000" dirty="0"/>
              <a:t>7. </a:t>
            </a:r>
            <a:r>
              <a:rPr lang="en-US" sz="2000" dirty="0">
                <a:hlinkClick r:id="rId3"/>
              </a:rPr>
              <a:t>https://commons.wikimedia.org/wiki/File:Jean-Jacques_Rousseau_%</a:t>
            </a:r>
            <a:r>
              <a:rPr lang="en-US" sz="2000" dirty="0" smtClean="0">
                <a:hlinkClick r:id="rId3"/>
              </a:rPr>
              <a:t>28painted_portrait%29.jpg</a:t>
            </a:r>
            <a:r>
              <a:rPr lang="el-GR" sz="2000" dirty="0" smtClean="0"/>
              <a:t> </a:t>
            </a:r>
            <a:endParaRPr lang="el-GR" sz="2000" dirty="0"/>
          </a:p>
          <a:p>
            <a:pPr marL="0" indent="0">
              <a:buNone/>
            </a:pPr>
            <a:r>
              <a:rPr lang="en-US" sz="2000" dirty="0" smtClean="0"/>
              <a:t>8</a:t>
            </a:r>
            <a:r>
              <a:rPr lang="en-US" sz="2000" dirty="0"/>
              <a:t>. "</a:t>
            </a:r>
            <a:r>
              <a:rPr lang="en-US" sz="2000" dirty="0" err="1"/>
              <a:t>AdamSmith</a:t>
            </a:r>
            <a:r>
              <a:rPr lang="en-US" sz="2000" dirty="0"/>
              <a:t>" </a:t>
            </a:r>
            <a:r>
              <a:rPr lang="el-GR" sz="2000" dirty="0"/>
              <a:t>από τον</a:t>
            </a:r>
            <a:r>
              <a:rPr lang="en-US" sz="2000" dirty="0"/>
              <a:t> Etching created by </a:t>
            </a:r>
            <a:r>
              <a:rPr lang="en-US" sz="2000" dirty="0" err="1"/>
              <a:t>Cadell</a:t>
            </a:r>
            <a:r>
              <a:rPr lang="en-US" sz="2000" dirty="0"/>
              <a:t> and Davies (1811), John Horsburgh (1828) or R.C. Bell (1872). The original depiction of Smith was created in 1787 by James </a:t>
            </a:r>
            <a:r>
              <a:rPr lang="en-US" sz="2000" dirty="0" err="1"/>
              <a:t>Tassie</a:t>
            </a:r>
            <a:r>
              <a:rPr lang="en-US" sz="2000" dirty="0"/>
              <a:t> in the form of an enamel paste medallion. Smith did not usually sit for his portrait, so a considerable number of engravings and busts of Smith were made not from observation but from the same enamel medallion produced by </a:t>
            </a:r>
            <a:r>
              <a:rPr lang="en-US" sz="2000" dirty="0" err="1"/>
              <a:t>Tassie</a:t>
            </a:r>
            <a:r>
              <a:rPr lang="en-US" sz="2000" dirty="0"/>
              <a:t>, an artist who could convince Smith to sit. - </a:t>
            </a:r>
            <a:r>
              <a:rPr lang="en-US" sz="2000" dirty="0">
                <a:hlinkClick r:id="rId4"/>
              </a:rPr>
              <a:t>http://</a:t>
            </a:r>
            <a:r>
              <a:rPr lang="en-US" sz="2000" dirty="0" smtClean="0">
                <a:hlinkClick r:id="rId4"/>
              </a:rPr>
              <a:t>www.library.hbs.edu/hc/collections/kress/kress_img/adam_smith2.htm</a:t>
            </a:r>
            <a:r>
              <a:rPr lang="en-US" sz="2000" dirty="0" smtClean="0"/>
              <a:t>. </a:t>
            </a:r>
            <a:r>
              <a:rPr lang="el-GR" sz="2000" dirty="0"/>
              <a:t>Υπό την άδεια Κοινό Κτήμα μέσω</a:t>
            </a:r>
            <a:r>
              <a:rPr lang="en-US" sz="2000" dirty="0"/>
              <a:t> Wikimedia Commons - </a:t>
            </a:r>
            <a:r>
              <a:rPr lang="en-US" sz="2000" dirty="0">
                <a:hlinkClick r:id="rId5"/>
              </a:rPr>
              <a:t>https://commons.wikimedia.org/wiki/File:AdamSmith.jpg#/</a:t>
            </a:r>
            <a:r>
              <a:rPr lang="en-US" sz="2000" dirty="0" smtClean="0">
                <a:hlinkClick r:id="rId5"/>
              </a:rPr>
              <a:t>media/File:AdamSmith.jpg</a:t>
            </a:r>
            <a:r>
              <a:rPr lang="el-GR" sz="2000" dirty="0" smtClean="0"/>
              <a:t> </a:t>
            </a:r>
            <a:endParaRPr lang="el-GR" sz="2000" dirty="0"/>
          </a:p>
          <a:p>
            <a:pPr marL="0" indent="0">
              <a:buNone/>
            </a:pPr>
            <a:r>
              <a:rPr lang="en-US" sz="2000" dirty="0"/>
              <a:t>9. Hegel, G. W. F. (1770-1831), 1821: </a:t>
            </a:r>
            <a:r>
              <a:rPr lang="en-US" sz="2000" dirty="0" err="1"/>
              <a:t>Naturrecht</a:t>
            </a:r>
            <a:r>
              <a:rPr lang="en-US" sz="2000" dirty="0"/>
              <a:t> und </a:t>
            </a:r>
            <a:r>
              <a:rPr lang="en-US" sz="2000" dirty="0" err="1"/>
              <a:t>Staatswissenschaft</a:t>
            </a:r>
            <a:r>
              <a:rPr lang="en-US" sz="2000" dirty="0"/>
              <a:t> </a:t>
            </a:r>
            <a:r>
              <a:rPr lang="en-US" sz="2000" dirty="0" err="1"/>
              <a:t>im</a:t>
            </a:r>
            <a:r>
              <a:rPr lang="en-US" sz="2000" dirty="0"/>
              <a:t> </a:t>
            </a:r>
            <a:r>
              <a:rPr lang="en-US" sz="2000" dirty="0" err="1"/>
              <a:t>Grundrisse</a:t>
            </a:r>
            <a:r>
              <a:rPr lang="en-US" sz="2000" dirty="0"/>
              <a:t>, </a:t>
            </a:r>
            <a:r>
              <a:rPr lang="en-US" sz="2000" dirty="0">
                <a:hlinkClick r:id="rId6"/>
              </a:rPr>
              <a:t>http://</a:t>
            </a:r>
            <a:r>
              <a:rPr lang="en-US" sz="2000" dirty="0" smtClean="0">
                <a:hlinkClick r:id="rId6"/>
              </a:rPr>
              <a:t>www.hegel.net/es/La_Biografia_de_Hegel.pdf</a:t>
            </a:r>
            <a:r>
              <a:rPr lang="el-GR" sz="2000" dirty="0" smtClean="0"/>
              <a:t> </a:t>
            </a:r>
            <a:r>
              <a:rPr lang="en-US" sz="2000" dirty="0" smtClean="0"/>
              <a:t> </a:t>
            </a:r>
            <a:endParaRPr lang="el-GR" sz="2000" dirty="0"/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42483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" y="-109562"/>
            <a:ext cx="10079567" cy="1259946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Τρίτων </a:t>
            </a:r>
            <a:r>
              <a:rPr lang="el-GR" dirty="0" smtClean="0"/>
              <a:t>(4/4</a:t>
            </a:r>
            <a:r>
              <a:rPr lang="el-GR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407" y="1716075"/>
            <a:ext cx="9763185" cy="49890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Το Έργο αυτό κάνει χρήση των ακόλουθων εικόνων/φωτογραφιών :</a:t>
            </a:r>
          </a:p>
          <a:p>
            <a:pPr marL="0" indent="0">
              <a:buNone/>
            </a:pPr>
            <a:r>
              <a:rPr lang="en-US" sz="2000" dirty="0"/>
              <a:t>10. "</a:t>
            </a:r>
            <a:r>
              <a:rPr lang="en-US" sz="2000" dirty="0" err="1"/>
              <a:t>JohnStuartMill</a:t>
            </a:r>
            <a:r>
              <a:rPr lang="en-US" sz="2000" dirty="0"/>
              <a:t>". Licensed under Public Domain via Commons - </a:t>
            </a:r>
            <a:r>
              <a:rPr lang="en-US" sz="2000" dirty="0">
                <a:hlinkClick r:id="rId3"/>
              </a:rPr>
              <a:t>https://commons.wikimedia.org/wiki/File:JohnStuartMill.JPG#/</a:t>
            </a:r>
            <a:r>
              <a:rPr lang="en-US" sz="2000" dirty="0" smtClean="0">
                <a:hlinkClick r:id="rId3"/>
              </a:rPr>
              <a:t>media/File:JohnStuartMill.JPG</a:t>
            </a:r>
            <a:r>
              <a:rPr lang="el-GR" sz="2000" dirty="0" smtClean="0"/>
              <a:t> </a:t>
            </a:r>
            <a:endParaRPr lang="el-GR" sz="2000" dirty="0"/>
          </a:p>
          <a:p>
            <a:pPr marL="0" indent="0">
              <a:buNone/>
            </a:pPr>
            <a:r>
              <a:rPr lang="en-US" sz="2000" dirty="0"/>
              <a:t>11. "</a:t>
            </a:r>
            <a:r>
              <a:rPr lang="en-US" sz="2000" dirty="0" err="1"/>
              <a:t>MarxKapital</a:t>
            </a:r>
            <a:r>
              <a:rPr lang="en-US" sz="2000" dirty="0"/>
              <a:t>" by Karl Marx - From </a:t>
            </a:r>
            <a:r>
              <a:rPr lang="en-US" sz="2000" dirty="0" err="1"/>
              <a:t>nl</a:t>
            </a:r>
            <a:r>
              <a:rPr lang="en-US" sz="2000" dirty="0"/>
              <a:t> wiki [1]. Licensed under Public Domain via Wikimedia Commons - </a:t>
            </a:r>
            <a:r>
              <a:rPr lang="en-US" sz="2000" dirty="0">
                <a:hlinkClick r:id="rId4"/>
              </a:rPr>
              <a:t>https://commons.wikimedia.org/wiki/File:MarxKapital.jpg#/</a:t>
            </a:r>
            <a:r>
              <a:rPr lang="en-US" sz="2000" dirty="0" smtClean="0">
                <a:hlinkClick r:id="rId4"/>
              </a:rPr>
              <a:t>media/File:MarxKapital.jpg</a:t>
            </a:r>
            <a:r>
              <a:rPr lang="el-GR" sz="2000" dirty="0" smtClean="0"/>
              <a:t> </a:t>
            </a:r>
            <a:endParaRPr lang="el-GR" sz="2000" dirty="0"/>
          </a:p>
          <a:p>
            <a:pPr marL="0" indent="0">
              <a:buNone/>
            </a:pPr>
            <a:r>
              <a:rPr lang="en-US" sz="2000" dirty="0"/>
              <a:t>12. Weber, Max (1864-1920), 1922: </a:t>
            </a:r>
            <a:r>
              <a:rPr lang="en-US" sz="2000" dirty="0" err="1"/>
              <a:t>Wirtschaft</a:t>
            </a:r>
            <a:r>
              <a:rPr lang="en-US" sz="2000" dirty="0"/>
              <a:t> und </a:t>
            </a:r>
            <a:r>
              <a:rPr lang="en-US" sz="2000" dirty="0" err="1"/>
              <a:t>Gesellschaft</a:t>
            </a:r>
            <a:r>
              <a:rPr lang="en-US" sz="2000" dirty="0"/>
              <a:t>, </a:t>
            </a:r>
            <a:r>
              <a:rPr lang="en-US" sz="2000" dirty="0">
                <a:hlinkClick r:id="rId5"/>
              </a:rPr>
              <a:t>http://</a:t>
            </a:r>
            <a:r>
              <a:rPr lang="en-US" sz="2000" dirty="0" smtClean="0">
                <a:hlinkClick r:id="rId5"/>
              </a:rPr>
              <a:t>sociology.wikia.com/wiki/File:Max_Weber.jpg</a:t>
            </a:r>
            <a:r>
              <a:rPr lang="el-GR" sz="2000" dirty="0" smtClean="0"/>
              <a:t> </a:t>
            </a:r>
            <a:r>
              <a:rPr lang="en-US" sz="2000" dirty="0" smtClean="0"/>
              <a:t> </a:t>
            </a:r>
            <a:endParaRPr lang="el-GR" sz="2000" dirty="0"/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44845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l-GR" sz="2800" dirty="0"/>
              <a:t>ΧΡΟΝΟΛΟΓΙΟ ΝΕΟΛΛΗΝΙΚΗΣ ΙΣΤΟΡΙΑΣ </a:t>
            </a:r>
            <a:r>
              <a:rPr lang="en-US" altLang="el-GR" sz="2800" dirty="0" smtClean="0"/>
              <a:t>1821-1945</a:t>
            </a:r>
            <a:r>
              <a:rPr lang="el-GR" altLang="el-GR" sz="2800" dirty="0"/>
              <a:t> (</a:t>
            </a:r>
            <a:r>
              <a:rPr lang="el-GR" altLang="el-GR" sz="2800" dirty="0" smtClean="0"/>
              <a:t>1/8)</a:t>
            </a:r>
            <a:endParaRPr lang="el-G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700" y="1493837"/>
            <a:ext cx="9072563" cy="4989036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l-GR" sz="3600" dirty="0" smtClean="0"/>
              <a:t>1821 </a:t>
            </a:r>
            <a:r>
              <a:rPr lang="en-US" altLang="el-GR" sz="3600" dirty="0" err="1"/>
              <a:t>Φε</a:t>
            </a:r>
            <a:r>
              <a:rPr lang="en-US" altLang="el-GR" sz="3600" dirty="0"/>
              <a:t>βρουάριος-Μάρτιος</a:t>
            </a:r>
            <a:br>
              <a:rPr lang="en-US" altLang="el-GR" sz="3600" dirty="0"/>
            </a:br>
            <a:r>
              <a:rPr lang="en-US" altLang="el-GR" sz="3600" dirty="0"/>
              <a:t>Ξέσπασμα Ελληνικής </a:t>
            </a:r>
            <a:r>
              <a:rPr lang="en-US" altLang="el-GR" sz="3600" dirty="0" smtClean="0"/>
              <a:t>Επανάστασης</a:t>
            </a:r>
            <a:endParaRPr lang="en-US" altLang="el-GR" sz="36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l-GR" sz="3600" dirty="0"/>
              <a:t>1827 </a:t>
            </a:r>
            <a:r>
              <a:rPr lang="en-US" altLang="el-GR" sz="3600" dirty="0" err="1" smtClean="0"/>
              <a:t>Ιούλιος</a:t>
            </a:r>
            <a:r>
              <a:rPr lang="el-GR" altLang="el-GR" sz="3600" dirty="0" smtClean="0"/>
              <a:t/>
            </a:r>
            <a:br>
              <a:rPr lang="el-GR" altLang="el-GR" sz="3600" dirty="0" smtClean="0"/>
            </a:br>
            <a:r>
              <a:rPr lang="en-US" altLang="el-GR" sz="3600" dirty="0" err="1" smtClean="0"/>
              <a:t>Συνθήκη</a:t>
            </a:r>
            <a:r>
              <a:rPr lang="en-US" altLang="el-GR" sz="3600" dirty="0" smtClean="0"/>
              <a:t> </a:t>
            </a:r>
            <a:r>
              <a:rPr lang="en-US" altLang="el-GR" sz="3600" dirty="0" err="1" smtClean="0"/>
              <a:t>Λονδίνου</a:t>
            </a:r>
            <a:endParaRPr lang="en-US" altLang="el-GR" sz="36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l-GR" sz="3600" dirty="0"/>
              <a:t>1828 </a:t>
            </a:r>
            <a:r>
              <a:rPr lang="el-GR" altLang="el-GR" sz="3600" dirty="0" smtClean="0"/>
              <a:t/>
            </a:r>
            <a:br>
              <a:rPr lang="el-GR" altLang="el-GR" sz="3600" dirty="0" smtClean="0"/>
            </a:br>
            <a:r>
              <a:rPr lang="en-US" altLang="el-GR" sz="3600" dirty="0" smtClean="0"/>
              <a:t>Ο </a:t>
            </a:r>
            <a:r>
              <a:rPr lang="en-US" altLang="el-GR" sz="3600" dirty="0" err="1"/>
              <a:t>Ιωάννης</a:t>
            </a:r>
            <a:r>
              <a:rPr lang="en-US" altLang="el-GR" sz="3600" dirty="0"/>
              <a:t> Καπ</a:t>
            </a:r>
            <a:r>
              <a:rPr lang="en-US" altLang="el-GR" sz="3600" dirty="0" err="1"/>
              <a:t>οδίστρι</a:t>
            </a:r>
            <a:r>
              <a:rPr lang="en-US" altLang="el-GR" sz="3600" dirty="0"/>
              <a:t>ας </a:t>
            </a:r>
            <a:r>
              <a:rPr lang="en-US" altLang="el-GR" sz="3600" dirty="0" smtClean="0"/>
              <a:t>κυβερνήτης</a:t>
            </a:r>
            <a:endParaRPr lang="en-US" altLang="el-GR" sz="36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l-GR" sz="3600" dirty="0"/>
              <a:t>1831 </a:t>
            </a:r>
            <a:r>
              <a:rPr lang="en-US" altLang="el-GR" sz="3600" dirty="0" err="1" smtClean="0"/>
              <a:t>Σε</a:t>
            </a:r>
            <a:r>
              <a:rPr lang="en-US" altLang="el-GR" sz="3600" dirty="0" smtClean="0"/>
              <a:t>πτέμβριος</a:t>
            </a:r>
            <a:r>
              <a:rPr lang="el-GR" altLang="el-GR" sz="3600" dirty="0" smtClean="0"/>
              <a:t/>
            </a:r>
            <a:br>
              <a:rPr lang="el-GR" altLang="el-GR" sz="3600" dirty="0" smtClean="0"/>
            </a:br>
            <a:r>
              <a:rPr lang="en-US" altLang="el-GR" sz="3600" dirty="0" err="1" smtClean="0"/>
              <a:t>Δολοφονί</a:t>
            </a:r>
            <a:r>
              <a:rPr lang="en-US" altLang="el-GR" sz="3600" dirty="0" smtClean="0"/>
              <a:t>α Καποδίστρια</a:t>
            </a:r>
            <a:endParaRPr lang="en-US" altLang="el-GR" sz="36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l-GR" sz="3600" dirty="0"/>
              <a:t>1830 </a:t>
            </a:r>
            <a:r>
              <a:rPr lang="en-US" altLang="el-GR" sz="3600" dirty="0" err="1" smtClean="0"/>
              <a:t>Φε</a:t>
            </a:r>
            <a:r>
              <a:rPr lang="en-US" altLang="el-GR" sz="3600" dirty="0" smtClean="0"/>
              <a:t>βρουάριος</a:t>
            </a:r>
            <a:r>
              <a:rPr lang="el-GR" altLang="el-GR" sz="3600" dirty="0" smtClean="0"/>
              <a:t/>
            </a:r>
            <a:br>
              <a:rPr lang="el-GR" altLang="el-GR" sz="3600" dirty="0" smtClean="0"/>
            </a:br>
            <a:r>
              <a:rPr lang="en-US" altLang="el-GR" sz="3600" dirty="0" err="1" smtClean="0"/>
              <a:t>Πρωτόκολλο</a:t>
            </a:r>
            <a:r>
              <a:rPr lang="en-US" altLang="el-GR" sz="3600" dirty="0" smtClean="0"/>
              <a:t> </a:t>
            </a:r>
            <a:r>
              <a:rPr lang="en-US" altLang="el-GR" sz="3600" dirty="0" err="1"/>
              <a:t>Λονδίνου</a:t>
            </a:r>
            <a:r>
              <a:rPr lang="en-US" altLang="el-GR" sz="3600" dirty="0"/>
              <a:t>: α</a:t>
            </a:r>
            <a:r>
              <a:rPr lang="en-US" altLang="el-GR" sz="3600" dirty="0" err="1"/>
              <a:t>νεξ</a:t>
            </a:r>
            <a:r>
              <a:rPr lang="en-US" altLang="el-GR" sz="3600" dirty="0"/>
              <a:t>αρτησία </a:t>
            </a:r>
            <a:r>
              <a:rPr lang="en-US" altLang="el-GR" sz="3600" dirty="0" smtClean="0"/>
              <a:t>Ελλάδας</a:t>
            </a:r>
            <a:endParaRPr lang="en-US" altLang="el-GR" sz="36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l-GR" sz="3600" dirty="0"/>
              <a:t>1832 </a:t>
            </a:r>
            <a:r>
              <a:rPr lang="en-US" altLang="el-GR" sz="3600" dirty="0" err="1" smtClean="0"/>
              <a:t>Μάϊος</a:t>
            </a:r>
            <a:r>
              <a:rPr lang="el-GR" altLang="el-GR" sz="3600" dirty="0" smtClean="0"/>
              <a:t/>
            </a:r>
            <a:br>
              <a:rPr lang="el-GR" altLang="el-GR" sz="3600" dirty="0" smtClean="0"/>
            </a:br>
            <a:r>
              <a:rPr lang="en-US" altLang="el-GR" sz="3600" dirty="0" err="1" smtClean="0"/>
              <a:t>Συνθήκη</a:t>
            </a:r>
            <a:r>
              <a:rPr lang="en-US" altLang="el-GR" sz="3600" dirty="0" smtClean="0"/>
              <a:t> </a:t>
            </a:r>
            <a:r>
              <a:rPr lang="en-US" altLang="el-GR" sz="3600" dirty="0" err="1"/>
              <a:t>Λονδίνου</a:t>
            </a:r>
            <a:r>
              <a:rPr lang="en-US" altLang="el-GR" sz="3600" dirty="0"/>
              <a:t>: ο </a:t>
            </a:r>
            <a:r>
              <a:rPr lang="en-US" altLang="el-GR" sz="3600" dirty="0" err="1"/>
              <a:t>Όθων</a:t>
            </a:r>
            <a:r>
              <a:rPr lang="en-US" altLang="el-GR" sz="3600" dirty="0"/>
              <a:t> βα</a:t>
            </a:r>
            <a:r>
              <a:rPr lang="en-US" altLang="el-GR" sz="3600" dirty="0" err="1"/>
              <a:t>σιλιάς</a:t>
            </a:r>
            <a:r>
              <a:rPr lang="en-US" altLang="el-GR" sz="3600" dirty="0"/>
              <a:t> </a:t>
            </a:r>
            <a:r>
              <a:rPr lang="en-US" altLang="el-GR" sz="3600" dirty="0" err="1"/>
              <a:t>της</a:t>
            </a:r>
            <a:r>
              <a:rPr lang="en-US" altLang="el-GR" sz="3600" dirty="0"/>
              <a:t> </a:t>
            </a:r>
            <a:r>
              <a:rPr lang="en-US" altLang="el-GR" sz="3600" dirty="0" err="1"/>
              <a:t>Ελλάδ</a:t>
            </a:r>
            <a:r>
              <a:rPr lang="en-US" altLang="el-GR" sz="3600" dirty="0"/>
              <a:t>ας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endParaRPr lang="el-GR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l-GR" sz="2800" dirty="0"/>
              <a:t>ΧΡΟΝΟΛΟΓΙΟ ΝΕΟΛΛΗΝΙΚΗΣ ΙΣΤΟΡΙΑΣ </a:t>
            </a:r>
            <a:r>
              <a:rPr lang="en-US" altLang="el-GR" sz="2800" dirty="0" smtClean="0"/>
              <a:t>1821-1945</a:t>
            </a:r>
            <a:r>
              <a:rPr lang="el-GR" altLang="el-GR" sz="2800" dirty="0" smtClean="0"/>
              <a:t> (2/8)</a:t>
            </a:r>
            <a:endParaRPr lang="el-GR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700" y="1493837"/>
            <a:ext cx="9072563" cy="4989036"/>
          </a:xfr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l-GR" sz="3600" dirty="0"/>
              <a:t>1843 3 </a:t>
            </a:r>
            <a:r>
              <a:rPr lang="en-US" altLang="el-GR" sz="3600" dirty="0" err="1"/>
              <a:t>Σε</a:t>
            </a:r>
            <a:r>
              <a:rPr lang="en-US" altLang="el-GR" sz="3600" dirty="0"/>
              <a:t>πτεμβρίου</a:t>
            </a:r>
            <a:r>
              <a:rPr lang="el-GR" altLang="el-GR" sz="3600" dirty="0"/>
              <a:t/>
            </a:r>
            <a:br>
              <a:rPr lang="el-GR" altLang="el-GR" sz="3600" dirty="0"/>
            </a:br>
            <a:r>
              <a:rPr lang="en-US" altLang="el-GR" sz="3600" dirty="0" err="1"/>
              <a:t>Συντ</a:t>
            </a:r>
            <a:r>
              <a:rPr lang="en-US" altLang="el-GR" sz="3600" dirty="0"/>
              <a:t>αγματική </a:t>
            </a:r>
            <a:r>
              <a:rPr lang="en-US" altLang="el-GR" sz="3600" dirty="0" smtClean="0"/>
              <a:t>επανάσταση</a:t>
            </a:r>
            <a:endParaRPr lang="en-US" altLang="el-GR" sz="36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l-GR" sz="3600" dirty="0"/>
              <a:t>1844 </a:t>
            </a:r>
            <a:r>
              <a:rPr lang="en-US" altLang="el-GR" sz="3600" dirty="0" err="1"/>
              <a:t>Μάρτιος</a:t>
            </a:r>
            <a:r>
              <a:rPr lang="el-GR" altLang="el-GR" sz="3600" dirty="0"/>
              <a:t/>
            </a:r>
            <a:br>
              <a:rPr lang="el-GR" altLang="el-GR" sz="3600" dirty="0"/>
            </a:br>
            <a:r>
              <a:rPr lang="en-US" altLang="el-GR" sz="3600" dirty="0" err="1"/>
              <a:t>Πρώτο</a:t>
            </a:r>
            <a:r>
              <a:rPr lang="en-US" altLang="el-GR" sz="3600" dirty="0"/>
              <a:t> </a:t>
            </a:r>
            <a:r>
              <a:rPr lang="en-US" altLang="el-GR" sz="3600" dirty="0" err="1"/>
              <a:t>ελληνικό</a:t>
            </a:r>
            <a:r>
              <a:rPr lang="en-US" altLang="el-GR" sz="3600" dirty="0"/>
              <a:t> </a:t>
            </a:r>
            <a:r>
              <a:rPr lang="en-US" altLang="el-GR" sz="3600" dirty="0" err="1" smtClean="0"/>
              <a:t>σύντ</a:t>
            </a:r>
            <a:r>
              <a:rPr lang="en-US" altLang="el-GR" sz="3600" dirty="0" smtClean="0"/>
              <a:t>αγμα</a:t>
            </a:r>
            <a:endParaRPr lang="en-US" altLang="el-GR" sz="36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l-GR" sz="3600" dirty="0"/>
              <a:t>1853 – 1856</a:t>
            </a:r>
            <a:r>
              <a:rPr lang="el-GR" altLang="el-GR" sz="3600" dirty="0"/>
              <a:t/>
            </a:r>
            <a:br>
              <a:rPr lang="el-GR" altLang="el-GR" sz="3600" dirty="0"/>
            </a:br>
            <a:r>
              <a:rPr lang="en-US" altLang="el-GR" sz="3600" dirty="0" err="1"/>
              <a:t>Κριμ</a:t>
            </a:r>
            <a:r>
              <a:rPr lang="en-US" altLang="el-GR" sz="3600" dirty="0"/>
              <a:t>αϊκός </a:t>
            </a:r>
            <a:r>
              <a:rPr lang="en-US" altLang="el-GR" sz="3600" dirty="0" smtClean="0"/>
              <a:t>πόλεμος</a:t>
            </a:r>
            <a:endParaRPr lang="en-US" altLang="el-GR" sz="36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l-GR" sz="3600" dirty="0"/>
              <a:t>1854 </a:t>
            </a:r>
            <a:r>
              <a:rPr lang="en-US" altLang="el-GR" sz="3600" dirty="0" err="1"/>
              <a:t>Μάϊος</a:t>
            </a:r>
            <a:r>
              <a:rPr lang="el-GR" altLang="el-GR" sz="3600" dirty="0"/>
              <a:t/>
            </a:r>
            <a:br>
              <a:rPr lang="el-GR" altLang="el-GR" sz="3600" dirty="0"/>
            </a:br>
            <a:r>
              <a:rPr lang="en-US" altLang="el-GR" sz="3600" dirty="0"/>
              <a:t>Υπ</a:t>
            </a:r>
            <a:r>
              <a:rPr lang="en-US" altLang="el-GR" sz="3600" dirty="0" err="1"/>
              <a:t>ουργείο</a:t>
            </a:r>
            <a:r>
              <a:rPr lang="en-US" altLang="el-GR" sz="3600" dirty="0"/>
              <a:t> </a:t>
            </a:r>
            <a:r>
              <a:rPr lang="en-US" altLang="el-GR" sz="3600" dirty="0" smtClean="0"/>
              <a:t>κα</a:t>
            </a:r>
            <a:r>
              <a:rPr lang="en-US" altLang="el-GR" sz="3600" dirty="0" err="1" smtClean="0"/>
              <a:t>τοχής</a:t>
            </a:r>
            <a:endParaRPr lang="en-US" altLang="el-GR" sz="36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l-GR" sz="3600" dirty="0"/>
              <a:t>1856 </a:t>
            </a:r>
            <a:r>
              <a:rPr lang="el-GR" altLang="el-GR" sz="3600" dirty="0"/>
              <a:t/>
            </a:r>
            <a:br>
              <a:rPr lang="el-GR" altLang="el-GR" sz="3600" dirty="0"/>
            </a:br>
            <a:r>
              <a:rPr lang="en-US" altLang="el-GR" sz="3600" dirty="0" err="1"/>
              <a:t>Συνθήκη</a:t>
            </a:r>
            <a:r>
              <a:rPr lang="en-US" altLang="el-GR" sz="3600" dirty="0"/>
              <a:t> </a:t>
            </a:r>
            <a:r>
              <a:rPr lang="en-US" altLang="el-GR" sz="3600" dirty="0" smtClean="0"/>
              <a:t>Πα</a:t>
            </a:r>
            <a:r>
              <a:rPr lang="en-US" altLang="el-GR" sz="3600" dirty="0" err="1" smtClean="0"/>
              <a:t>ρισίων</a:t>
            </a:r>
            <a:endParaRPr lang="en-US" altLang="el-GR" sz="36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l-GR" sz="3600" dirty="0"/>
              <a:t>1856</a:t>
            </a:r>
            <a:r>
              <a:rPr lang="el-GR" altLang="el-GR" sz="3600" dirty="0"/>
              <a:t/>
            </a:r>
            <a:br>
              <a:rPr lang="el-GR" altLang="el-GR" sz="3600" dirty="0"/>
            </a:br>
            <a:r>
              <a:rPr lang="en-US" altLang="el-GR" sz="3600" dirty="0" err="1"/>
              <a:t>Μετ</a:t>
            </a:r>
            <a:r>
              <a:rPr lang="en-US" altLang="el-GR" sz="3600" dirty="0"/>
              <a:t>αρρυθμίσεις στην Οθωμανική Αυτοκρατορία: Τανζιμάτ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endParaRPr lang="el-GR" sz="36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l-GR" sz="2800" dirty="0"/>
              <a:t>ΧΡΟΝΟΛΟΓΙΟ ΝΕΟΛΛΗΝΙΚΗΣ ΙΣΤΟΡΙΑΣ 1821-1945</a:t>
            </a:r>
            <a:r>
              <a:rPr lang="el-GR" altLang="el-GR" sz="2800" dirty="0"/>
              <a:t> </a:t>
            </a:r>
            <a:r>
              <a:rPr lang="el-GR" altLang="el-GR" sz="2800" dirty="0" smtClean="0"/>
              <a:t>(3/8)</a:t>
            </a:r>
            <a:endParaRPr lang="el-G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700" y="1493837"/>
            <a:ext cx="9072563" cy="526416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altLang="el-GR" sz="2000" dirty="0"/>
              <a:t>1862 </a:t>
            </a:r>
            <a:r>
              <a:rPr lang="en-US" altLang="el-GR" sz="2000" dirty="0" err="1"/>
              <a:t>Οκτώ</a:t>
            </a:r>
            <a:r>
              <a:rPr lang="en-US" altLang="el-GR" sz="2000" dirty="0"/>
              <a:t>βριος</a:t>
            </a:r>
            <a:r>
              <a:rPr lang="el-GR" altLang="el-GR" sz="2000" dirty="0"/>
              <a:t/>
            </a:r>
            <a:br>
              <a:rPr lang="el-GR" altLang="el-GR" sz="2000" dirty="0"/>
            </a:br>
            <a:r>
              <a:rPr lang="en-US" altLang="el-GR" sz="2000" dirty="0" err="1"/>
              <a:t>Έξωση</a:t>
            </a:r>
            <a:r>
              <a:rPr lang="en-US" altLang="el-GR" sz="2000" dirty="0"/>
              <a:t> </a:t>
            </a:r>
            <a:r>
              <a:rPr lang="en-US" altLang="el-GR" sz="2000" dirty="0" err="1" smtClean="0"/>
              <a:t>Όθων</a:t>
            </a:r>
            <a:r>
              <a:rPr lang="en-US" altLang="el-GR" sz="2000" dirty="0" smtClean="0"/>
              <a:t>α</a:t>
            </a:r>
            <a:endParaRPr lang="en-US" altLang="el-GR" sz="20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altLang="el-GR" sz="2000" dirty="0"/>
              <a:t>1863</a:t>
            </a:r>
            <a:r>
              <a:rPr lang="el-GR" altLang="el-GR" sz="2000" dirty="0"/>
              <a:t/>
            </a:r>
            <a:br>
              <a:rPr lang="el-GR" altLang="el-GR" sz="2000" dirty="0"/>
            </a:br>
            <a:r>
              <a:rPr lang="en-US" altLang="el-GR" sz="2000" dirty="0" err="1"/>
              <a:t>Άφιξη</a:t>
            </a:r>
            <a:r>
              <a:rPr lang="en-US" altLang="el-GR" sz="2000" dirty="0"/>
              <a:t> </a:t>
            </a:r>
            <a:r>
              <a:rPr lang="en-US" altLang="el-GR" sz="2000" dirty="0" err="1"/>
              <a:t>Γεωργίου</a:t>
            </a:r>
            <a:r>
              <a:rPr lang="en-US" altLang="el-GR" sz="2000" dirty="0"/>
              <a:t> Α</a:t>
            </a:r>
            <a:r>
              <a:rPr lang="en-US" altLang="el-GR" sz="2000" dirty="0" smtClean="0"/>
              <a:t>'</a:t>
            </a:r>
            <a:endParaRPr lang="en-US" altLang="el-GR" sz="20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altLang="el-GR" sz="2000" dirty="0"/>
              <a:t>1864 </a:t>
            </a:r>
            <a:r>
              <a:rPr lang="en-US" altLang="el-GR" sz="2000" dirty="0" err="1"/>
              <a:t>Μάϊος</a:t>
            </a:r>
            <a:r>
              <a:rPr lang="el-GR" altLang="el-GR" sz="2000" dirty="0"/>
              <a:t/>
            </a:r>
            <a:br>
              <a:rPr lang="el-GR" altLang="el-GR" sz="2000" dirty="0"/>
            </a:br>
            <a:r>
              <a:rPr lang="en-US" altLang="el-GR" sz="2000" dirty="0" err="1"/>
              <a:t>Ένωση</a:t>
            </a:r>
            <a:r>
              <a:rPr lang="en-US" altLang="el-GR" sz="2000" dirty="0"/>
              <a:t> </a:t>
            </a:r>
            <a:r>
              <a:rPr lang="en-US" altLang="el-GR" sz="2000" dirty="0" err="1"/>
              <a:t>των</a:t>
            </a:r>
            <a:r>
              <a:rPr lang="en-US" altLang="el-GR" sz="2000" dirty="0"/>
              <a:t> </a:t>
            </a:r>
            <a:r>
              <a:rPr lang="en-US" altLang="el-GR" sz="2000" dirty="0" smtClean="0"/>
              <a:t>Επτα</a:t>
            </a:r>
            <a:r>
              <a:rPr lang="en-US" altLang="el-GR" sz="2000" dirty="0" err="1" smtClean="0"/>
              <a:t>νήσων</a:t>
            </a:r>
            <a:endParaRPr lang="en-US" altLang="el-GR" sz="20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altLang="el-GR" sz="2000" dirty="0"/>
              <a:t>1864</a:t>
            </a:r>
            <a:r>
              <a:rPr lang="el-GR" altLang="el-GR" sz="2000" dirty="0"/>
              <a:t/>
            </a:r>
            <a:br>
              <a:rPr lang="el-GR" altLang="el-GR" sz="2000" dirty="0"/>
            </a:br>
            <a:r>
              <a:rPr lang="en-US" altLang="el-GR" sz="2000" dirty="0" err="1"/>
              <a:t>Δεύτερο</a:t>
            </a:r>
            <a:r>
              <a:rPr lang="en-US" altLang="el-GR" sz="2000" dirty="0"/>
              <a:t> </a:t>
            </a:r>
            <a:r>
              <a:rPr lang="en-US" altLang="el-GR" sz="2000" dirty="0" err="1"/>
              <a:t>ελληνικό</a:t>
            </a:r>
            <a:r>
              <a:rPr lang="en-US" altLang="el-GR" sz="2000" dirty="0"/>
              <a:t> </a:t>
            </a:r>
            <a:r>
              <a:rPr lang="en-US" altLang="el-GR" sz="2000" dirty="0" err="1" smtClean="0"/>
              <a:t>σύντ</a:t>
            </a:r>
            <a:r>
              <a:rPr lang="en-US" altLang="el-GR" sz="2000" dirty="0" smtClean="0"/>
              <a:t>αγμα</a:t>
            </a:r>
            <a:endParaRPr lang="en-US" altLang="el-GR" sz="20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altLang="el-GR" sz="2000" dirty="0"/>
              <a:t>1866-1869</a:t>
            </a:r>
            <a:r>
              <a:rPr lang="el-GR" altLang="el-GR" sz="2000" dirty="0"/>
              <a:t/>
            </a:r>
            <a:br>
              <a:rPr lang="el-GR" altLang="el-GR" sz="2000" dirty="0"/>
            </a:br>
            <a:r>
              <a:rPr lang="en-US" altLang="el-GR" sz="2000" dirty="0" err="1"/>
              <a:t>Κρητική</a:t>
            </a:r>
            <a:r>
              <a:rPr lang="en-US" altLang="el-GR" sz="2000" dirty="0"/>
              <a:t> </a:t>
            </a:r>
            <a:r>
              <a:rPr lang="en-US" altLang="el-GR" sz="2000" dirty="0" smtClean="0"/>
              <a:t>επα</a:t>
            </a:r>
            <a:r>
              <a:rPr lang="en-US" altLang="el-GR" sz="2000" dirty="0" err="1" smtClean="0"/>
              <a:t>νάστ</a:t>
            </a:r>
            <a:r>
              <a:rPr lang="en-US" altLang="el-GR" sz="2000" dirty="0" smtClean="0"/>
              <a:t>αση</a:t>
            </a:r>
            <a:endParaRPr lang="en-US" altLang="el-GR" sz="20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altLang="el-GR" sz="2000" dirty="0"/>
              <a:t>1870</a:t>
            </a:r>
            <a:r>
              <a:rPr lang="el-GR" altLang="el-GR" sz="2000" dirty="0"/>
              <a:t/>
            </a:r>
            <a:br>
              <a:rPr lang="el-GR" altLang="el-GR" sz="2000" dirty="0"/>
            </a:br>
            <a:r>
              <a:rPr lang="en-US" altLang="el-GR" sz="2000" dirty="0" err="1"/>
              <a:t>Βουλγ</a:t>
            </a:r>
            <a:r>
              <a:rPr lang="en-US" altLang="el-GR" sz="2000" dirty="0"/>
              <a:t>αρική </a:t>
            </a:r>
            <a:r>
              <a:rPr lang="en-US" altLang="el-GR" sz="2000" dirty="0" smtClean="0"/>
              <a:t>εξαρχία</a:t>
            </a:r>
            <a:endParaRPr lang="en-US" altLang="el-GR" sz="20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altLang="el-GR" sz="2000" dirty="0"/>
              <a:t>1875</a:t>
            </a:r>
            <a:r>
              <a:rPr lang="el-GR" altLang="el-GR" sz="2000" dirty="0"/>
              <a:t/>
            </a:r>
            <a:br>
              <a:rPr lang="el-GR" altLang="el-GR" sz="2000" dirty="0"/>
            </a:br>
            <a:r>
              <a:rPr lang="en-US" altLang="el-GR" sz="2000" dirty="0" err="1"/>
              <a:t>Αρχή</a:t>
            </a:r>
            <a:r>
              <a:rPr lang="en-US" altLang="el-GR" sz="2000" dirty="0"/>
              <a:t> </a:t>
            </a:r>
            <a:r>
              <a:rPr lang="en-US" altLang="el-GR" sz="2000" dirty="0" err="1"/>
              <a:t>της</a:t>
            </a:r>
            <a:r>
              <a:rPr lang="en-US" altLang="el-GR" sz="2000" dirty="0"/>
              <a:t> </a:t>
            </a:r>
            <a:r>
              <a:rPr lang="en-US" altLang="el-GR" sz="2000" dirty="0" err="1"/>
              <a:t>δεδηλωμένης</a:t>
            </a:r>
            <a:endParaRPr lang="el-GR" sz="20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l-GR" sz="2800" dirty="0"/>
              <a:t>ΧΡΟΝΟΛΟΓΙΟ ΝΕΟΛΛΗΝΙΚΗΣ ΙΣΤΟΡΙΑΣ 1821-1945</a:t>
            </a:r>
            <a:r>
              <a:rPr lang="el-GR" altLang="el-GR" sz="2800" dirty="0"/>
              <a:t> </a:t>
            </a:r>
            <a:r>
              <a:rPr lang="el-GR" altLang="el-GR" sz="2800" dirty="0" smtClean="0"/>
              <a:t>(4/8)</a:t>
            </a:r>
            <a:endParaRPr lang="el-G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700" y="1493837"/>
            <a:ext cx="9072563" cy="4989036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altLang="el-GR" sz="2000" dirty="0"/>
              <a:t>1877-1878</a:t>
            </a:r>
            <a:r>
              <a:rPr lang="el-GR" altLang="el-GR" sz="2000" dirty="0"/>
              <a:t/>
            </a:r>
            <a:br>
              <a:rPr lang="el-GR" altLang="el-GR" sz="2000" dirty="0"/>
            </a:br>
            <a:r>
              <a:rPr lang="en-US" altLang="el-GR" sz="2000" dirty="0" err="1"/>
              <a:t>Ρωσοτουρκικός</a:t>
            </a:r>
            <a:r>
              <a:rPr lang="en-US" altLang="el-GR" sz="2000" dirty="0"/>
              <a:t> </a:t>
            </a:r>
            <a:r>
              <a:rPr lang="en-US" altLang="el-GR" sz="2000" dirty="0" smtClean="0"/>
              <a:t>π</a:t>
            </a:r>
            <a:r>
              <a:rPr lang="en-US" altLang="el-GR" sz="2000" dirty="0" err="1" smtClean="0"/>
              <a:t>όλεμος</a:t>
            </a:r>
            <a:endParaRPr lang="en-US" altLang="el-GR" sz="20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altLang="el-GR" sz="2000" dirty="0"/>
              <a:t>1878 </a:t>
            </a:r>
            <a:r>
              <a:rPr lang="en-US" altLang="el-GR" sz="2000" dirty="0" err="1"/>
              <a:t>Ιούλιος</a:t>
            </a:r>
            <a:r>
              <a:rPr lang="el-GR" altLang="el-GR" sz="2000" dirty="0"/>
              <a:t/>
            </a:r>
            <a:br>
              <a:rPr lang="el-GR" altLang="el-GR" sz="2000" dirty="0"/>
            </a:br>
            <a:r>
              <a:rPr lang="en-US" altLang="el-GR" sz="2000" dirty="0" err="1"/>
              <a:t>Συνέδριο</a:t>
            </a:r>
            <a:r>
              <a:rPr lang="en-US" altLang="el-GR" sz="2000" dirty="0"/>
              <a:t> </a:t>
            </a:r>
            <a:r>
              <a:rPr lang="en-US" altLang="el-GR" sz="2000" dirty="0" err="1"/>
              <a:t>του</a:t>
            </a:r>
            <a:r>
              <a:rPr lang="en-US" altLang="el-GR" sz="2000" dirty="0"/>
              <a:t> </a:t>
            </a:r>
            <a:r>
              <a:rPr lang="en-US" altLang="el-GR" sz="2000" dirty="0" err="1" smtClean="0"/>
              <a:t>Βερολίνου</a:t>
            </a:r>
            <a:endParaRPr lang="en-US" altLang="el-GR" sz="20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altLang="el-GR" sz="2000" dirty="0"/>
              <a:t>1881</a:t>
            </a:r>
            <a:r>
              <a:rPr lang="el-GR" altLang="el-GR" sz="2000" dirty="0"/>
              <a:t/>
            </a:r>
            <a:br>
              <a:rPr lang="el-GR" altLang="el-GR" sz="2000" dirty="0"/>
            </a:br>
            <a:r>
              <a:rPr lang="en-US" altLang="el-GR" sz="2000" dirty="0" err="1"/>
              <a:t>Προσάρτηση</a:t>
            </a:r>
            <a:r>
              <a:rPr lang="en-US" altLang="el-GR" sz="2000" dirty="0"/>
              <a:t> </a:t>
            </a:r>
            <a:r>
              <a:rPr lang="en-US" altLang="el-GR" sz="2000" dirty="0" err="1"/>
              <a:t>Θεσσ</a:t>
            </a:r>
            <a:r>
              <a:rPr lang="en-US" altLang="el-GR" sz="2000" dirty="0"/>
              <a:t>αλίας και </a:t>
            </a:r>
            <a:r>
              <a:rPr lang="en-US" altLang="el-GR" sz="2000" dirty="0" smtClean="0"/>
              <a:t>Άρτας</a:t>
            </a:r>
            <a:endParaRPr lang="en-US" altLang="el-GR" sz="20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altLang="el-GR" sz="2000" dirty="0"/>
              <a:t>1882</a:t>
            </a:r>
            <a:r>
              <a:rPr lang="el-GR" altLang="el-GR" sz="2000" dirty="0"/>
              <a:t/>
            </a:r>
            <a:br>
              <a:rPr lang="el-GR" altLang="el-GR" sz="2000" dirty="0"/>
            </a:br>
            <a:r>
              <a:rPr lang="en-US" altLang="el-GR" sz="2000" dirty="0" err="1"/>
              <a:t>Μεγάλη</a:t>
            </a:r>
            <a:r>
              <a:rPr lang="en-US" altLang="el-GR" sz="2000" dirty="0"/>
              <a:t> </a:t>
            </a:r>
            <a:r>
              <a:rPr lang="en-US" altLang="el-GR" sz="2000" dirty="0" err="1"/>
              <a:t>κυ</a:t>
            </a:r>
            <a:r>
              <a:rPr lang="en-US" altLang="el-GR" sz="2000" dirty="0"/>
              <a:t>βέρνηση </a:t>
            </a:r>
            <a:r>
              <a:rPr lang="en-US" altLang="el-GR" sz="2000" dirty="0" smtClean="0"/>
              <a:t>Τρικούπη</a:t>
            </a:r>
            <a:endParaRPr lang="en-US" altLang="el-GR" sz="20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altLang="el-GR" sz="2000" dirty="0"/>
              <a:t>1897 Απ</a:t>
            </a:r>
            <a:r>
              <a:rPr lang="en-US" altLang="el-GR" sz="2000" dirty="0" err="1"/>
              <a:t>ρίλιος</a:t>
            </a:r>
            <a:r>
              <a:rPr lang="el-GR" altLang="el-GR" sz="2000" dirty="0"/>
              <a:t/>
            </a:r>
            <a:br>
              <a:rPr lang="el-GR" altLang="el-GR" sz="2000" dirty="0"/>
            </a:br>
            <a:r>
              <a:rPr lang="en-US" altLang="el-GR" sz="2000" dirty="0" err="1"/>
              <a:t>Ελληνοτουρκικός</a:t>
            </a:r>
            <a:r>
              <a:rPr lang="en-US" altLang="el-GR" sz="2000" dirty="0"/>
              <a:t> </a:t>
            </a:r>
            <a:r>
              <a:rPr lang="en-US" altLang="el-GR" sz="2000" dirty="0" smtClean="0"/>
              <a:t>π</a:t>
            </a:r>
            <a:r>
              <a:rPr lang="en-US" altLang="el-GR" sz="2000" dirty="0" err="1" smtClean="0"/>
              <a:t>όλεμος</a:t>
            </a:r>
            <a:endParaRPr lang="en-US" altLang="el-GR" sz="20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altLang="el-GR" sz="2000" dirty="0"/>
              <a:t>1898</a:t>
            </a:r>
            <a:r>
              <a:rPr lang="el-GR" altLang="el-GR" sz="2000" dirty="0"/>
              <a:t/>
            </a:r>
            <a:br>
              <a:rPr lang="el-GR" altLang="el-GR" sz="2000" dirty="0"/>
            </a:br>
            <a:r>
              <a:rPr lang="en-US" altLang="el-GR" sz="2000" dirty="0" err="1"/>
              <a:t>Διεθνής</a:t>
            </a:r>
            <a:r>
              <a:rPr lang="en-US" altLang="el-GR" sz="2000" dirty="0"/>
              <a:t> </a:t>
            </a:r>
            <a:r>
              <a:rPr lang="en-US" altLang="el-GR" sz="2000" dirty="0" err="1"/>
              <a:t>Οικονομικός</a:t>
            </a:r>
            <a:r>
              <a:rPr lang="en-US" altLang="el-GR" sz="2000" dirty="0"/>
              <a:t> </a:t>
            </a:r>
            <a:r>
              <a:rPr lang="en-US" altLang="el-GR" sz="2000" dirty="0" err="1"/>
              <a:t>Έλεγχος</a:t>
            </a:r>
            <a:endParaRPr lang="en-US" altLang="el-GR" sz="20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l-GR" sz="20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l-GR" sz="2800" dirty="0"/>
              <a:t>ΧΡΟΝΟΛΟΓΙΟ ΝΕΟΛΛΗΝΙΚΗΣ ΙΣΤΟΡΙΑΣ 1821-1945</a:t>
            </a:r>
            <a:r>
              <a:rPr lang="el-GR" altLang="el-GR" sz="2800" dirty="0"/>
              <a:t> </a:t>
            </a:r>
            <a:r>
              <a:rPr lang="el-GR" altLang="el-GR" sz="2800" dirty="0" smtClean="0"/>
              <a:t>(5/8)</a:t>
            </a:r>
            <a:endParaRPr lang="el-G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700" y="1493837"/>
            <a:ext cx="9072563" cy="534036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altLang="el-GR" sz="2000" dirty="0"/>
              <a:t>1909 </a:t>
            </a:r>
            <a:r>
              <a:rPr lang="en-US" altLang="el-GR" sz="2000" dirty="0" err="1"/>
              <a:t>Αύγουστος</a:t>
            </a:r>
            <a:r>
              <a:rPr lang="el-GR" altLang="el-GR" sz="2000" dirty="0"/>
              <a:t/>
            </a:r>
            <a:br>
              <a:rPr lang="el-GR" altLang="el-GR" sz="2000" dirty="0"/>
            </a:br>
            <a:r>
              <a:rPr lang="en-US" altLang="el-GR" sz="2000" dirty="0" err="1"/>
              <a:t>Στρ</a:t>
            </a:r>
            <a:r>
              <a:rPr lang="en-US" altLang="el-GR" sz="2000" dirty="0"/>
              <a:t>ατιωτική εξέγερση στο </a:t>
            </a:r>
            <a:r>
              <a:rPr lang="en-US" altLang="el-GR" sz="2000" dirty="0" smtClean="0"/>
              <a:t>Γουδί</a:t>
            </a:r>
            <a:endParaRPr lang="en-US" altLang="el-GR" sz="20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altLang="el-GR" sz="2000" dirty="0"/>
              <a:t>1911</a:t>
            </a:r>
            <a:r>
              <a:rPr lang="el-GR" altLang="el-GR" sz="2000" dirty="0"/>
              <a:t/>
            </a:r>
            <a:br>
              <a:rPr lang="el-GR" altLang="el-GR" sz="2000" dirty="0"/>
            </a:br>
            <a:r>
              <a:rPr lang="en-US" altLang="el-GR" sz="2000" dirty="0" err="1"/>
              <a:t>Αν</a:t>
            </a:r>
            <a:r>
              <a:rPr lang="en-US" altLang="el-GR" sz="2000" dirty="0"/>
              <a:t>αθεώρηση </a:t>
            </a:r>
            <a:r>
              <a:rPr lang="en-US" altLang="el-GR" sz="2000" dirty="0" smtClean="0"/>
              <a:t>συντάγματος</a:t>
            </a:r>
            <a:endParaRPr lang="en-US" altLang="el-GR" sz="20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altLang="el-GR" sz="2000" dirty="0"/>
              <a:t>1912-1913</a:t>
            </a:r>
            <a:r>
              <a:rPr lang="el-GR" altLang="el-GR" sz="2000" dirty="0"/>
              <a:t/>
            </a:r>
            <a:br>
              <a:rPr lang="el-GR" altLang="el-GR" sz="2000" dirty="0"/>
            </a:br>
            <a:r>
              <a:rPr lang="en-US" altLang="el-GR" sz="2000" dirty="0"/>
              <a:t>Βα</a:t>
            </a:r>
            <a:r>
              <a:rPr lang="en-US" altLang="el-GR" sz="2000" dirty="0" err="1"/>
              <a:t>λκ</a:t>
            </a:r>
            <a:r>
              <a:rPr lang="en-US" altLang="el-GR" sz="2000" dirty="0"/>
              <a:t>ανικοί </a:t>
            </a:r>
            <a:r>
              <a:rPr lang="en-US" altLang="el-GR" sz="2000" dirty="0" smtClean="0"/>
              <a:t>πόλεμοι</a:t>
            </a:r>
            <a:endParaRPr lang="en-US" altLang="el-GR" sz="20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altLang="el-GR" sz="2000" dirty="0"/>
              <a:t>1913 </a:t>
            </a:r>
            <a:r>
              <a:rPr lang="en-US" altLang="el-GR" sz="2000" dirty="0" err="1"/>
              <a:t>Μάρτιος</a:t>
            </a:r>
            <a:r>
              <a:rPr lang="el-GR" altLang="el-GR" sz="2000" dirty="0"/>
              <a:t/>
            </a:r>
            <a:br>
              <a:rPr lang="el-GR" altLang="el-GR" sz="2000" dirty="0"/>
            </a:br>
            <a:r>
              <a:rPr lang="en-US" altLang="el-GR" sz="2000" dirty="0" err="1"/>
              <a:t>Δολοφονί</a:t>
            </a:r>
            <a:r>
              <a:rPr lang="en-US" altLang="el-GR" sz="2000" dirty="0"/>
              <a:t>α Γεωργίου Α' - Άνοδος Κωνσταντίνου Α</a:t>
            </a:r>
            <a:r>
              <a:rPr lang="en-US" altLang="el-GR" sz="2000" dirty="0" smtClean="0"/>
              <a:t>'</a:t>
            </a:r>
            <a:endParaRPr lang="en-US" altLang="el-GR" sz="20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altLang="el-GR" sz="2000" dirty="0"/>
              <a:t>1913 </a:t>
            </a:r>
            <a:r>
              <a:rPr lang="en-US" altLang="el-GR" sz="2000" dirty="0" err="1"/>
              <a:t>Ιούλιος</a:t>
            </a:r>
            <a:r>
              <a:rPr lang="el-GR" altLang="el-GR" sz="2000" dirty="0"/>
              <a:t/>
            </a:r>
            <a:br>
              <a:rPr lang="el-GR" altLang="el-GR" sz="2000" dirty="0"/>
            </a:br>
            <a:r>
              <a:rPr lang="en-US" altLang="el-GR" sz="2000" dirty="0" err="1"/>
              <a:t>Συνθήκη</a:t>
            </a:r>
            <a:r>
              <a:rPr lang="en-US" altLang="el-GR" sz="2000" dirty="0"/>
              <a:t> </a:t>
            </a:r>
            <a:r>
              <a:rPr lang="en-US" altLang="el-GR" sz="2000" dirty="0" err="1" smtClean="0"/>
              <a:t>Βουκουρεστίου</a:t>
            </a:r>
            <a:endParaRPr lang="en-US" altLang="el-GR" sz="20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altLang="el-GR" sz="2000" dirty="0"/>
              <a:t>1914-1918</a:t>
            </a:r>
            <a:r>
              <a:rPr lang="el-GR" altLang="el-GR" sz="2000" dirty="0"/>
              <a:t/>
            </a:r>
            <a:br>
              <a:rPr lang="el-GR" altLang="el-GR" sz="2000" dirty="0"/>
            </a:br>
            <a:r>
              <a:rPr lang="en-US" altLang="el-GR" sz="2000" dirty="0" err="1"/>
              <a:t>Πρώτος</a:t>
            </a:r>
            <a:r>
              <a:rPr lang="en-US" altLang="el-GR" sz="2000" dirty="0"/>
              <a:t> Πα</a:t>
            </a:r>
            <a:r>
              <a:rPr lang="en-US" altLang="el-GR" sz="2000" dirty="0" err="1"/>
              <a:t>γκόσμιος</a:t>
            </a:r>
            <a:r>
              <a:rPr lang="en-US" altLang="el-GR" sz="2000" dirty="0"/>
              <a:t> </a:t>
            </a:r>
            <a:r>
              <a:rPr lang="en-US" altLang="el-GR" sz="2000" dirty="0" err="1" smtClean="0"/>
              <a:t>Πόλεμος</a:t>
            </a:r>
            <a:endParaRPr lang="en-US" altLang="el-GR" sz="20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altLang="el-GR" sz="2000" dirty="0"/>
              <a:t>1915</a:t>
            </a:r>
            <a:r>
              <a:rPr lang="el-GR" altLang="el-GR" sz="2000" dirty="0"/>
              <a:t/>
            </a:r>
            <a:br>
              <a:rPr lang="el-GR" altLang="el-GR" sz="2000" dirty="0"/>
            </a:br>
            <a:r>
              <a:rPr lang="en-US" altLang="el-GR" sz="2000" dirty="0" err="1"/>
              <a:t>Εθνικός</a:t>
            </a:r>
            <a:r>
              <a:rPr lang="en-US" altLang="el-GR" sz="2000" dirty="0"/>
              <a:t> </a:t>
            </a:r>
            <a:r>
              <a:rPr lang="en-US" altLang="el-GR" sz="2000" dirty="0" err="1" smtClean="0"/>
              <a:t>διχ</a:t>
            </a:r>
            <a:r>
              <a:rPr lang="en-US" altLang="el-GR" sz="2000" dirty="0" smtClean="0"/>
              <a:t>ασμός</a:t>
            </a:r>
            <a:endParaRPr lang="en-US" altLang="el-GR" sz="20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altLang="el-GR" sz="2000" dirty="0"/>
              <a:t>1917</a:t>
            </a:r>
            <a:r>
              <a:rPr lang="el-GR" altLang="el-GR" sz="2000" dirty="0"/>
              <a:t/>
            </a:r>
            <a:br>
              <a:rPr lang="el-GR" altLang="el-GR" sz="2000" dirty="0"/>
            </a:br>
            <a:r>
              <a:rPr lang="en-US" altLang="el-GR" sz="2000" dirty="0" err="1"/>
              <a:t>Είσοδος</a:t>
            </a:r>
            <a:r>
              <a:rPr lang="en-US" altLang="el-GR" sz="2000" dirty="0"/>
              <a:t> </a:t>
            </a:r>
            <a:r>
              <a:rPr lang="en-US" altLang="el-GR" sz="2000" dirty="0" err="1"/>
              <a:t>Ελλάδ</a:t>
            </a:r>
            <a:r>
              <a:rPr lang="en-US" altLang="el-GR" sz="2000" dirty="0"/>
              <a:t>ας στον Παγκόσμιο </a:t>
            </a:r>
            <a:r>
              <a:rPr lang="en-US" altLang="el-GR" sz="2000" dirty="0" smtClean="0"/>
              <a:t>Πόλεμο</a:t>
            </a:r>
            <a:endParaRPr lang="el-GR" sz="20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</TotalTime>
  <Words>1514</Words>
  <Application>Microsoft Office PowerPoint</Application>
  <PresentationFormat>Custom</PresentationFormat>
  <Paragraphs>257</Paragraphs>
  <Slides>45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2" baseType="lpstr">
      <vt:lpstr>Arial Unicode MS</vt:lpstr>
      <vt:lpstr>ＭＳ Ｐゴシック</vt:lpstr>
      <vt:lpstr>Arial</vt:lpstr>
      <vt:lpstr>Calibri</vt:lpstr>
      <vt:lpstr>Times New Roman</vt:lpstr>
      <vt:lpstr>Wingdings</vt:lpstr>
      <vt:lpstr>Θέμα του Office</vt:lpstr>
      <vt:lpstr>Νεότερη Ελληνική Ιστορία Α'</vt:lpstr>
      <vt:lpstr>Η συγκρότηση του ελληνικού εθνικού κράτους  (1821-1940) </vt:lpstr>
      <vt:lpstr>Βιβλία (Α)</vt:lpstr>
      <vt:lpstr>Βιβλία (Β)</vt:lpstr>
      <vt:lpstr>ΧΡΟΝΟΛΟΓΙΟ ΝΕΟΛΛΗΝΙΚΗΣ ΙΣΤΟΡΙΑΣ 1821-1945 (1/8)</vt:lpstr>
      <vt:lpstr>ΧΡΟΝΟΛΟΓΙΟ ΝΕΟΛΛΗΝΙΚΗΣ ΙΣΤΟΡΙΑΣ 1821-1945 (2/8)</vt:lpstr>
      <vt:lpstr>ΧΡΟΝΟΛΟΓΙΟ ΝΕΟΛΛΗΝΙΚΗΣ ΙΣΤΟΡΙΑΣ 1821-1945 (3/8)</vt:lpstr>
      <vt:lpstr>ΧΡΟΝΟΛΟΓΙΟ ΝΕΟΛΛΗΝΙΚΗΣ ΙΣΤΟΡΙΑΣ 1821-1945 (4/8)</vt:lpstr>
      <vt:lpstr>ΧΡΟΝΟΛΟΓΙΟ ΝΕΟΛΛΗΝΙΚΗΣ ΙΣΤΟΡΙΑΣ 1821-1945 (5/8)</vt:lpstr>
      <vt:lpstr>ΧΡΟΝΟΛΟΓΙΟ ΝΕΟΛΛΗΝΙΚΗΣ ΙΣΤΟΡΙΑΣ 1821-1945 (6/8)</vt:lpstr>
      <vt:lpstr>ΧΡΟΝΟΛΟΓΙΟ ΝΕΟΛΛΗΝΙΚΗΣ ΙΣΤΟΡΙΑΣ 1821-1945 (7/8)</vt:lpstr>
      <vt:lpstr>ΧΡΟΝΟΛΟΓΙΟ ΝΕΟΛΛΗΝΙΚΗΣ ΙΣΤΟΡΙΑΣ 1821-1945 (8/8)</vt:lpstr>
      <vt:lpstr>Το κράτος</vt:lpstr>
      <vt:lpstr>Ορισμός κράτους (Μάνεσης, 1967):</vt:lpstr>
      <vt:lpstr>ΧΑΡΑΚΤΗΡΙΣΤΙΚΑ ΚΡΑΤΩΝ</vt:lpstr>
      <vt:lpstr>Φάσεις επιβολής καταναγκασμού και άντλησης κεφαλαίων (Tilly)</vt:lpstr>
      <vt:lpstr>Μορφές κρατών</vt:lpstr>
      <vt:lpstr>Ευρώπη,1648 </vt:lpstr>
      <vt:lpstr>ΚΛΑΣΣΙΚΕΣ ΘΕΩΡΙΕΣ ΠΕΡΙ ΚΡΑΤΟΥΣ</vt:lpstr>
      <vt:lpstr>Bodin, Jean (1530-1596)  1576: Six Livres de la République</vt:lpstr>
      <vt:lpstr>Bodin, Jean (1530-1596)  1576: Six Livres de la République</vt:lpstr>
      <vt:lpstr>Grotius, Hugo (1583-1645)  1625: De jure belli ac pacis libri tres</vt:lpstr>
      <vt:lpstr>Hobbes, Thomas (1588-1679)  1651: Leviathan, or the Matter, Form, and Power of a Commonwealth, Ecclesiastical and Civil</vt:lpstr>
      <vt:lpstr>Locke, John (1632-1704)  1690: Two Treatises of Government</vt:lpstr>
      <vt:lpstr>Rousseau, Jean-Jacques (1712-1778)  1762: Du Contrat social</vt:lpstr>
      <vt:lpstr>Smith, Adam (1723-1790)  1776: An Inquiry into the nature and causes of the Wealth of Nations</vt:lpstr>
      <vt:lpstr>Hegel, G. W. F. (1770-1831)  1821: Naturrecht und Staatswissenschaft im Grundrisse </vt:lpstr>
      <vt:lpstr>Mill, John Stuart (1806-1873) 1859: On Liberty</vt:lpstr>
      <vt:lpstr>Marx, Karl (1818-1883) 1867-1894: Das Kapital</vt:lpstr>
      <vt:lpstr>Weber, Max (1864-1920)  1922: Wirtschaft und Gesellschaft</vt:lpstr>
      <vt:lpstr>Ανακεφαλαίωση</vt:lpstr>
      <vt:lpstr>Βοηθητικές ερωτήσεις:</vt:lpstr>
      <vt:lpstr>Βιβλιογραφία (1/2)</vt:lpstr>
      <vt:lpstr>Βιβλιογραφία (2/2)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(1/4)</vt:lpstr>
      <vt:lpstr>Σημείωμα Χρήσης Έργων Τρίτων (2/4)</vt:lpstr>
      <vt:lpstr>Σημείωμα Χρήσης Έργων Τρίτων (3/4)</vt:lpstr>
      <vt:lpstr>Σημείωμα Χρήσης Έργων Τρίτων (4/4)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Yannis</dc:creator>
  <cp:lastModifiedBy>Yannis</cp:lastModifiedBy>
  <cp:revision>82</cp:revision>
  <cp:lastPrinted>1601-01-01T00:00:00Z</cp:lastPrinted>
  <dcterms:created xsi:type="dcterms:W3CDTF">1601-01-01T00:00:00Z</dcterms:created>
  <dcterms:modified xsi:type="dcterms:W3CDTF">2015-11-30T09:42:56Z</dcterms:modified>
</cp:coreProperties>
</file>