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84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9" r:id="rId12"/>
    <p:sldId id="268" r:id="rId13"/>
    <p:sldId id="270" r:id="rId14"/>
    <p:sldId id="271" r:id="rId15"/>
    <p:sldId id="272" r:id="rId16"/>
    <p:sldId id="262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10" autoAdjust="0"/>
    <p:restoredTop sz="94660"/>
  </p:normalViewPr>
  <p:slideViewPr>
    <p:cSldViewPr>
      <p:cViewPr varScale="1">
        <p:scale>
          <a:sx n="100" d="100"/>
          <a:sy n="100" d="100"/>
        </p:scale>
        <p:origin x="-9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DC69A-D91F-4F62-AD9B-BDE2E51E8989}" type="datetimeFigureOut">
              <a:rPr lang="el-GR" smtClean="0"/>
              <a:pPr/>
              <a:t>1/12/2015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71164-42D1-4394-9B3C-FE0300C35BE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4523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AE0CD6-9126-4088-8943-5B636C0C7371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34910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21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8313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22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3262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23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6277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043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25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24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26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296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80611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14422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86479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  <a:p>
            <a:endParaRPr lang="el-GR" sz="1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08579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xmlns="" val="3785977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8476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03653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24904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545031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212617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8109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955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PHIL5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inglink.com/scene/69540655447985356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thinglink.com/scene/695406554479853568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57350" y="1844824"/>
            <a:ext cx="5829300" cy="1339463"/>
          </a:xfrm>
        </p:spPr>
        <p:txBody>
          <a:bodyPr>
            <a:normAutofit fontScale="90000"/>
          </a:bodyPr>
          <a:lstStyle/>
          <a:p>
            <a:r>
              <a:rPr lang="el-GR" dirty="0"/>
              <a:t>ΚΦΑ 14 Εισαγωγή στην Αρχαία Ελληνική Μυθολογία</a:t>
            </a:r>
            <a:r>
              <a:rPr lang="en-US" dirty="0"/>
              <a:t> </a:t>
            </a:r>
            <a:r>
              <a:rPr lang="el-GR" dirty="0"/>
              <a:t>και </a:t>
            </a:r>
            <a:r>
              <a:rPr lang="el-GR" dirty="0" smtClean="0"/>
              <a:t>Θρησκεία</a:t>
            </a:r>
            <a:endParaRPr lang="en-US" sz="3600" dirty="0">
              <a:solidFill>
                <a:srgbClr val="5075B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3429000"/>
            <a:ext cx="7488832" cy="2376264"/>
          </a:xfrm>
        </p:spPr>
        <p:txBody>
          <a:bodyPr>
            <a:noAutofit/>
          </a:bodyPr>
          <a:lstStyle/>
          <a:p>
            <a:r>
              <a:rPr lang="el-GR" sz="2400" dirty="0" smtClean="0">
                <a:solidFill>
                  <a:srgbClr val="5075BC"/>
                </a:solidFill>
              </a:rPr>
              <a:t>Ενότητα Δ:</a:t>
            </a:r>
            <a:r>
              <a:rPr lang="el-GR" sz="2400" dirty="0" smtClean="0"/>
              <a:t> </a:t>
            </a:r>
            <a:r>
              <a:rPr lang="el-GR" sz="2400" dirty="0"/>
              <a:t>Ορισμός και Διαμόρφωση του </a:t>
            </a:r>
            <a:r>
              <a:rPr lang="el-GR" sz="2400" dirty="0" smtClean="0"/>
              <a:t>ήρωα </a:t>
            </a:r>
            <a:br>
              <a:rPr lang="el-GR" sz="2400" dirty="0" smtClean="0"/>
            </a:br>
            <a:r>
              <a:rPr lang="el-GR" sz="2400" dirty="0" smtClean="0"/>
              <a:t>(</a:t>
            </a:r>
            <a:r>
              <a:rPr lang="el-GR" sz="2400" dirty="0"/>
              <a:t>Έπος και Δράμα)</a:t>
            </a:r>
          </a:p>
          <a:p>
            <a:r>
              <a:rPr lang="el-GR" sz="2400" dirty="0" smtClean="0"/>
              <a:t>Μάθημα </a:t>
            </a:r>
            <a:r>
              <a:rPr lang="en-US" sz="2400" dirty="0" smtClean="0"/>
              <a:t>8</a:t>
            </a:r>
            <a:r>
              <a:rPr lang="el-GR" sz="2400" baseline="30000" dirty="0" smtClean="0"/>
              <a:t>ο</a:t>
            </a:r>
            <a:r>
              <a:rPr lang="el-GR" sz="2400" dirty="0"/>
              <a:t>: «Εισαγωγή στην Οδύσσεια (1)»</a:t>
            </a:r>
            <a:endParaRPr lang="en-US" sz="2400" dirty="0"/>
          </a:p>
          <a:p>
            <a:r>
              <a:rPr lang="el-GR" sz="2400" dirty="0" smtClean="0"/>
              <a:t>Σοφία</a:t>
            </a:r>
            <a:r>
              <a:rPr lang="en-US" sz="2400" dirty="0" smtClean="0"/>
              <a:t> </a:t>
            </a:r>
            <a:r>
              <a:rPr lang="el-GR" sz="2400" dirty="0"/>
              <a:t>Παπαϊωάννου</a:t>
            </a:r>
          </a:p>
          <a:p>
            <a:r>
              <a:rPr lang="el-GR" sz="2400" dirty="0"/>
              <a:t>Φιλοσοφική Σχολή</a:t>
            </a:r>
          </a:p>
          <a:p>
            <a:r>
              <a:rPr lang="el-GR" sz="2400" dirty="0"/>
              <a:t>Τμήμα </a:t>
            </a:r>
            <a:r>
              <a:rPr lang="el-GR" sz="2400" dirty="0" smtClean="0"/>
              <a:t>Φιλολογίας</a:t>
            </a:r>
            <a:endParaRPr lang="el-GR" sz="900" dirty="0" smtClean="0"/>
          </a:p>
          <a:p>
            <a:endParaRPr lang="el-GR" sz="900" dirty="0"/>
          </a:p>
        </p:txBody>
      </p:sp>
    </p:spTree>
    <p:extLst>
      <p:ext uri="{BB962C8B-B14F-4D97-AF65-F5344CB8AC3E}">
        <p14:creationId xmlns:p14="http://schemas.microsoft.com/office/powerpoint/2010/main" xmlns="" val="358217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346646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Είσαι ο γιος του Οδυσσέα;;;;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980728"/>
            <a:ext cx="8640960" cy="5688632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τόδε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εἰπὲ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ἀτρεκέως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κατάλεξον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ἐξ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αὐτοῖο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τόσος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πάϊς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Ὀδυσῆος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αἰνῶς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κεφαλήν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ὄμματα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καλὰ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ἔοικας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κείνῳ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θαμὰ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τοῖον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ἐμισγόμεθ᾽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ἀλλήλοισιν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/>
              <a:t>….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τοιγὰρ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ἐγώ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ξεῖνε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μάλ᾽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ἀτρεκέως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ἀγορεύσω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     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μήτηρ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μέν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τέ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μέ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φησι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τοῦ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ἔμμεναι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αὐτὰρ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ἐγώ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γε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οὐκ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οἶδ᾽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γάρ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ἑὸν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γόνον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ἀνέγνω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ὡς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δὴ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ἐγώ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γ᾽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ὄφελον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μάκαρός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νύ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τευ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ἔμμεναι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υἱὸς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ἀνέρος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ὃν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κτεάτεσσιν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ἑοῖς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ἔπι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γῆρας</a:t>
            </a:r>
            <a:r>
              <a:rPr lang="el-GR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u="sng" dirty="0" err="1" smtClean="0">
                <a:latin typeface="Times New Roman" pitchFamily="18" charset="0"/>
                <a:cs typeface="Times New Roman" pitchFamily="18" charset="0"/>
              </a:rPr>
              <a:t>ἔτετμε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νῦν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ὃς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ἀποτμότατος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γένετο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θνητῶν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ἀνθρώπων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τοῦ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ἔκ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φασι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γενέσθαι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l-GR" dirty="0" smtClean="0"/>
              <a:t>	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1.206-9, 214-20</a:t>
            </a:r>
          </a:p>
          <a:p>
            <a:pPr marL="0" indent="0">
              <a:spcBef>
                <a:spcPts val="0"/>
              </a:spcBef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Autofit/>
          </a:bodyPr>
          <a:lstStyle/>
          <a:p>
            <a:r>
              <a:rPr lang="el-GR" sz="4000" dirty="0" smtClean="0"/>
              <a:t>Μα τι συμβαίνει εδώ;;;;… 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620688"/>
            <a:ext cx="8640960" cy="547260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ἄγε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τόδε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εἰπὲ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ἀτρεκέως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κατάλεξον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τίς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δαίς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τίς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ὅμιλος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ὅδ᾽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ἔπλετο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τίπτε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δέ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σε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χρεώ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εἰλαπίνη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ἠὲ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γάμος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οὐκ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ἔρανος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τάδε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γ᾽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ἐστίν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ὥς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τέ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ὑβρίζοντες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ὑπερφιάλως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δοκέουσι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δαίνυσθαι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κατὰ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δῶμα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νεμεσσήσαιτό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κεν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ἀνὴρ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αἴσχεα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πόλλ᾽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ὁρόων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πινυτός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γε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μετέλθοι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."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τὴν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αὖ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Τηλέμαχος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πεπνυμένος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ἀντίον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ηὔδα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ξεῖν᾽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ἂρ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δὴ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ταῦτά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ἀνείρεαι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ἠδὲ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μεταλλᾷς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μέλλεν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μέν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ποτε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οἶκος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ὅδ᾽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ἀφνειὸς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ἀμύμων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ἔμμεναι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ὄφρ᾽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ἔτι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κεῖνος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ἀνὴρ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ἐπιδήμιος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ἦεν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νῦν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ἑτέρως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ἐβόλοντο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θεοὶ</a:t>
            </a:r>
            <a:r>
              <a:rPr lang="el-G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κακὰ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μητιόωντες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οἳ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κεῖνον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ἄιστον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ἐποίησαν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περὶ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πάντων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ἀνθρώπων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	…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Οδ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. 1.224-36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1.234-8,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250-1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836712"/>
            <a:ext cx="8496944" cy="528945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νῦν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ἀκλειῶς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ἅρπυιαι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ἀνηρείψαντο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οἴχετ᾽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ἄιστος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ἄπυστος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ἐμοὶ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ὀδύνας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γόους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κάλλιπεν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κεῖνον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ὀδυρόμενος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στεναχίζω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οἶον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ἐπεί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νύ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θεοὶ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κακὰ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κήδε᾽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ἔτευξαν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…. &lt; τους μνηστήρες, οι οποίοι &gt;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φθινύθουσιν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ἔδοντες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οἶκον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ἐμόν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τάχα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με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διαρραίσουσι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(1.234-8, 250-1)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</a:t>
            </a:r>
            <a:r>
              <a:rPr lang="el-GR" dirty="0"/>
              <a:t>1.253-5, </a:t>
            </a:r>
            <a:r>
              <a:rPr lang="el-GR" dirty="0" smtClean="0"/>
              <a:t>267-71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68863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ἐπαλαστήσασα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προσηύδα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Παλλὰς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Ἀθήνη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"ὢ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πόποι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ἦ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πολλὸν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ἀποιχομένου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Ὀδυσῆος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δεύῃ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ὅ κε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μνηστῆρσιν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ἀναιδέσι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χεῖρας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ἐφείη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….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ἦ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ταῦτα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θεῶν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γούνασι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κεῖται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ἤ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νοστήσας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ἀποτίσεται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ἦε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οὐκί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οἷσιν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μεγάροισι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σὲ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φράζεσθαι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ἄνωγα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ὅππως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κε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μνηστῆρας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ἀπώσεαι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ἐκ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μεγάροιο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νῦν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ξυνίει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ἐμῶν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ἐμπάζεο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μύθων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i="1" dirty="0" smtClean="0"/>
              <a:t>				Οδ</a:t>
            </a:r>
            <a:r>
              <a:rPr lang="el-GR" dirty="0" smtClean="0"/>
              <a:t>. 1.253-5, 267-71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Σχέδιο Δράσης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877272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Σύγκληση Αγοράς – να φύγουν οι μνηστήρες </a:t>
            </a:r>
          </a:p>
          <a:p>
            <a:r>
              <a:rPr lang="el-GR" dirty="0" smtClean="0"/>
              <a:t>Να πας στην Πύλο και τη Σπάρτη. Γιατί; </a:t>
            </a:r>
          </a:p>
          <a:p>
            <a:r>
              <a:rPr lang="el-GR" dirty="0" smtClean="0"/>
              <a:t>Θα πράξεις αναλόγως με αυτά που θα μάθεις </a:t>
            </a:r>
          </a:p>
          <a:p>
            <a:pPr>
              <a:buNone/>
            </a:pPr>
            <a:r>
              <a:rPr lang="el-GR" dirty="0" smtClean="0"/>
              <a:t>Αλλά οπωσδήποτε στο τέλος …  (1.294κεξ.)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φράζεσθαι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ἔπειτα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κατὰ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φρένα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κατὰ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θυμὸν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ὅππως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κε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μνηστῆρας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μεγάροισι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τεοῖσι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κτείνῃς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ἠὲ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δόλῳ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ἢ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ἀμφαδόν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οὐδέ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τί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σε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χρὴ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νηπιάας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ὀχέειν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οὐκέτι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τηλίκος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ἐσσι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ἢ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οὐκ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ἀίεις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οἷον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κλέος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ἔλλαβε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δῖος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Ὀρέστης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πάντας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ἀνθρώπους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ἔκτανε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πατροφονῆα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Αἴγισθον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δολόμητιν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ὅ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πατέρα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κλυτὸν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ἔκτα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σύ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φίλος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μάλα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γάρ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ὁρόω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καλόν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μέγαν</a:t>
            </a:r>
            <a:r>
              <a:rPr lang="el-G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τε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b="1" dirty="0" err="1" smtClean="0">
                <a:latin typeface="Times New Roman" pitchFamily="18" charset="0"/>
                <a:cs typeface="Times New Roman" pitchFamily="18" charset="0"/>
              </a:rPr>
              <a:t>ἄλκιμος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 err="1" smtClean="0">
                <a:latin typeface="Times New Roman" pitchFamily="18" charset="0"/>
                <a:cs typeface="Times New Roman" pitchFamily="18" charset="0"/>
              </a:rPr>
              <a:t>ἔσσ᾽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ἵνα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σε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ὀψιγόνων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ἐὺ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εἴπῃ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Σχέδιο δράσης (συνέχεια)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/>
          <a:lstStyle/>
          <a:p>
            <a:r>
              <a:rPr lang="el-GR" dirty="0" smtClean="0"/>
              <a:t>Εντολές στην Πηνελόπη  (359: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τοῦ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κράτος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ἔστ᾽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οἴκῳ</a:t>
            </a:r>
            <a:r>
              <a:rPr lang="el-GR" dirty="0" smtClean="0"/>
              <a:t>.)</a:t>
            </a:r>
          </a:p>
          <a:p>
            <a:r>
              <a:rPr lang="el-GR" dirty="0" smtClean="0"/>
              <a:t>Πρώτη λογομαχία με τους μνηστήρες </a:t>
            </a:r>
          </a:p>
          <a:p>
            <a:r>
              <a:rPr lang="el-GR" dirty="0" smtClean="0"/>
              <a:t>Αντίνοος </a:t>
            </a:r>
            <a:r>
              <a:rPr lang="en-US" dirty="0" smtClean="0"/>
              <a:t>vs. </a:t>
            </a:r>
            <a:r>
              <a:rPr lang="el-GR" dirty="0" err="1" smtClean="0"/>
              <a:t>Ευρύμαχος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Φήμιος – 1</a:t>
            </a:r>
            <a:r>
              <a:rPr lang="el-GR" baseline="30000" dirty="0" smtClean="0"/>
              <a:t>η</a:t>
            </a:r>
            <a:r>
              <a:rPr lang="el-GR" dirty="0" smtClean="0"/>
              <a:t> αυτοπροβολή του αοιδού. </a:t>
            </a:r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74353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425-444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4360" y="760165"/>
            <a:ext cx="8435280" cy="475252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000" dirty="0" err="1" smtClean="0">
                <a:latin typeface="Cambria" pitchFamily="18" charset="0"/>
              </a:rPr>
              <a:t>Τηλέμαχος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δ᾽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ὅθι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οἱ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θάλαμος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περικαλλέος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αὐλῆς</a:t>
            </a:r>
            <a:r>
              <a:rPr lang="el-GR" sz="2000" dirty="0" smtClean="0">
                <a:latin typeface="Cambria" pitchFamily="18" charset="0"/>
              </a:rPr>
              <a:t>		425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ὑψηλὸς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δέδμητο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περισκέπτῳ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ἐνὶ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χώρῳ</a:t>
            </a:r>
            <a:r>
              <a:rPr lang="el-GR" sz="2000" dirty="0" smtClean="0">
                <a:latin typeface="Cambria" pitchFamily="18" charset="0"/>
              </a:rPr>
              <a:t>,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ἔνθ᾽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ἔβη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εἰς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εὐνὴν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solidFill>
                  <a:srgbClr val="FF0000"/>
                </a:solidFill>
                <a:latin typeface="Cambria" pitchFamily="18" charset="0"/>
              </a:rPr>
              <a:t>πολλὰ</a:t>
            </a:r>
            <a:r>
              <a:rPr lang="el-GR" sz="20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000" dirty="0" err="1" smtClean="0">
                <a:solidFill>
                  <a:srgbClr val="FF0000"/>
                </a:solidFill>
                <a:latin typeface="Cambria" pitchFamily="18" charset="0"/>
              </a:rPr>
              <a:t>φρεσὶ</a:t>
            </a:r>
            <a:r>
              <a:rPr lang="el-GR" sz="20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000" dirty="0" err="1" smtClean="0">
                <a:solidFill>
                  <a:srgbClr val="FF0000"/>
                </a:solidFill>
                <a:latin typeface="Cambria" pitchFamily="18" charset="0"/>
              </a:rPr>
              <a:t>μερμηρίζων</a:t>
            </a:r>
            <a:r>
              <a:rPr lang="el-GR" sz="2000" dirty="0" smtClean="0">
                <a:latin typeface="Cambria" pitchFamily="18" charset="0"/>
              </a:rPr>
              <a:t>.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τῷ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ἄρ᾽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ἅμ᾽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αἰθομένας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δαΐδας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φέρε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κεδνὰ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ἰδυῖα</a:t>
            </a:r>
            <a:r>
              <a:rPr lang="el-GR" sz="2000" dirty="0" smtClean="0">
                <a:latin typeface="Cambria" pitchFamily="18" charset="0"/>
              </a:rPr>
              <a:t/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Εὐρύκλει᾽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Ώπος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θυγάτηρ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Πεισηνορίδαο</a:t>
            </a:r>
            <a:r>
              <a:rPr lang="el-GR" sz="2000" dirty="0" smtClean="0">
                <a:latin typeface="Cambria" pitchFamily="18" charset="0"/>
              </a:rPr>
              <a:t>,			429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smtClean="0">
                <a:latin typeface="Cambria" pitchFamily="18" charset="0"/>
              </a:rPr>
              <a:t>…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smtClean="0">
                <a:latin typeface="Cambria" pitchFamily="18" charset="0"/>
              </a:rPr>
              <a:t>ἥ </a:t>
            </a:r>
            <a:r>
              <a:rPr lang="el-GR" sz="2000" dirty="0" err="1" smtClean="0">
                <a:latin typeface="Cambria" pitchFamily="18" charset="0"/>
              </a:rPr>
              <a:t>οἱ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ἅμ᾽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αἰθομένας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δαΐδας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φέρε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καί</a:t>
            </a:r>
            <a:r>
              <a:rPr lang="el-GR" sz="2000" dirty="0" smtClean="0">
                <a:latin typeface="Cambria" pitchFamily="18" charset="0"/>
              </a:rPr>
              <a:t> ἑ </a:t>
            </a:r>
            <a:r>
              <a:rPr lang="el-GR" sz="2000" dirty="0" err="1" smtClean="0">
                <a:latin typeface="Cambria" pitchFamily="18" charset="0"/>
              </a:rPr>
              <a:t>μάλιστα</a:t>
            </a:r>
            <a:r>
              <a:rPr lang="el-GR" sz="2000" dirty="0" smtClean="0">
                <a:latin typeface="Cambria" pitchFamily="18" charset="0"/>
              </a:rPr>
              <a:t>		434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δμῳάων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φιλέεσκε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καὶ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ἔτρεφε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τυτθὸν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ἐόντα</a:t>
            </a:r>
            <a:r>
              <a:rPr lang="el-GR" sz="2000" dirty="0" smtClean="0">
                <a:latin typeface="Cambria" pitchFamily="18" charset="0"/>
              </a:rPr>
              <a:t>.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ὤιξεν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δὲ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θύρας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θαλάμου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πύκα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ποιητοῖο</a:t>
            </a:r>
            <a:r>
              <a:rPr lang="el-GR" sz="2000" dirty="0" smtClean="0">
                <a:latin typeface="Cambria" pitchFamily="18" charset="0"/>
              </a:rPr>
              <a:t>,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ἕζετο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λέκτρῳ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μαλακὸν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ἔκδυνε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χιτῶνα</a:t>
            </a:r>
            <a:r>
              <a:rPr lang="el-GR" sz="2000" dirty="0" smtClean="0">
                <a:latin typeface="Cambria" pitchFamily="18" charset="0"/>
              </a:rPr>
              <a:t>·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καὶ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τὸν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μὲν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γραίης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πυκιμηδέος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ἔμβαλε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χερσίν</a:t>
            </a:r>
            <a:r>
              <a:rPr lang="el-GR" sz="2000" dirty="0" smtClean="0">
                <a:latin typeface="Cambria" pitchFamily="18" charset="0"/>
              </a:rPr>
              <a:t>.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smtClean="0">
                <a:latin typeface="Cambria" pitchFamily="18" charset="0"/>
              </a:rPr>
              <a:t>ἡ </a:t>
            </a:r>
            <a:r>
              <a:rPr lang="el-GR" sz="2000" dirty="0" err="1" smtClean="0">
                <a:latin typeface="Cambria" pitchFamily="18" charset="0"/>
              </a:rPr>
              <a:t>μὲν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τὸν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πτύξασα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καὶ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ἀσκήσασα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χιτῶνα</a:t>
            </a:r>
            <a:r>
              <a:rPr lang="el-GR" sz="2000" dirty="0" smtClean="0">
                <a:latin typeface="Cambria" pitchFamily="18" charset="0"/>
              </a:rPr>
              <a:t>,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πασσάλῳ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ἀγκρεμάσασα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παρὰ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τρητοῖσι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λέχεσσι</a:t>
            </a:r>
            <a:r>
              <a:rPr lang="el-GR" sz="2000" dirty="0" smtClean="0">
                <a:latin typeface="Cambria" pitchFamily="18" charset="0"/>
              </a:rPr>
              <a:t>		440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βῆ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ῥ᾽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ἴμεν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ἐκ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θαλάμοιο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θύρην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ἐπέρυσσε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κορώνῃ</a:t>
            </a:r>
            <a:r>
              <a:rPr lang="el-GR" sz="2000" dirty="0" smtClean="0">
                <a:latin typeface="Cambria" pitchFamily="18" charset="0"/>
              </a:rPr>
              <a:t/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ἀργυρέῃ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ἐπὶ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δὲ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κληῖδ᾽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ἐτάνυσσεν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ἱμάντι</a:t>
            </a:r>
            <a:r>
              <a:rPr lang="el-GR" sz="2000" dirty="0" smtClean="0">
                <a:latin typeface="Cambria" pitchFamily="18" charset="0"/>
              </a:rPr>
              <a:t>.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latin typeface="Cambria" pitchFamily="18" charset="0"/>
              </a:rPr>
              <a:t>ἔνθ᾽</a:t>
            </a:r>
            <a:r>
              <a:rPr lang="el-GR" sz="2000" dirty="0" smtClean="0">
                <a:latin typeface="Cambria" pitchFamily="18" charset="0"/>
              </a:rPr>
              <a:t> ὅ </a:t>
            </a:r>
            <a:r>
              <a:rPr lang="el-GR" sz="2000" dirty="0" err="1" smtClean="0">
                <a:latin typeface="Cambria" pitchFamily="18" charset="0"/>
              </a:rPr>
              <a:t>γε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παννύχιος</a:t>
            </a:r>
            <a:r>
              <a:rPr lang="el-GR" sz="2000" dirty="0" smtClean="0">
                <a:latin typeface="Cambria" pitchFamily="18" charset="0"/>
              </a:rPr>
              <a:t>, </a:t>
            </a:r>
            <a:r>
              <a:rPr lang="el-GR" sz="2000" dirty="0" err="1" smtClean="0">
                <a:latin typeface="Cambria" pitchFamily="18" charset="0"/>
              </a:rPr>
              <a:t>κεκαλυμμένος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οἰὸς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ἀώτῳ</a:t>
            </a:r>
            <a:r>
              <a:rPr lang="el-GR" sz="2000" dirty="0" smtClean="0">
                <a:latin typeface="Cambria" pitchFamily="18" charset="0"/>
              </a:rPr>
              <a:t>,</a:t>
            </a:r>
            <a:br>
              <a:rPr lang="el-GR" sz="2000" dirty="0" smtClean="0">
                <a:latin typeface="Cambria" pitchFamily="18" charset="0"/>
              </a:rPr>
            </a:br>
            <a:r>
              <a:rPr lang="el-GR" sz="2000" dirty="0" err="1" smtClean="0">
                <a:solidFill>
                  <a:srgbClr val="FF0000"/>
                </a:solidFill>
                <a:latin typeface="Cambria" pitchFamily="18" charset="0"/>
              </a:rPr>
              <a:t>βούλευε</a:t>
            </a:r>
            <a:r>
              <a:rPr lang="el-GR" sz="20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000" dirty="0" err="1" smtClean="0">
                <a:solidFill>
                  <a:srgbClr val="FF0000"/>
                </a:solidFill>
                <a:latin typeface="Cambria" pitchFamily="18" charset="0"/>
              </a:rPr>
              <a:t>φρεσὶν</a:t>
            </a:r>
            <a:r>
              <a:rPr lang="el-GR" sz="20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ᾗσιν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ὁδὸν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τὴν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πέφραδ᾽</a:t>
            </a:r>
            <a:r>
              <a:rPr lang="el-GR" sz="2000" dirty="0" smtClean="0">
                <a:latin typeface="Cambria" pitchFamily="18" charset="0"/>
              </a:rPr>
              <a:t> </a:t>
            </a:r>
            <a:r>
              <a:rPr lang="el-GR" sz="2000" dirty="0" err="1" smtClean="0">
                <a:latin typeface="Cambria" pitchFamily="18" charset="0"/>
              </a:rPr>
              <a:t>Ἀθήνη</a:t>
            </a:r>
            <a:r>
              <a:rPr lang="el-GR" sz="2000" dirty="0" smtClean="0">
                <a:latin typeface="Cambria" pitchFamily="18" charset="0"/>
              </a:rPr>
              <a:t>. 	(425-44)</a:t>
            </a:r>
            <a:endParaRPr lang="el-GR" sz="20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Ραψωδία β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/>
          <a:lstStyle/>
          <a:p>
            <a:r>
              <a:rPr lang="el-GR" dirty="0" smtClean="0"/>
              <a:t>Σύγκληση Αγοράς – Σημασία </a:t>
            </a:r>
          </a:p>
          <a:p>
            <a:r>
              <a:rPr lang="el-GR" dirty="0" smtClean="0"/>
              <a:t>Λόγος / Έκκληση του Τηλέμαχου </a:t>
            </a:r>
          </a:p>
          <a:p>
            <a:r>
              <a:rPr lang="el-GR" dirty="0" smtClean="0"/>
              <a:t>Αντίδραση του λαού</a:t>
            </a:r>
          </a:p>
          <a:p>
            <a:r>
              <a:rPr lang="el-GR" dirty="0" smtClean="0"/>
              <a:t>Αντίδραση των μνηστήρων </a:t>
            </a:r>
          </a:p>
          <a:p>
            <a:r>
              <a:rPr lang="el-GR" dirty="0" smtClean="0"/>
              <a:t>Εμφάνιση του Μέντορα </a:t>
            </a: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Autofit/>
          </a:bodyPr>
          <a:lstStyle/>
          <a:p>
            <a:r>
              <a:rPr lang="el-GR" dirty="0" smtClean="0"/>
              <a:t>Ραψωδία γ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52467"/>
            <a:ext cx="8229600" cy="5212837"/>
          </a:xfrm>
        </p:spPr>
        <p:txBody>
          <a:bodyPr>
            <a:normAutofit fontScale="77500" lnSpcReduction="20000"/>
          </a:bodyPr>
          <a:lstStyle/>
          <a:p>
            <a:r>
              <a:rPr lang="el-GR" sz="3300" dirty="0" smtClean="0"/>
              <a:t>Η άφιξη του Τηλέμαχου στην Πύλο: η πρώτη εντύπωση – ο κόσμος της Πύλου και η μνήμη της Μυκηναϊκής ηρωικής εποχής στα χρόνια του Ομηρικού ποιητή. </a:t>
            </a:r>
          </a:p>
          <a:p>
            <a:r>
              <a:rPr lang="el-GR" sz="3300" dirty="0" smtClean="0"/>
              <a:t>Η σημασία του αφηγητή Νέστορα</a:t>
            </a:r>
            <a:r>
              <a:rPr lang="el-GR" dirty="0" smtClean="0"/>
              <a:t> </a:t>
            </a:r>
          </a:p>
          <a:p>
            <a:pPr lvl="2">
              <a:buNone/>
            </a:pPr>
            <a:r>
              <a:rPr lang="el-GR" sz="3100" dirty="0" err="1" smtClean="0"/>
              <a:t>Μεταλογοτεχνικότητα</a:t>
            </a:r>
            <a:r>
              <a:rPr lang="el-GR" sz="3100" dirty="0" smtClean="0"/>
              <a:t> / αυτοπροβολή του ομηρικού ποιητή </a:t>
            </a:r>
          </a:p>
          <a:p>
            <a:pPr lvl="2">
              <a:buNone/>
            </a:pPr>
            <a:r>
              <a:rPr lang="el-GR" sz="3100" dirty="0" err="1" smtClean="0"/>
              <a:t>Αφηγηματολογική</a:t>
            </a:r>
            <a:r>
              <a:rPr lang="el-GR" sz="3100" dirty="0" smtClean="0"/>
              <a:t> λειτουργία στο πλαίσιο της ενότητας του Επικού Κύκλου</a:t>
            </a:r>
          </a:p>
          <a:p>
            <a:pPr lvl="2">
              <a:buNone/>
            </a:pPr>
            <a:r>
              <a:rPr lang="el-GR" sz="3100" dirty="0" err="1" smtClean="0"/>
              <a:t>Προφορικότητα</a:t>
            </a:r>
            <a:r>
              <a:rPr lang="el-GR" sz="3100" dirty="0" smtClean="0"/>
              <a:t> – Παράλληλες εκδοχές </a:t>
            </a:r>
          </a:p>
          <a:p>
            <a:pPr lvl="2">
              <a:buNone/>
            </a:pPr>
            <a:r>
              <a:rPr lang="el-GR" sz="3100" dirty="0" smtClean="0"/>
              <a:t>Πρότυπο ήρωα για τον Τηλέμαχο </a:t>
            </a:r>
          </a:p>
          <a:p>
            <a:pPr lvl="2">
              <a:buNone/>
            </a:pPr>
            <a:r>
              <a:rPr lang="el-GR" sz="3100" dirty="0" smtClean="0"/>
              <a:t>Το παράδειγμα του Ορέστη (2</a:t>
            </a:r>
            <a:r>
              <a:rPr lang="el-GR" sz="3100" baseline="30000" dirty="0" smtClean="0"/>
              <a:t>η</a:t>
            </a:r>
            <a:r>
              <a:rPr lang="el-GR" sz="3100" dirty="0" smtClean="0"/>
              <a:t> φορά) </a:t>
            </a:r>
          </a:p>
          <a:p>
            <a:pPr lvl="2">
              <a:buNone/>
            </a:pPr>
            <a:r>
              <a:rPr lang="el-GR" sz="3100" dirty="0" smtClean="0"/>
              <a:t>Περιφερειακή η γνώση του για τον Οδυσσέα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706090"/>
          </a:xfrm>
        </p:spPr>
        <p:txBody>
          <a:bodyPr>
            <a:normAutofit/>
          </a:bodyPr>
          <a:lstStyle/>
          <a:p>
            <a:r>
              <a:rPr lang="el-GR" sz="4000" dirty="0" smtClean="0"/>
              <a:t>Τηλέμαχος και Νέστορας Οδ. 3.51-355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51-101</a:t>
            </a:r>
            <a:r>
              <a:rPr lang="el-GR" dirty="0" smtClean="0"/>
              <a:t>: Ο Τ. παρουσιάζεται στον Νέστορα.</a:t>
            </a:r>
            <a:endParaRPr lang="en-GB" dirty="0" smtClean="0"/>
          </a:p>
          <a:p>
            <a:r>
              <a:rPr lang="en-GB" dirty="0" smtClean="0"/>
              <a:t>102-147</a:t>
            </a:r>
            <a:r>
              <a:rPr lang="el-GR" dirty="0" smtClean="0"/>
              <a:t> Η επιστροφή του Ν.: ο τσακωμός των Ατρειδών. </a:t>
            </a:r>
            <a:endParaRPr lang="en-GB" dirty="0" smtClean="0"/>
          </a:p>
          <a:p>
            <a:r>
              <a:rPr lang="en-GB" dirty="0" smtClean="0"/>
              <a:t>148-200</a:t>
            </a:r>
            <a:r>
              <a:rPr lang="el-GR" dirty="0" smtClean="0"/>
              <a:t> Η επιστροφή του Ν.: το ταξίδι της επιστροφής του</a:t>
            </a:r>
            <a:endParaRPr lang="en-GB" dirty="0" smtClean="0"/>
          </a:p>
          <a:p>
            <a:r>
              <a:rPr lang="en-GB" dirty="0" smtClean="0"/>
              <a:t>201-252</a:t>
            </a:r>
            <a:r>
              <a:rPr lang="el-GR" dirty="0" smtClean="0"/>
              <a:t> Ο Τ. ρωτά για το θάνατο του </a:t>
            </a:r>
            <a:r>
              <a:rPr lang="el-GR" dirty="0" err="1" smtClean="0"/>
              <a:t>Αγαμέμ</a:t>
            </a:r>
            <a:r>
              <a:rPr lang="el-GR" dirty="0" smtClean="0"/>
              <a:t>.</a:t>
            </a:r>
            <a:endParaRPr lang="en-GB" dirty="0" smtClean="0"/>
          </a:p>
          <a:p>
            <a:r>
              <a:rPr lang="en-GB" dirty="0" smtClean="0"/>
              <a:t>253-312</a:t>
            </a:r>
            <a:r>
              <a:rPr lang="el-GR" dirty="0" smtClean="0"/>
              <a:t> Οι περιπλανήσεις του Μενέλαου και η εκδίκηση του Ορέστη. </a:t>
            </a:r>
            <a:endParaRPr lang="en-GB" dirty="0" smtClean="0"/>
          </a:p>
          <a:p>
            <a:r>
              <a:rPr lang="en-GB" dirty="0" smtClean="0"/>
              <a:t>313-355</a:t>
            </a:r>
            <a:r>
              <a:rPr lang="el-GR" dirty="0" smtClean="0"/>
              <a:t> Ο Ν. συμβουλεύει τον Τ. να πάει να βρει τον Μενέλαο.</a:t>
            </a:r>
            <a:endParaRPr lang="en-GB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Επικός Κύκλος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Τα έργα</a:t>
            </a:r>
            <a:endParaRPr lang="el-GR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Κύπρια </a:t>
            </a:r>
          </a:p>
          <a:p>
            <a:r>
              <a:rPr lang="el-GR" sz="2800" dirty="0" smtClean="0"/>
              <a:t>Ιλιάδα</a:t>
            </a:r>
          </a:p>
          <a:p>
            <a:r>
              <a:rPr lang="el-GR" sz="2800" dirty="0" err="1" smtClean="0"/>
              <a:t>Αιθιοπίδα</a:t>
            </a:r>
            <a:r>
              <a:rPr lang="el-GR" sz="2800" dirty="0" smtClean="0"/>
              <a:t>  (5 βιβλία)</a:t>
            </a:r>
          </a:p>
          <a:p>
            <a:r>
              <a:rPr lang="el-GR" sz="2800" dirty="0" smtClean="0"/>
              <a:t>Μικρή Ιλιάδα (4 βιβλία)</a:t>
            </a:r>
          </a:p>
          <a:p>
            <a:r>
              <a:rPr lang="el-GR" sz="2800" dirty="0" smtClean="0"/>
              <a:t>Ιλίου Πέρσις  (2 βιβλία)</a:t>
            </a:r>
          </a:p>
          <a:p>
            <a:r>
              <a:rPr lang="el-GR" sz="2800" dirty="0" smtClean="0"/>
              <a:t>Νόστοι (5 βιβλία)</a:t>
            </a:r>
          </a:p>
          <a:p>
            <a:r>
              <a:rPr lang="el-GR" sz="2800" dirty="0" smtClean="0"/>
              <a:t>Οδύσσεια</a:t>
            </a:r>
          </a:p>
          <a:p>
            <a:r>
              <a:rPr lang="el-GR" sz="2800" dirty="0" err="1" smtClean="0"/>
              <a:t>Τηλεγόνεια</a:t>
            </a:r>
            <a:r>
              <a:rPr lang="el-GR" sz="2800" dirty="0" smtClean="0"/>
              <a:t> </a:t>
            </a:r>
          </a:p>
          <a:p>
            <a:endParaRPr lang="el-GR" sz="2800" dirty="0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Η πηγή  για το περιεχόμενό τους</a:t>
            </a:r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 smtClean="0"/>
              <a:t>ΠΡΟΚΛΟΣ</a:t>
            </a:r>
          </a:p>
          <a:p>
            <a:pPr marL="0" indent="0">
              <a:buNone/>
            </a:pPr>
            <a:r>
              <a:rPr lang="en-US" dirty="0" err="1" smtClean="0"/>
              <a:t>Eutychius</a:t>
            </a:r>
            <a:r>
              <a:rPr lang="en-US" dirty="0" smtClean="0"/>
              <a:t> Proclus, </a:t>
            </a:r>
            <a:r>
              <a:rPr lang="el-GR" dirty="0" smtClean="0"/>
              <a:t>διδάσκαλος του Μάρκου Αυρηλίου (2</a:t>
            </a:r>
            <a:r>
              <a:rPr lang="el-GR" baseline="30000" dirty="0" smtClean="0"/>
              <a:t>ος</a:t>
            </a:r>
            <a:r>
              <a:rPr lang="el-GR" dirty="0" smtClean="0"/>
              <a:t> αι. </a:t>
            </a:r>
            <a:r>
              <a:rPr lang="el-GR" dirty="0" err="1" smtClean="0"/>
              <a:t>μ.Χ</a:t>
            </a:r>
            <a:r>
              <a:rPr lang="el-GR" dirty="0" smtClean="0"/>
              <a:t>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Περιλήψεις για </a:t>
            </a:r>
            <a:r>
              <a:rPr lang="el-GR" i="1" dirty="0" smtClean="0"/>
              <a:t>Κύπρια, </a:t>
            </a:r>
            <a:r>
              <a:rPr lang="el-GR" i="1" dirty="0" err="1" smtClean="0"/>
              <a:t>Αιθιοπίδα</a:t>
            </a:r>
            <a:r>
              <a:rPr lang="el-GR" i="1" dirty="0" smtClean="0"/>
              <a:t>, Μικρή Ιλιάδα, Ιλίου Πέρσι</a:t>
            </a:r>
            <a:r>
              <a:rPr lang="el-GR" dirty="0" smtClean="0"/>
              <a:t>, και </a:t>
            </a:r>
            <a:r>
              <a:rPr lang="el-GR" i="1" dirty="0" smtClean="0"/>
              <a:t>Νόστους</a:t>
            </a:r>
            <a:r>
              <a:rPr lang="el-GR" dirty="0" smtClean="0"/>
              <a:t>. 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l-GR" dirty="0" smtClean="0"/>
              <a:t>Ραψωδία δ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/>
          </a:bodyPr>
          <a:lstStyle/>
          <a:p>
            <a:r>
              <a:rPr lang="el-GR" dirty="0" smtClean="0"/>
              <a:t>Ο Τηλέμαχος στη Σπάρτη-Συνάντηση με τους πρωταγωνιστές του Τρωικού πολέμου </a:t>
            </a:r>
          </a:p>
          <a:p>
            <a:r>
              <a:rPr lang="el-GR" dirty="0" err="1" smtClean="0"/>
              <a:t>Μεταλογοτεχνική</a:t>
            </a:r>
            <a:r>
              <a:rPr lang="el-GR" dirty="0" smtClean="0"/>
              <a:t>  και </a:t>
            </a:r>
            <a:r>
              <a:rPr lang="el-GR" dirty="0" err="1" smtClean="0"/>
              <a:t>αφηγηματολογική</a:t>
            </a:r>
            <a:r>
              <a:rPr lang="el-GR" dirty="0" smtClean="0"/>
              <a:t> λειτουργία των αφηγήσεων του Μενελάου και της Ελένης </a:t>
            </a:r>
          </a:p>
          <a:p>
            <a:r>
              <a:rPr lang="el-GR" dirty="0" smtClean="0"/>
              <a:t>Συμπληρωματικότητα των αφηγήσεων </a:t>
            </a:r>
          </a:p>
          <a:p>
            <a:pPr lvl="2">
              <a:buNone/>
            </a:pPr>
            <a:r>
              <a:rPr lang="el-GR" dirty="0" smtClean="0"/>
              <a:t>Ο Μενέλαος παράλληλο του Οδυσσέα (της </a:t>
            </a:r>
            <a:r>
              <a:rPr lang="el-GR" i="1" dirty="0" smtClean="0"/>
              <a:t>Οδύσσειας</a:t>
            </a:r>
            <a:r>
              <a:rPr lang="el-GR" dirty="0" smtClean="0"/>
              <a:t> )</a:t>
            </a:r>
          </a:p>
          <a:p>
            <a:pPr lvl="2">
              <a:buNone/>
            </a:pPr>
            <a:r>
              <a:rPr lang="el-GR" dirty="0" smtClean="0"/>
              <a:t>Η Ελένη ενημερώνει για τον Οδυσσέα (της </a:t>
            </a:r>
            <a:r>
              <a:rPr lang="el-GR" i="1" dirty="0" err="1" smtClean="0"/>
              <a:t>Μικράς</a:t>
            </a:r>
            <a:r>
              <a:rPr lang="el-GR" i="1" dirty="0" smtClean="0"/>
              <a:t> Ιλιάδας</a:t>
            </a:r>
            <a:r>
              <a:rPr lang="el-GR" dirty="0" smtClean="0"/>
              <a:t>) </a:t>
            </a:r>
          </a:p>
          <a:p>
            <a:r>
              <a:rPr lang="el-GR" dirty="0" smtClean="0"/>
              <a:t>Το παράδειγμα του Ορέστη </a:t>
            </a:r>
            <a:r>
              <a:rPr lang="el-GR" smtClean="0"/>
              <a:t>(3</a:t>
            </a:r>
            <a:r>
              <a:rPr lang="el-GR" baseline="30000" smtClean="0"/>
              <a:t>η</a:t>
            </a:r>
            <a:r>
              <a:rPr lang="el-GR" smtClean="0"/>
              <a:t> φορά</a:t>
            </a:r>
            <a:r>
              <a:rPr lang="el-GR" dirty="0" smtClean="0"/>
              <a:t>)  </a:t>
            </a: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188801"/>
            <a:ext cx="6172200" cy="3394472"/>
          </a:xfrm>
        </p:spPr>
        <p:txBody>
          <a:bodyPr>
            <a:noAutofit/>
          </a:bodyPr>
          <a:lstStyle/>
          <a:p>
            <a:r>
              <a:rPr lang="el-GR" sz="2000" dirty="0"/>
              <a:t>Το παρόν εκπαιδευτικό υλικό έχει αναπτυχθεί </a:t>
            </a:r>
            <a:r>
              <a:rPr lang="el-GR" sz="2000" dirty="0" err="1"/>
              <a:t>στ</a:t>
            </a:r>
            <a:r>
              <a:rPr lang="en-US" sz="2000" dirty="0"/>
              <a:t>o</a:t>
            </a:r>
            <a:r>
              <a:rPr lang="el-GR" sz="2000" dirty="0"/>
              <a:t> </a:t>
            </a:r>
            <a:r>
              <a:rPr lang="el-GR" sz="2000" dirty="0" err="1"/>
              <a:t>πλαίσι</a:t>
            </a:r>
            <a:r>
              <a:rPr lang="en-US" sz="2000" dirty="0"/>
              <a:t>o</a:t>
            </a:r>
            <a:r>
              <a:rPr lang="el-GR" sz="2000" dirty="0"/>
              <a:t> του εκπαιδευτικού έργου του διδάσκοντα.</a:t>
            </a:r>
            <a:endParaRPr lang="en-US" sz="2000" dirty="0"/>
          </a:p>
          <a:p>
            <a:r>
              <a:rPr lang="el-GR" sz="2000" dirty="0"/>
              <a:t>Το έργο «</a:t>
            </a:r>
            <a:r>
              <a:rPr lang="el-GR" sz="2000" b="1" dirty="0"/>
              <a:t>Ανοικτά Ακαδημαϊκά Μαθήματα στο Πανεπιστήμιο Αθηνών</a:t>
            </a:r>
            <a:r>
              <a:rPr lang="el-GR" sz="2000" dirty="0"/>
              <a:t>» έχει χρηματοδοτήσει μόνο την αναδιαμόρφωση του εκπαιδευτικού υλικού. </a:t>
            </a:r>
            <a:endParaRPr lang="en-US" sz="2000" dirty="0"/>
          </a:p>
          <a:p>
            <a:r>
              <a:rPr lang="el-GR" sz="2000" dirty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39752" y="4797152"/>
            <a:ext cx="4126230" cy="104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7061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300" dirty="0"/>
              <a:t>Σημειώματα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2177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1063229"/>
            <a:ext cx="6858000" cy="85725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59632" y="2276872"/>
            <a:ext cx="6439689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Το παρόν έργο αποτελεί την έκδοση 1.0</a:t>
            </a:r>
          </a:p>
        </p:txBody>
      </p:sp>
    </p:spTree>
    <p:extLst>
      <p:ext uri="{BB962C8B-B14F-4D97-AF65-F5344CB8AC3E}">
        <p14:creationId xmlns:p14="http://schemas.microsoft.com/office/powerpoint/2010/main" xmlns="" val="225168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err="1"/>
              <a:t>Copyright</a:t>
            </a:r>
            <a:r>
              <a:rPr lang="el-GR" sz="2400" dirty="0"/>
              <a:t> </a:t>
            </a:r>
            <a:r>
              <a:rPr lang="el-GR" sz="2400" dirty="0" err="1"/>
              <a:t>Εθνικόν</a:t>
            </a:r>
            <a:r>
              <a:rPr lang="el-GR" sz="2400" dirty="0"/>
              <a:t> και </a:t>
            </a:r>
            <a:r>
              <a:rPr lang="el-GR" sz="2400" dirty="0" err="1"/>
              <a:t>Καποδιστριακόν</a:t>
            </a:r>
            <a:r>
              <a:rPr lang="el-GR" sz="2400" dirty="0"/>
              <a:t> </a:t>
            </a:r>
            <a:r>
              <a:rPr lang="el-GR" sz="2400" dirty="0" err="1"/>
              <a:t>Πανεπιστήμιον</a:t>
            </a:r>
            <a:r>
              <a:rPr lang="el-GR" sz="2400" dirty="0"/>
              <a:t> Αθηνών</a:t>
            </a:r>
            <a:r>
              <a:rPr lang="en-US" sz="2400" dirty="0"/>
              <a:t>, </a:t>
            </a:r>
            <a:r>
              <a:rPr lang="el-GR" sz="2400" dirty="0"/>
              <a:t>Σοφία Παπαϊωάννου 2014</a:t>
            </a:r>
            <a:r>
              <a:rPr lang="en-US" sz="2400" dirty="0"/>
              <a:t>.</a:t>
            </a:r>
            <a:r>
              <a:rPr lang="el-GR" sz="2400" dirty="0"/>
              <a:t> Σοφία Παπαϊωάννου 2014. Τίτλος μαθήματος: «Εισαγωγή στην Αρχαία Ελληνική Μυθολογία</a:t>
            </a:r>
            <a:r>
              <a:rPr lang="en-US" sz="2400" dirty="0"/>
              <a:t> </a:t>
            </a:r>
            <a:r>
              <a:rPr lang="el-GR" sz="2400" dirty="0"/>
              <a:t>και Θρησκεία. Τίτλος ενότητας </a:t>
            </a:r>
            <a:r>
              <a:rPr lang="el-GR" sz="2400" dirty="0" smtClean="0"/>
              <a:t>«</a:t>
            </a:r>
            <a:r>
              <a:rPr lang="el-GR" sz="2400" dirty="0">
                <a:solidFill>
                  <a:srgbClr val="5075BC"/>
                </a:solidFill>
              </a:rPr>
              <a:t>Ενότητα Δ:</a:t>
            </a:r>
            <a:r>
              <a:rPr lang="el-GR" sz="2400" dirty="0"/>
              <a:t> Ορισμός και Διαμόρφωση του ήρωα </a:t>
            </a:r>
            <a:r>
              <a:rPr lang="el-GR" sz="2400" dirty="0" smtClean="0"/>
              <a:t>(</a:t>
            </a:r>
            <a:r>
              <a:rPr lang="el-GR" sz="2400" dirty="0"/>
              <a:t>Έπος και Δράμα</a:t>
            </a:r>
            <a:r>
              <a:rPr lang="el-GR" sz="2400" dirty="0" smtClean="0"/>
              <a:t>)»</a:t>
            </a:r>
            <a:r>
              <a:rPr lang="en-US" sz="2400" dirty="0" smtClean="0"/>
              <a:t> </a:t>
            </a:r>
            <a:r>
              <a:rPr lang="el-GR" sz="2400" dirty="0"/>
              <a:t>Μάθημα </a:t>
            </a:r>
            <a:r>
              <a:rPr lang="en-US" sz="2400" dirty="0"/>
              <a:t>8</a:t>
            </a:r>
            <a:r>
              <a:rPr lang="el-GR" sz="2400" baseline="30000" dirty="0"/>
              <a:t>ο</a:t>
            </a:r>
            <a:r>
              <a:rPr lang="el-GR" sz="2400" dirty="0"/>
              <a:t>: «Εισαγωγή στην Οδύσσεια (1)»</a:t>
            </a:r>
            <a:endParaRPr lang="en-US" sz="2400" dirty="0"/>
          </a:p>
          <a:p>
            <a:pPr marL="0" indent="0">
              <a:buNone/>
            </a:pPr>
            <a:r>
              <a:rPr lang="el-GR" sz="2400" dirty="0" smtClean="0"/>
              <a:t>Έκδοση</a:t>
            </a:r>
            <a:r>
              <a:rPr lang="el-GR" sz="2400" dirty="0"/>
              <a:t>: 1.0. Αθήνα 2014. </a:t>
            </a: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Διαθέσιμο </a:t>
            </a:r>
            <a:r>
              <a:rPr lang="el-GR" sz="2400" dirty="0"/>
              <a:t>από τη δικτυακή διεύθυνση:  (</a:t>
            </a:r>
            <a:r>
              <a:rPr lang="en-US" sz="2400" dirty="0">
                <a:hlinkClick r:id="rId3" tooltip="Αυτή η εξωτερική σύνδεση θα ανοίξει σε ένα νέο παράθυρο"/>
              </a:rPr>
              <a:t>http://opencourses.uoa.gr/courses/PHIL5/</a:t>
            </a:r>
            <a:r>
              <a:rPr lang="en-US" sz="2400" dirty="0"/>
              <a:t>)</a:t>
            </a:r>
            <a:endParaRPr lang="el-GR" sz="2400" dirty="0"/>
          </a:p>
          <a:p>
            <a:pPr marL="0" indent="0">
              <a:buNone/>
            </a:pPr>
            <a:endParaRPr 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103043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735546"/>
            <a:ext cx="6172200" cy="85725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30778"/>
            <a:ext cx="7200800" cy="10801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500" dirty="0"/>
              <a:t>Το 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500" dirty="0" err="1"/>
              <a:t>κ.λ.π</a:t>
            </a:r>
            <a:r>
              <a:rPr lang="el-GR" sz="1500" dirty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None/>
            </a:pPr>
            <a:endParaRPr lang="el-GR" sz="15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3753" y="2672916"/>
            <a:ext cx="1236495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23628" y="3050958"/>
            <a:ext cx="6777372" cy="2592288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/>
          </a:bodyPr>
          <a:lstStyle/>
          <a:p>
            <a:r>
              <a:rPr lang="el-GR" sz="1350" dirty="0">
                <a:solidFill>
                  <a:prstClr val="black"/>
                </a:solidFill>
              </a:rPr>
              <a:t>[1] http://creativecommons.org/licenses/by-nc-sa/4.0/ </a:t>
            </a:r>
            <a:endParaRPr lang="en-US" sz="1350" dirty="0">
              <a:solidFill>
                <a:prstClr val="black"/>
              </a:solidFill>
            </a:endParaRPr>
          </a:p>
          <a:p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Ως </a:t>
            </a:r>
            <a:r>
              <a:rPr lang="el-GR" sz="1350" b="1" dirty="0">
                <a:solidFill>
                  <a:prstClr val="black"/>
                </a:solidFill>
              </a:rPr>
              <a:t>Μη Εμπορική</a:t>
            </a:r>
            <a:r>
              <a:rPr lang="el-GR" sz="1350" dirty="0">
                <a:solidFill>
                  <a:prstClr val="black"/>
                </a:solidFill>
              </a:rPr>
              <a:t> ορίζεται η χρήση: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endParaRPr lang="el-GR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προσπορίζει στο διανομέα του έργου και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έμμεσο οικονομικό όφελος (π.χ. διαφημίσεις) από την προβολή του έργου σε διαδικτυακό τόπο</a:t>
            </a:r>
            <a:endParaRPr lang="en-US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Ο δικαιούχος μπορεί να παρέχει στον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l-GR" sz="1350" dirty="0">
                <a:solidFill>
                  <a:prstClr val="black"/>
                </a:solidFill>
              </a:rPr>
              <a:t> ξεχωριστή άδεια να χρησιμοποιεί το έργο για εμπορική χρήση, εφόσον αυτό του ζητηθεί.</a:t>
            </a:r>
          </a:p>
        </p:txBody>
      </p:sp>
    </p:spTree>
    <p:extLst>
      <p:ext uri="{BB962C8B-B14F-4D97-AF65-F5344CB8AC3E}">
        <p14:creationId xmlns:p14="http://schemas.microsoft.com/office/powerpoint/2010/main" xmlns="" val="194688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82706"/>
            <a:ext cx="7101408" cy="857250"/>
          </a:xfrm>
        </p:spPr>
        <p:txBody>
          <a:bodyPr>
            <a:noAutofit/>
          </a:bodyPr>
          <a:lstStyle/>
          <a:p>
            <a:r>
              <a:rPr lang="el-GR" sz="4000" dirty="0"/>
              <a:t>Σημείωμα Χρήσης Έργων </a:t>
            </a:r>
            <a:r>
              <a:rPr lang="el-GR" sz="4000" dirty="0" smtClean="0"/>
              <a:t>Τρίτων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934" y="1661177"/>
            <a:ext cx="6642738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/>
              <a:t>Το Έργο αυτό κάνει χρήση των ακόλουθων έργων:</a:t>
            </a:r>
            <a:endParaRPr lang="el-GR" sz="2400" b="1" dirty="0"/>
          </a:p>
          <a:p>
            <a:pPr marL="0" indent="0">
              <a:buNone/>
            </a:pPr>
            <a:r>
              <a:rPr lang="el-GR" sz="2400" b="1" dirty="0"/>
              <a:t>Εικόνα 1</a:t>
            </a:r>
            <a:r>
              <a:rPr lang="en-US" sz="2400" b="1" dirty="0"/>
              <a:t>. </a:t>
            </a:r>
            <a:r>
              <a:rPr lang="en-US" sz="2400" dirty="0"/>
              <a:t>"Odysseus's </a:t>
            </a:r>
            <a:r>
              <a:rPr lang="en-US" sz="2400" dirty="0" smtClean="0"/>
              <a:t>Travels</a:t>
            </a:r>
            <a:r>
              <a:rPr lang="el-GR" sz="2400" dirty="0" smtClean="0"/>
              <a:t> με παροχή κώδικα ενσωμάτωσης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hlinkClick r:id="rId3"/>
              </a:rPr>
              <a:t>https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www.thinglink.com/scene/695406554479853568</a:t>
            </a:r>
            <a:r>
              <a:rPr lang="el-GR" sz="2400" dirty="0" smtClean="0"/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357210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Ιλιάδα και «κλέος»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68761"/>
            <a:ext cx="4040188" cy="648072"/>
          </a:xfrm>
        </p:spPr>
        <p:txBody>
          <a:bodyPr/>
          <a:lstStyle/>
          <a:p>
            <a:r>
              <a:rPr lang="el-GR" dirty="0" smtClean="0"/>
              <a:t>Κλέος &lt; </a:t>
            </a:r>
            <a:r>
              <a:rPr lang="el-GR" dirty="0" err="1" smtClean="0"/>
              <a:t>κλύω</a:t>
            </a:r>
            <a:r>
              <a:rPr lang="el-GR" dirty="0" smtClean="0"/>
              <a:t> ‘ακούω’ 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251520" y="1988840"/>
            <a:ext cx="3168352" cy="4320480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‘δόξα’ και ‘φήμη’ τα οποία κτώνται μέσα από τη δράση στο πεδίο της μάχης και τον θάνατο στη διάρκεια μάχης</a:t>
            </a:r>
          </a:p>
          <a:p>
            <a:r>
              <a:rPr lang="el-GR" dirty="0" smtClean="0"/>
              <a:t>‘μέσο και φορέας’ της δόξας των ηρώων. </a:t>
            </a:r>
          </a:p>
          <a:p>
            <a:pPr lvl="1"/>
            <a:r>
              <a:rPr lang="el-GR" dirty="0" smtClean="0"/>
              <a:t>Η ίδια η δόξα </a:t>
            </a:r>
          </a:p>
          <a:p>
            <a:pPr lvl="1"/>
            <a:r>
              <a:rPr lang="el-GR" dirty="0" smtClean="0"/>
              <a:t>Το ποίημα που μιλά για τη δόξα (βλ. τραγούδι του Αχιλλέα) </a:t>
            </a:r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052737"/>
            <a:ext cx="4041775" cy="432048"/>
          </a:xfrm>
        </p:spPr>
        <p:txBody>
          <a:bodyPr>
            <a:normAutofit lnSpcReduction="10000"/>
          </a:bodyPr>
          <a:lstStyle/>
          <a:p>
            <a:r>
              <a:rPr lang="el-GR" i="1" dirty="0" smtClean="0"/>
              <a:t>Ιλ</a:t>
            </a:r>
            <a:r>
              <a:rPr lang="el-GR" dirty="0" smtClean="0"/>
              <a:t>. 9.410-7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491880" y="1484784"/>
            <a:ext cx="5472608" cy="5112568"/>
          </a:xfrm>
        </p:spPr>
        <p:txBody>
          <a:bodyPr>
            <a:normAutofit lnSpcReduction="10000"/>
          </a:bodyPr>
          <a:lstStyle/>
          <a:p>
            <a:pPr marL="0">
              <a:buNone/>
            </a:pPr>
            <a:r>
              <a:rPr lang="el-GR" dirty="0" err="1" smtClean="0">
                <a:latin typeface="Cambria" pitchFamily="18" charset="0"/>
              </a:rPr>
              <a:t>μήτηρ</a:t>
            </a:r>
            <a:r>
              <a:rPr lang="el-GR" dirty="0" smtClean="0">
                <a:latin typeface="Cambria" pitchFamily="18" charset="0"/>
              </a:rPr>
              <a:t> γάρ </a:t>
            </a:r>
            <a:r>
              <a:rPr lang="el-GR" dirty="0" err="1" smtClean="0">
                <a:latin typeface="Cambria" pitchFamily="18" charset="0"/>
              </a:rPr>
              <a:t>τέ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μέ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φησι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θεὰ</a:t>
            </a:r>
            <a:r>
              <a:rPr lang="el-GR" dirty="0" smtClean="0">
                <a:latin typeface="Cambria" pitchFamily="18" charset="0"/>
              </a:rPr>
              <a:t> Θέτις </a:t>
            </a:r>
            <a:r>
              <a:rPr lang="el-GR" dirty="0" err="1" smtClean="0">
                <a:latin typeface="Cambria" pitchFamily="18" charset="0"/>
              </a:rPr>
              <a:t>ἀργυρόπεζα</a:t>
            </a:r>
            <a:r>
              <a:rPr lang="el-GR" dirty="0" smtClean="0">
                <a:latin typeface="Cambria" pitchFamily="18" charset="0"/>
              </a:rPr>
              <a:t> </a:t>
            </a:r>
            <a:br>
              <a:rPr lang="el-GR" dirty="0" smtClean="0">
                <a:latin typeface="Cambria" pitchFamily="18" charset="0"/>
              </a:rPr>
            </a:br>
            <a:r>
              <a:rPr lang="el-GR" dirty="0" err="1" smtClean="0">
                <a:latin typeface="Cambria" pitchFamily="18" charset="0"/>
              </a:rPr>
              <a:t>διχθαδίας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κῆρας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φερέμεν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θανάτοιο</a:t>
            </a:r>
            <a:r>
              <a:rPr lang="el-GR" dirty="0" smtClean="0">
                <a:latin typeface="Cambria" pitchFamily="18" charset="0"/>
              </a:rPr>
              <a:t> τέλος </a:t>
            </a:r>
            <a:r>
              <a:rPr lang="el-GR" dirty="0" err="1" smtClean="0">
                <a:latin typeface="Cambria" pitchFamily="18" charset="0"/>
              </a:rPr>
              <a:t>δέ</a:t>
            </a:r>
            <a:r>
              <a:rPr lang="el-GR" dirty="0" smtClean="0">
                <a:latin typeface="Cambria" pitchFamily="18" charset="0"/>
              </a:rPr>
              <a:t>.</a:t>
            </a:r>
            <a:br>
              <a:rPr lang="el-GR" dirty="0" smtClean="0">
                <a:latin typeface="Cambria" pitchFamily="18" charset="0"/>
              </a:rPr>
            </a:br>
            <a:r>
              <a:rPr lang="el-GR" dirty="0" err="1" smtClean="0">
                <a:latin typeface="Cambria" pitchFamily="18" charset="0"/>
              </a:rPr>
              <a:t>εἰ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μέν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κ᾽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αὖθι</a:t>
            </a:r>
            <a:r>
              <a:rPr lang="el-GR" dirty="0" smtClean="0">
                <a:latin typeface="Cambria" pitchFamily="18" charset="0"/>
              </a:rPr>
              <a:t> μένων Τρώων </a:t>
            </a:r>
            <a:r>
              <a:rPr lang="el-GR" dirty="0" err="1" smtClean="0">
                <a:latin typeface="Cambria" pitchFamily="18" charset="0"/>
              </a:rPr>
              <a:t>πόλιν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ἀμφιμάχωμαι</a:t>
            </a:r>
            <a:r>
              <a:rPr lang="el-GR" dirty="0" smtClean="0">
                <a:latin typeface="Cambria" pitchFamily="18" charset="0"/>
              </a:rPr>
              <a:t>,</a:t>
            </a:r>
            <a:br>
              <a:rPr lang="el-GR" dirty="0" smtClean="0">
                <a:latin typeface="Cambria" pitchFamily="18" charset="0"/>
              </a:rPr>
            </a:br>
            <a:r>
              <a:rPr lang="el-GR" dirty="0" err="1" smtClean="0">
                <a:solidFill>
                  <a:srgbClr val="FF0000"/>
                </a:solidFill>
                <a:latin typeface="Cambria" pitchFamily="18" charset="0"/>
              </a:rPr>
              <a:t>ὤλετο</a:t>
            </a:r>
            <a:r>
              <a:rPr lang="el-GR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Cambria" pitchFamily="18" charset="0"/>
              </a:rPr>
              <a:t>μέν</a:t>
            </a:r>
            <a:r>
              <a:rPr lang="el-GR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dirty="0" err="1" smtClean="0">
                <a:solidFill>
                  <a:srgbClr val="FF0000"/>
                </a:solidFill>
                <a:latin typeface="Cambria" pitchFamily="18" charset="0"/>
              </a:rPr>
              <a:t>μοι</a:t>
            </a:r>
            <a:r>
              <a:rPr lang="el-GR" dirty="0" smtClean="0">
                <a:solidFill>
                  <a:srgbClr val="FF0000"/>
                </a:solidFill>
                <a:latin typeface="Cambria" pitchFamily="18" charset="0"/>
              </a:rPr>
              <a:t> νόστος</a:t>
            </a:r>
            <a:r>
              <a:rPr lang="el-GR" dirty="0" smtClean="0">
                <a:latin typeface="Cambria" pitchFamily="18" charset="0"/>
              </a:rPr>
              <a:t>, </a:t>
            </a:r>
            <a:r>
              <a:rPr lang="el-GR" u="sng" dirty="0" err="1" smtClean="0">
                <a:latin typeface="Cambria" pitchFamily="18" charset="0"/>
              </a:rPr>
              <a:t>ἀτὰρ</a:t>
            </a:r>
            <a:r>
              <a:rPr lang="el-GR" u="sng" dirty="0" smtClean="0">
                <a:latin typeface="Cambria" pitchFamily="18" charset="0"/>
              </a:rPr>
              <a:t> </a:t>
            </a:r>
            <a:r>
              <a:rPr lang="el-GR" u="sng" dirty="0" smtClean="0">
                <a:solidFill>
                  <a:srgbClr val="FF0000"/>
                </a:solidFill>
                <a:latin typeface="Cambria" pitchFamily="18" charset="0"/>
              </a:rPr>
              <a:t>κλέος </a:t>
            </a:r>
            <a:r>
              <a:rPr lang="el-GR" u="sng" dirty="0" err="1" smtClean="0">
                <a:solidFill>
                  <a:srgbClr val="FF0000"/>
                </a:solidFill>
                <a:latin typeface="Cambria" pitchFamily="18" charset="0"/>
              </a:rPr>
              <a:t>ἄφθιτον</a:t>
            </a:r>
            <a:r>
              <a:rPr lang="el-GR" u="sng" dirty="0" smtClean="0">
                <a:latin typeface="Cambria" pitchFamily="18" charset="0"/>
              </a:rPr>
              <a:t> </a:t>
            </a:r>
            <a:r>
              <a:rPr lang="el-GR" u="sng" dirty="0" err="1" smtClean="0">
                <a:solidFill>
                  <a:srgbClr val="FF0000"/>
                </a:solidFill>
                <a:latin typeface="Cambria" pitchFamily="18" charset="0"/>
              </a:rPr>
              <a:t>ἔσται</a:t>
            </a:r>
            <a:r>
              <a:rPr lang="el-GR" dirty="0" smtClean="0">
                <a:latin typeface="Cambria" pitchFamily="18" charset="0"/>
              </a:rPr>
              <a:t>·</a:t>
            </a:r>
            <a:br>
              <a:rPr lang="el-GR" dirty="0" smtClean="0">
                <a:latin typeface="Cambria" pitchFamily="18" charset="0"/>
              </a:rPr>
            </a:br>
            <a:r>
              <a:rPr lang="el-GR" dirty="0" err="1" smtClean="0">
                <a:latin typeface="Cambria" pitchFamily="18" charset="0"/>
              </a:rPr>
              <a:t>εἰ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δέ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κεν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οἴκαδ᾽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ἵκωμι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φίλην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ἐς</a:t>
            </a:r>
            <a:r>
              <a:rPr lang="el-GR" dirty="0" smtClean="0">
                <a:latin typeface="Cambria" pitchFamily="18" charset="0"/>
              </a:rPr>
              <a:t> πατρίδα </a:t>
            </a:r>
            <a:r>
              <a:rPr lang="el-GR" dirty="0" err="1" smtClean="0">
                <a:latin typeface="Cambria" pitchFamily="18" charset="0"/>
              </a:rPr>
              <a:t>γαῖαν</a:t>
            </a:r>
            <a:r>
              <a:rPr lang="el-GR" dirty="0" smtClean="0">
                <a:latin typeface="Cambria" pitchFamily="18" charset="0"/>
              </a:rPr>
              <a:t>,</a:t>
            </a:r>
          </a:p>
          <a:p>
            <a:pPr marL="0">
              <a:buNone/>
            </a:pPr>
            <a:r>
              <a:rPr lang="el-GR" u="sng" dirty="0" err="1" smtClean="0">
                <a:solidFill>
                  <a:srgbClr val="FF0000"/>
                </a:solidFill>
                <a:latin typeface="Cambria" pitchFamily="18" charset="0"/>
              </a:rPr>
              <a:t>ὤλετό</a:t>
            </a:r>
            <a:r>
              <a:rPr lang="el-GR" u="sng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u="sng" dirty="0" err="1" smtClean="0">
                <a:solidFill>
                  <a:srgbClr val="FF0000"/>
                </a:solidFill>
                <a:latin typeface="Cambria" pitchFamily="18" charset="0"/>
              </a:rPr>
              <a:t>μοι</a:t>
            </a:r>
            <a:r>
              <a:rPr lang="el-GR" u="sng" dirty="0" smtClean="0">
                <a:solidFill>
                  <a:srgbClr val="FF0000"/>
                </a:solidFill>
                <a:latin typeface="Cambria" pitchFamily="18" charset="0"/>
              </a:rPr>
              <a:t> κλέος </a:t>
            </a:r>
            <a:r>
              <a:rPr lang="el-GR" u="sng" dirty="0" err="1" smtClean="0">
                <a:solidFill>
                  <a:srgbClr val="FF0000"/>
                </a:solidFill>
                <a:latin typeface="Cambria" pitchFamily="18" charset="0"/>
              </a:rPr>
              <a:t>ἐσθλόν</a:t>
            </a:r>
            <a:r>
              <a:rPr lang="el-GR" dirty="0" smtClean="0">
                <a:latin typeface="Cambria" pitchFamily="18" charset="0"/>
              </a:rPr>
              <a:t>, </a:t>
            </a:r>
            <a:r>
              <a:rPr lang="el-GR" dirty="0" err="1" smtClean="0">
                <a:latin typeface="Cambria" pitchFamily="18" charset="0"/>
              </a:rPr>
              <a:t>ἐπὶ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δηρὸν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δέ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μοι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αἰὼν</a:t>
            </a:r>
            <a:r>
              <a:rPr lang="el-GR" dirty="0" smtClean="0">
                <a:latin typeface="Cambria" pitchFamily="18" charset="0"/>
              </a:rPr>
              <a:t> </a:t>
            </a:r>
            <a:br>
              <a:rPr lang="el-GR" dirty="0" smtClean="0">
                <a:latin typeface="Cambria" pitchFamily="18" charset="0"/>
              </a:rPr>
            </a:br>
            <a:r>
              <a:rPr lang="el-GR" dirty="0" err="1" smtClean="0">
                <a:latin typeface="Cambria" pitchFamily="18" charset="0"/>
              </a:rPr>
              <a:t>ἔσσεται</a:t>
            </a:r>
            <a:r>
              <a:rPr lang="el-GR" dirty="0" smtClean="0">
                <a:latin typeface="Cambria" pitchFamily="18" charset="0"/>
              </a:rPr>
              <a:t>, </a:t>
            </a:r>
            <a:r>
              <a:rPr lang="el-GR" dirty="0" err="1" smtClean="0">
                <a:latin typeface="Cambria" pitchFamily="18" charset="0"/>
              </a:rPr>
              <a:t>οὐδέ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κέ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μ᾽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ὦκα</a:t>
            </a:r>
            <a:r>
              <a:rPr lang="el-GR" dirty="0" smtClean="0">
                <a:latin typeface="Cambria" pitchFamily="18" charset="0"/>
              </a:rPr>
              <a:t> τέλος </a:t>
            </a:r>
            <a:r>
              <a:rPr lang="el-GR" dirty="0" err="1" smtClean="0">
                <a:latin typeface="Cambria" pitchFamily="18" charset="0"/>
              </a:rPr>
              <a:t>θανάτοιο</a:t>
            </a:r>
            <a:r>
              <a:rPr lang="el-GR" dirty="0" smtClean="0">
                <a:latin typeface="Cambria" pitchFamily="18" charset="0"/>
              </a:rPr>
              <a:t> </a:t>
            </a:r>
            <a:r>
              <a:rPr lang="el-GR" dirty="0" err="1" smtClean="0">
                <a:latin typeface="Cambria" pitchFamily="18" charset="0"/>
              </a:rPr>
              <a:t>κιχείη</a:t>
            </a:r>
            <a:r>
              <a:rPr lang="el-GR" dirty="0" smtClean="0">
                <a:latin typeface="Cambria" pitchFamily="18" charset="0"/>
              </a:rPr>
              <a:t>. </a:t>
            </a:r>
            <a:endParaRPr lang="el-GR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Αιθιοπίς  και Μικρά Ιλιάς</a:t>
            </a:r>
            <a:endParaRPr lang="el-GR" dirty="0"/>
          </a:p>
        </p:txBody>
      </p:sp>
      <p:sp>
        <p:nvSpPr>
          <p:cNvPr id="10" name="9 - Θέση κειμένου"/>
          <p:cNvSpPr>
            <a:spLocks noGrp="1"/>
          </p:cNvSpPr>
          <p:nvPr>
            <p:ph type="body" idx="1"/>
          </p:nvPr>
        </p:nvSpPr>
        <p:spPr>
          <a:xfrm>
            <a:off x="520476" y="1268760"/>
            <a:ext cx="4040188" cy="470482"/>
          </a:xfrm>
        </p:spPr>
        <p:txBody>
          <a:bodyPr/>
          <a:lstStyle/>
          <a:p>
            <a:r>
              <a:rPr lang="el-GR" dirty="0" smtClean="0"/>
              <a:t>Αιθιοπίς</a:t>
            </a:r>
            <a:endParaRPr lang="el-GR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739242"/>
            <a:ext cx="3610744" cy="3951288"/>
          </a:xfrm>
        </p:spPr>
        <p:txBody>
          <a:bodyPr>
            <a:normAutofit/>
          </a:bodyPr>
          <a:lstStyle/>
          <a:p>
            <a:r>
              <a:rPr lang="el-GR" sz="2800" dirty="0" smtClean="0"/>
              <a:t>5 βιβλία </a:t>
            </a:r>
          </a:p>
          <a:p>
            <a:pPr marL="0" indent="0">
              <a:buNone/>
            </a:pPr>
            <a:r>
              <a:rPr lang="el-GR" sz="2800" dirty="0" err="1" smtClean="0"/>
              <a:t>Πενθεσίλεια</a:t>
            </a:r>
            <a:endParaRPr lang="el-GR" sz="2800" dirty="0" smtClean="0"/>
          </a:p>
          <a:p>
            <a:pPr marL="0" indent="0">
              <a:buNone/>
            </a:pPr>
            <a:r>
              <a:rPr lang="el-GR" sz="2800" dirty="0" smtClean="0"/>
              <a:t>Μέμνων </a:t>
            </a:r>
          </a:p>
          <a:p>
            <a:pPr marL="0" indent="0">
              <a:buNone/>
            </a:pPr>
            <a:r>
              <a:rPr lang="el-GR" sz="2800" dirty="0" smtClean="0"/>
              <a:t>Θάνατος του Αχιλλέα </a:t>
            </a:r>
          </a:p>
          <a:p>
            <a:pPr marL="0" indent="0">
              <a:buNone/>
            </a:pPr>
            <a:r>
              <a:rPr lang="el-GR" sz="2800" dirty="0" smtClean="0"/>
              <a:t>Μάχη για το σώμα του Αχιλλέα </a:t>
            </a:r>
          </a:p>
          <a:p>
            <a:pPr marL="0" indent="0">
              <a:buNone/>
            </a:pPr>
            <a:r>
              <a:rPr lang="el-GR" sz="2800" dirty="0" smtClean="0"/>
              <a:t>Αρχή της ‘όπλων κρίσεως’ </a:t>
            </a:r>
            <a:endParaRPr lang="el-GR" sz="2800" dirty="0"/>
          </a:p>
        </p:txBody>
      </p:sp>
      <p:sp>
        <p:nvSpPr>
          <p:cNvPr id="11" name="10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311322"/>
            <a:ext cx="4041775" cy="42792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Μικρά Ιλιάς </a:t>
            </a:r>
            <a:endParaRPr lang="el-GR" dirty="0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4"/>
          </p:nvPr>
        </p:nvSpPr>
        <p:spPr>
          <a:xfrm>
            <a:off x="4283968" y="1739242"/>
            <a:ext cx="4536504" cy="3702397"/>
          </a:xfrm>
        </p:spPr>
        <p:txBody>
          <a:bodyPr>
            <a:noAutofit/>
          </a:bodyPr>
          <a:lstStyle/>
          <a:p>
            <a:r>
              <a:rPr lang="el-GR" sz="2800" dirty="0" smtClean="0"/>
              <a:t>4 βιβλία </a:t>
            </a:r>
          </a:p>
          <a:p>
            <a:pPr marL="0" indent="0">
              <a:buNone/>
            </a:pPr>
            <a:r>
              <a:rPr lang="el-GR" sz="2800" dirty="0" smtClean="0"/>
              <a:t>Όπλων Κρίσις – νίκη του Οδυσσέα και αυτοκτονία του Αίαντα</a:t>
            </a:r>
          </a:p>
          <a:p>
            <a:pPr marL="0" indent="0">
              <a:buNone/>
            </a:pPr>
            <a:r>
              <a:rPr lang="el-GR" sz="2800" dirty="0" smtClean="0"/>
              <a:t>Άφιξη του Φιλοκτήτη </a:t>
            </a:r>
          </a:p>
          <a:p>
            <a:pPr marL="0" indent="0">
              <a:buNone/>
            </a:pPr>
            <a:r>
              <a:rPr lang="el-GR" sz="2800" dirty="0" smtClean="0"/>
              <a:t>Θάνατος του </a:t>
            </a:r>
            <a:r>
              <a:rPr lang="el-GR" sz="2800" dirty="0" err="1" smtClean="0"/>
              <a:t>Πάρι</a:t>
            </a:r>
            <a:endParaRPr lang="el-GR" sz="2800" dirty="0" smtClean="0"/>
          </a:p>
          <a:p>
            <a:pPr marL="0" indent="0">
              <a:buNone/>
            </a:pPr>
            <a:r>
              <a:rPr lang="el-GR" sz="2800" dirty="0" smtClean="0"/>
              <a:t>Ο </a:t>
            </a:r>
            <a:r>
              <a:rPr lang="el-GR" sz="2800" dirty="0" err="1" smtClean="0"/>
              <a:t>Επειός</a:t>
            </a:r>
            <a:r>
              <a:rPr lang="el-GR" sz="2800" dirty="0" smtClean="0"/>
              <a:t> και η κατασκευή του Δούρειου Ίππου. Το σχέδιο άλωσης της Τροίας. Οι Έλληνες εισέρχονται στον Δ.Ι.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Θέση περιεχομένου 2" descr="Χάρτης με υπερσύνδεση">
            <a:hlinkClick r:id="rId2"/>
          </p:cNvPr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964" b="6964"/>
          <a:stretch>
            <a:fillRect/>
          </a:stretch>
        </p:blipFill>
        <p:spPr>
          <a:xfrm>
            <a:off x="251520" y="865990"/>
            <a:ext cx="8106886" cy="5227306"/>
          </a:xfrm>
        </p:spPr>
      </p:pic>
      <p:sp>
        <p:nvSpPr>
          <p:cNvPr id="5" name="Θέση κειμένου 4"/>
          <p:cNvSpPr>
            <a:spLocks noGrp="1"/>
          </p:cNvSpPr>
          <p:nvPr>
            <p:ph type="body" sz="half" idx="2"/>
          </p:nvPr>
        </p:nvSpPr>
        <p:spPr>
          <a:xfrm>
            <a:off x="1835696" y="6165304"/>
            <a:ext cx="5486400" cy="294928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Εικόνα 1.</a:t>
            </a:r>
            <a:endParaRPr lang="el-GR" dirty="0"/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5120"/>
          </a:xfrm>
        </p:spPr>
        <p:txBody>
          <a:bodyPr>
            <a:normAutofit fontScale="90000"/>
          </a:bodyPr>
          <a:lstStyle/>
          <a:p>
            <a:r>
              <a:rPr lang="el-GR" dirty="0"/>
              <a:t>Το ταξίδι του Οδυσσέα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Οδύσσεια 1.1-10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25144"/>
          </a:xfrm>
        </p:spPr>
        <p:txBody>
          <a:bodyPr>
            <a:noAutofit/>
          </a:bodyPr>
          <a:lstStyle/>
          <a:p>
            <a:pPr marL="180000">
              <a:buNone/>
            </a:pPr>
            <a:r>
              <a:rPr lang="el-GR" sz="2800" dirty="0" smtClean="0">
                <a:latin typeface="Cambria" pitchFamily="18" charset="0"/>
              </a:rPr>
              <a:t>	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ἄνδρα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μοι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ἔννεπε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μοῦσα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πολύτροπον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ὃς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μάλα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πολλὰ</a:t>
            </a:r>
            <a:r>
              <a:rPr lang="el-GR" sz="2800" dirty="0" smtClean="0">
                <a:latin typeface="Cambria" pitchFamily="18" charset="0"/>
              </a:rPr>
              <a:t/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πλάγχθη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ἐπεὶ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Τροίης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ἱερὸν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πτολίεθρον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ἔπερσεν</a:t>
            </a:r>
            <a:r>
              <a:rPr lang="el-GR" sz="2800" dirty="0" smtClean="0">
                <a:latin typeface="Cambria" pitchFamily="18" charset="0"/>
              </a:rPr>
              <a:t>·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πολλῶν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δ᾽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ἀνθρώπων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ἴδεν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ἄστεα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καὶ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νόον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ἔγνω</a:t>
            </a:r>
            <a:r>
              <a:rPr lang="el-GR" sz="2800" dirty="0" smtClean="0">
                <a:latin typeface="Cambria" pitchFamily="18" charset="0"/>
              </a:rPr>
              <a:t>,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πολλὰ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δ᾽</a:t>
            </a:r>
            <a:r>
              <a:rPr lang="el-GR" sz="2800" dirty="0" smtClean="0">
                <a:latin typeface="Cambria" pitchFamily="18" charset="0"/>
              </a:rPr>
              <a:t> ὅ </a:t>
            </a:r>
            <a:r>
              <a:rPr lang="el-GR" sz="2800" dirty="0" err="1" smtClean="0">
                <a:latin typeface="Cambria" pitchFamily="18" charset="0"/>
              </a:rPr>
              <a:t>γ᾽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ἐν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πόντῳ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πάθεν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ἄλγεα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ὃν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κατὰ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θυμόν</a:t>
            </a:r>
            <a:r>
              <a:rPr lang="el-GR" sz="2800" dirty="0" smtClean="0">
                <a:latin typeface="Cambria" pitchFamily="18" charset="0"/>
              </a:rPr>
              <a:t>,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ἀρνύμενος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ἥν</a:t>
            </a:r>
            <a:r>
              <a:rPr lang="el-GR" sz="2800" dirty="0" smtClean="0">
                <a:latin typeface="Cambria" pitchFamily="18" charset="0"/>
              </a:rPr>
              <a:t> τε </a:t>
            </a:r>
            <a:r>
              <a:rPr lang="el-GR" sz="2800" dirty="0" err="1" smtClean="0">
                <a:latin typeface="Cambria" pitchFamily="18" charset="0"/>
              </a:rPr>
              <a:t>ψυχὴν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καὶ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νόστον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ἑταίρων</a:t>
            </a:r>
            <a:r>
              <a:rPr lang="el-GR" sz="2800" dirty="0" smtClean="0">
                <a:latin typeface="Cambria" pitchFamily="18" charset="0"/>
              </a:rPr>
              <a:t>.		5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ἀλλ᾽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οὐδ᾽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ὣς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ἑτάρους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ἐρρύσατο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ἱέμενός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περ</a:t>
            </a:r>
            <a:r>
              <a:rPr lang="el-GR" sz="2800" dirty="0" smtClean="0">
                <a:latin typeface="Cambria" pitchFamily="18" charset="0"/>
              </a:rPr>
              <a:t>·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αὐτῶν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γὰρ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σφετέρῃσιν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ἀτασθαλίῃσιν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ὄλοντο</a:t>
            </a:r>
            <a:r>
              <a:rPr lang="el-GR" sz="2800" dirty="0" smtClean="0">
                <a:latin typeface="Cambria" pitchFamily="18" charset="0"/>
              </a:rPr>
              <a:t>,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νήπιοι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οἳ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κατὰ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00B050"/>
                </a:solidFill>
                <a:latin typeface="Cambria" pitchFamily="18" charset="0"/>
              </a:rPr>
              <a:t>βοῦς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00B050"/>
                </a:solidFill>
                <a:latin typeface="Cambria" pitchFamily="18" charset="0"/>
              </a:rPr>
              <a:t>Ὑπερίονος</a:t>
            </a:r>
            <a:r>
              <a:rPr lang="el-GR" sz="2800" dirty="0" smtClean="0">
                <a:solidFill>
                  <a:srgbClr val="00B050"/>
                </a:solidFill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00B050"/>
                </a:solidFill>
                <a:latin typeface="Cambria" pitchFamily="18" charset="0"/>
              </a:rPr>
              <a:t>Ἠελίοιο</a:t>
            </a:r>
            <a:r>
              <a:rPr lang="el-GR" sz="2800" dirty="0" smtClean="0">
                <a:latin typeface="Cambria" pitchFamily="18" charset="0"/>
              </a:rPr>
              <a:t/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ἤσθιον</a:t>
            </a:r>
            <a:r>
              <a:rPr lang="el-GR" sz="2800" dirty="0" smtClean="0">
                <a:latin typeface="Cambria" pitchFamily="18" charset="0"/>
              </a:rPr>
              <a:t>· </a:t>
            </a:r>
            <a:r>
              <a:rPr lang="el-GR" sz="2800" dirty="0" err="1" smtClean="0">
                <a:latin typeface="Cambria" pitchFamily="18" charset="0"/>
              </a:rPr>
              <a:t>αὐτὰρ</a:t>
            </a:r>
            <a:r>
              <a:rPr lang="el-GR" sz="2800" dirty="0" smtClean="0">
                <a:latin typeface="Cambria" pitchFamily="18" charset="0"/>
              </a:rPr>
              <a:t> ὁ </a:t>
            </a:r>
            <a:r>
              <a:rPr lang="el-GR" sz="2800" dirty="0" err="1" smtClean="0">
                <a:latin typeface="Cambria" pitchFamily="18" charset="0"/>
              </a:rPr>
              <a:t>τοῖσιν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ἀφείλετο</a:t>
            </a:r>
            <a:r>
              <a:rPr lang="el-GR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νόστιμον</a:t>
            </a:r>
            <a:r>
              <a:rPr lang="el-GR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l-GR" sz="2800" dirty="0" err="1" smtClean="0">
                <a:solidFill>
                  <a:srgbClr val="FF0000"/>
                </a:solidFill>
                <a:latin typeface="Cambria" pitchFamily="18" charset="0"/>
              </a:rPr>
              <a:t>ἦμαρ</a:t>
            </a:r>
            <a:r>
              <a:rPr lang="el-GR" sz="2800" dirty="0" smtClean="0">
                <a:latin typeface="Cambria" pitchFamily="18" charset="0"/>
              </a:rPr>
              <a:t>.</a:t>
            </a:r>
            <a:br>
              <a:rPr lang="el-GR" sz="2800" dirty="0" smtClean="0">
                <a:latin typeface="Cambria" pitchFamily="18" charset="0"/>
              </a:rPr>
            </a:br>
            <a:r>
              <a:rPr lang="el-GR" sz="2800" dirty="0" err="1" smtClean="0">
                <a:latin typeface="Cambria" pitchFamily="18" charset="0"/>
              </a:rPr>
              <a:t>τῶν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ἁμόθεν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γε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θεά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θύγατερ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Διός</a:t>
            </a:r>
            <a:r>
              <a:rPr lang="el-GR" sz="2800" dirty="0" smtClean="0">
                <a:latin typeface="Cambria" pitchFamily="18" charset="0"/>
              </a:rPr>
              <a:t>, </a:t>
            </a:r>
            <a:r>
              <a:rPr lang="el-GR" sz="2800" dirty="0" err="1" smtClean="0">
                <a:latin typeface="Cambria" pitchFamily="18" charset="0"/>
              </a:rPr>
              <a:t>εἰπὲ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καὶ</a:t>
            </a:r>
            <a:r>
              <a:rPr lang="el-GR" sz="2800" dirty="0" smtClean="0">
                <a:latin typeface="Cambria" pitchFamily="18" charset="0"/>
              </a:rPr>
              <a:t> </a:t>
            </a:r>
            <a:r>
              <a:rPr lang="el-GR" sz="2800" dirty="0" err="1" smtClean="0">
                <a:latin typeface="Cambria" pitchFamily="18" charset="0"/>
              </a:rPr>
              <a:t>ἡμῖν</a:t>
            </a:r>
            <a:r>
              <a:rPr lang="el-GR" sz="2800" dirty="0" smtClean="0">
                <a:latin typeface="Cambria" pitchFamily="18" charset="0"/>
              </a:rPr>
              <a:t>.	           10</a:t>
            </a:r>
            <a:endParaRPr lang="el-GR" sz="2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l-GR" dirty="0" smtClean="0"/>
              <a:t>Θεματικοί Άξονες της </a:t>
            </a:r>
            <a:r>
              <a:rPr lang="el-GR" i="1" dirty="0" smtClean="0"/>
              <a:t>Οδύσσειας</a:t>
            </a:r>
            <a:endParaRPr lang="el-GR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l-GR" b="1" dirty="0" smtClean="0"/>
              <a:t>Μύθος και Κοινωνία </a:t>
            </a:r>
          </a:p>
          <a:p>
            <a:r>
              <a:rPr lang="el-GR" dirty="0" smtClean="0"/>
              <a:t>Νόστος </a:t>
            </a:r>
          </a:p>
          <a:p>
            <a:r>
              <a:rPr lang="el-GR" dirty="0" err="1" smtClean="0"/>
              <a:t>Ανανοηματοδότηση</a:t>
            </a:r>
            <a:r>
              <a:rPr lang="el-GR" dirty="0" smtClean="0"/>
              <a:t> του ορισμού του Ήρωα-Αυτογνωσία</a:t>
            </a:r>
          </a:p>
          <a:p>
            <a:r>
              <a:rPr lang="el-GR" dirty="0" smtClean="0"/>
              <a:t>Αξίες / ηθική της ανθρώπινης κοινωνίας (δώρα, βοήθεια, ξενία) </a:t>
            </a:r>
          </a:p>
          <a:p>
            <a:r>
              <a:rPr lang="el-GR" dirty="0" smtClean="0"/>
              <a:t>Πολιτισμός </a:t>
            </a:r>
            <a:r>
              <a:rPr lang="en-US" dirty="0" smtClean="0"/>
              <a:t>vs. </a:t>
            </a:r>
            <a:r>
              <a:rPr lang="el-GR" dirty="0" smtClean="0"/>
              <a:t>Βαρβαρότητα </a:t>
            </a:r>
          </a:p>
          <a:p>
            <a:pPr algn="ctr">
              <a:buNone/>
            </a:pPr>
            <a:r>
              <a:rPr lang="el-GR" b="1" dirty="0" smtClean="0"/>
              <a:t>Αφήγηση και </a:t>
            </a:r>
            <a:r>
              <a:rPr lang="el-GR" b="1" dirty="0" err="1" smtClean="0"/>
              <a:t>Αφηγηματολογία</a:t>
            </a:r>
            <a:r>
              <a:rPr lang="el-GR" b="1" dirty="0" smtClean="0"/>
              <a:t> </a:t>
            </a:r>
          </a:p>
          <a:p>
            <a:r>
              <a:rPr lang="el-GR" dirty="0" smtClean="0"/>
              <a:t>Λογοτεχνικότητα / </a:t>
            </a:r>
            <a:r>
              <a:rPr lang="el-GR" dirty="0" err="1" smtClean="0"/>
              <a:t>Αυτοαναφορικότητα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Ομηρικός ποιητής / Οδυσσέας / Δημόδοκος 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el-GR" sz="4000" dirty="0" smtClean="0"/>
              <a:t>Ραψωδίες (&lt;</a:t>
            </a:r>
            <a:r>
              <a:rPr lang="el-GR" sz="4000" dirty="0" err="1" smtClean="0"/>
              <a:t>ράπτειν</a:t>
            </a:r>
            <a:r>
              <a:rPr lang="el-GR" sz="4000" dirty="0" smtClean="0"/>
              <a:t>) α-δ</a:t>
            </a:r>
            <a:br>
              <a:rPr lang="el-GR" sz="4000" dirty="0" smtClean="0"/>
            </a:br>
            <a:r>
              <a:rPr lang="el-GR" sz="4000" dirty="0" smtClean="0"/>
              <a:t>Η ενηλικίωση του Τηλέμαχου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25658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χαῖρε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ξεῖνε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παρ᾽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ἄμμι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φιλήσεαι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ἔπειτα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δείπνου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πασσάμενος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μυθήσεαι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ὅττεό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σε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χρή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ὣς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εἰπὼν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ἡγεῖθ᾽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ἡ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ἕσπετο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Παλλὰς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Ἀθήνη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125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ὅτε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ῥ᾽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ἔντοσθεν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ἔσαν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δόμου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ὑψηλοῖο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ἔγχος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μέν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ῥ᾽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ἔστησε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φέρων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κίονα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μακρὴν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δουροδόκης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ἔντοσθεν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ἐυξόου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ἔνθα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περ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ἄλλα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ἔγχε᾽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Ὀδυσσῆος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ταλασίφρονος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ἵστατο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πολλά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1.123-9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Autofit/>
          </a:bodyPr>
          <a:lstStyle/>
          <a:p>
            <a:r>
              <a:rPr lang="el-GR" sz="4000" dirty="0" smtClean="0"/>
              <a:t>Κι ενώ οι μνηστήρες διασκεδάζουν… 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23731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Τηλέμαχος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προσέφη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γλαυκῶπιν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Ἀθήνην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ἄγχι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σχὼν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κεφαλήν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ἵνα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πευθοίαθ᾽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ξεῖνε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φίλ᾽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ἦ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νεμεσήσεαι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ὅττι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εἴπω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τούτοισιν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ταῦτα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μέλει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κίθαρις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ἀοιδή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ῥεῖ᾽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ἐπεὶ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ἀλλότριον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βίοτον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νήποινον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ἔδουσιν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	160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ἀνέρος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οὗ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που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λεύκ᾽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ὀστέα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πύθεται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ὄμβρῳ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κείμεν᾽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ἠπείρου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ἢ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ἁλὶ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κῦμα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κυλίνδει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κεῖνόν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Ἰθάκηνδε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ἰδοίατο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νοστήσαντα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πάντες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ἀρησαίατ᾽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ἐλαφρότεροι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πόδας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εἶναι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ἢ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ἀφνειότεροι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χρυσοῖό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ἐσθῆτός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τε.		165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νῦν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ὁ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ὣς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ἀπόλωλε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κακὸν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μόρον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ἡμῖν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θαλπωρή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πέρ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τις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ἐπιχθονίων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ἀνθρώπων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φῇσιν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ἐλεύσεσθαι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τοῦ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ὤλετο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νόστιμον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ἦμαρ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τόδε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εἰπὲ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ἀτρεκέως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κατάλεξον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</a:p>
          <a:p>
            <a:pPr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πόθεν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εἰς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ἀνδρῶν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πόθι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πόλις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ἠδὲ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τοκῆες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;  170 </a:t>
            </a:r>
          </a:p>
          <a:p>
            <a:pPr>
              <a:buNone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							Οδ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1.161-70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totype_template_MS-PowerPoint_2013_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ototype_template_MS-PowerPoint_2013_v2.pptx" id="{68971B29-8B7D-48B0-BC03-0FFD0BE65247}" vid="{8346A518-5AEA-4372-8465-E0E918F5B1A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prototype_template_MS-PowerPoint_2013_v2</Template>
  <TotalTime>524</TotalTime>
  <Words>1112</Words>
  <Application>Microsoft Office PowerPoint</Application>
  <PresentationFormat>Προβολή στην οθόνη (4:3)</PresentationFormat>
  <Paragraphs>187</Paragraphs>
  <Slides>26</Slides>
  <Notes>7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7" baseType="lpstr">
      <vt:lpstr>prototype_template_MS-PowerPoint_2013_v2</vt:lpstr>
      <vt:lpstr>ΚΦΑ 14 Εισαγωγή στην Αρχαία Ελληνική Μυθολογία και Θρησκεία</vt:lpstr>
      <vt:lpstr>Ο Επικός Κύκλος</vt:lpstr>
      <vt:lpstr>Ιλιάδα και «κλέος»</vt:lpstr>
      <vt:lpstr>Αιθιοπίς  και Μικρά Ιλιάς</vt:lpstr>
      <vt:lpstr>Το ταξίδι του Οδυσσέα </vt:lpstr>
      <vt:lpstr>Οδύσσεια 1.1-10</vt:lpstr>
      <vt:lpstr>Θεματικοί Άξονες της Οδύσσειας</vt:lpstr>
      <vt:lpstr>Ραψωδίες (&lt;ράπτειν) α-δ Η ενηλικίωση του Τηλέμαχου</vt:lpstr>
      <vt:lpstr>Κι ενώ οι μνηστήρες διασκεδάζουν… </vt:lpstr>
      <vt:lpstr>Είσαι ο γιος του Οδυσσέα;;;;</vt:lpstr>
      <vt:lpstr>Μα τι συμβαίνει εδώ;;;;… </vt:lpstr>
      <vt:lpstr>Οδύσσεια 1.234-8, 250-1</vt:lpstr>
      <vt:lpstr>Οδύσσεια 1.253-5, 267-71</vt:lpstr>
      <vt:lpstr>Σχέδιο Δράσης </vt:lpstr>
      <vt:lpstr>Σχέδιο δράσης (συνέχεια)</vt:lpstr>
      <vt:lpstr>Οδύσσεια 425-444</vt:lpstr>
      <vt:lpstr>Ραψωδία β</vt:lpstr>
      <vt:lpstr>Ραψωδία γ</vt:lpstr>
      <vt:lpstr>Τηλέμαχος και Νέστορας Οδ. 3.51-355</vt:lpstr>
      <vt:lpstr>Ραψωδία δ 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Σημείωμα Χρήσης Έργων Τρίτων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Οδύσσεια (1)</dc:title>
  <dc:creator>PC</dc:creator>
  <cp:lastModifiedBy>user</cp:lastModifiedBy>
  <cp:revision>55</cp:revision>
  <dcterms:created xsi:type="dcterms:W3CDTF">2015-04-08T15:07:17Z</dcterms:created>
  <dcterms:modified xsi:type="dcterms:W3CDTF">2015-12-01T15:54:45Z</dcterms:modified>
</cp:coreProperties>
</file>