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280" r:id="rId26"/>
    <p:sldId id="290" r:id="rId27"/>
    <p:sldId id="295" r:id="rId28"/>
    <p:sldId id="299" r:id="rId29"/>
    <p:sldId id="292" r:id="rId30"/>
    <p:sldId id="291" r:id="rId31"/>
    <p:sldId id="294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6" d="100"/>
          <a:sy n="66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22/2/2015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428E8F-A59C-8B44-81BF-9DFFA9E7F235}" type="slidenum">
              <a:rPr lang="el-GR"/>
              <a:pPr eaLnBrk="1" hangingPunct="1"/>
              <a:t>11</a:t>
            </a:fld>
            <a:endParaRPr lang="el-G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8A640F-D1C4-0B4B-93A8-7F2C5EFCCA4A}" type="slidenum">
              <a:rPr lang="el-GR"/>
              <a:pPr eaLnBrk="1" hangingPunct="1"/>
              <a:t>12</a:t>
            </a:fld>
            <a:endParaRPr lang="el-G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5659A9-5B64-7246-8072-55BA5B94A606}" type="slidenum">
              <a:rPr lang="el-GR"/>
              <a:pPr eaLnBrk="1" hangingPunct="1"/>
              <a:t>13</a:t>
            </a:fld>
            <a:endParaRPr lang="el-G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63A60D-947F-3B49-A47E-2C210753B8C6}" type="slidenum">
              <a:rPr lang="el-GR"/>
              <a:pPr eaLnBrk="1" hangingPunct="1"/>
              <a:t>14</a:t>
            </a:fld>
            <a:endParaRPr lang="el-G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13A2F-FA6C-B842-82DD-3E52D5E17DE5}" type="slidenum">
              <a:rPr lang="el-GR"/>
              <a:pPr eaLnBrk="1" hangingPunct="1"/>
              <a:t>16</a:t>
            </a:fld>
            <a:endParaRPr lang="el-G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F2687F-01A2-8A46-A32D-AB547910C673}" type="slidenum">
              <a:rPr lang="el-GR"/>
              <a:pPr eaLnBrk="1" hangingPunct="1"/>
              <a:t>17</a:t>
            </a:fld>
            <a:endParaRPr lang="el-G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D9A4DBA-71FF-C54F-9236-7B79B38EF09C}" type="slidenum">
              <a:rPr lang="el-GR"/>
              <a:pPr eaLnBrk="1" hangingPunct="1"/>
              <a:t>18</a:t>
            </a:fld>
            <a:endParaRPr lang="el-G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44C452-BAAF-5245-B43A-03198917FF80}" type="slidenum">
              <a:rPr lang="el-GR"/>
              <a:pPr eaLnBrk="1" hangingPunct="1"/>
              <a:t>19</a:t>
            </a:fld>
            <a:endParaRPr lang="el-G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AEB157-1762-1C4A-9F8E-0ADE20197820}" type="slidenum">
              <a:rPr lang="el-GR"/>
              <a:pPr eaLnBrk="1" hangingPunct="1"/>
              <a:t>20</a:t>
            </a:fld>
            <a:endParaRPr lang="el-G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DA9250-3C46-3042-B4CC-068FDC1E1D5E}" type="slidenum">
              <a:rPr lang="el-GR"/>
              <a:pPr eaLnBrk="1" hangingPunct="1"/>
              <a:t>21</a:t>
            </a:fld>
            <a:endParaRPr lang="el-G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68FFB5-8407-C74E-85B4-85FEEF322144}" type="slidenum">
              <a:rPr lang="el-GR"/>
              <a:pPr eaLnBrk="1" hangingPunct="1"/>
              <a:t>3</a:t>
            </a:fld>
            <a:endParaRPr lang="el-G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1DE8063-BE18-2B44-A38C-891204F7C175}" type="slidenum">
              <a:rPr lang="el-GR"/>
              <a:pPr eaLnBrk="1" hangingPunct="1"/>
              <a:t>22</a:t>
            </a:fld>
            <a:endParaRPr lang="el-G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3E9AAF9-6D22-F443-B0D5-71CBEF21D71E}" type="slidenum">
              <a:rPr lang="el-GR"/>
              <a:pPr eaLnBrk="1" hangingPunct="1"/>
              <a:t>23</a:t>
            </a:fld>
            <a:endParaRPr lang="el-G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9FBF97-D1B9-5F4A-9670-AA3ACA8C2EB1}" type="slidenum">
              <a:rPr lang="el-GR"/>
              <a:pPr eaLnBrk="1" hangingPunct="1"/>
              <a:t>24</a:t>
            </a:fld>
            <a:endParaRPr lang="el-G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CB1FCA-A68E-4047-B870-EAE2B8CBE97A}" type="slidenum">
              <a:rPr lang="el-GR"/>
              <a:pPr eaLnBrk="1" hangingPunct="1"/>
              <a:t>4</a:t>
            </a:fld>
            <a:endParaRPr lang="el-G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9268F6-8B33-2047-8FD3-B950C5419061}" type="slidenum">
              <a:rPr lang="el-GR"/>
              <a:pPr eaLnBrk="1" hangingPunct="1"/>
              <a:t>5</a:t>
            </a:fld>
            <a:endParaRPr lang="el-G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4FBC7F-FFAE-244D-A651-C25D5C0DE42F}" type="slidenum">
              <a:rPr lang="el-GR"/>
              <a:pPr eaLnBrk="1" hangingPunct="1"/>
              <a:t>6</a:t>
            </a:fld>
            <a:endParaRPr lang="el-G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00F908-45E2-0C48-9922-D3A52E7C7E64}" type="slidenum">
              <a:rPr lang="el-GR"/>
              <a:pPr eaLnBrk="1" hangingPunct="1"/>
              <a:t>7</a:t>
            </a:fld>
            <a:endParaRPr lang="el-G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05DCF9-32D8-764A-B297-E1B5395C3152}" type="slidenum">
              <a:rPr lang="el-GR"/>
              <a:pPr eaLnBrk="1" hangingPunct="1"/>
              <a:t>8</a:t>
            </a:fld>
            <a:endParaRPr lang="el-G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C09CFBE-ACB6-7742-966B-1B532BA1D3E1}" type="slidenum">
              <a:rPr lang="el-GR"/>
              <a:pPr eaLnBrk="1" hangingPunct="1"/>
              <a:t>9</a:t>
            </a:fld>
            <a:endParaRPr lang="el-G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18F535-9CC8-F248-B76C-2B6564DE4128}" type="slidenum">
              <a:rPr lang="el-GR"/>
              <a:pPr eaLnBrk="1" hangingPunct="1"/>
              <a:t>10</a:t>
            </a:fld>
            <a:endParaRPr lang="el-G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Διδακτική της Πληροφορικής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FC4226A-B902-3440-B443-96635CFCC29C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68313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955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Διδακτική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Διδακτική της Πληροφορικής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Διδακτική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Μ. </a:t>
            </a:r>
            <a:r>
              <a:rPr lang="el-GR" sz="2800" dirty="0" err="1" smtClean="0"/>
              <a:t>Γρηγοριάδου</a:t>
            </a:r>
            <a:r>
              <a:rPr lang="el-GR" sz="2800" dirty="0" smtClean="0"/>
              <a:t>, Α. </a:t>
            </a:r>
            <a:r>
              <a:rPr lang="el-GR" sz="2800" dirty="0" err="1" smtClean="0"/>
              <a:t>Γόγουλου</a:t>
            </a:r>
            <a:r>
              <a:rPr lang="el-GR" sz="2800" dirty="0" smtClean="0"/>
              <a:t>, Ε. </a:t>
            </a:r>
            <a:r>
              <a:rPr lang="el-GR" sz="2800" dirty="0" err="1" smtClean="0"/>
              <a:t>Γουλή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995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Διδακτική: Διδακτικό Συμβόλαιο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6327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cs typeface="Arial" charset="0"/>
              </a:rPr>
              <a:t>Ρ</a:t>
            </a:r>
            <a:r>
              <a:rPr lang="en-GB" sz="2400">
                <a:latin typeface="Arial" charset="0"/>
                <a:cs typeface="Arial" charset="0"/>
              </a:rPr>
              <a:t>υθμίζει </a:t>
            </a:r>
            <a:r>
              <a:rPr lang="el-GR" sz="2400">
                <a:latin typeface="Arial" charset="0"/>
                <a:cs typeface="Arial" charset="0"/>
              </a:rPr>
              <a:t>...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2400">
                <a:latin typeface="Arial" charset="0"/>
                <a:cs typeface="Arial" charset="0"/>
              </a:rPr>
              <a:t>την προσδοκώμενη συμπεριφορά του </a:t>
            </a:r>
            <a:r>
              <a:rPr lang="en-GB" sz="2400" b="1">
                <a:latin typeface="Arial" charset="0"/>
                <a:cs typeface="Arial" charset="0"/>
              </a:rPr>
              <a:t>καθηγητή</a:t>
            </a:r>
            <a:r>
              <a:rPr lang="en-GB" sz="2400">
                <a:latin typeface="Arial" charset="0"/>
                <a:cs typeface="Arial" charset="0"/>
              </a:rPr>
              <a:t> από τους μαθητές </a:t>
            </a:r>
            <a:endParaRPr lang="el-GR" sz="24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2400">
                <a:latin typeface="Arial" charset="0"/>
                <a:cs typeface="Arial" charset="0"/>
              </a:rPr>
              <a:t>την προσδοκώμενη συμπεριφορά των </a:t>
            </a:r>
            <a:r>
              <a:rPr lang="en-GB" sz="2400" b="1">
                <a:latin typeface="Arial" charset="0"/>
                <a:cs typeface="Arial" charset="0"/>
              </a:rPr>
              <a:t>μαθητών</a:t>
            </a:r>
            <a:r>
              <a:rPr lang="en-GB" sz="2400">
                <a:latin typeface="Arial" charset="0"/>
                <a:cs typeface="Arial" charset="0"/>
              </a:rPr>
              <a:t> από τον καθηγητή </a:t>
            </a:r>
            <a:endParaRPr lang="el-GR" sz="24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2400">
                <a:latin typeface="Arial" charset="0"/>
                <a:cs typeface="Arial" charset="0"/>
              </a:rPr>
              <a:t>τις </a:t>
            </a:r>
            <a:r>
              <a:rPr lang="en-GB" sz="2400" b="1">
                <a:latin typeface="Arial" charset="0"/>
                <a:cs typeface="Arial" charset="0"/>
              </a:rPr>
              <a:t>σχέσεις</a:t>
            </a:r>
            <a:r>
              <a:rPr lang="en-GB" sz="2400">
                <a:latin typeface="Arial" charset="0"/>
                <a:cs typeface="Arial" charset="0"/>
              </a:rPr>
              <a:t> </a:t>
            </a:r>
            <a:r>
              <a:rPr lang="el-GR" sz="2400">
                <a:latin typeface="Arial" charset="0"/>
                <a:cs typeface="Arial" charset="0"/>
              </a:rPr>
              <a:t>του καθηγητή και των μαθητών</a:t>
            </a:r>
            <a:r>
              <a:rPr lang="en-GB" sz="2400">
                <a:latin typeface="Arial" charset="0"/>
                <a:cs typeface="Arial" charset="0"/>
              </a:rPr>
              <a:t> </a:t>
            </a:r>
            <a:r>
              <a:rPr lang="el-GR" sz="2400">
                <a:latin typeface="Arial" charset="0"/>
                <a:cs typeface="Arial" charset="0"/>
              </a:rPr>
              <a:t>με</a:t>
            </a:r>
            <a:r>
              <a:rPr lang="en-GB" sz="2400">
                <a:latin typeface="Arial" charset="0"/>
                <a:cs typeface="Arial" charset="0"/>
              </a:rPr>
              <a:t> τη στοχευόμενη κατά τη μάθηση γνώση</a:t>
            </a:r>
            <a:r>
              <a:rPr lang="el-GR" sz="24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cs typeface="Arial" charset="0"/>
              </a:rPr>
              <a:t>Διέπει τη λειτουργία της σχολικής τάξης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cs typeface="Arial" charset="0"/>
              </a:rPr>
              <a:t>Η αξιολόγηση έχει σημαντικό ρόλο</a:t>
            </a:r>
          </a:p>
        </p:txBody>
      </p:sp>
    </p:spTree>
    <p:extLst>
      <p:ext uri="{BB962C8B-B14F-4D97-AF65-F5344CB8AC3E}">
        <p14:creationId xmlns:p14="http://schemas.microsoft.com/office/powerpoint/2010/main" xmlns="" val="14107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060575"/>
            <a:ext cx="6191250" cy="2089150"/>
          </a:xfrm>
        </p:spPr>
        <p:txBody>
          <a:bodyPr/>
          <a:lstStyle/>
          <a:p>
            <a:pPr eaLnBrk="1" hangingPunct="1"/>
            <a:r>
              <a:rPr lang="el-GR" sz="3600">
                <a:latin typeface="Arial Unicode MS" charset="0"/>
              </a:rPr>
              <a:t>Θεωρίες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8805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9144000" cy="86995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Θεωρίες Μάθησης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893175" cy="45370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cs typeface="Arial" charset="0"/>
              </a:rPr>
              <a:t>Συμπεριφορισμός</a:t>
            </a:r>
          </a:p>
          <a:p>
            <a:pPr lvl="1" eaLnBrk="1" hangingPunct="1">
              <a:spcBef>
                <a:spcPts val="6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cs typeface="Arial" charset="0"/>
              </a:rPr>
              <a:t>Η γνώση μεταδίδεται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cs typeface="Arial" charset="0"/>
              </a:rPr>
              <a:t>Γνωστικές Θεωρίες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cs typeface="Arial" charset="0"/>
              </a:rPr>
              <a:t>Η μάθηση είναι ατομική διαδικασία οικοδόμησης γνώσεων</a:t>
            </a:r>
          </a:p>
          <a:p>
            <a:pPr lvl="1" eaLnBrk="1" hangingPunct="1"/>
            <a:r>
              <a:rPr lang="el-GR" sz="2400">
                <a:latin typeface="Arial" charset="0"/>
                <a:cs typeface="Arial" charset="0"/>
              </a:rPr>
              <a:t>Η μάθηση ευνοείται σε ένα πλούσιο σε αλληλεπιδράσεις περιβάλλον</a:t>
            </a:r>
          </a:p>
          <a:p>
            <a:pPr lvl="1" eaLnBrk="1" hangingPunct="1"/>
            <a:r>
              <a:rPr lang="el-GR" sz="2400">
                <a:latin typeface="Arial" charset="0"/>
                <a:cs typeface="Arial" charset="0"/>
              </a:rPr>
              <a:t>Οι  νέες γνώσεις οικοδομούνται πάνω στις υπάρχουσες γνώσεις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b="1">
                <a:latin typeface="Arial" charset="0"/>
                <a:cs typeface="Arial" charset="0"/>
              </a:rPr>
              <a:t>Κοινωνικοπολιτισμές Θεωρίες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Κοινωνική φύση της μάθησης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Η γνώση οικοδομείται σε συνεργατικά πλαίσια</a:t>
            </a:r>
          </a:p>
        </p:txBody>
      </p:sp>
    </p:spTree>
    <p:extLst>
      <p:ext uri="{BB962C8B-B14F-4D97-AF65-F5344CB8AC3E}">
        <p14:creationId xmlns:p14="http://schemas.microsoft.com/office/powerpoint/2010/main" xmlns="" val="20302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expert-2nd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69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expert-4th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30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56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000">
                <a:latin typeface="Arial" charset="0"/>
              </a:rPr>
              <a:t>Θεωρίες Μάθησης – Εκπαιδευτικά Περιβάλλοντα</a:t>
            </a:r>
          </a:p>
        </p:txBody>
      </p:sp>
      <p:graphicFrame>
        <p:nvGraphicFramePr>
          <p:cNvPr id="303277" name="Group 17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0506500"/>
              </p:ext>
            </p:extLst>
          </p:nvPr>
        </p:nvGraphicFramePr>
        <p:xfrm>
          <a:off x="463550" y="1557338"/>
          <a:ext cx="8229600" cy="5327329"/>
        </p:xfrm>
        <a:graphic>
          <a:graphicData uri="http://schemas.openxmlformats.org/drawingml/2006/table">
            <a:tbl>
              <a:tblPr/>
              <a:tblGrid>
                <a:gridCol w="2516188"/>
                <a:gridCol w="2849562"/>
                <a:gridCol w="2863850"/>
              </a:tblGrid>
              <a:tr h="59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συμπεριφοριστικές θεωρίες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γνωστικές θεωρίες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κοινωνικοπολιτισμικές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 θεωρίες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γραμμική οργάνωση πληροφορίας (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Skinner)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δομικός εποικοδομισμός (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Piaget)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κοινωνικός εποικοδομισμός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μέθοδος πολλαπλών επιλογών 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(Crowder)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εποικοδομισμός του 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Papert (constructionism)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κοινωνικοπολιτισμική θεωρία του 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Vygotsky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διδακτικός σχεδιασμός 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(Gagn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é)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ανακαλυπτική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 μάθηση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(Bruner)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εγκαθιδρυμένη γνώση (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situated cognition)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5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Επεξεργασία της πληροφορίας (γνωστικοί ψυχολόγοι)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κατανεμημένη γνώση (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distributed cognition)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συνδεσιασμός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Varela,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Maturana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θεωρία της δραστηριότητας (επίγονοι της θεωρίας του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Vygotsky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253" name="Text Box 14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277393"/>
            <a:ext cx="2305050" cy="36369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600" b="1">
                <a:solidFill>
                  <a:schemeClr val="hlink"/>
                </a:solidFill>
              </a:rPr>
              <a:t>Προγραμματισμένη Μάθηση</a:t>
            </a:r>
          </a:p>
          <a:p>
            <a:pPr eaLnBrk="1" hangingPunct="1">
              <a:spcBef>
                <a:spcPct val="50000"/>
              </a:spcBef>
            </a:pPr>
            <a:r>
              <a:rPr lang="el-GR" sz="1600" b="1">
                <a:solidFill>
                  <a:schemeClr val="hlink"/>
                </a:solidFill>
              </a:rPr>
              <a:t>Εκπαιδευτικά Περιβάλλοντα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Εκμάθησης </a:t>
            </a:r>
            <a:r>
              <a:rPr lang="en-US" sz="1600" b="1">
                <a:solidFill>
                  <a:schemeClr val="hlink"/>
                </a:solidFill>
              </a:rPr>
              <a:t>(Tutorial)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chemeClr val="hlink"/>
                </a:solidFill>
              </a:rPr>
              <a:t> </a:t>
            </a:r>
            <a:r>
              <a:rPr lang="el-GR" sz="1600" b="1">
                <a:solidFill>
                  <a:schemeClr val="hlink"/>
                </a:solidFill>
              </a:rPr>
              <a:t>Εξάσκησης και  πρακτικής</a:t>
            </a:r>
            <a:r>
              <a:rPr lang="en-US" sz="1600" b="1">
                <a:solidFill>
                  <a:schemeClr val="hlink"/>
                </a:solidFill>
              </a:rPr>
              <a:t> (drill &amp; practice)</a:t>
            </a:r>
            <a:endParaRPr lang="el-GR" sz="1600" b="1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Πολυμεσικού περιεχομένου</a:t>
            </a:r>
          </a:p>
          <a:p>
            <a:pPr algn="ctr" eaLnBrk="1" hangingPunct="1">
              <a:spcBef>
                <a:spcPct val="50000"/>
              </a:spcBef>
            </a:pPr>
            <a:endParaRPr lang="el-GR" sz="1600" b="1">
              <a:solidFill>
                <a:schemeClr val="hlink"/>
              </a:solidFill>
            </a:endParaRPr>
          </a:p>
        </p:txBody>
      </p:sp>
      <p:sp>
        <p:nvSpPr>
          <p:cNvPr id="17440" name="Text Box 150"/>
          <p:cNvSpPr txBox="1">
            <a:spLocks noChangeArrowheads="1"/>
          </p:cNvSpPr>
          <p:nvPr/>
        </p:nvSpPr>
        <p:spPr bwMode="auto">
          <a:xfrm>
            <a:off x="611188" y="1125538"/>
            <a:ext cx="1944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b="1"/>
          </a:p>
        </p:txBody>
      </p:sp>
      <p:sp>
        <p:nvSpPr>
          <p:cNvPr id="303257" name="Text Box 15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19475" y="2637755"/>
            <a:ext cx="2160588" cy="3365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Logo</a:t>
            </a:r>
            <a:endParaRPr lang="el-GR" sz="1600" b="1">
              <a:solidFill>
                <a:schemeClr val="hlink"/>
              </a:solidFill>
            </a:endParaRPr>
          </a:p>
        </p:txBody>
      </p:sp>
      <p:sp>
        <p:nvSpPr>
          <p:cNvPr id="303258" name="Text Box 15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348038" y="4941218"/>
            <a:ext cx="2232025" cy="5810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600" b="1">
                <a:solidFill>
                  <a:schemeClr val="hlink"/>
                </a:solidFill>
              </a:rPr>
              <a:t>Έμπειρα Διδακτικά Συστήματα</a:t>
            </a:r>
          </a:p>
        </p:txBody>
      </p:sp>
      <p:sp>
        <p:nvSpPr>
          <p:cNvPr id="303259" name="Text Box 15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19475" y="5949280"/>
            <a:ext cx="2232025" cy="3365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600" b="1">
                <a:solidFill>
                  <a:schemeClr val="hlink"/>
                </a:solidFill>
              </a:rPr>
              <a:t>Νευρωνικά Δίκτυα</a:t>
            </a:r>
          </a:p>
        </p:txBody>
      </p:sp>
      <p:sp>
        <p:nvSpPr>
          <p:cNvPr id="303260" name="Text Box 15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2061493"/>
            <a:ext cx="2736850" cy="8255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600" b="1">
                <a:solidFill>
                  <a:schemeClr val="hlink"/>
                </a:solidFill>
              </a:rPr>
              <a:t>Εφαρμογές Διαδικτύου </a:t>
            </a:r>
          </a:p>
          <a:p>
            <a:pPr algn="ctr" eaLnBrk="1" hangingPunct="1"/>
            <a:r>
              <a:rPr lang="el-GR" sz="1600" b="1">
                <a:solidFill>
                  <a:schemeClr val="hlink"/>
                </a:solidFill>
              </a:rPr>
              <a:t>(</a:t>
            </a:r>
            <a:r>
              <a:rPr lang="en-GB" sz="1600" b="1">
                <a:solidFill>
                  <a:schemeClr val="hlink"/>
                </a:solidFill>
              </a:rPr>
              <a:t>chat, forums, video conference)</a:t>
            </a:r>
            <a:endParaRPr lang="el-GR" sz="1600" b="1">
              <a:solidFill>
                <a:schemeClr val="hlink"/>
              </a:solidFill>
            </a:endParaRPr>
          </a:p>
        </p:txBody>
      </p:sp>
      <p:sp>
        <p:nvSpPr>
          <p:cNvPr id="303261" name="Text Box 15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3214018"/>
            <a:ext cx="2771775" cy="26590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Συνεργατικά Περιβάλλοντα Μάθησης υποστηριζόμενης από υπολογιστές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 Εκπαιδευτικές Δικτυακές Πύλες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 Μηχανές Αναζήτησης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 Κοινότητες Μάθησης / Πρακτικής</a:t>
            </a:r>
          </a:p>
        </p:txBody>
      </p:sp>
      <p:sp>
        <p:nvSpPr>
          <p:cNvPr id="303262" name="Text Box 15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348038" y="3069555"/>
            <a:ext cx="2303462" cy="1803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 Προσομοιώσεις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 Περιβάλλοντα Μοντελοποίησης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1600" b="1">
                <a:solidFill>
                  <a:schemeClr val="hlink"/>
                </a:solidFill>
              </a:rPr>
              <a:t>  Περιβάλλοντα Εννοιολογικής Χαρτογράφησης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19745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253" grpId="0" animBg="1"/>
      <p:bldP spid="303257" grpId="0" animBg="1"/>
      <p:bldP spid="303258" grpId="0" animBg="1"/>
      <p:bldP spid="303259" grpId="0" animBg="1"/>
      <p:bldP spid="303260" grpId="0" animBg="1"/>
      <p:bldP spid="303261" grpId="0" animBg="1"/>
      <p:bldP spid="3032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2060575"/>
            <a:ext cx="6659562" cy="2089150"/>
          </a:xfrm>
        </p:spPr>
        <p:txBody>
          <a:bodyPr/>
          <a:lstStyle/>
          <a:p>
            <a:pPr eaLnBrk="1" hangingPunct="1"/>
            <a:r>
              <a:rPr lang="el-GR" sz="3800">
                <a:latin typeface="Arial Unicode MS" charset="0"/>
              </a:rPr>
              <a:t>Στρατηγικές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7118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9144000" cy="869950"/>
          </a:xfrm>
        </p:spPr>
        <p:txBody>
          <a:bodyPr/>
          <a:lstStyle/>
          <a:p>
            <a:pPr eaLnBrk="1" hangingPunct="1"/>
            <a:r>
              <a:rPr lang="el-GR">
                <a:latin typeface="Tahoma" charset="0"/>
              </a:rPr>
              <a:t>Στρατηγικές Διδασκαλίας: Ορισμός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424863" cy="3889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cs typeface="Arial" charset="0"/>
              </a:rPr>
              <a:t>Σύνολο </a:t>
            </a:r>
            <a:r>
              <a:rPr lang="el-GR" sz="2400" b="1">
                <a:latin typeface="Arial" charset="0"/>
                <a:cs typeface="Arial" charset="0"/>
              </a:rPr>
              <a:t>διδακτικών</a:t>
            </a:r>
            <a:r>
              <a:rPr lang="el-GR" sz="2400">
                <a:latin typeface="Arial" charset="0"/>
                <a:cs typeface="Arial" charset="0"/>
              </a:rPr>
              <a:t>, </a:t>
            </a:r>
            <a:r>
              <a:rPr lang="el-GR" sz="2400" b="1">
                <a:latin typeface="Arial" charset="0"/>
                <a:cs typeface="Arial" charset="0"/>
              </a:rPr>
              <a:t>μαθησιακών</a:t>
            </a:r>
            <a:r>
              <a:rPr lang="el-GR" sz="2400">
                <a:latin typeface="Arial" charset="0"/>
                <a:cs typeface="Arial" charset="0"/>
              </a:rPr>
              <a:t> και </a:t>
            </a:r>
            <a:r>
              <a:rPr lang="el-GR" sz="2400" b="1">
                <a:latin typeface="Arial" charset="0"/>
                <a:cs typeface="Arial" charset="0"/>
              </a:rPr>
              <a:t>οργανωτικών</a:t>
            </a:r>
            <a:r>
              <a:rPr lang="el-GR" sz="2400">
                <a:latin typeface="Arial" charset="0"/>
                <a:cs typeface="Arial" charset="0"/>
              </a:rPr>
              <a:t> δραστηριοτήτων που πραγματοποιούνται από τον εκπαιδευτικό κατά τη διάρκεια της διδακτικής αλληλεπίδρασης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cs typeface="Arial" charset="0"/>
              </a:rPr>
              <a:t>Συσχετισμός/οργάνωση των δραστηριοτήτων ώστε να επιτευχθούν οι επιδιωκόμενοι διδακτικοί στόχοι της συγκεκριμένης διδασκαλίας</a:t>
            </a:r>
            <a:endParaRPr lang="el-G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9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Tahoma" charset="0"/>
              </a:rPr>
              <a:t>Στρατηγική Μονολογικο-Διαλεκτικής (Μετωπικής) Διδασκαλίας (Ι)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424863" cy="38893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400">
                <a:latin typeface="Arial" charset="0"/>
                <a:ea typeface="Tahoma" charset="0"/>
                <a:cs typeface="Arial" charset="0"/>
              </a:rPr>
              <a:t>   </a:t>
            </a:r>
            <a:r>
              <a:rPr lang="el-GR" sz="2400" b="1" u="sng">
                <a:latin typeface="Arial" charset="0"/>
                <a:ea typeface="Tahoma" charset="0"/>
                <a:cs typeface="Arial" charset="0"/>
              </a:rPr>
              <a:t>Χαρακτηριστικά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: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ea typeface="Tahoma" charset="0"/>
                <a:cs typeface="Arial" charset="0"/>
              </a:rPr>
              <a:t>Μονόλογος του εκπαιδευτικού 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ea typeface="Tahoma" charset="0"/>
                <a:cs typeface="Arial" charset="0"/>
              </a:rPr>
              <a:t>Διαλεκτική επεξεργασία 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ea typeface="Tahoma" charset="0"/>
                <a:cs typeface="Arial" charset="0"/>
              </a:rPr>
              <a:t>Υπερτερεί στην παροχή πληροφοριών 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>
                <a:latin typeface="Arial" charset="0"/>
                <a:ea typeface="Tahoma" charset="0"/>
                <a:cs typeface="Arial" charset="0"/>
              </a:rPr>
              <a:t>Υστερεί σημαντικά στην κινητοποίηση του ενδιαφέροντος των μαθητών και στην καλλιέργεια της κριτικής σκέψης </a:t>
            </a:r>
          </a:p>
        </p:txBody>
      </p:sp>
    </p:spTree>
    <p:extLst>
      <p:ext uri="{BB962C8B-B14F-4D97-AF65-F5344CB8AC3E}">
        <p14:creationId xmlns:p14="http://schemas.microsoft.com/office/powerpoint/2010/main" xmlns="" val="30843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Tahoma" charset="0"/>
              </a:rPr>
              <a:t>Στρατηγική Μονολογικο-Διαλεκτικής (Μετωπικής) Διδασκαλίας (ΙΙ)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424863" cy="45370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400">
                <a:latin typeface="Tahoma" charset="0"/>
              </a:rPr>
              <a:t>   </a:t>
            </a:r>
            <a:r>
              <a:rPr lang="el-GR" sz="2400" b="1" u="sng">
                <a:latin typeface="Arial" charset="0"/>
                <a:cs typeface="Arial" charset="0"/>
              </a:rPr>
              <a:t>Φάσεις</a:t>
            </a:r>
            <a:r>
              <a:rPr lang="el-GR" sz="240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cs typeface="Arial" charset="0"/>
              </a:rPr>
              <a:t>Προσανατολισμός – Εισαγωγή</a:t>
            </a:r>
            <a:r>
              <a:rPr lang="el-GR" sz="2400">
                <a:latin typeface="Arial" charset="0"/>
                <a:cs typeface="Arial" charset="0"/>
              </a:rPr>
              <a:t> (επανάληψη προηγούμενων γνώσεων, γνωστοποίηση και αιτιολόγηση των διδακτικών στόχων του μαθήματος, παρουσίαση των θεματικών αξόνων του μαθήματος)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cs typeface="Arial" charset="0"/>
              </a:rPr>
              <a:t>Μονολογική Παρουσίαση πληροφοριών</a:t>
            </a:r>
            <a:r>
              <a:rPr lang="el-GR" sz="240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cs typeface="Arial" charset="0"/>
              </a:rPr>
              <a:t>Διαλεκτική επεξεργασία των πληροφοριών</a:t>
            </a:r>
            <a:r>
              <a:rPr lang="el-GR" sz="2400">
                <a:latin typeface="Arial" charset="0"/>
                <a:cs typeface="Arial" charset="0"/>
              </a:rPr>
              <a:t> (αξιοποίηση ερωτήσεων για κατανόηση των νέων εννοιών)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cs typeface="Arial" charset="0"/>
              </a:rPr>
              <a:t>Ανακεφαλαίωση</a:t>
            </a:r>
          </a:p>
        </p:txBody>
      </p:sp>
    </p:spTree>
    <p:extLst>
      <p:ext uri="{BB962C8B-B14F-4D97-AF65-F5344CB8AC3E}">
        <p14:creationId xmlns:p14="http://schemas.microsoft.com/office/powerpoint/2010/main" xmlns="" val="12457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37160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Περιεχόμενα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sz="2800">
                <a:latin typeface="Arial" charset="0"/>
                <a:cs typeface="Arial" charset="0"/>
              </a:rPr>
              <a:t>Διδακτική: Βασικές Έννοιες</a:t>
            </a:r>
          </a:p>
          <a:p>
            <a:pPr eaLnBrk="1" hangingPunct="1">
              <a:spcBef>
                <a:spcPts val="1800"/>
              </a:spcBef>
            </a:pPr>
            <a:r>
              <a:rPr lang="el-GR" sz="2800">
                <a:latin typeface="Arial" charset="0"/>
                <a:cs typeface="Arial" charset="0"/>
              </a:rPr>
              <a:t>Θεωρίες Μάθησης</a:t>
            </a:r>
          </a:p>
          <a:p>
            <a:pPr eaLnBrk="1" hangingPunct="1">
              <a:spcBef>
                <a:spcPts val="1800"/>
              </a:spcBef>
            </a:pPr>
            <a:r>
              <a:rPr lang="el-GR" sz="2800">
                <a:latin typeface="Arial" charset="0"/>
                <a:cs typeface="Arial" charset="0"/>
              </a:rPr>
              <a:t>Στρατηγικές Διδασκαλίας</a:t>
            </a:r>
          </a:p>
          <a:p>
            <a:pPr eaLnBrk="1" hangingPunct="1">
              <a:spcBef>
                <a:spcPts val="1800"/>
              </a:spcBef>
            </a:pPr>
            <a:r>
              <a:rPr lang="el-GR" sz="2800">
                <a:latin typeface="Arial" charset="0"/>
                <a:cs typeface="Arial" charset="0"/>
              </a:rPr>
              <a:t>Οργάνωση και Σχεδίαση Μαθήματος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40307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Tahoma" charset="0"/>
              </a:rPr>
              <a:t>Στρατηγική Κατευθυνόμενης Διερεύνησης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424863" cy="3889375"/>
          </a:xfrm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400">
                <a:latin typeface="Tahoma" charset="0"/>
                <a:cs typeface="Tahoma" charset="0"/>
              </a:rPr>
              <a:t>   </a:t>
            </a:r>
            <a:r>
              <a:rPr lang="el-GR" sz="2400" b="1" u="sng">
                <a:latin typeface="Arial" charset="0"/>
                <a:ea typeface="Tahoma" charset="0"/>
                <a:cs typeface="Arial" charset="0"/>
              </a:rPr>
              <a:t>Φάσεις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:</a:t>
            </a:r>
          </a:p>
          <a:p>
            <a:pPr marL="914400" lvl="1" indent="-457200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ο καθορισμός του προβλήματος </a:t>
            </a:r>
          </a:p>
          <a:p>
            <a:pPr marL="914400" lvl="1" indent="-457200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η διατύπωση υπόθεσης </a:t>
            </a:r>
          </a:p>
          <a:p>
            <a:pPr marL="914400" lvl="1" indent="-457200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η συλλογή και οργάνωση πληροφοριών </a:t>
            </a:r>
          </a:p>
          <a:p>
            <a:pPr marL="914400" lvl="1" indent="-457200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ο έλεγχος υποθέσεων </a:t>
            </a:r>
          </a:p>
          <a:p>
            <a:pPr marL="914400" lvl="1" indent="-457200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η διατύπωση συμπερασμάτων </a:t>
            </a:r>
          </a:p>
        </p:txBody>
      </p:sp>
    </p:spTree>
    <p:extLst>
      <p:ext uri="{BB962C8B-B14F-4D97-AF65-F5344CB8AC3E}">
        <p14:creationId xmlns:p14="http://schemas.microsoft.com/office/powerpoint/2010/main" xmlns="" val="22656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Tahoma" charset="0"/>
              </a:rPr>
              <a:t>Στρατηγική Επίλυσης Προβλήματος (Ι)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0762" cy="5661025"/>
          </a:xfrm>
        </p:spPr>
        <p:txBody>
          <a:bodyPr>
            <a:normAutofit lnSpcReduction="10000"/>
          </a:bodyPr>
          <a:lstStyle/>
          <a:p>
            <a:pPr marL="268288" indent="-268288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400">
                <a:latin typeface="Tahoma" charset="0"/>
              </a:rPr>
              <a:t>   </a:t>
            </a:r>
            <a:r>
              <a:rPr lang="el-GR" sz="2400" b="1" u="sng">
                <a:latin typeface="Arial" charset="0"/>
                <a:cs typeface="Arial" charset="0"/>
              </a:rPr>
              <a:t>Χαρακτηριστικά</a:t>
            </a:r>
            <a:r>
              <a:rPr lang="el-GR" sz="240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l-GR" sz="2400">
                <a:latin typeface="Arial" charset="0"/>
                <a:cs typeface="Arial" charset="0"/>
              </a:rPr>
              <a:t>Ο εκπαιδευτικός οφείλει να ...</a:t>
            </a:r>
          </a:p>
          <a:p>
            <a:pPr lvl="2" eaLnBrk="1" hangingPunct="1"/>
            <a:r>
              <a:rPr lang="el-GR">
                <a:latin typeface="Arial" charset="0"/>
                <a:cs typeface="Arial" charset="0"/>
              </a:rPr>
              <a:t>διδάσκει τους μαθητές πώς να προσδιορίζουν και να προσεγγίζουν προσεκτικά το πρόβλημα</a:t>
            </a:r>
          </a:p>
          <a:p>
            <a:pPr lvl="2" eaLnBrk="1" hangingPunct="1"/>
            <a:r>
              <a:rPr lang="el-GR">
                <a:latin typeface="Arial" charset="0"/>
                <a:cs typeface="Arial" charset="0"/>
              </a:rPr>
              <a:t>δείχνει στους μαθητές πώς να αναλύουν ένα πρόβλημα </a:t>
            </a:r>
          </a:p>
          <a:p>
            <a:pPr lvl="2" eaLnBrk="1" hangingPunct="1"/>
            <a:r>
              <a:rPr lang="el-GR">
                <a:latin typeface="Arial" charset="0"/>
                <a:cs typeface="Arial" charset="0"/>
              </a:rPr>
              <a:t>βοηθά τους μαθητές να διατυπώνουν υποθέσεις και να τις αξιολογούν</a:t>
            </a:r>
          </a:p>
          <a:p>
            <a:pPr lvl="2" eaLnBrk="1" hangingPunct="1"/>
            <a:r>
              <a:rPr lang="el-GR">
                <a:latin typeface="Arial" charset="0"/>
                <a:cs typeface="Arial" charset="0"/>
              </a:rPr>
              <a:t>παρέχει ευκαιρίες για εξάσκηση και ανατροφοδότηση στη λύση προβλημάτων </a:t>
            </a:r>
          </a:p>
          <a:p>
            <a:pPr lvl="2" eaLnBrk="1" hangingPunct="1"/>
            <a:r>
              <a:rPr lang="el-GR">
                <a:latin typeface="Arial" charset="0"/>
                <a:cs typeface="Arial" charset="0"/>
              </a:rPr>
              <a:t>ενθαρρύνει τους μαθητές να αντιμετωπίζουν τις προβληματικές καταστάσεις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Πολλές φορές χρησιμοποιούνται </a:t>
            </a:r>
            <a:r>
              <a:rPr lang="el-GR" sz="2400" u="sng">
                <a:latin typeface="Arial" charset="0"/>
                <a:cs typeface="Arial" charset="0"/>
              </a:rPr>
              <a:t>μελέτες περίπτωσης </a:t>
            </a:r>
          </a:p>
        </p:txBody>
      </p:sp>
    </p:spTree>
    <p:extLst>
      <p:ext uri="{BB962C8B-B14F-4D97-AF65-F5344CB8AC3E}">
        <p14:creationId xmlns:p14="http://schemas.microsoft.com/office/powerpoint/2010/main" xmlns="" val="28530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396413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Tahoma" charset="0"/>
              </a:rPr>
              <a:t>Στρατηγική Επίλυσης Προβλήματος (ΙΙ)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24863" cy="5040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400">
                <a:latin typeface="Tahoma" charset="0"/>
                <a:cs typeface="Tahoma" charset="0"/>
              </a:rPr>
              <a:t>   </a:t>
            </a:r>
            <a:r>
              <a:rPr lang="el-GR" sz="2400" b="1" u="sng">
                <a:latin typeface="Arial" charset="0"/>
                <a:ea typeface="Tahoma" charset="0"/>
                <a:cs typeface="Arial" charset="0"/>
              </a:rPr>
              <a:t>Φάσεις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ea typeface="Tahoma" charset="0"/>
                <a:cs typeface="Arial" charset="0"/>
              </a:rPr>
              <a:t>Προσδιορισμός του προβλήματος 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(κατανόηση, δεδομένα και ζητούμενα)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ea typeface="Tahoma" charset="0"/>
                <a:cs typeface="Arial" charset="0"/>
              </a:rPr>
              <a:t>Αναπαράσταση του προβλήματος 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(γραφική αναπαράσταση ή λίστες δεδομένων και ζητούμενων)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ea typeface="Tahoma" charset="0"/>
                <a:cs typeface="Arial" charset="0"/>
              </a:rPr>
              <a:t>Επιλογή στρατηγικής για την επίλυσή του προβλήματος 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(π.χ. απλοποίηση του προβλήματος σε μικρότερα προβλήματα)</a:t>
            </a:r>
            <a:endParaRPr lang="el-GR" sz="2400" b="1">
              <a:latin typeface="Arial" charset="0"/>
              <a:ea typeface="Tahoma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ea typeface="Tahoma" charset="0"/>
                <a:cs typeface="Arial" charset="0"/>
              </a:rPr>
              <a:t>Εκτέλεση της στρατηγικής 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(εφαρμογή και παροχή ανατροφοδότησης)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ea typeface="Tahoma" charset="0"/>
                <a:cs typeface="Arial" charset="0"/>
              </a:rPr>
              <a:t>Αξιολόγηση των αποτελεσμάτων 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>
                <a:latin typeface="Arial" charset="0"/>
                <a:ea typeface="Tahoma" charset="0"/>
                <a:cs typeface="Arial" charset="0"/>
              </a:rPr>
              <a:t>Ανάλυση και επανεξέταση του προβλήματος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27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Tahoma" charset="0"/>
              </a:rPr>
              <a:t>Στρατηγική Ομαδοσυνεργατικής διδασκαλίας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82441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400">
                <a:latin typeface="Tahoma" charset="0"/>
                <a:cs typeface="Tahoma" charset="0"/>
              </a:rPr>
              <a:t>   </a:t>
            </a:r>
            <a:r>
              <a:rPr lang="el-GR" sz="2400" b="1" u="sng">
                <a:latin typeface="Arial" charset="0"/>
                <a:ea typeface="Tahoma" charset="0"/>
                <a:cs typeface="Arial" charset="0"/>
              </a:rPr>
              <a:t>Χαρακτηριστικά</a:t>
            </a:r>
            <a:r>
              <a:rPr lang="el-GR" sz="2400">
                <a:latin typeface="Arial" charset="0"/>
                <a:ea typeface="Tahoma" charset="0"/>
                <a:cs typeface="Arial" charset="0"/>
              </a:rPr>
              <a:t>:</a:t>
            </a:r>
          </a:p>
          <a:p>
            <a:pPr lvl="1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Αριθμός των μελών της ομάδας</a:t>
            </a:r>
          </a:p>
          <a:p>
            <a:pPr lvl="1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Σύνθεση των ομάδων</a:t>
            </a:r>
          </a:p>
          <a:p>
            <a:pPr lvl="1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Υλικό για ατομική και κοινή χρήση</a:t>
            </a:r>
          </a:p>
          <a:p>
            <a:pPr lvl="1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Καταμερισμός έργου και το προϊόν της συνεργασίας</a:t>
            </a:r>
          </a:p>
          <a:p>
            <a:pPr lvl="1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Ρόλος του κάθε μέλους</a:t>
            </a:r>
          </a:p>
          <a:p>
            <a:pPr lvl="1" eaLnBrk="1" hangingPunct="1"/>
            <a:r>
              <a:rPr lang="el-GR" sz="2400">
                <a:latin typeface="Arial" charset="0"/>
                <a:ea typeface="Tahoma" charset="0"/>
                <a:cs typeface="Arial" charset="0"/>
              </a:rPr>
              <a:t>Κριτήρια και διαδικασία αξιολόγησης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9628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756775" cy="869950"/>
          </a:xfrm>
        </p:spPr>
        <p:txBody>
          <a:bodyPr/>
          <a:lstStyle/>
          <a:p>
            <a:pPr eaLnBrk="1" hangingPunct="1"/>
            <a:r>
              <a:rPr lang="el-GR" sz="3400">
                <a:latin typeface="Tahoma" charset="0"/>
              </a:rPr>
              <a:t>Στρατηγικές Διδασκαλίας: Δραστηριότητα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820150" cy="52562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l-GR" sz="2400">
                <a:latin typeface="Arial" charset="0"/>
                <a:cs typeface="Arial" charset="0"/>
              </a:rPr>
              <a:t>Θεωρείστε ότι θέλετε να διδάξετε τα ακόλουθα θέματα/έννοιες:</a:t>
            </a:r>
            <a:endParaRPr lang="el-GR" sz="2400">
              <a:latin typeface="Arial" charset="0"/>
              <a:cs typeface="Arial" charset="0"/>
              <a:sym typeface="Wingdings" charset="0"/>
            </a:endParaRPr>
          </a:p>
          <a:p>
            <a:pPr lvl="1" indent="-569913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Ιστορία και γενιές υπολογιστών </a:t>
            </a:r>
          </a:p>
          <a:p>
            <a:pPr lvl="1" indent="-569913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Εφαρμογές Διαδικτύου </a:t>
            </a:r>
          </a:p>
          <a:p>
            <a:pPr lvl="1" indent="-569913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Αναζήτηση πληροφοριών στο Διαδίκτυο </a:t>
            </a:r>
          </a:p>
          <a:p>
            <a:pPr lvl="1" indent="-569913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Μονάδες Αποθήκευσης </a:t>
            </a:r>
            <a:endParaRPr lang="el-GR" sz="2400">
              <a:latin typeface="Arial" charset="0"/>
              <a:cs typeface="Arial" charset="0"/>
              <a:sym typeface="Wingdings" charset="0"/>
            </a:endParaRPr>
          </a:p>
          <a:p>
            <a:pPr lvl="1" indent="-569913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Ενδεικνυόμενη χρήση των επαναληπτικών δομών «Αρχή_Επανάληψης» και «Όσο» </a:t>
            </a:r>
          </a:p>
          <a:p>
            <a:pPr lvl="1" indent="-569913" eaLnBrk="1" hangingPunct="1">
              <a:spcBef>
                <a:spcPts val="1200"/>
              </a:spcBef>
            </a:pPr>
            <a:r>
              <a:rPr lang="el-GR" sz="2400">
                <a:latin typeface="Arial" charset="0"/>
                <a:cs typeface="Arial" charset="0"/>
              </a:rPr>
              <a:t>Κατασκευή ιστοχώρου σχολείου</a:t>
            </a:r>
          </a:p>
          <a:p>
            <a:pPr eaLnBrk="1" hangingPunct="1">
              <a:spcBef>
                <a:spcPts val="1800"/>
              </a:spcBef>
              <a:buFont typeface="Wingdings" charset="0"/>
              <a:buNone/>
            </a:pPr>
            <a:r>
              <a:rPr lang="el-GR" sz="2400" b="1" i="1">
                <a:solidFill>
                  <a:srgbClr val="00005E"/>
                </a:solidFill>
                <a:latin typeface="Arial" charset="0"/>
                <a:cs typeface="Arial" charset="0"/>
              </a:rPr>
              <a:t>Ποια στρατηγική θα επιλέγατε; </a:t>
            </a:r>
          </a:p>
          <a:p>
            <a:pPr eaLnBrk="1" hangingPunct="1">
              <a:spcBef>
                <a:spcPts val="1800"/>
              </a:spcBef>
              <a:buFont typeface="Wingdings" charset="0"/>
              <a:buNone/>
            </a:pPr>
            <a:r>
              <a:rPr lang="el-GR" sz="2400" b="1" i="1">
                <a:solidFill>
                  <a:srgbClr val="00005E"/>
                </a:solidFill>
                <a:latin typeface="Arial" charset="0"/>
                <a:cs typeface="Arial" charset="0"/>
              </a:rPr>
              <a:t>Να σκιαγραφήσετε το πλαίσιο εφαρμογής της.</a:t>
            </a:r>
          </a:p>
        </p:txBody>
      </p:sp>
      <p:pic>
        <p:nvPicPr>
          <p:cNvPr id="26630" name="Picture 6" descr="question-mark-puzzle-isto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2922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04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Μ. </a:t>
            </a:r>
            <a:r>
              <a:rPr lang="el-GR" sz="2000" dirty="0" err="1" smtClean="0">
                <a:solidFill>
                  <a:srgbClr val="FF0000"/>
                </a:solidFill>
              </a:rPr>
              <a:t>Γρηγοριάδου</a:t>
            </a:r>
            <a:r>
              <a:rPr lang="el-GR" sz="2000" dirty="0" smtClean="0">
                <a:solidFill>
                  <a:srgbClr val="FF0000"/>
                </a:solidFill>
              </a:rPr>
              <a:t>, Α. </a:t>
            </a:r>
            <a:r>
              <a:rPr lang="el-GR" sz="2000" dirty="0" err="1" smtClean="0">
                <a:solidFill>
                  <a:srgbClr val="FF0000"/>
                </a:solidFill>
              </a:rPr>
              <a:t>Γόγουλου</a:t>
            </a:r>
            <a:r>
              <a:rPr lang="el-GR" sz="2000" dirty="0" smtClean="0">
                <a:solidFill>
                  <a:srgbClr val="FF0000"/>
                </a:solidFill>
              </a:rPr>
              <a:t>, Ε. </a:t>
            </a:r>
            <a:r>
              <a:rPr lang="el-GR" sz="2000" dirty="0" err="1" smtClean="0">
                <a:solidFill>
                  <a:srgbClr val="FF0000"/>
                </a:solidFill>
              </a:rPr>
              <a:t>Γουλή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Διδακτική της Πληροφορικής. Θεματική Ενότητα 01: Διδακτική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err="1">
                <a:solidFill>
                  <a:srgbClr val="FF0000"/>
                </a:solidFill>
              </a:rPr>
              <a:t>opencourses.uoa.gr</a:t>
            </a:r>
            <a:r>
              <a:rPr lang="en-US" sz="2000" dirty="0">
                <a:solidFill>
                  <a:srgbClr val="FF0000"/>
                </a:solidFill>
              </a:rPr>
              <a:t>/courses/DI20/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916113"/>
            <a:ext cx="7993063" cy="2592387"/>
          </a:xfrm>
        </p:spPr>
        <p:txBody>
          <a:bodyPr/>
          <a:lstStyle/>
          <a:p>
            <a:pPr eaLnBrk="1" hangingPunct="1"/>
            <a:r>
              <a:rPr lang="el-GR" sz="3400">
                <a:latin typeface="Arial Unicode MS" charset="0"/>
              </a:rPr>
              <a:t>Διδακτική: Βασικές Έννοιες</a:t>
            </a:r>
          </a:p>
        </p:txBody>
      </p:sp>
    </p:spTree>
    <p:extLst>
      <p:ext uri="{BB962C8B-B14F-4D97-AF65-F5344CB8AC3E}">
        <p14:creationId xmlns:p14="http://schemas.microsoft.com/office/powerpoint/2010/main" xmlns="" val="41341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9144000" cy="86995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Διδακτική: Ορισμός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3960813" cy="52562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0"/>
              <a:buNone/>
            </a:pPr>
            <a:r>
              <a:rPr lang="el-GR" sz="2100">
                <a:latin typeface="Arial" charset="0"/>
                <a:cs typeface="Arial" charset="0"/>
              </a:rPr>
              <a:t>  Εξετάζει ... </a:t>
            </a:r>
          </a:p>
          <a:p>
            <a:pPr eaLnBrk="1" hangingPunct="1">
              <a:lnSpc>
                <a:spcPct val="120000"/>
              </a:lnSpc>
              <a:buFont typeface="Wingdings" charset="0"/>
              <a:buNone/>
            </a:pPr>
            <a:r>
              <a:rPr lang="el-GR" sz="2100">
                <a:latin typeface="Arial" charset="0"/>
                <a:cs typeface="Arial" charset="0"/>
              </a:rPr>
              <a:t>    τις διαδικασίες που πραγματοποιείται η </a:t>
            </a:r>
            <a:r>
              <a:rPr lang="el-GR" sz="2100" u="sng">
                <a:latin typeface="Arial" charset="0"/>
                <a:cs typeface="Arial" charset="0"/>
              </a:rPr>
              <a:t>μετάδοση</a:t>
            </a:r>
            <a:r>
              <a:rPr lang="el-GR" sz="2100">
                <a:latin typeface="Arial" charset="0"/>
                <a:cs typeface="Arial" charset="0"/>
              </a:rPr>
              <a:t> και η </a:t>
            </a:r>
            <a:r>
              <a:rPr lang="el-GR" sz="2100" u="sng">
                <a:latin typeface="Arial" charset="0"/>
                <a:cs typeface="Arial" charset="0"/>
              </a:rPr>
              <a:t>οικοδόμηση</a:t>
            </a:r>
            <a:r>
              <a:rPr lang="el-GR" sz="2100">
                <a:latin typeface="Arial" charset="0"/>
                <a:cs typeface="Arial" charset="0"/>
              </a:rPr>
              <a:t> των γνώσεων στο πλαίσιο ατομικών ή συλλογικών καταστάσεων διδασκαλίας </a:t>
            </a:r>
          </a:p>
          <a:p>
            <a:pPr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100">
                <a:latin typeface="Arial" charset="0"/>
                <a:cs typeface="Arial" charset="0"/>
              </a:rPr>
              <a:t>με στόχο </a:t>
            </a:r>
            <a:endParaRPr lang="el-GR" sz="210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charset="0"/>
              <a:buNone/>
            </a:pPr>
            <a:r>
              <a:rPr lang="el-GR" sz="2100">
                <a:latin typeface="Arial" charset="0"/>
                <a:cs typeface="Arial" charset="0"/>
              </a:rPr>
              <a:t>    </a:t>
            </a:r>
            <a:r>
              <a:rPr lang="en-US" sz="2100">
                <a:latin typeface="Arial" charset="0"/>
                <a:cs typeface="Arial" charset="0"/>
              </a:rPr>
              <a:t>τη </a:t>
            </a:r>
            <a:r>
              <a:rPr lang="en-US" sz="2100" u="sng">
                <a:latin typeface="Arial" charset="0"/>
                <a:cs typeface="Arial" charset="0"/>
              </a:rPr>
              <a:t>βελτίωση</a:t>
            </a:r>
            <a:r>
              <a:rPr lang="en-US" sz="2100">
                <a:latin typeface="Arial" charset="0"/>
                <a:cs typeface="Arial" charset="0"/>
              </a:rPr>
              <a:t> αυτών των διαδικασιών</a:t>
            </a:r>
            <a:endParaRPr lang="el-GR" sz="21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Font typeface="Wingdings" charset="0"/>
              <a:buNone/>
            </a:pPr>
            <a:r>
              <a:rPr lang="en-US" sz="2500">
                <a:latin typeface="Arial" charset="0"/>
              </a:rPr>
              <a:t>                                                                       </a:t>
            </a:r>
            <a:endParaRPr lang="el-GR" sz="2500">
              <a:latin typeface="Arial" charset="0"/>
            </a:endParaRPr>
          </a:p>
        </p:txBody>
      </p:sp>
      <p:grpSp>
        <p:nvGrpSpPr>
          <p:cNvPr id="6150" name="Group 4"/>
          <p:cNvGrpSpPr>
            <a:grpSpLocks/>
          </p:cNvGrpSpPr>
          <p:nvPr/>
        </p:nvGrpSpPr>
        <p:grpSpPr bwMode="auto">
          <a:xfrm>
            <a:off x="4102100" y="1628775"/>
            <a:ext cx="4791075" cy="4032250"/>
            <a:chOff x="3888" y="7855"/>
            <a:chExt cx="5076" cy="2652"/>
          </a:xfrm>
        </p:grpSpPr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5508" y="9115"/>
              <a:ext cx="1304" cy="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sz="1600" b="1">
                  <a:solidFill>
                    <a:schemeClr val="hlink"/>
                  </a:solidFill>
                </a:rPr>
                <a:t>Διδακτική</a:t>
              </a:r>
            </a:p>
          </p:txBody>
        </p:sp>
        <p:grpSp>
          <p:nvGrpSpPr>
            <p:cNvPr id="6152" name="Group 6"/>
            <p:cNvGrpSpPr>
              <a:grpSpLocks/>
            </p:cNvGrpSpPr>
            <p:nvPr/>
          </p:nvGrpSpPr>
          <p:grpSpPr bwMode="auto">
            <a:xfrm>
              <a:off x="3888" y="7855"/>
              <a:ext cx="5076" cy="2652"/>
              <a:chOff x="3888" y="7723"/>
              <a:chExt cx="5076" cy="2652"/>
            </a:xfrm>
          </p:grpSpPr>
          <p:sp>
            <p:nvSpPr>
              <p:cNvPr id="6153" name="Text Box 7"/>
              <p:cNvSpPr txBox="1">
                <a:spLocks noChangeArrowheads="1"/>
              </p:cNvSpPr>
              <p:nvPr/>
            </p:nvSpPr>
            <p:spPr bwMode="auto">
              <a:xfrm>
                <a:off x="5508" y="7723"/>
                <a:ext cx="1440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l-GR" sz="1400" b="1">
                    <a:solidFill>
                      <a:schemeClr val="hlink"/>
                    </a:solidFill>
                  </a:rPr>
                  <a:t>Γνώσεις</a:t>
                </a:r>
              </a:p>
            </p:txBody>
          </p:sp>
          <p:sp>
            <p:nvSpPr>
              <p:cNvPr id="6154" name="Line 8"/>
              <p:cNvSpPr>
                <a:spLocks noChangeShapeType="1"/>
              </p:cNvSpPr>
              <p:nvPr/>
            </p:nvSpPr>
            <p:spPr bwMode="auto">
              <a:xfrm flipH="1">
                <a:off x="4785" y="8142"/>
                <a:ext cx="1440" cy="17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9"/>
              <p:cNvSpPr>
                <a:spLocks noChangeShapeType="1"/>
              </p:cNvSpPr>
              <p:nvPr/>
            </p:nvSpPr>
            <p:spPr bwMode="auto">
              <a:xfrm>
                <a:off x="4788" y="9835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0"/>
              <p:cNvSpPr>
                <a:spLocks noChangeShapeType="1"/>
              </p:cNvSpPr>
              <p:nvPr/>
            </p:nvSpPr>
            <p:spPr bwMode="auto">
              <a:xfrm flipH="1" flipV="1">
                <a:off x="6228" y="8142"/>
                <a:ext cx="1440" cy="17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1"/>
              <p:cNvSpPr>
                <a:spLocks noChangeShapeType="1"/>
              </p:cNvSpPr>
              <p:nvPr/>
            </p:nvSpPr>
            <p:spPr bwMode="auto">
              <a:xfrm flipV="1">
                <a:off x="6228" y="8215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2"/>
              <p:cNvSpPr>
                <a:spLocks noChangeShapeType="1"/>
              </p:cNvSpPr>
              <p:nvPr/>
            </p:nvSpPr>
            <p:spPr bwMode="auto">
              <a:xfrm>
                <a:off x="6768" y="9295"/>
                <a:ext cx="54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3"/>
              <p:cNvSpPr>
                <a:spLocks noChangeShapeType="1"/>
              </p:cNvSpPr>
              <p:nvPr/>
            </p:nvSpPr>
            <p:spPr bwMode="auto">
              <a:xfrm flipV="1">
                <a:off x="5148" y="9295"/>
                <a:ext cx="648" cy="3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Text Box 14"/>
              <p:cNvSpPr txBox="1">
                <a:spLocks noChangeArrowheads="1"/>
              </p:cNvSpPr>
              <p:nvPr/>
            </p:nvSpPr>
            <p:spPr bwMode="auto">
              <a:xfrm>
                <a:off x="3888" y="9835"/>
                <a:ext cx="1440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l-GR" sz="1400" b="1">
                    <a:solidFill>
                      <a:schemeClr val="hlink"/>
                    </a:solidFill>
                  </a:rPr>
                  <a:t>Μαθητές</a:t>
                </a:r>
              </a:p>
            </p:txBody>
          </p:sp>
          <p:sp>
            <p:nvSpPr>
              <p:cNvPr id="6161" name="Text Box 15"/>
              <p:cNvSpPr txBox="1">
                <a:spLocks noChangeArrowheads="1"/>
              </p:cNvSpPr>
              <p:nvPr/>
            </p:nvSpPr>
            <p:spPr bwMode="auto">
              <a:xfrm>
                <a:off x="6948" y="9846"/>
                <a:ext cx="2016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l-GR" sz="1400" b="1">
                    <a:solidFill>
                      <a:schemeClr val="hlink"/>
                    </a:solidFill>
                  </a:rPr>
                  <a:t>Εκπαιδευτικός</a:t>
                </a:r>
              </a:p>
            </p:txBody>
          </p:sp>
          <p:sp>
            <p:nvSpPr>
              <p:cNvPr id="6162" name="Text Box 16"/>
              <p:cNvSpPr txBox="1">
                <a:spLocks noChangeArrowheads="1"/>
              </p:cNvSpPr>
              <p:nvPr/>
            </p:nvSpPr>
            <p:spPr bwMode="auto">
              <a:xfrm>
                <a:off x="5688" y="10015"/>
                <a:ext cx="12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l-GR" sz="1200"/>
                  <a:t>εκπαιδεύω</a:t>
                </a:r>
                <a:endParaRPr lang="el-GR" sz="1200" b="1"/>
              </a:p>
            </p:txBody>
          </p:sp>
          <p:sp>
            <p:nvSpPr>
              <p:cNvPr id="6163" name="Text Box 17"/>
              <p:cNvSpPr txBox="1">
                <a:spLocks noChangeArrowheads="1"/>
              </p:cNvSpPr>
              <p:nvPr/>
            </p:nvSpPr>
            <p:spPr bwMode="auto">
              <a:xfrm>
                <a:off x="7128" y="8755"/>
                <a:ext cx="12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l-GR" sz="1200"/>
                  <a:t>διδάσκω</a:t>
                </a:r>
                <a:endParaRPr lang="el-GR" sz="1200" b="1"/>
              </a:p>
            </p:txBody>
          </p:sp>
          <p:sp>
            <p:nvSpPr>
              <p:cNvPr id="6164" name="Text Box 18"/>
              <p:cNvSpPr txBox="1">
                <a:spLocks noChangeArrowheads="1"/>
              </p:cNvSpPr>
              <p:nvPr/>
            </p:nvSpPr>
            <p:spPr bwMode="auto">
              <a:xfrm>
                <a:off x="4068" y="8755"/>
                <a:ext cx="12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l-GR" sz="1200"/>
                  <a:t>μαθαίνω</a:t>
                </a:r>
                <a:endParaRPr lang="el-GR" sz="1200" b="1"/>
              </a:p>
            </p:txBody>
          </p:sp>
          <p:sp>
            <p:nvSpPr>
              <p:cNvPr id="6165" name="Line 19"/>
              <p:cNvSpPr>
                <a:spLocks noChangeShapeType="1"/>
              </p:cNvSpPr>
              <p:nvPr/>
            </p:nvSpPr>
            <p:spPr bwMode="auto">
              <a:xfrm>
                <a:off x="5328" y="10015"/>
                <a:ext cx="1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Line 20"/>
              <p:cNvSpPr>
                <a:spLocks noChangeShapeType="1"/>
              </p:cNvSpPr>
              <p:nvPr/>
            </p:nvSpPr>
            <p:spPr bwMode="auto">
              <a:xfrm flipV="1">
                <a:off x="4608" y="8215"/>
                <a:ext cx="1260" cy="14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21"/>
              <p:cNvSpPr>
                <a:spLocks noChangeShapeType="1"/>
              </p:cNvSpPr>
              <p:nvPr/>
            </p:nvSpPr>
            <p:spPr bwMode="auto">
              <a:xfrm flipH="1" flipV="1">
                <a:off x="6588" y="8215"/>
                <a:ext cx="1260" cy="14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357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9144000" cy="86995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Διδακτική της Πληροφορικής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63763"/>
            <a:ext cx="7345362" cy="3460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400">
                <a:latin typeface="Arial" charset="0"/>
                <a:cs typeface="Arial" charset="0"/>
              </a:rPr>
              <a:t> Μελετά ...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l-GR" sz="2400">
                <a:latin typeface="Arial" charset="0"/>
                <a:cs typeface="Arial" charset="0"/>
              </a:rPr>
              <a:t>   την οικοδόμηση των </a:t>
            </a:r>
            <a:r>
              <a:rPr lang="el-GR" sz="2400" b="1" i="1">
                <a:latin typeface="Arial" charset="0"/>
                <a:cs typeface="Arial" charset="0"/>
              </a:rPr>
              <a:t>γνώσεων</a:t>
            </a:r>
            <a:r>
              <a:rPr lang="el-GR" sz="2400">
                <a:latin typeface="Arial" charset="0"/>
                <a:cs typeface="Arial" charset="0"/>
              </a:rPr>
              <a:t> (όσον αφορά κυρίως στις διαχρονικές γνώσεις) και της ανάπτυξης των τεχνικών και νοητικών</a:t>
            </a:r>
            <a:r>
              <a:rPr lang="el-GR" sz="2400" i="1">
                <a:latin typeface="Arial" charset="0"/>
                <a:cs typeface="Arial" charset="0"/>
              </a:rPr>
              <a:t> </a:t>
            </a:r>
            <a:r>
              <a:rPr lang="el-GR" sz="2400" b="1" i="1">
                <a:latin typeface="Arial" charset="0"/>
                <a:cs typeface="Arial" charset="0"/>
              </a:rPr>
              <a:t>δεξιοτήτων</a:t>
            </a:r>
            <a:r>
              <a:rPr lang="el-GR" sz="2400">
                <a:latin typeface="Arial" charset="0"/>
                <a:cs typeface="Arial" charset="0"/>
              </a:rPr>
              <a:t>  από υποκείμενα (μαθητές ή χρήστες) που </a:t>
            </a:r>
            <a:r>
              <a:rPr lang="el-GR" sz="2400" u="sng">
                <a:latin typeface="Arial" charset="0"/>
                <a:cs typeface="Arial" charset="0"/>
              </a:rPr>
              <a:t>χρησιμοποιούν υπολογιστές και ασχολούνται με την Πληροφορική</a:t>
            </a:r>
            <a:r>
              <a:rPr lang="el-GR" sz="2400">
                <a:latin typeface="Arial" charset="0"/>
                <a:cs typeface="Arial" charset="0"/>
              </a:rPr>
              <a:t> (κυρίως στο πλαίσιο </a:t>
            </a:r>
            <a:r>
              <a:rPr lang="el-GR" sz="2400" i="1">
                <a:latin typeface="Arial" charset="0"/>
                <a:cs typeface="Arial" charset="0"/>
              </a:rPr>
              <a:t>επίλυσης προβλημάτων</a:t>
            </a:r>
            <a:r>
              <a:rPr lang="el-GR" sz="2400">
                <a:latin typeface="Arial" charset="0"/>
                <a:cs typeface="Arial" charset="0"/>
              </a:rPr>
              <a:t> με τη χρήση υπολογιστών)</a:t>
            </a:r>
          </a:p>
        </p:txBody>
      </p:sp>
    </p:spTree>
    <p:extLst>
      <p:ext uri="{BB962C8B-B14F-4D97-AF65-F5344CB8AC3E}">
        <p14:creationId xmlns:p14="http://schemas.microsoft.com/office/powerpoint/2010/main" xmlns="" val="35757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9144000" cy="86995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Διδακτική: Βασικοί άξονες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08962" cy="46101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 dirty="0">
                <a:latin typeface="Arial" charset="0"/>
                <a:cs typeface="Arial" charset="0"/>
              </a:rPr>
              <a:t>Το περιεχόμενο της γνώσης </a:t>
            </a:r>
            <a:r>
              <a:rPr lang="el-GR" sz="2400" dirty="0">
                <a:latin typeface="Arial" charset="0"/>
                <a:cs typeface="Arial" charset="0"/>
              </a:rPr>
              <a:t>(</a:t>
            </a:r>
            <a:r>
              <a:rPr lang="el-GR" sz="2400" i="1" dirty="0">
                <a:latin typeface="Arial" charset="0"/>
                <a:cs typeface="Arial" charset="0"/>
              </a:rPr>
              <a:t>αναλυτικά προγράμματα σπουδών, διδακτικός μετασχηματισμός</a:t>
            </a:r>
            <a:r>
              <a:rPr lang="el-GR" sz="2400" dirty="0">
                <a:latin typeface="Arial" charset="0"/>
                <a:cs typeface="Arial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 dirty="0">
                <a:latin typeface="Arial" charset="0"/>
                <a:cs typeface="Arial" charset="0"/>
              </a:rPr>
              <a:t>Τα χρησιμοποιούμενα μέσα</a:t>
            </a:r>
            <a:r>
              <a:rPr lang="el-GR" sz="2400" dirty="0">
                <a:latin typeface="Arial" charset="0"/>
                <a:cs typeface="Arial" charset="0"/>
              </a:rPr>
              <a:t> (</a:t>
            </a:r>
            <a:r>
              <a:rPr lang="el-GR" sz="2400" i="1" dirty="0">
                <a:latin typeface="Arial" charset="0"/>
                <a:cs typeface="Arial" charset="0"/>
              </a:rPr>
              <a:t>εκπαιδευτικό υλικό, εκπαιδευτικό λογισμικό/εκπαιδευτικά περιβάλλοντα</a:t>
            </a:r>
            <a:r>
              <a:rPr lang="el-GR" sz="2400" dirty="0">
                <a:latin typeface="Arial" charset="0"/>
                <a:cs typeface="Arial" charset="0"/>
              </a:rPr>
              <a:t>)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 dirty="0">
                <a:latin typeface="Arial" charset="0"/>
                <a:cs typeface="Arial" charset="0"/>
              </a:rPr>
              <a:t>Η διαδικασία της μάθησης </a:t>
            </a:r>
            <a:r>
              <a:rPr lang="el-GR" sz="2400" dirty="0">
                <a:latin typeface="Arial" charset="0"/>
                <a:cs typeface="Arial" charset="0"/>
              </a:rPr>
              <a:t>(</a:t>
            </a:r>
            <a:r>
              <a:rPr lang="el-GR" sz="2400" i="1" dirty="0">
                <a:latin typeface="Arial" charset="0"/>
                <a:cs typeface="Arial" charset="0"/>
              </a:rPr>
              <a:t>αναπαραστάσεις των μαθητών</a:t>
            </a:r>
            <a:r>
              <a:rPr lang="el-GR" sz="2400" dirty="0">
                <a:latin typeface="Arial" charset="0"/>
                <a:cs typeface="Arial" charset="0"/>
              </a:rPr>
              <a:t>, </a:t>
            </a:r>
            <a:r>
              <a:rPr lang="el-GR" sz="2400" i="1" dirty="0">
                <a:latin typeface="Arial" charset="0"/>
                <a:cs typeface="Arial" charset="0"/>
              </a:rPr>
              <a:t>γνωστικά εμπόδια</a:t>
            </a:r>
            <a:r>
              <a:rPr lang="el-GR" sz="2400" dirty="0">
                <a:latin typeface="Arial" charset="0"/>
                <a:cs typeface="Arial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400" b="1" dirty="0">
                <a:latin typeface="Arial" charset="0"/>
                <a:cs typeface="Arial" charset="0"/>
              </a:rPr>
              <a:t>Η διαδικασία της διδασκαλίας </a:t>
            </a:r>
            <a:r>
              <a:rPr lang="el-GR" sz="2400" dirty="0">
                <a:latin typeface="Arial" charset="0"/>
                <a:cs typeface="Arial" charset="0"/>
              </a:rPr>
              <a:t>(</a:t>
            </a:r>
            <a:r>
              <a:rPr lang="en-US" sz="2400" i="1" dirty="0" err="1">
                <a:latin typeface="Arial" charset="0"/>
                <a:cs typeface="Arial" charset="0"/>
              </a:rPr>
              <a:t>διδακτικό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συμβόλαιο</a:t>
            </a:r>
            <a:r>
              <a:rPr lang="el-GR" sz="2400" dirty="0">
                <a:latin typeface="Arial" charset="0"/>
                <a:cs typeface="Arial" charset="0"/>
              </a:rPr>
              <a:t>, </a:t>
            </a:r>
            <a:r>
              <a:rPr lang="el-GR" sz="2400" i="1" dirty="0">
                <a:latin typeface="Arial" charset="0"/>
                <a:cs typeface="Arial" charset="0"/>
              </a:rPr>
              <a:t>γνωστική σύγκρουση</a:t>
            </a:r>
            <a:r>
              <a:rPr lang="el-GR" sz="2400" dirty="0">
                <a:latin typeface="Arial" charset="0"/>
                <a:cs typeface="Arial" charset="0"/>
              </a:rPr>
              <a:t>, </a:t>
            </a:r>
            <a:r>
              <a:rPr lang="el-GR" sz="2400" i="1" dirty="0">
                <a:latin typeface="Arial" charset="0"/>
                <a:cs typeface="Arial" charset="0"/>
              </a:rPr>
              <a:t>διδακτικές στρατηγικές</a:t>
            </a:r>
            <a:r>
              <a:rPr lang="el-GR" sz="2400" dirty="0" smtClean="0">
                <a:latin typeface="Arial" charset="0"/>
                <a:cs typeface="Arial" charset="0"/>
              </a:rPr>
              <a:t>)</a:t>
            </a:r>
            <a:endParaRPr lang="el-GR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4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Διδακτική: Διδακτικός Μετασχηματισμός</a:t>
            </a:r>
          </a:p>
        </p:txBody>
      </p:sp>
      <p:sp>
        <p:nvSpPr>
          <p:cNvPr id="9221" name="Oval 15"/>
          <p:cNvSpPr>
            <a:spLocks noChangeArrowheads="1"/>
          </p:cNvSpPr>
          <p:nvPr/>
        </p:nvSpPr>
        <p:spPr bwMode="auto">
          <a:xfrm>
            <a:off x="107950" y="4056063"/>
            <a:ext cx="2843213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2400" b="1">
                <a:latin typeface="Times New Roman" charset="0"/>
              </a:rPr>
              <a:t>επιστημονική γνώση</a:t>
            </a:r>
          </a:p>
          <a:p>
            <a:endParaRPr lang="en-GB" sz="2400"/>
          </a:p>
        </p:txBody>
      </p:sp>
      <p:sp>
        <p:nvSpPr>
          <p:cNvPr id="9222" name="Oval 16"/>
          <p:cNvSpPr>
            <a:spLocks noChangeArrowheads="1"/>
          </p:cNvSpPr>
          <p:nvPr/>
        </p:nvSpPr>
        <p:spPr bwMode="auto">
          <a:xfrm>
            <a:off x="3714750" y="4076700"/>
            <a:ext cx="2071688" cy="9286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2400" b="1">
                <a:latin typeface="Times New Roman" charset="0"/>
              </a:rPr>
              <a:t>διδακτ</a:t>
            </a:r>
            <a:r>
              <a:rPr lang="el-GR" sz="2400" b="1">
                <a:latin typeface="Times New Roman" charset="0"/>
              </a:rPr>
              <a:t>έ</a:t>
            </a:r>
            <a:r>
              <a:rPr lang="en-US" sz="2400" b="1">
                <a:latin typeface="Times New Roman" charset="0"/>
              </a:rPr>
              <a:t>α γνώση</a:t>
            </a:r>
          </a:p>
          <a:p>
            <a:endParaRPr lang="en-GB" sz="2000"/>
          </a:p>
        </p:txBody>
      </p:sp>
      <p:sp>
        <p:nvSpPr>
          <p:cNvPr id="9223" name="Oval 17"/>
          <p:cNvSpPr>
            <a:spLocks noChangeArrowheads="1"/>
          </p:cNvSpPr>
          <p:nvPr/>
        </p:nvSpPr>
        <p:spPr bwMode="auto">
          <a:xfrm>
            <a:off x="6624638" y="3984625"/>
            <a:ext cx="24479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2400" b="1">
                <a:latin typeface="Times New Roman" charset="0"/>
              </a:rPr>
              <a:t>διδαχθείσα γνώση</a:t>
            </a:r>
          </a:p>
          <a:p>
            <a:endParaRPr lang="en-GB" sz="2400"/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0" y="3213100"/>
            <a:ext cx="28082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 b="1">
                <a:latin typeface="Times New Roman" charset="0"/>
              </a:rPr>
              <a:t>1</a:t>
            </a:r>
            <a:r>
              <a:rPr lang="el-GR" sz="1600" b="1" baseline="30000">
                <a:latin typeface="Times New Roman" charset="0"/>
              </a:rPr>
              <a:t>ος</a:t>
            </a:r>
            <a:r>
              <a:rPr lang="el-GR" sz="1600" b="1">
                <a:latin typeface="Times New Roman" charset="0"/>
              </a:rPr>
              <a:t> </a:t>
            </a:r>
            <a:r>
              <a:rPr lang="el-GR" sz="1600">
                <a:latin typeface="Times New Roman" charset="0"/>
              </a:rPr>
              <a:t>(</a:t>
            </a:r>
            <a:r>
              <a:rPr lang="en-US" sz="1600">
                <a:latin typeface="Times New Roman" charset="0"/>
              </a:rPr>
              <a:t>εξωτερικός</a:t>
            </a:r>
            <a:r>
              <a:rPr lang="el-GR" sz="1600">
                <a:latin typeface="Times New Roman" charset="0"/>
              </a:rPr>
              <a:t>)</a:t>
            </a:r>
            <a:r>
              <a:rPr lang="en-US" sz="1600">
                <a:latin typeface="Times New Roman" charset="0"/>
              </a:rPr>
              <a:t> </a:t>
            </a:r>
            <a:endParaRPr lang="el-GR" sz="1600">
              <a:latin typeface="Times New Roman" charset="0"/>
            </a:endParaRPr>
          </a:p>
          <a:p>
            <a:pPr algn="r" eaLnBrk="1" hangingPunct="1"/>
            <a:r>
              <a:rPr lang="el-GR" sz="1600" b="1">
                <a:latin typeface="Times New Roman" charset="0"/>
              </a:rPr>
              <a:t>διδακτικός </a:t>
            </a:r>
            <a:r>
              <a:rPr lang="en-US" sz="1600" b="1">
                <a:latin typeface="Times New Roman" charset="0"/>
              </a:rPr>
              <a:t>μετασχηματισμός</a:t>
            </a:r>
            <a:endParaRPr lang="en-GB" sz="1600" b="1"/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323850" y="1916113"/>
            <a:ext cx="4500563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sz="2000" b="1">
                <a:latin typeface="Times New Roman" charset="0"/>
              </a:rPr>
              <a:t>Επιστήμονες, </a:t>
            </a:r>
            <a:r>
              <a:rPr lang="en-GB" sz="2000" b="1">
                <a:latin typeface="Times New Roman" charset="0"/>
              </a:rPr>
              <a:t>ερευνητές, συγγραφείς Α.Π., συγγραφείς βιβλίων, </a:t>
            </a:r>
            <a:r>
              <a:rPr lang="el-GR" sz="2000" b="1">
                <a:latin typeface="Times New Roman" charset="0"/>
              </a:rPr>
              <a:t>δημιουργοί εκπαιδευτικών λογισμικών, </a:t>
            </a:r>
            <a:r>
              <a:rPr lang="en-GB" sz="2000" b="1">
                <a:latin typeface="Times New Roman" charset="0"/>
              </a:rPr>
              <a:t>κλπ.</a:t>
            </a:r>
            <a:endParaRPr lang="en-GB" sz="2000" b="1"/>
          </a:p>
        </p:txBody>
      </p: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5867400" y="1916113"/>
            <a:ext cx="2089150" cy="792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sz="2000" b="1">
                <a:latin typeface="Times New Roman" charset="0"/>
              </a:rPr>
              <a:t>Ε</a:t>
            </a:r>
            <a:r>
              <a:rPr lang="en-GB" sz="2000" b="1">
                <a:latin typeface="Times New Roman" charset="0"/>
              </a:rPr>
              <a:t>κπαιδευτικός</a:t>
            </a:r>
            <a:r>
              <a:rPr lang="en-GB" sz="2400">
                <a:latin typeface="Times New Roman" charset="0"/>
              </a:rPr>
              <a:t> </a:t>
            </a:r>
            <a:endParaRPr lang="en-GB" sz="2400"/>
          </a:p>
        </p:txBody>
      </p:sp>
      <p:sp>
        <p:nvSpPr>
          <p:cNvPr id="9227" name="Line 27"/>
          <p:cNvSpPr>
            <a:spLocks noChangeShapeType="1"/>
          </p:cNvSpPr>
          <p:nvPr/>
        </p:nvSpPr>
        <p:spPr bwMode="auto">
          <a:xfrm>
            <a:off x="2951163" y="4560888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28"/>
          <p:cNvSpPr>
            <a:spLocks noChangeShapeType="1"/>
          </p:cNvSpPr>
          <p:nvPr/>
        </p:nvSpPr>
        <p:spPr bwMode="auto">
          <a:xfrm>
            <a:off x="5616575" y="4560888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9"/>
          <p:cNvSpPr>
            <a:spLocks noChangeShapeType="1"/>
          </p:cNvSpPr>
          <p:nvPr/>
        </p:nvSpPr>
        <p:spPr bwMode="auto">
          <a:xfrm>
            <a:off x="2686050" y="2852738"/>
            <a:ext cx="625475" cy="15636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30"/>
          <p:cNvSpPr>
            <a:spLocks noChangeShapeType="1"/>
          </p:cNvSpPr>
          <p:nvPr/>
        </p:nvSpPr>
        <p:spPr bwMode="auto">
          <a:xfrm flipH="1">
            <a:off x="5975350" y="2420938"/>
            <a:ext cx="901700" cy="19954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20"/>
          <p:cNvSpPr>
            <a:spLocks noGrp="1" noChangeArrowheads="1"/>
          </p:cNvSpPr>
          <p:nvPr>
            <p:ph type="body" idx="1"/>
          </p:nvPr>
        </p:nvSpPr>
        <p:spPr>
          <a:xfrm>
            <a:off x="6478588" y="3141663"/>
            <a:ext cx="2773362" cy="7191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latin typeface="Times New Roman" charset="0"/>
              </a:rPr>
              <a:t>2ος </a:t>
            </a:r>
            <a:r>
              <a:rPr lang="el-GR" sz="1600">
                <a:latin typeface="Times New Roman" charset="0"/>
              </a:rPr>
              <a:t>(</a:t>
            </a:r>
            <a:r>
              <a:rPr lang="en-US" sz="1600">
                <a:latin typeface="Times New Roman" charset="0"/>
              </a:rPr>
              <a:t>εσωτερικός</a:t>
            </a:r>
            <a:r>
              <a:rPr lang="el-GR" sz="1600">
                <a:latin typeface="Times New Roman" charset="0"/>
              </a:rPr>
              <a:t>)</a:t>
            </a:r>
            <a:r>
              <a:rPr lang="en-US" sz="1600">
                <a:latin typeface="Times New Roman" charset="0"/>
              </a:rPr>
              <a:t> </a:t>
            </a:r>
            <a:endParaRPr lang="el-GR" sz="160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latin typeface="Times New Roman" charset="0"/>
              </a:rPr>
              <a:t>διδακτικός </a:t>
            </a:r>
            <a:r>
              <a:rPr lang="en-US" sz="1600" b="1">
                <a:latin typeface="Times New Roman" charset="0"/>
              </a:rPr>
              <a:t>μετασχηματισμός</a:t>
            </a:r>
            <a:endParaRPr lang="en-GB" sz="16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8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Διδακτική: Αναπαραστάσεις μαθητών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82015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100" b="1" dirty="0">
                <a:latin typeface="Arial" charset="0"/>
                <a:cs typeface="Arial" charset="0"/>
              </a:rPr>
              <a:t>Αναπαραστάσεις</a:t>
            </a:r>
            <a:r>
              <a:rPr lang="el-GR" sz="2100" dirty="0">
                <a:latin typeface="Arial" charset="0"/>
                <a:cs typeface="Arial" charset="0"/>
              </a:rPr>
              <a:t>: προϊόν της ανθρώπινης δραστηριότητας - έχουν τη μορφή νοητικών μοντέλων (νοερών εικόνων) ή συμβολικών κατασκευών (π.χ. γλώσσα)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100" dirty="0">
                <a:solidFill>
                  <a:srgbClr val="00B0F0"/>
                </a:solidFill>
                <a:latin typeface="Arial" charset="0"/>
                <a:cs typeface="Arial" charset="0"/>
              </a:rPr>
              <a:t>     </a:t>
            </a:r>
            <a:r>
              <a:rPr lang="el-GR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π.χ. Η μεταβλητή αναπαρίσταται ως κουτί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100" dirty="0">
                <a:latin typeface="Arial" charset="0"/>
                <a:cs typeface="Arial" charset="0"/>
              </a:rPr>
              <a:t>    </a:t>
            </a:r>
            <a:r>
              <a:rPr lang="el-GR" sz="2100" i="1" dirty="0">
                <a:latin typeface="Arial" charset="0"/>
                <a:cs typeface="Arial" charset="0"/>
              </a:rPr>
              <a:t>Βασικός στόχος της διδασκαλίας είναι η αλλαγή των αρχικών αναπαραστάσεων και η οικοδόμηση κατάλληλων αναπαραστάσεων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100" b="1" dirty="0">
                <a:latin typeface="Arial" charset="0"/>
                <a:cs typeface="Arial" charset="0"/>
              </a:rPr>
              <a:t>Γνωστικά εμπόδια: </a:t>
            </a:r>
            <a:r>
              <a:rPr lang="el-GR" sz="2100" dirty="0">
                <a:latin typeface="Arial" charset="0"/>
                <a:cs typeface="Arial" charset="0"/>
              </a:rPr>
              <a:t>οι "προεπιστημονικές" πρότερες γνώσεις των μαθητών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100" b="1" dirty="0">
                <a:solidFill>
                  <a:schemeClr val="bg2"/>
                </a:solidFill>
                <a:latin typeface="Arial" charset="0"/>
                <a:cs typeface="Arial" charset="0"/>
              </a:rPr>
              <a:t>    </a:t>
            </a:r>
            <a:r>
              <a:rPr lang="el-GR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π.χ. Η έννοια της μεταβλητής από τα μαθηματικά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100" b="1" dirty="0">
                <a:latin typeface="Arial" charset="0"/>
                <a:cs typeface="Arial" charset="0"/>
              </a:rPr>
              <a:t>Διδακτικά εμπόδια:</a:t>
            </a:r>
            <a:r>
              <a:rPr lang="el-GR" sz="2100" dirty="0">
                <a:latin typeface="Arial" charset="0"/>
                <a:cs typeface="Arial" charset="0"/>
              </a:rPr>
              <a:t> ιδέες/αντιλήψεις/αναπαραστάσεις που διαθέτουν τα παιδιά που αποκλίνουν από τις επιστημονικές γνώσεις και παράλληλα δεν αλλάζουν κατά τη διάρκεια μιας διδακτικής παρέμβασης </a:t>
            </a:r>
          </a:p>
        </p:txBody>
      </p:sp>
    </p:spTree>
    <p:extLst>
      <p:ext uri="{BB962C8B-B14F-4D97-AF65-F5344CB8AC3E}">
        <p14:creationId xmlns:p14="http://schemas.microsoft.com/office/powerpoint/2010/main" xmlns="" val="17811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Arial" charset="0"/>
              </a:rPr>
              <a:t>Διδακτική: Γνωστική σύγκρουση – Εννοιολογική Αλλαγή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31691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300"/>
              </a:spcAft>
            </a:pPr>
            <a:r>
              <a:rPr lang="el-GR" sz="2100" b="1" dirty="0">
                <a:latin typeface="Arial" charset="0"/>
                <a:cs typeface="Arial" charset="0"/>
              </a:rPr>
              <a:t>Γνωστική Σύγκρουση</a:t>
            </a:r>
            <a:r>
              <a:rPr lang="el-GR" sz="2100" dirty="0">
                <a:latin typeface="Arial" charset="0"/>
                <a:cs typeface="Arial" charset="0"/>
              </a:rPr>
              <a:t>: η διαδικασία κατά την οποία στη σκέψη ενός ατόμου εμφανίζεται μια </a:t>
            </a:r>
            <a:r>
              <a:rPr lang="el-GR" sz="2100" b="1" dirty="0">
                <a:latin typeface="Arial" charset="0"/>
                <a:cs typeface="Arial" charset="0"/>
              </a:rPr>
              <a:t>αντίφαση</a:t>
            </a:r>
            <a:r>
              <a:rPr lang="el-GR" sz="2100" dirty="0">
                <a:latin typeface="Arial" charset="0"/>
                <a:cs typeface="Arial" charset="0"/>
              </a:rPr>
              <a:t> ή μια </a:t>
            </a:r>
            <a:r>
              <a:rPr lang="el-GR" sz="2100" b="1" dirty="0">
                <a:latin typeface="Arial" charset="0"/>
                <a:cs typeface="Arial" charset="0"/>
              </a:rPr>
              <a:t>ασυμβατότητα</a:t>
            </a:r>
            <a:r>
              <a:rPr lang="el-GR" sz="2100" dirty="0">
                <a:latin typeface="Arial" charset="0"/>
                <a:cs typeface="Arial" charset="0"/>
              </a:rPr>
              <a:t> ανάμεσα στις ιδέες του, τις αναπαραστάσεις του και τις πράξεις του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None/>
            </a:pPr>
            <a:r>
              <a:rPr lang="el-GR" sz="2100" dirty="0">
                <a:latin typeface="Arial" charset="0"/>
                <a:cs typeface="Arial" charset="0"/>
              </a:rPr>
              <a:t>    </a:t>
            </a:r>
            <a:r>
              <a:rPr lang="el-GR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π.χ. Μέσω της εκτέλεσης ενός προγράμματος διαπιστώνουν ότι η μεταβλητή «τηρεί» την τελευταία τιμή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l-GR" sz="2100" b="1" dirty="0">
                <a:latin typeface="Arial" charset="0"/>
                <a:cs typeface="Arial" charset="0"/>
              </a:rPr>
              <a:t>Εννοιολογική αλλαγή</a:t>
            </a:r>
            <a:r>
              <a:rPr lang="el-GR" sz="2100" dirty="0">
                <a:latin typeface="Arial" charset="0"/>
                <a:cs typeface="Arial" charset="0"/>
              </a:rPr>
              <a:t>: η διαδικασία κατά την οποία αλλάζουν οι εννοιολογικές δομές που σχηματίζουν τα υποκείμενα που μαθαίνουν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charset="0"/>
              <a:buNone/>
            </a:pPr>
            <a:r>
              <a:rPr lang="el-GR" sz="2100" dirty="0">
                <a:latin typeface="Arial" charset="0"/>
                <a:cs typeface="Arial" charset="0"/>
              </a:rPr>
              <a:t>     </a:t>
            </a:r>
            <a:r>
              <a:rPr lang="el-GR" sz="2100" i="1" dirty="0">
                <a:latin typeface="Arial" charset="0"/>
                <a:cs typeface="Arial" charset="0"/>
              </a:rPr>
              <a:t>Η εννοιολογική αλλαγή μπορεί να προκύψει μέσα από διαδικασίες γνωστικής σύγκρουσης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charset="0"/>
              <a:buNone/>
            </a:pPr>
            <a:r>
              <a:rPr lang="el-GR" sz="2100" b="1" dirty="0">
                <a:solidFill>
                  <a:schemeClr val="bg2"/>
                </a:solidFill>
                <a:latin typeface="Arial" charset="0"/>
                <a:cs typeface="Arial" charset="0"/>
              </a:rPr>
              <a:t>    </a:t>
            </a:r>
            <a:r>
              <a:rPr lang="el-GR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π.χ. Επιχειρώντας να διορθώσουν λογικά λάθη σε ένα πρόγραμμα</a:t>
            </a:r>
          </a:p>
        </p:txBody>
      </p:sp>
    </p:spTree>
    <p:extLst>
      <p:ext uri="{BB962C8B-B14F-4D97-AF65-F5344CB8AC3E}">
        <p14:creationId xmlns:p14="http://schemas.microsoft.com/office/powerpoint/2010/main" xmlns="" val="32693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1339</Words>
  <Application>Microsoft Office PowerPoint</Application>
  <PresentationFormat>On-screen Show (4:3)</PresentationFormat>
  <Paragraphs>223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Θέμα του Office</vt:lpstr>
      <vt:lpstr>Διδακτική της Πληροφορικής</vt:lpstr>
      <vt:lpstr>Περιεχόμενα</vt:lpstr>
      <vt:lpstr>Διδακτική: Βασικές Έννοιες</vt:lpstr>
      <vt:lpstr>Διδακτική: Ορισμός</vt:lpstr>
      <vt:lpstr>Διδακτική της Πληροφορικής</vt:lpstr>
      <vt:lpstr>Διδακτική: Βασικοί άξονες</vt:lpstr>
      <vt:lpstr>Διδακτική: Διδακτικός Μετασχηματισμός</vt:lpstr>
      <vt:lpstr>Διδακτική: Αναπαραστάσεις μαθητών</vt:lpstr>
      <vt:lpstr>Διδακτική: Γνωστική σύγκρουση – Εννοιολογική Αλλαγή</vt:lpstr>
      <vt:lpstr>Διδακτική: Διδακτικό Συμβόλαιο</vt:lpstr>
      <vt:lpstr>Θεωρίες Μάθησης</vt:lpstr>
      <vt:lpstr>Θεωρίες Μάθησης</vt:lpstr>
      <vt:lpstr>Slide 13</vt:lpstr>
      <vt:lpstr>Slide 14</vt:lpstr>
      <vt:lpstr>Θεωρίες Μάθησης – Εκπαιδευτικά Περιβάλλοντα</vt:lpstr>
      <vt:lpstr>Στρατηγικές Διδασκαλίας</vt:lpstr>
      <vt:lpstr>Στρατηγικές Διδασκαλίας: Ορισμός</vt:lpstr>
      <vt:lpstr>Στρατηγική Μονολογικο-Διαλεκτικής (Μετωπικής) Διδασκαλίας (Ι)</vt:lpstr>
      <vt:lpstr>Στρατηγική Μονολογικο-Διαλεκτικής (Μετωπικής) Διδασκαλίας (ΙΙ)</vt:lpstr>
      <vt:lpstr>Στρατηγική Κατευθυνόμενης Διερεύνησης</vt:lpstr>
      <vt:lpstr>Στρατηγική Επίλυσης Προβλήματος (Ι)</vt:lpstr>
      <vt:lpstr>Στρατηγική Επίλυσης Προβλήματος (ΙΙ)</vt:lpstr>
      <vt:lpstr>Στρατηγική Ομαδοσυνεργατικής διδασκαλίας</vt:lpstr>
      <vt:lpstr>Στρατηγικές Διδασκαλίας: Δραστηριότητα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186</cp:revision>
  <dcterms:created xsi:type="dcterms:W3CDTF">2012-09-06T09:03:05Z</dcterms:created>
  <dcterms:modified xsi:type="dcterms:W3CDTF">2015-02-22T19:13:57Z</dcterms:modified>
</cp:coreProperties>
</file>