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26" r:id="rId3"/>
    <p:sldId id="327" r:id="rId4"/>
    <p:sldId id="302" r:id="rId5"/>
    <p:sldId id="328" r:id="rId6"/>
    <p:sldId id="329" r:id="rId7"/>
    <p:sldId id="331" r:id="rId8"/>
    <p:sldId id="332" r:id="rId9"/>
    <p:sldId id="333" r:id="rId10"/>
    <p:sldId id="330" r:id="rId11"/>
    <p:sldId id="335" r:id="rId12"/>
    <p:sldId id="336" r:id="rId13"/>
    <p:sldId id="337" r:id="rId14"/>
    <p:sldId id="338" r:id="rId15"/>
    <p:sldId id="339" r:id="rId16"/>
    <p:sldId id="340" r:id="rId17"/>
    <p:sldId id="341" r:id="rId18"/>
    <p:sldId id="342" r:id="rId19"/>
    <p:sldId id="343" r:id="rId20"/>
    <p:sldId id="344" r:id="rId21"/>
    <p:sldId id="345" r:id="rId22"/>
    <p:sldId id="346" r:id="rId23"/>
    <p:sldId id="280" r:id="rId24"/>
    <p:sldId id="290" r:id="rId25"/>
    <p:sldId id="295" r:id="rId26"/>
    <p:sldId id="299" r:id="rId27"/>
    <p:sldId id="292" r:id="rId28"/>
    <p:sldId id="291" r:id="rId29"/>
    <p:sldId id="294" r:id="rId30"/>
    <p:sldId id="293" r:id="rId3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26"/>
            <p14:sldId id="327"/>
            <p14:sldId id="302"/>
            <p14:sldId id="328"/>
            <p14:sldId id="329"/>
            <p14:sldId id="331"/>
            <p14:sldId id="332"/>
            <p14:sldId id="333"/>
            <p14:sldId id="330"/>
            <p14:sldId id="335"/>
            <p14:sldId id="336"/>
            <p14:sldId id="337"/>
            <p14:sldId id="338"/>
            <p14:sldId id="339"/>
            <p14:sldId id="340"/>
            <p14:sldId id="341"/>
            <p14:sldId id="342"/>
            <p14:sldId id="343"/>
            <p14:sldId id="344"/>
            <p14:sldId id="345"/>
            <p14:sldId id="346"/>
            <p14:sldId id="280"/>
            <p14:sldId id="290"/>
            <p14:sldId id="295"/>
            <p14:sldId id="299"/>
            <p14:sldId id="292"/>
            <p14:sldId id="291"/>
            <p14:sldId id="294"/>
          </p14:sldIdLst>
        </p14:section>
        <p14:section name="Untitled Section" id="{0F1CB131-A6BD-43D0-B8D4-1F27CEF7A05E}">
          <p14:sldIdLst>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953735"/>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81" d="100"/>
          <a:sy n="81" d="100"/>
        </p:scale>
        <p:origin x="102" y="76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19/2/2016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33330856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657310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35910458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969217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6392021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745243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4149260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2625110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24933524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6690721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18675241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41731423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1284317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38195608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85362938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2145123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1430201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3755699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33234983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4219710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29352044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13664535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rgbClr val="5075BC"/>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rgbClr val="5075BC"/>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kern="1200" dirty="0" smtClean="0">
                <a:solidFill>
                  <a:srgbClr val="5075BC"/>
                </a:solidFill>
                <a:latin typeface="+mn-lt"/>
                <a:ea typeface="+mn-ea"/>
                <a:cs typeface="+mn-cs"/>
              </a:rPr>
              <a:t>Βασικές έννοιες της θεωρίας του Bruner και η σχέση τους με την εκπαιδευτική διαδικασία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rgbClr val="5075BC"/>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infed.org/thinkers/bruner.ht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www.psych.nyu.edu/bruner"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opencourses.uoa.gr/courses/ECD111"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www.azquotes.com/quote/690663"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hyperlink" Target="http://www.wikispaces.com/" TargetMode="External"/><Relationship Id="rId5" Type="http://schemas.openxmlformats.org/officeDocument/2006/relationships/hyperlink" Target="http://brunerwiki.wikispaces.com/" TargetMode="External"/><Relationship Id="rId4" Type="http://schemas.openxmlformats.org/officeDocument/2006/relationships/hyperlink" Target="http://www.azquotes.com/quote/690644"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p:txBody>
          <a:bodyPr>
            <a:noAutofit/>
          </a:bodyPr>
          <a:lstStyle/>
          <a:p>
            <a:r>
              <a:rPr lang="el-GR" sz="3600" dirty="0" smtClean="0"/>
              <a:t>Σύγχρονες </a:t>
            </a:r>
            <a:r>
              <a:rPr lang="el-GR" sz="3600" dirty="0"/>
              <a:t>Διδακτικές Προσεγγίσεις Ι: Αξιοποίηση βασικών θεωρητικών εννοιών στην εκπαιδευτική </a:t>
            </a:r>
            <a:r>
              <a:rPr lang="el-GR" sz="3600" dirty="0" smtClean="0"/>
              <a:t>πράξη</a:t>
            </a:r>
            <a:endParaRPr lang="el-GR" sz="3600" dirty="0">
              <a:solidFill>
                <a:srgbClr val="5075BC"/>
              </a:solidFill>
            </a:endParaRPr>
          </a:p>
        </p:txBody>
      </p:sp>
      <p:sp>
        <p:nvSpPr>
          <p:cNvPr id="3" name="Υπότιτλος 2"/>
          <p:cNvSpPr>
            <a:spLocks noGrp="1"/>
          </p:cNvSpPr>
          <p:nvPr>
            <p:ph type="subTitle" idx="1"/>
          </p:nvPr>
        </p:nvSpPr>
        <p:spPr>
          <a:xfrm>
            <a:off x="179512" y="3958208"/>
            <a:ext cx="8784976" cy="2783160"/>
          </a:xfrm>
        </p:spPr>
        <p:txBody>
          <a:bodyPr>
            <a:noAutofit/>
          </a:bodyPr>
          <a:lstStyle/>
          <a:p>
            <a:r>
              <a:rPr lang="el-GR" sz="2600" dirty="0" smtClean="0">
                <a:solidFill>
                  <a:srgbClr val="5075BC"/>
                </a:solidFill>
                <a:ea typeface="+mj-ea"/>
                <a:cs typeface="+mj-cs"/>
              </a:rPr>
              <a:t>Ενότητα </a:t>
            </a:r>
            <a:r>
              <a:rPr lang="en-US" sz="2600" dirty="0">
                <a:solidFill>
                  <a:srgbClr val="5075BC"/>
                </a:solidFill>
                <a:ea typeface="+mj-ea"/>
                <a:cs typeface="+mj-cs"/>
              </a:rPr>
              <a:t>4</a:t>
            </a:r>
            <a:r>
              <a:rPr lang="el-GR" sz="2600" dirty="0" smtClean="0">
                <a:solidFill>
                  <a:srgbClr val="5075BC"/>
                </a:solidFill>
                <a:ea typeface="+mj-ea"/>
                <a:cs typeface="+mj-cs"/>
              </a:rPr>
              <a:t>:</a:t>
            </a:r>
            <a:r>
              <a:rPr lang="en-US" sz="2600" dirty="0" smtClean="0">
                <a:solidFill>
                  <a:srgbClr val="5075BC"/>
                </a:solidFill>
                <a:ea typeface="+mj-ea"/>
                <a:cs typeface="+mj-cs"/>
              </a:rPr>
              <a:t> </a:t>
            </a:r>
            <a:r>
              <a:rPr lang="en-US" altLang="en-US" sz="2800" dirty="0"/>
              <a:t>J. Bruner</a:t>
            </a:r>
            <a:r>
              <a:rPr lang="el-GR" altLang="en-US" sz="2800" dirty="0"/>
              <a:t>: η διερευνητική – ανακαλυπτική </a:t>
            </a:r>
            <a:r>
              <a:rPr lang="el-GR" altLang="en-US" sz="2800" dirty="0" smtClean="0"/>
              <a:t>μάθηση</a:t>
            </a:r>
            <a:endParaRPr lang="en-US" altLang="en-US" sz="2600" dirty="0" smtClean="0"/>
          </a:p>
          <a:p>
            <a:endParaRPr lang="en-US" sz="2600" dirty="0" smtClean="0"/>
          </a:p>
          <a:p>
            <a:r>
              <a:rPr lang="el-GR" sz="2600" dirty="0" smtClean="0"/>
              <a:t>Μαρία </a:t>
            </a:r>
            <a:r>
              <a:rPr lang="el-GR" sz="2600" dirty="0"/>
              <a:t>Σφυρόερα</a:t>
            </a:r>
          </a:p>
          <a:p>
            <a:r>
              <a:rPr lang="el-GR" sz="2600" dirty="0"/>
              <a:t>Σχολή</a:t>
            </a:r>
            <a:r>
              <a:rPr lang="en-US" sz="2600" dirty="0"/>
              <a:t> </a:t>
            </a:r>
            <a:r>
              <a:rPr lang="el-GR" sz="2600" dirty="0"/>
              <a:t>Επιστημών της Αγωγής</a:t>
            </a:r>
          </a:p>
          <a:p>
            <a:r>
              <a:rPr lang="el-GR" sz="2600" dirty="0"/>
              <a:t>Τμήμα Εκπαίδευσης και Αγωγής </a:t>
            </a:r>
            <a:r>
              <a:rPr lang="el-GR" sz="2600" dirty="0" smtClean="0"/>
              <a:t>στην </a:t>
            </a:r>
            <a:r>
              <a:rPr lang="el-GR" sz="2600" dirty="0"/>
              <a:t>Προσχολική </a:t>
            </a:r>
            <a:r>
              <a:rPr lang="el-GR" sz="2600" dirty="0" smtClean="0"/>
              <a:t>Ηλικία</a:t>
            </a:r>
            <a:endParaRPr lang="en-US" sz="2600" dirty="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pPr marL="0" indent="0">
              <a:lnSpc>
                <a:spcPct val="80000"/>
              </a:lnSpc>
              <a:buNone/>
            </a:pPr>
            <a:r>
              <a:rPr lang="el-GR" altLang="en-US" sz="2800" dirty="0" smtClean="0"/>
              <a:t>Οι </a:t>
            </a:r>
            <a:r>
              <a:rPr lang="el-GR" altLang="en-US" sz="2800" dirty="0"/>
              <a:t>διαφοροποιήσεις των μορφών αναπαράστασης με την παράλληλη δράση του παιδιού επί του περιβάλλοντος, αλλά κυρίως την καθοδήγηση του εκπαιδευτικού, ο οποίος πρέπει να διαμορφώνει τις κατάλληλες διδακτικές συνθήκες, μπορούν να προσφέρουν δυνατότητες για επέκταση της εμπειρίας και μετάβαση σε ανώτερο επίπεδο  αναπαράστασης των ίδιων εννοιών. Με αυτό  τον τρόπο το παιδί περνά από το στάδιο της συγκεκριμένης σκέψης στη χρήση πιο επαρκών θεωρητικά τρόπων σκέψης (Ραβάνης, </a:t>
            </a:r>
            <a:r>
              <a:rPr lang="en-US" altLang="en-US" sz="2800" dirty="0"/>
              <a:t>1999</a:t>
            </a:r>
            <a:r>
              <a:rPr lang="el-GR" altLang="en-US" sz="2800" dirty="0"/>
              <a:t>).</a:t>
            </a:r>
          </a:p>
          <a:p>
            <a:pPr marL="0" indent="0">
              <a:lnSpc>
                <a:spcPct val="80000"/>
              </a:lnSpc>
              <a:buNone/>
            </a:pPr>
            <a:endParaRPr lang="el-GR" altLang="en-US" sz="2800" dirty="0">
              <a:solidFill>
                <a:srgbClr val="953735"/>
              </a:solidFill>
            </a:endParaRPr>
          </a:p>
        </p:txBody>
      </p:sp>
    </p:spTree>
    <p:extLst>
      <p:ext uri="{BB962C8B-B14F-4D97-AF65-F5344CB8AC3E}">
        <p14:creationId xmlns:p14="http://schemas.microsoft.com/office/powerpoint/2010/main" val="38976517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fontScale="92500"/>
          </a:bodyPr>
          <a:lstStyle/>
          <a:p>
            <a:pPr>
              <a:defRPr/>
            </a:pPr>
            <a:r>
              <a:rPr lang="el-GR" sz="2800" dirty="0"/>
              <a:t>Εξελικτική φάση αλλά και συνύπαρξη και των 3 μορφών αναπαράστασης</a:t>
            </a:r>
          </a:p>
          <a:p>
            <a:pPr>
              <a:buNone/>
              <a:defRPr/>
            </a:pPr>
            <a:r>
              <a:rPr lang="en-US" sz="2800" b="1" dirty="0">
                <a:solidFill>
                  <a:schemeClr val="accent2">
                    <a:lumMod val="75000"/>
                  </a:schemeClr>
                </a:solidFill>
              </a:rPr>
              <a:t>	</a:t>
            </a:r>
            <a:r>
              <a:rPr lang="el-GR" sz="2800" b="1" dirty="0">
                <a:solidFill>
                  <a:schemeClr val="accent2">
                    <a:lumMod val="75000"/>
                  </a:schemeClr>
                </a:solidFill>
              </a:rPr>
              <a:t>Ποιες οι συνέπειες για τη διδακτική πράξη;</a:t>
            </a:r>
          </a:p>
          <a:p>
            <a:pPr>
              <a:buNone/>
              <a:defRPr/>
            </a:pPr>
            <a:r>
              <a:rPr lang="el-GR" sz="2800" b="1" dirty="0">
                <a:solidFill>
                  <a:schemeClr val="accent2">
                    <a:lumMod val="75000"/>
                  </a:schemeClr>
                </a:solidFill>
              </a:rPr>
              <a:t>	ΤΟ ΙΔΙΟ ΘΕΜΑ μπορεί να αποτελέσει ΑΝΤΙΚΕΙΜΕΝΟ ΜΑΘΗΣΗΣ ΣΕ ΔΙΑΦΟΡΕΤΙΚΑ ΕΠΙΠΕΔΑ=&gt;</a:t>
            </a:r>
          </a:p>
          <a:p>
            <a:pPr>
              <a:buNone/>
              <a:defRPr/>
            </a:pPr>
            <a:r>
              <a:rPr lang="el-GR" sz="2800" b="1" dirty="0">
                <a:solidFill>
                  <a:schemeClr val="accent2">
                    <a:lumMod val="75000"/>
                  </a:schemeClr>
                </a:solidFill>
              </a:rPr>
              <a:t>	ΕΠΑΝΕΞΕΤΑΣΗ ΚΑΙ ΑΝΑΚΑΛΥΨΗ ΟΛΟ ΚΑΙ ΠΙΟ ΣΥΝΘΕΤΩΝ ΜΟΡΦΩΝ ΕΝΟΣ ΚΟΙΝΟΥ ΚΟΡΜΟΥ ΕΝΝΟΙΩΝ</a:t>
            </a:r>
          </a:p>
          <a:p>
            <a:pPr algn="ctr">
              <a:buNone/>
              <a:defRPr/>
            </a:pPr>
            <a:r>
              <a:rPr lang="el-GR" sz="2800" b="1" dirty="0">
                <a:solidFill>
                  <a:srgbClr val="002060"/>
                </a:solidFill>
              </a:rPr>
              <a:t>ΣΠΕΙΡΟΕΙΔΗΣ ΔΙΑΤΑΞΗ ΤΗΣ </a:t>
            </a:r>
            <a:r>
              <a:rPr lang="el-GR" sz="2800" b="1" dirty="0" smtClean="0">
                <a:solidFill>
                  <a:srgbClr val="002060"/>
                </a:solidFill>
              </a:rPr>
              <a:t>ΥΛΗΣ</a:t>
            </a:r>
            <a:endParaRPr lang="el-GR" sz="2800" b="1" dirty="0">
              <a:solidFill>
                <a:srgbClr val="002060"/>
              </a:solidFill>
            </a:endParaRPr>
          </a:p>
        </p:txBody>
      </p:sp>
    </p:spTree>
    <p:extLst>
      <p:ext uri="{BB962C8B-B14F-4D97-AF65-F5344CB8AC3E}">
        <p14:creationId xmlns:p14="http://schemas.microsoft.com/office/powerpoint/2010/main" val="146846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altLang="en-US" sz="2800" dirty="0"/>
              <a:t>Σύμφωνα με τη θεωρία της σπειροειδούς διάταξης της ύλης οι ικανότητες του παιδιού και όχι το γνωστικό περιεχόμενο αποτελούν το κριτήριο του τρόπου επιλογής επεξεργασίας του κάθε αντικειμένου.</a:t>
            </a:r>
          </a:p>
          <a:p>
            <a:r>
              <a:rPr lang="el-GR" altLang="en-US" sz="2800" dirty="0"/>
              <a:t>Πώς θα μπορούσε λοιπόν σε διάφορες ηλικίες να προσεγγίσει κανείς την έννοια του αμετάβλητου της ύλης;</a:t>
            </a:r>
          </a:p>
          <a:p>
            <a:pPr>
              <a:defRPr/>
            </a:pPr>
            <a:endParaRPr lang="el-GR" sz="2800" b="1" dirty="0">
              <a:solidFill>
                <a:srgbClr val="002060"/>
              </a:solidFill>
            </a:endParaRPr>
          </a:p>
        </p:txBody>
      </p:sp>
    </p:spTree>
    <p:extLst>
      <p:ext uri="{BB962C8B-B14F-4D97-AF65-F5344CB8AC3E}">
        <p14:creationId xmlns:p14="http://schemas.microsoft.com/office/powerpoint/2010/main" val="122567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n-US" dirty="0"/>
              <a:t>Το αμετάβλητο της ύλης</a:t>
            </a:r>
            <a:endParaRPr lang="el-GR" dirty="0"/>
          </a:p>
        </p:txBody>
      </p:sp>
      <p:sp>
        <p:nvSpPr>
          <p:cNvPr id="3" name="Θέση περιεχομένου 2"/>
          <p:cNvSpPr>
            <a:spLocks noGrp="1"/>
          </p:cNvSpPr>
          <p:nvPr>
            <p:ph idx="1"/>
          </p:nvPr>
        </p:nvSpPr>
        <p:spPr/>
        <p:txBody>
          <a:bodyPr>
            <a:normAutofit/>
          </a:bodyPr>
          <a:lstStyle/>
          <a:p>
            <a:r>
              <a:rPr lang="el-GR" altLang="en-US" sz="2800" dirty="0"/>
              <a:t>Ζάχαρη &amp; νερό= ζαχαρόνερο</a:t>
            </a:r>
          </a:p>
          <a:p>
            <a:r>
              <a:rPr lang="el-GR" altLang="en-US" sz="2800" dirty="0"/>
              <a:t>Βόλος πλαστελίνης</a:t>
            </a:r>
            <a:r>
              <a:rPr lang="el-GR" altLang="en-US" sz="2800" dirty="0">
                <a:sym typeface="Wingdings" panose="05000000000000000000" pitchFamily="2" charset="2"/>
              </a:rPr>
              <a:t> φιδάκι</a:t>
            </a:r>
          </a:p>
          <a:p>
            <a:r>
              <a:rPr lang="el-GR" altLang="en-US" sz="2800" dirty="0">
                <a:sym typeface="Wingdings" panose="05000000000000000000" pitchFamily="2" charset="2"/>
              </a:rPr>
              <a:t>Ε= </a:t>
            </a:r>
            <a:r>
              <a:rPr lang="en-US" altLang="en-US" sz="2800" dirty="0">
                <a:sym typeface="Wingdings" panose="05000000000000000000" pitchFamily="2" charset="2"/>
              </a:rPr>
              <a:t>m.c2 (</a:t>
            </a:r>
            <a:r>
              <a:rPr lang="el-GR" altLang="en-US" sz="2800" dirty="0">
                <a:sym typeface="Wingdings" panose="05000000000000000000" pitchFamily="2" charset="2"/>
              </a:rPr>
              <a:t>νόμος μετατροπής της ύλης σε ενέργεια)</a:t>
            </a:r>
          </a:p>
          <a:p>
            <a:endParaRPr lang="el-GR" altLang="en-US" sz="2800" dirty="0">
              <a:sym typeface="Wingdings" panose="05000000000000000000" pitchFamily="2" charset="2"/>
            </a:endParaRPr>
          </a:p>
          <a:p>
            <a:r>
              <a:rPr lang="el-GR" altLang="en-US" sz="2800" dirty="0">
                <a:sym typeface="Wingdings" panose="05000000000000000000" pitchFamily="2" charset="2"/>
              </a:rPr>
              <a:t>Για την κατάκτηση εννοιών σημαντικός είναι ο ρόλος της επαγωγικής σκέψης, της αναλυτικής σκέψης και της διαίσθησης</a:t>
            </a:r>
            <a:r>
              <a:rPr lang="el-GR" altLang="en-US" sz="2800" dirty="0" smtClean="0">
                <a:sym typeface="Wingdings" panose="05000000000000000000" pitchFamily="2" charset="2"/>
              </a:rPr>
              <a:t>.</a:t>
            </a:r>
            <a:endParaRPr lang="el-GR" altLang="en-US" sz="2800" dirty="0"/>
          </a:p>
        </p:txBody>
      </p:sp>
    </p:spTree>
    <p:extLst>
      <p:ext uri="{BB962C8B-B14F-4D97-AF65-F5344CB8AC3E}">
        <p14:creationId xmlns:p14="http://schemas.microsoft.com/office/powerpoint/2010/main" val="30092671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n-US" dirty="0"/>
              <a:t>Στρατηγικές</a:t>
            </a:r>
            <a:endParaRPr lang="el-GR" dirty="0"/>
          </a:p>
        </p:txBody>
      </p:sp>
      <p:sp>
        <p:nvSpPr>
          <p:cNvPr id="3" name="Θέση περιεχομένου 2"/>
          <p:cNvSpPr>
            <a:spLocks noGrp="1"/>
          </p:cNvSpPr>
          <p:nvPr>
            <p:ph idx="1"/>
          </p:nvPr>
        </p:nvSpPr>
        <p:spPr/>
        <p:txBody>
          <a:bodyPr>
            <a:normAutofit fontScale="62500" lnSpcReduction="20000"/>
          </a:bodyPr>
          <a:lstStyle/>
          <a:p>
            <a:r>
              <a:rPr lang="el-GR" altLang="en-US" sz="2800" dirty="0"/>
              <a:t>Σύμφωνα με τον</a:t>
            </a:r>
            <a:r>
              <a:rPr lang="en-US" altLang="en-US" sz="2800" dirty="0"/>
              <a:t> Bruner </a:t>
            </a:r>
            <a:r>
              <a:rPr lang="el-GR" altLang="en-US" sz="2800" dirty="0"/>
              <a:t> οι στρατηγικές παίζουν σημαντικό ρόλο στη μάθηση. Ο</a:t>
            </a:r>
            <a:r>
              <a:rPr lang="en-US" altLang="en-US" sz="2800" dirty="0"/>
              <a:t> Bruner </a:t>
            </a:r>
            <a:r>
              <a:rPr lang="el-GR" altLang="en-US" sz="2800" dirty="0"/>
              <a:t> διέκρινε 4 τύπους γνωστικών στρατηγικών οι οποίοι αντιστοιχούν σε διαφορετικούς τρόπους χειρισμού των υποθέσεων που διατυπώνουν τα παιδιά κατά τη διαδικασία επίλυσης προβλημάτων.</a:t>
            </a:r>
          </a:p>
          <a:p>
            <a:r>
              <a:rPr lang="el-GR" altLang="en-US" sz="2800" dirty="0"/>
              <a:t>Με βάση την πρώτη στρατηγική το παιδί διατυπώνει υποθέσεις που το οδηγούν σε αποσπασματικές λύσεις και δεν του επιτρέπουν να πάρει αποφάσεις και να κάνει τους απαραίτητους χειρισμούς</a:t>
            </a:r>
          </a:p>
          <a:p>
            <a:r>
              <a:rPr lang="el-GR" altLang="en-US" sz="2800" dirty="0"/>
              <a:t>Κατά τη δεύτερη στρατηγική το παιδί διατυπώνει μια υπόθεση , τη θέτει σε έλεγχο και όταν αυτή απορρίπτεται οδηγείται σε μια νέα υπόθεση. Πρόκειται για μια αποτελεσματική στρατηγική που είναι όμως ιδιαίτερα χρονοβόρα.</a:t>
            </a:r>
          </a:p>
          <a:p>
            <a:r>
              <a:rPr lang="el-GR" altLang="en-US" sz="2800" dirty="0"/>
              <a:t>Κατά την τρίτη στρατηγική, η σκέψη διακρίνει διάφορες υποθέσεις που διαφοροποιούνται κατά ένα στοιχείο. Επιλέγει την κεντρική και συγκρίνει τα αποτελέσματά της με τα αποτελέσματα των άλλων.</a:t>
            </a:r>
          </a:p>
          <a:p>
            <a:r>
              <a:rPr lang="el-GR" altLang="en-US" sz="2800" dirty="0"/>
              <a:t>Κατά την τέταρτη στρατηγική κάνει ακριβώς το ίδιο με την τρίτη αλλά οι υποθέσεις διαφοροποιούνται ως προς περισσότερα από ένα στοιχεία. (Παπαμιχαήλ, 1988</a:t>
            </a:r>
            <a:r>
              <a:rPr lang="en-US" altLang="en-US" sz="2800" dirty="0" smtClean="0"/>
              <a:t>).</a:t>
            </a:r>
            <a:endParaRPr lang="el-GR" altLang="en-US" sz="2800" dirty="0"/>
          </a:p>
        </p:txBody>
      </p:sp>
    </p:spTree>
    <p:extLst>
      <p:ext uri="{BB962C8B-B14F-4D97-AF65-F5344CB8AC3E}">
        <p14:creationId xmlns:p14="http://schemas.microsoft.com/office/powerpoint/2010/main" val="23510094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Πορεία διδασκαλίας μιας έννοιας σύμφωνα με τον </a:t>
            </a:r>
            <a:r>
              <a:rPr lang="en-US" dirty="0"/>
              <a:t>Bruner</a:t>
            </a:r>
            <a:endParaRPr lang="el-GR" dirty="0"/>
          </a:p>
        </p:txBody>
      </p:sp>
      <p:sp>
        <p:nvSpPr>
          <p:cNvPr id="3" name="Θέση περιεχομένου 2"/>
          <p:cNvSpPr>
            <a:spLocks noGrp="1"/>
          </p:cNvSpPr>
          <p:nvPr>
            <p:ph idx="1"/>
          </p:nvPr>
        </p:nvSpPr>
        <p:spPr/>
        <p:txBody>
          <a:bodyPr>
            <a:normAutofit/>
          </a:bodyPr>
          <a:lstStyle/>
          <a:p>
            <a:r>
              <a:rPr lang="el-GR" altLang="en-US" sz="2800" dirty="0"/>
              <a:t>Παρουσίαση δεδομένων – Ανακάλυψη της έννοιας (θετικά &amp; αρνητικά παραδείγματα κλπ)</a:t>
            </a:r>
          </a:p>
          <a:p>
            <a:endParaRPr lang="el-GR" altLang="en-US" sz="2800" dirty="0"/>
          </a:p>
          <a:p>
            <a:pPr>
              <a:buNone/>
            </a:pPr>
            <a:r>
              <a:rPr lang="el-GR" altLang="en-US" sz="2800" dirty="0"/>
              <a:t>Ανακαλυπτική μάθηση:</a:t>
            </a:r>
          </a:p>
          <a:p>
            <a:pPr>
              <a:buNone/>
            </a:pPr>
            <a:r>
              <a:rPr lang="el-GR" altLang="en-US" sz="2800" dirty="0"/>
              <a:t>Φάσεις: α) ανακάλυψη εννοιών – γνώσεων</a:t>
            </a:r>
          </a:p>
          <a:p>
            <a:pPr>
              <a:buNone/>
            </a:pPr>
            <a:r>
              <a:rPr lang="el-GR" altLang="en-US" sz="2800" dirty="0"/>
              <a:t>			β) μετασχηματισμός γνώσεων</a:t>
            </a:r>
          </a:p>
          <a:p>
            <a:pPr>
              <a:buNone/>
            </a:pPr>
            <a:r>
              <a:rPr lang="el-GR" altLang="en-US" sz="2800" dirty="0"/>
              <a:t>			γ) έλεγχος γνώσεων</a:t>
            </a:r>
          </a:p>
          <a:p>
            <a:endParaRPr lang="el-GR" altLang="en-US" sz="2800" dirty="0"/>
          </a:p>
        </p:txBody>
      </p:sp>
    </p:spTree>
    <p:extLst>
      <p:ext uri="{BB962C8B-B14F-4D97-AF65-F5344CB8AC3E}">
        <p14:creationId xmlns:p14="http://schemas.microsoft.com/office/powerpoint/2010/main" val="2868039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en-US" dirty="0"/>
              <a:t>A</a:t>
            </a:r>
            <a:r>
              <a:rPr lang="el-GR" altLang="en-US" dirty="0"/>
              <a:t>ναλυτικά προγράμματα με βάση  αρχή σπειροειδούς διάταξης της ύλης</a:t>
            </a:r>
            <a:endParaRPr lang="el-GR" dirty="0"/>
          </a:p>
        </p:txBody>
      </p:sp>
      <p:sp>
        <p:nvSpPr>
          <p:cNvPr id="3" name="Θέση περιεχομένου 2"/>
          <p:cNvSpPr>
            <a:spLocks noGrp="1"/>
          </p:cNvSpPr>
          <p:nvPr>
            <p:ph idx="1"/>
          </p:nvPr>
        </p:nvSpPr>
        <p:spPr/>
        <p:txBody>
          <a:bodyPr>
            <a:normAutofit/>
          </a:bodyPr>
          <a:lstStyle/>
          <a:p>
            <a:endParaRPr lang="en-US" altLang="en-US" sz="2800" dirty="0" smtClean="0"/>
          </a:p>
          <a:p>
            <a:r>
              <a:rPr lang="el-GR" altLang="en-US" sz="2800" dirty="0" smtClean="0"/>
              <a:t>Τι </a:t>
            </a:r>
            <a:r>
              <a:rPr lang="el-GR" altLang="en-US" sz="2800" dirty="0"/>
              <a:t>διασφαλίζει αυτό?</a:t>
            </a:r>
          </a:p>
          <a:p>
            <a:r>
              <a:rPr lang="el-GR" altLang="en-US" sz="2800" dirty="0"/>
              <a:t>Υπάρχουν εύκολα και δύσκολα θέματα για τα παιδιά προσχολικής ηλικίας?</a:t>
            </a:r>
          </a:p>
          <a:p>
            <a:endParaRPr lang="el-GR" altLang="en-US" sz="2800" dirty="0"/>
          </a:p>
        </p:txBody>
      </p:sp>
    </p:spTree>
    <p:extLst>
      <p:ext uri="{BB962C8B-B14F-4D97-AF65-F5344CB8AC3E}">
        <p14:creationId xmlns:p14="http://schemas.microsoft.com/office/powerpoint/2010/main" val="34338581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Ο ρόλος του ενήλικα σύμφωνα με τον </a:t>
            </a:r>
            <a:r>
              <a:rPr lang="en-US" dirty="0"/>
              <a:t>Bruner</a:t>
            </a:r>
            <a:r>
              <a:rPr lang="el-GR" dirty="0"/>
              <a:t> σε ένα γνωστικό έργο</a:t>
            </a:r>
            <a:endParaRPr lang="el-GR" dirty="0"/>
          </a:p>
        </p:txBody>
      </p:sp>
      <p:sp>
        <p:nvSpPr>
          <p:cNvPr id="3" name="Θέση περιεχομένου 2"/>
          <p:cNvSpPr>
            <a:spLocks noGrp="1"/>
          </p:cNvSpPr>
          <p:nvPr>
            <p:ph idx="1"/>
          </p:nvPr>
        </p:nvSpPr>
        <p:spPr/>
        <p:txBody>
          <a:bodyPr>
            <a:normAutofit/>
          </a:bodyPr>
          <a:lstStyle/>
          <a:p>
            <a:pPr>
              <a:defRPr/>
            </a:pPr>
            <a:r>
              <a:rPr lang="en-US" sz="2800" dirty="0"/>
              <a:t>N</a:t>
            </a:r>
            <a:r>
              <a:rPr lang="el-GR" sz="2800" dirty="0"/>
              <a:t>α ενεργοποιήσει το ενδιαφέρον του παιδιού για αυτό που του ζητείται να κάνει.</a:t>
            </a:r>
            <a:endParaRPr lang="en-US" sz="2800" dirty="0"/>
          </a:p>
          <a:p>
            <a:pPr>
              <a:defRPr/>
            </a:pPr>
            <a:r>
              <a:rPr lang="en-US" sz="2800" dirty="0"/>
              <a:t>N</a:t>
            </a:r>
            <a:r>
              <a:rPr lang="el-GR" sz="2800" dirty="0"/>
              <a:t>α οργανώσει τη συνθήκη έτσι ώστε το παιδί να μπορεί από μόνο του να χρησιμοποιήσει κάποιες στρατηγικές που ήδη </a:t>
            </a:r>
            <a:r>
              <a:rPr lang="el-GR" sz="2800" dirty="0" smtClean="0"/>
              <a:t>κατέχει</a:t>
            </a:r>
            <a:r>
              <a:rPr lang="en-US" sz="2800" dirty="0" smtClean="0"/>
              <a:t>.</a:t>
            </a:r>
            <a:endParaRPr lang="el-GR" sz="2800" dirty="0"/>
          </a:p>
          <a:p>
            <a:pPr>
              <a:defRPr/>
            </a:pPr>
            <a:r>
              <a:rPr lang="el-GR" sz="2800" dirty="0"/>
              <a:t>Να συγκρατήσει το ενδιαφέρον του παιδιού προσηλωμένο στο συγκεκριμένο έργο, βοηθώντας το να διατηρήσει εσωτερικά </a:t>
            </a:r>
            <a:r>
              <a:rPr lang="el-GR" sz="2800" dirty="0" smtClean="0"/>
              <a:t>κίνητρα</a:t>
            </a:r>
            <a:r>
              <a:rPr lang="en-US" sz="2800" dirty="0" smtClean="0"/>
              <a:t>.</a:t>
            </a:r>
            <a:endParaRPr lang="el-GR" sz="2800" dirty="0"/>
          </a:p>
        </p:txBody>
      </p:sp>
    </p:spTree>
    <p:extLst>
      <p:ext uri="{BB962C8B-B14F-4D97-AF65-F5344CB8AC3E}">
        <p14:creationId xmlns:p14="http://schemas.microsoft.com/office/powerpoint/2010/main" val="17513138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l-GR" dirty="0"/>
          </a:p>
        </p:txBody>
      </p:sp>
      <p:sp>
        <p:nvSpPr>
          <p:cNvPr id="3" name="Θέση περιεχομένου 2"/>
          <p:cNvSpPr>
            <a:spLocks noGrp="1"/>
          </p:cNvSpPr>
          <p:nvPr>
            <p:ph idx="1"/>
          </p:nvPr>
        </p:nvSpPr>
        <p:spPr/>
        <p:txBody>
          <a:bodyPr>
            <a:normAutofit/>
          </a:bodyPr>
          <a:lstStyle/>
          <a:p>
            <a:pPr>
              <a:defRPr/>
            </a:pPr>
            <a:r>
              <a:rPr lang="el-GR" sz="2800" dirty="0"/>
              <a:t>Να βοηθήσει το παιδί να εντοπίσει τις βασικές ενδείξεις και τα χαρακτηριστικά του έργου, ώστε να κατανοήσει το παιδί αν αυτό που κάνει παρεκκλίνει από τον στόχο του.</a:t>
            </a:r>
          </a:p>
          <a:p>
            <a:pPr>
              <a:defRPr/>
            </a:pPr>
            <a:r>
              <a:rPr lang="el-GR" sz="2800" dirty="0"/>
              <a:t>Να ελέγξει την απογοήτευση του παιδιού όταν δεν τα καταφέρνει</a:t>
            </a:r>
          </a:p>
          <a:p>
            <a:pPr>
              <a:defRPr/>
            </a:pPr>
            <a:r>
              <a:rPr lang="el-GR" sz="2800" dirty="0"/>
              <a:t>Να λειτουργήσει διακριτικά εν είδη «Μοντέλου» προς μίμηση (έμμεση ή άμεση διαμεσολάβηση)</a:t>
            </a:r>
          </a:p>
          <a:p>
            <a:pPr>
              <a:buNone/>
              <a:defRPr/>
            </a:pPr>
            <a:r>
              <a:rPr lang="el-GR" sz="2800" b="1" dirty="0">
                <a:solidFill>
                  <a:schemeClr val="accent2">
                    <a:lumMod val="50000"/>
                  </a:schemeClr>
                </a:solidFill>
              </a:rPr>
              <a:t>ΠΟΙΑ Η ΒΑΣΙΚΗ ΔΙΑΦΟΡΑ </a:t>
            </a:r>
            <a:r>
              <a:rPr lang="en-US" sz="2800" b="1" dirty="0" smtClean="0">
                <a:solidFill>
                  <a:schemeClr val="accent2">
                    <a:lumMod val="50000"/>
                  </a:schemeClr>
                </a:solidFill>
              </a:rPr>
              <a:t>BRUNER-VYGOTSK</a:t>
            </a:r>
            <a:r>
              <a:rPr lang="el-GR" sz="2800" b="1" dirty="0" smtClean="0">
                <a:solidFill>
                  <a:schemeClr val="accent2">
                    <a:lumMod val="50000"/>
                  </a:schemeClr>
                </a:solidFill>
              </a:rPr>
              <a:t>Ι</a:t>
            </a:r>
            <a:r>
              <a:rPr lang="en-US" sz="2800" b="1" dirty="0">
                <a:solidFill>
                  <a:schemeClr val="accent2">
                    <a:lumMod val="50000"/>
                  </a:schemeClr>
                </a:solidFill>
              </a:rPr>
              <a:t>-</a:t>
            </a:r>
            <a:r>
              <a:rPr lang="en-US" sz="2800" b="1" dirty="0" smtClean="0">
                <a:solidFill>
                  <a:schemeClr val="accent2">
                    <a:lumMod val="50000"/>
                  </a:schemeClr>
                </a:solidFill>
              </a:rPr>
              <a:t>PIAGET?</a:t>
            </a:r>
            <a:endParaRPr lang="el-GR" sz="2800" b="1" dirty="0">
              <a:solidFill>
                <a:schemeClr val="accent2">
                  <a:lumMod val="50000"/>
                </a:schemeClr>
              </a:solidFill>
            </a:endParaRPr>
          </a:p>
        </p:txBody>
      </p:sp>
    </p:spTree>
    <p:extLst>
      <p:ext uri="{BB962C8B-B14F-4D97-AF65-F5344CB8AC3E}">
        <p14:creationId xmlns:p14="http://schemas.microsoft.com/office/powerpoint/2010/main" val="272721248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l-GR" dirty="0"/>
          </a:p>
        </p:txBody>
      </p:sp>
      <p:sp>
        <p:nvSpPr>
          <p:cNvPr id="3" name="Θέση περιεχομένου 2"/>
          <p:cNvSpPr>
            <a:spLocks noGrp="1"/>
          </p:cNvSpPr>
          <p:nvPr>
            <p:ph idx="1"/>
          </p:nvPr>
        </p:nvSpPr>
        <p:spPr/>
        <p:txBody>
          <a:bodyPr>
            <a:normAutofit/>
          </a:bodyPr>
          <a:lstStyle/>
          <a:p>
            <a:pPr>
              <a:defRPr/>
            </a:pPr>
            <a:endParaRPr lang="el-GR" sz="2800" dirty="0"/>
          </a:p>
          <a:p>
            <a:pPr>
              <a:defRPr/>
            </a:pPr>
            <a:endParaRPr lang="el-GR" sz="2800" dirty="0"/>
          </a:p>
          <a:p>
            <a:pPr marL="0" indent="0">
              <a:buNone/>
              <a:defRPr/>
            </a:pPr>
            <a:r>
              <a:rPr lang="el-GR" sz="2800" b="1" dirty="0"/>
              <a:t>Με ποιες από τις παρακάτω θέσεις θα διαφωνούσε και με ποιες θα συμφωνούσε ένας οπαδός της θεωρίας του </a:t>
            </a:r>
            <a:r>
              <a:rPr lang="en-US" sz="2800" b="1" dirty="0" err="1"/>
              <a:t>Vygotski</a:t>
            </a:r>
            <a:r>
              <a:rPr lang="el-GR" sz="2800" b="1" dirty="0"/>
              <a:t> ή του </a:t>
            </a:r>
            <a:r>
              <a:rPr lang="en-US" sz="2800" b="1" dirty="0"/>
              <a:t>Bruner</a:t>
            </a:r>
            <a:endParaRPr lang="el-GR" sz="2800" dirty="0"/>
          </a:p>
          <a:p>
            <a:pPr>
              <a:defRPr/>
            </a:pPr>
            <a:endParaRPr lang="el-GR" sz="2800" b="1" dirty="0">
              <a:solidFill>
                <a:schemeClr val="accent2">
                  <a:lumMod val="50000"/>
                </a:schemeClr>
              </a:solidFill>
            </a:endParaRPr>
          </a:p>
        </p:txBody>
      </p:sp>
    </p:spTree>
    <p:extLst>
      <p:ext uri="{BB962C8B-B14F-4D97-AF65-F5344CB8AC3E}">
        <p14:creationId xmlns:p14="http://schemas.microsoft.com/office/powerpoint/2010/main" val="3432047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p:cNvSpPr>
            <a:spLocks noGrp="1"/>
          </p:cNvSpPr>
          <p:nvPr>
            <p:ph type="title"/>
          </p:nvPr>
        </p:nvSpPr>
        <p:spPr/>
        <p:txBody>
          <a:bodyPr>
            <a:normAutofit fontScale="90000"/>
          </a:bodyPr>
          <a:lstStyle/>
          <a:p>
            <a:r>
              <a:rPr lang="en-US" altLang="en-US" sz="3600" dirty="0"/>
              <a:t>J. Bruner</a:t>
            </a:r>
            <a:r>
              <a:rPr lang="el-GR" altLang="en-US" sz="3600" dirty="0"/>
              <a:t>: η διερευνητική – ανακαλυπτική μάθηση</a:t>
            </a:r>
            <a:endParaRPr lang="el-GR" sz="3400" dirty="0"/>
          </a:p>
        </p:txBody>
      </p:sp>
      <p:pic>
        <p:nvPicPr>
          <p:cNvPr id="3" name="Picture 2" descr="C:\Users\user\Desktop\EGGRAFA\TEAPH\15-16\open\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2348880"/>
            <a:ext cx="5595938" cy="2633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34314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l-GR" dirty="0"/>
          </a:p>
        </p:txBody>
      </p:sp>
      <p:sp>
        <p:nvSpPr>
          <p:cNvPr id="3" name="Θέση περιεχομένου 2"/>
          <p:cNvSpPr>
            <a:spLocks noGrp="1"/>
          </p:cNvSpPr>
          <p:nvPr>
            <p:ph idx="1"/>
          </p:nvPr>
        </p:nvSpPr>
        <p:spPr/>
        <p:txBody>
          <a:bodyPr>
            <a:normAutofit/>
          </a:bodyPr>
          <a:lstStyle/>
          <a:p>
            <a:pPr>
              <a:defRPr/>
            </a:pPr>
            <a:r>
              <a:rPr lang="el-GR" sz="2800" dirty="0"/>
              <a:t>Ο εκπαιδευτικός πρέπει να επιλέγει κάθε φορά το είδος αναπαράστασης που ταιριάζει στο γνωστικό αντικείμενο που θέλει να «διδάξει».</a:t>
            </a:r>
          </a:p>
          <a:p>
            <a:pPr>
              <a:defRPr/>
            </a:pPr>
            <a:r>
              <a:rPr lang="el-GR" sz="2800" dirty="0"/>
              <a:t>Στα παιδιά πρέπει να δίνουμε να κάνουν εύκολες δραστηριότητες προκειμένου να μην αποθαρρύνονται. Με αυτό τον τρόπο μαθαίνουν.</a:t>
            </a:r>
          </a:p>
          <a:p>
            <a:pPr>
              <a:defRPr/>
            </a:pPr>
            <a:r>
              <a:rPr lang="el-GR" sz="2800" dirty="0"/>
              <a:t>Ο λόγος βοηθά τις διαδικασίες μάθησης γιατί οδηγεί τα παιδιά στο να συνειδητοποιούν τις στρατηγικές τους</a:t>
            </a:r>
            <a:r>
              <a:rPr lang="el-GR" sz="2800" dirty="0" smtClean="0"/>
              <a:t>.</a:t>
            </a:r>
            <a:endParaRPr lang="el-GR" sz="2800" dirty="0"/>
          </a:p>
        </p:txBody>
      </p:sp>
    </p:spTree>
    <p:extLst>
      <p:ext uri="{BB962C8B-B14F-4D97-AF65-F5344CB8AC3E}">
        <p14:creationId xmlns:p14="http://schemas.microsoft.com/office/powerpoint/2010/main" val="8897192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tLang="en-US" dirty="0"/>
              <a:t>Βιβλιογραφία</a:t>
            </a:r>
            <a:endParaRPr lang="el-GR" dirty="0"/>
          </a:p>
        </p:txBody>
      </p:sp>
      <p:sp>
        <p:nvSpPr>
          <p:cNvPr id="3" name="Θέση περιεχομένου 2"/>
          <p:cNvSpPr>
            <a:spLocks noGrp="1"/>
          </p:cNvSpPr>
          <p:nvPr>
            <p:ph idx="1"/>
          </p:nvPr>
        </p:nvSpPr>
        <p:spPr/>
        <p:txBody>
          <a:bodyPr>
            <a:normAutofit fontScale="92500" lnSpcReduction="20000"/>
          </a:bodyPr>
          <a:lstStyle/>
          <a:p>
            <a:r>
              <a:rPr lang="en-US" altLang="en-US" sz="2800" dirty="0"/>
              <a:t>Bruner, J. S. (1966). Toward a Theory of Instruction. Cambridge, Mass: Harvard University Press. Bruner, J. (1977). The Process of Education. Cambridge, Mass: Harvard University Press. </a:t>
            </a:r>
            <a:endParaRPr lang="el-GR" altLang="en-US" sz="2800" dirty="0"/>
          </a:p>
          <a:p>
            <a:r>
              <a:rPr lang="en-US" altLang="en-US" sz="2800" dirty="0"/>
              <a:t>Bruner, J. S. (1990). Acts of Meaning. Cambridge, Mass: Harvard University Press.</a:t>
            </a:r>
            <a:endParaRPr lang="el-GR" altLang="en-US" sz="2800" dirty="0"/>
          </a:p>
          <a:p>
            <a:r>
              <a:rPr lang="en-US" altLang="en-US" sz="2800" dirty="0"/>
              <a:t> Bruner, J. S. (1991). The Narrative Construction of Reality. In: Critical Inquiry, 18, pp. 1-21. </a:t>
            </a:r>
            <a:endParaRPr lang="el-GR" altLang="en-US" sz="2800" dirty="0"/>
          </a:p>
          <a:p>
            <a:r>
              <a:rPr lang="en-US" altLang="en-US" sz="2800" dirty="0"/>
              <a:t>Bruner, J. (1997). </a:t>
            </a:r>
            <a:r>
              <a:rPr lang="el-GR" altLang="en-US" sz="2800" dirty="0"/>
              <a:t>Πράξεις Νοήματος. Σειρά: Ανθρώπινα συστήματα (δ΄ έκδ.). Μετάφραση Η. Ρόκου &amp; Γ. Καλομοίρης. Επιμ. Μ. Τσαγκαράκης &amp; Α. Ζώτος.</a:t>
            </a:r>
            <a:br>
              <a:rPr lang="el-GR" altLang="en-US" sz="2800" dirty="0"/>
            </a:br>
            <a:r>
              <a:rPr lang="el-GR" altLang="en-US" sz="2800" dirty="0"/>
              <a:t>Αθήνα: Ελληνικά Γράμματα</a:t>
            </a:r>
            <a:r>
              <a:rPr lang="el-GR" altLang="en-US" sz="2800" dirty="0" smtClean="0"/>
              <a:t>.</a:t>
            </a:r>
            <a:endParaRPr lang="el-GR" altLang="en-US" sz="2800" dirty="0"/>
          </a:p>
        </p:txBody>
      </p:sp>
    </p:spTree>
    <p:extLst>
      <p:ext uri="{BB962C8B-B14F-4D97-AF65-F5344CB8AC3E}">
        <p14:creationId xmlns:p14="http://schemas.microsoft.com/office/powerpoint/2010/main" val="30088716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l-GR" dirty="0"/>
          </a:p>
        </p:txBody>
      </p:sp>
      <p:sp>
        <p:nvSpPr>
          <p:cNvPr id="3" name="Θέση περιεχομένου 2"/>
          <p:cNvSpPr>
            <a:spLocks noGrp="1"/>
          </p:cNvSpPr>
          <p:nvPr>
            <p:ph idx="1"/>
          </p:nvPr>
        </p:nvSpPr>
        <p:spPr/>
        <p:txBody>
          <a:bodyPr>
            <a:normAutofit/>
          </a:bodyPr>
          <a:lstStyle/>
          <a:p>
            <a:r>
              <a:rPr lang="en-US" altLang="en-US" sz="2800" dirty="0"/>
              <a:t>More about Bruner can be found at:</a:t>
            </a:r>
            <a:br>
              <a:rPr lang="en-US" altLang="en-US" sz="2800" dirty="0"/>
            </a:br>
            <a:r>
              <a:rPr lang="en-US" altLang="en-US" sz="2800" dirty="0">
                <a:hlinkClick r:id="rId3"/>
              </a:rPr>
              <a:t>http://www.infed.org/thinkers/bruner.htm</a:t>
            </a:r>
            <a:r>
              <a:rPr lang="en-US" altLang="en-US" sz="2800" dirty="0"/>
              <a:t/>
            </a:r>
            <a:br>
              <a:rPr lang="en-US" altLang="en-US" sz="2800" dirty="0"/>
            </a:br>
            <a:r>
              <a:rPr lang="en-US" altLang="en-US" sz="2800" dirty="0">
                <a:hlinkClick r:id="rId4"/>
              </a:rPr>
              <a:t>http://www.psych.nyu.edu/bruner</a:t>
            </a:r>
            <a:endParaRPr lang="el-GR" altLang="en-US" sz="2800" dirty="0"/>
          </a:p>
          <a:p>
            <a:r>
              <a:rPr lang="el-GR" altLang="en-US" sz="2800" dirty="0" smtClean="0"/>
              <a:t>Βιντεο</a:t>
            </a:r>
            <a:r>
              <a:rPr lang="en-US" altLang="en-US" sz="2800" dirty="0" smtClean="0"/>
              <a:t> </a:t>
            </a:r>
            <a:r>
              <a:rPr lang="en-US" altLang="en-US" sz="2800" dirty="0">
                <a:latin typeface="Calibri" panose="020F0502020204030204" pitchFamily="34" charset="0"/>
              </a:rPr>
              <a:t>https://www.youtube.com/watch?v=xxn6IpAJEz8</a:t>
            </a:r>
            <a:endParaRPr lang="el-GR" altLang="en-US" sz="2800" dirty="0">
              <a:latin typeface="Calibri" panose="020F0502020204030204" pitchFamily="34" charset="0"/>
            </a:endParaRPr>
          </a:p>
          <a:p>
            <a:endParaRPr lang="el-GR" altLang="en-US" sz="2800" dirty="0"/>
          </a:p>
          <a:p>
            <a:endParaRPr lang="el-GR" altLang="en-US" sz="2800" dirty="0"/>
          </a:p>
        </p:txBody>
      </p:sp>
    </p:spTree>
    <p:extLst>
      <p:ext uri="{BB962C8B-B14F-4D97-AF65-F5344CB8AC3E}">
        <p14:creationId xmlns:p14="http://schemas.microsoft.com/office/powerpoint/2010/main" val="38936649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n-US" sz="2000" dirty="0" smtClean="0"/>
              <a:t>1.0.</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a:t>Μαρία </a:t>
            </a:r>
            <a:r>
              <a:rPr lang="el-GR" sz="2000" dirty="0" smtClean="0"/>
              <a:t>Σφυρόερα</a:t>
            </a:r>
            <a:r>
              <a:rPr lang="en-US" sz="2000" dirty="0" smtClean="0"/>
              <a:t> 2015</a:t>
            </a:r>
            <a:r>
              <a:rPr lang="el-GR" sz="2000" dirty="0" smtClean="0"/>
              <a:t>.</a:t>
            </a:r>
            <a:r>
              <a:rPr lang="el-GR" sz="2000" dirty="0"/>
              <a:t> Μαρία Σφυρόερα. «Σύγχρονες Διδακτικές Προσεγγίσεις Ι: Αξιοποίηση </a:t>
            </a:r>
            <a:r>
              <a:rPr lang="el-GR" sz="2000" dirty="0"/>
              <a:t>βασικών θεωρητικών εννοιών στην εκπαιδευτική πράξη. Βασικές έννοιες της θεωρίας του Bruner και η σχέση τους με την εκπαιδευτική </a:t>
            </a:r>
            <a:r>
              <a:rPr lang="el-GR" sz="2000" dirty="0"/>
              <a:t>διαδικασία</a:t>
            </a:r>
            <a:r>
              <a:rPr lang="el-GR" sz="2000" dirty="0" smtClean="0"/>
              <a:t>». </a:t>
            </a:r>
            <a:r>
              <a:rPr lang="el-GR" sz="2000" dirty="0"/>
              <a:t>Έκδοση: 1.0. Αθήνα 201</a:t>
            </a:r>
            <a:r>
              <a:rPr lang="en-US" sz="2000" dirty="0"/>
              <a:t>5</a:t>
            </a:r>
            <a:r>
              <a:rPr lang="el-GR" sz="2000" dirty="0"/>
              <a:t>. Διαθέσιμο από τη δικτυακή διεύθυνση: </a:t>
            </a:r>
            <a:r>
              <a:rPr lang="en-US" sz="2000" dirty="0">
                <a:hlinkClick r:id="rId3"/>
              </a:rPr>
              <a:t>http://</a:t>
            </a:r>
            <a:r>
              <a:rPr lang="en-US" sz="2000" dirty="0" smtClean="0">
                <a:hlinkClick r:id="rId3"/>
              </a:rPr>
              <a:t>opencourses.uoa.gr/courses/ECD111</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Τίτλος 7"/>
          <p:cNvSpPr>
            <a:spLocks noGrp="1"/>
          </p:cNvSpPr>
          <p:nvPr>
            <p:ph type="title"/>
          </p:nvPr>
        </p:nvSpPr>
        <p:spPr/>
        <p:txBody>
          <a:bodyPr>
            <a:normAutofit/>
          </a:bodyPr>
          <a:lstStyle/>
          <a:p>
            <a:endParaRPr lang="el-GR" sz="3400" dirty="0"/>
          </a:p>
        </p:txBody>
      </p:sp>
      <p:pic>
        <p:nvPicPr>
          <p:cNvPr id="3" name="Picture 2" descr="C:\Users\user\Desktop\EGGRAFA\TEAPH\15-16\open\imagesXHUL0FE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409326" y="260648"/>
            <a:ext cx="8339138" cy="5670550"/>
          </a:xfrm>
          <a:prstGeom prst="rect">
            <a:avLst/>
          </a:prstGeom>
        </p:spPr>
      </p:pic>
    </p:spTree>
    <p:extLst>
      <p:ext uri="{BB962C8B-B14F-4D97-AF65-F5344CB8AC3E}">
        <p14:creationId xmlns:p14="http://schemas.microsoft.com/office/powerpoint/2010/main" val="26929128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392"/>
            <a:ext cx="9144000" cy="1143000"/>
          </a:xfrm>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a:xfrm>
            <a:off x="179512" y="1556792"/>
            <a:ext cx="8856984" cy="4525963"/>
          </a:xfrm>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b="1" dirty="0" smtClean="0"/>
              <a:t>Εικόνες/Σχήματα/Διαγράμματα</a:t>
            </a:r>
            <a:r>
              <a:rPr lang="en-US" sz="2000" b="1" dirty="0" smtClean="0"/>
              <a:t>/</a:t>
            </a:r>
            <a:r>
              <a:rPr lang="el-GR" sz="2000" b="1" dirty="0" smtClean="0"/>
              <a:t>Φωτογραφίες</a:t>
            </a:r>
          </a:p>
          <a:p>
            <a:pPr marL="0" indent="0">
              <a:buNone/>
            </a:pPr>
            <a:r>
              <a:rPr lang="el-GR" sz="2000" dirty="0"/>
              <a:t>Εικόνα 1: </a:t>
            </a:r>
            <a:r>
              <a:rPr lang="en-US" sz="2000" dirty="0" smtClean="0"/>
              <a:t>[</a:t>
            </a:r>
            <a:r>
              <a:rPr lang="el-GR" sz="2000" dirty="0" smtClean="0"/>
              <a:t>διαφάνεια </a:t>
            </a:r>
            <a:r>
              <a:rPr lang="en-US" sz="2000" dirty="0" smtClean="0"/>
              <a:t>2</a:t>
            </a:r>
            <a:r>
              <a:rPr lang="en-US" sz="2000" dirty="0"/>
              <a:t>] </a:t>
            </a:r>
            <a:r>
              <a:rPr lang="en-US" sz="2000" dirty="0" smtClean="0"/>
              <a:t>Jerome Bruner</a:t>
            </a:r>
            <a:r>
              <a:rPr lang="en-US" sz="2000" dirty="0" smtClean="0"/>
              <a:t>. </a:t>
            </a:r>
            <a:r>
              <a:rPr lang="en-US" sz="2000" dirty="0"/>
              <a:t>Copyrighted. </a:t>
            </a:r>
            <a:r>
              <a:rPr lang="el-GR" sz="2000" dirty="0" smtClean="0"/>
              <a:t>Σύνδεσμος:</a:t>
            </a:r>
            <a:r>
              <a:rPr lang="en-US" sz="2000" dirty="0" smtClean="0"/>
              <a:t> </a:t>
            </a:r>
            <a:r>
              <a:rPr lang="en-US" sz="2000" dirty="0" smtClean="0">
                <a:hlinkClick r:id="rId3"/>
              </a:rPr>
              <a:t>http</a:t>
            </a:r>
            <a:r>
              <a:rPr lang="en-US" sz="2000" dirty="0">
                <a:hlinkClick r:id="rId3"/>
              </a:rPr>
              <a:t>://</a:t>
            </a:r>
            <a:r>
              <a:rPr lang="en-US" sz="2000" dirty="0" smtClean="0">
                <a:hlinkClick r:id="rId3"/>
              </a:rPr>
              <a:t>www.azquotes.com/quote/690663</a:t>
            </a:r>
            <a:r>
              <a:rPr lang="el-GR" sz="2000" dirty="0" smtClean="0"/>
              <a:t>. </a:t>
            </a:r>
            <a:r>
              <a:rPr lang="el-GR" sz="2000" dirty="0"/>
              <a:t>Πηγή: </a:t>
            </a:r>
            <a:r>
              <a:rPr lang="en-US" sz="2000" dirty="0" smtClean="0">
                <a:solidFill>
                  <a:srgbClr val="FF0000"/>
                </a:solidFill>
                <a:hlinkClick r:id="rId4"/>
              </a:rPr>
              <a:t>www.azquotes.com</a:t>
            </a:r>
            <a:r>
              <a:rPr lang="el-GR" sz="2000" dirty="0"/>
              <a:t>.</a:t>
            </a:r>
            <a:r>
              <a:rPr lang="el-GR" sz="2000" dirty="0" smtClean="0">
                <a:solidFill>
                  <a:srgbClr val="FF0000"/>
                </a:solidFill>
              </a:rPr>
              <a:t> </a:t>
            </a:r>
          </a:p>
          <a:p>
            <a:pPr marL="0" indent="0">
              <a:buNone/>
            </a:pPr>
            <a:r>
              <a:rPr lang="el-GR" sz="2000" dirty="0"/>
              <a:t>Εικόνα 2: </a:t>
            </a:r>
            <a:r>
              <a:rPr lang="en-US" sz="2000" dirty="0" smtClean="0"/>
              <a:t>[</a:t>
            </a:r>
            <a:r>
              <a:rPr lang="el-GR" sz="2000" dirty="0" smtClean="0"/>
              <a:t>διαφάνεια </a:t>
            </a:r>
            <a:r>
              <a:rPr lang="en-US" sz="2000" dirty="0"/>
              <a:t>3</a:t>
            </a:r>
            <a:r>
              <a:rPr lang="en-US" sz="2000" dirty="0" smtClean="0"/>
              <a:t>] Copyrighted.</a:t>
            </a:r>
            <a:endParaRPr lang="el-GR" sz="2000" dirty="0"/>
          </a:p>
          <a:p>
            <a:pPr marL="0" indent="0">
              <a:buNone/>
            </a:pPr>
            <a:r>
              <a:rPr lang="el-GR" sz="2000" dirty="0"/>
              <a:t>Εικόνα 3: </a:t>
            </a:r>
            <a:r>
              <a:rPr lang="en-US" sz="2000" dirty="0" smtClean="0"/>
              <a:t>[</a:t>
            </a:r>
            <a:r>
              <a:rPr lang="el-GR" sz="2000" dirty="0" smtClean="0"/>
              <a:t>διαφάνεια </a:t>
            </a:r>
            <a:r>
              <a:rPr lang="en-US" sz="2000" dirty="0"/>
              <a:t>9</a:t>
            </a:r>
            <a:r>
              <a:rPr lang="en-US" sz="2000" dirty="0" smtClean="0"/>
              <a:t>] Learning modes. CC BY-SA. </a:t>
            </a:r>
            <a:r>
              <a:rPr lang="el-GR" sz="2000" dirty="0"/>
              <a:t>Σύνδεσμος</a:t>
            </a:r>
            <a:r>
              <a:rPr lang="el-GR" sz="2000" dirty="0" smtClean="0"/>
              <a:t>:</a:t>
            </a:r>
            <a:r>
              <a:rPr lang="en-US" sz="2000" dirty="0"/>
              <a:t> </a:t>
            </a:r>
            <a:r>
              <a:rPr lang="en-US" sz="2000" dirty="0">
                <a:hlinkClick r:id="rId5"/>
              </a:rPr>
              <a:t>http://brunerwiki.wikispaces.com</a:t>
            </a:r>
            <a:r>
              <a:rPr lang="en-US" sz="2000" dirty="0" smtClean="0">
                <a:hlinkClick r:id="rId5"/>
              </a:rPr>
              <a:t>/</a:t>
            </a:r>
            <a:r>
              <a:rPr lang="en-US" sz="2000" dirty="0" smtClean="0"/>
              <a:t>. </a:t>
            </a:r>
            <a:r>
              <a:rPr lang="el-GR" sz="2000" dirty="0"/>
              <a:t>Πηγή: </a:t>
            </a:r>
            <a:r>
              <a:rPr lang="en-US" sz="2000" dirty="0">
                <a:hlinkClick r:id="rId6"/>
              </a:rPr>
              <a:t>http://www.wikispaces.com</a:t>
            </a:r>
            <a:r>
              <a:rPr lang="en-US" sz="2000" dirty="0" smtClean="0">
                <a:hlinkClick r:id="rId6"/>
              </a:rPr>
              <a:t>/</a:t>
            </a:r>
            <a:r>
              <a:rPr lang="en-US" sz="2000" dirty="0" smtClean="0"/>
              <a:t>. </a:t>
            </a: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n-US" dirty="0"/>
              <a:t>Βασικές θέσεις του </a:t>
            </a:r>
            <a:r>
              <a:rPr lang="en-US" altLang="en-US" dirty="0"/>
              <a:t>J. Bruner</a:t>
            </a:r>
            <a:endParaRPr lang="el-GR" dirty="0"/>
          </a:p>
        </p:txBody>
      </p:sp>
      <p:sp>
        <p:nvSpPr>
          <p:cNvPr id="3" name="Θέση περιεχομένου 2"/>
          <p:cNvSpPr>
            <a:spLocks noGrp="1"/>
          </p:cNvSpPr>
          <p:nvPr>
            <p:ph idx="1"/>
          </p:nvPr>
        </p:nvSpPr>
        <p:spPr/>
        <p:txBody>
          <a:bodyPr>
            <a:normAutofit/>
          </a:bodyPr>
          <a:lstStyle/>
          <a:p>
            <a:r>
              <a:rPr lang="en-US" altLang="en-US" sz="2800" dirty="0">
                <a:solidFill>
                  <a:srgbClr val="C00000"/>
                </a:solidFill>
              </a:rPr>
              <a:t>H </a:t>
            </a:r>
            <a:r>
              <a:rPr lang="el-GR" altLang="en-US" sz="2800" dirty="0">
                <a:solidFill>
                  <a:srgbClr val="C00000"/>
                </a:solidFill>
              </a:rPr>
              <a:t>αλληλεπίδραση ανάμεσα στο παιδί και στον ενήλικα </a:t>
            </a:r>
            <a:r>
              <a:rPr lang="el-GR" altLang="en-US" sz="2800" dirty="0">
                <a:sym typeface="Wingdings" panose="05000000000000000000" pitchFamily="2" charset="2"/>
              </a:rPr>
              <a:t></a:t>
            </a:r>
            <a:r>
              <a:rPr lang="el-GR" altLang="en-US" sz="2800" dirty="0"/>
              <a:t> Ο πιο «έμπειρος» παρέχοντας βοήθεια- στήριγμα οδηγεί τον νεότερο από την εξάρτηση στην ανεξαρτησία.  Ο ενήλικας λειτουργεί ως «σκαλωσιά»</a:t>
            </a:r>
            <a:r>
              <a:rPr lang="en-US" altLang="en-US" sz="2800" dirty="0"/>
              <a:t>/ </a:t>
            </a:r>
            <a:r>
              <a:rPr lang="el-GR" altLang="en-US" sz="2800" dirty="0"/>
              <a:t>μέντορας στη διαδικασία μάθησης.</a:t>
            </a:r>
          </a:p>
        </p:txBody>
      </p:sp>
    </p:spTree>
    <p:extLst>
      <p:ext uri="{BB962C8B-B14F-4D97-AF65-F5344CB8AC3E}">
        <p14:creationId xmlns:p14="http://schemas.microsoft.com/office/powerpoint/2010/main" val="34909906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altLang="en-US" sz="2800" dirty="0">
                <a:solidFill>
                  <a:srgbClr val="C00000"/>
                </a:solidFill>
              </a:rPr>
              <a:t>Η παρέμβαση του ενήλικα πρέπει να στοχεύει στο να παρέχει στο παιδί «πολιτισμικούς ενισχυτές», </a:t>
            </a:r>
            <a:r>
              <a:rPr lang="el-GR" altLang="en-US" sz="2800" dirty="0"/>
              <a:t>δηλαδή πρακτικές και τεχνικές κατακτημένες από τους πολιτισμούς και τις κοινωνίες, όπως η γλώσσα, τα συστήματα αρίθμησης και σήμανσης, τα διάφορα τεχνολογικά επιτεύγματα….  (</a:t>
            </a:r>
            <a:r>
              <a:rPr lang="en-US" altLang="en-US" sz="2800" dirty="0"/>
              <a:t>Bruner, 1960</a:t>
            </a:r>
            <a:r>
              <a:rPr lang="el-GR" altLang="en-US" sz="2800" dirty="0"/>
              <a:t> στο Ραβάνης, </a:t>
            </a:r>
            <a:r>
              <a:rPr lang="en-US" altLang="en-US" sz="2800" dirty="0"/>
              <a:t>1999)</a:t>
            </a:r>
            <a:endParaRPr lang="el-GR" altLang="en-US" sz="2800" dirty="0"/>
          </a:p>
        </p:txBody>
      </p:sp>
    </p:spTree>
    <p:extLst>
      <p:ext uri="{BB962C8B-B14F-4D97-AF65-F5344CB8AC3E}">
        <p14:creationId xmlns:p14="http://schemas.microsoft.com/office/powerpoint/2010/main" val="10721614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lnSpcReduction="10000"/>
          </a:bodyPr>
          <a:lstStyle/>
          <a:p>
            <a:pPr>
              <a:buNone/>
            </a:pPr>
            <a:r>
              <a:rPr lang="el-GR" altLang="en-US" sz="2800" dirty="0"/>
              <a:t>	</a:t>
            </a:r>
            <a:r>
              <a:rPr lang="en-US" altLang="en-US" sz="2800" dirty="0">
                <a:solidFill>
                  <a:srgbClr val="FF0000"/>
                </a:solidFill>
              </a:rPr>
              <a:t>H </a:t>
            </a:r>
            <a:r>
              <a:rPr lang="el-GR" altLang="en-US" sz="2800" dirty="0">
                <a:solidFill>
                  <a:srgbClr val="FF0000"/>
                </a:solidFill>
              </a:rPr>
              <a:t>δερευνητική- ανακαλυπτική μάθηση</a:t>
            </a:r>
          </a:p>
          <a:p>
            <a:pPr>
              <a:buNone/>
            </a:pPr>
            <a:r>
              <a:rPr lang="el-GR" altLang="en-US" sz="2800" dirty="0"/>
              <a:t>	</a:t>
            </a:r>
            <a:r>
              <a:rPr lang="en-US" altLang="en-US" sz="2800" dirty="0"/>
              <a:t>(discovery learning)</a:t>
            </a:r>
            <a:endParaRPr lang="el-GR" altLang="en-US" sz="2800" dirty="0"/>
          </a:p>
          <a:p>
            <a:pPr>
              <a:buNone/>
            </a:pPr>
            <a:r>
              <a:rPr lang="el-GR" altLang="en-US" sz="2800" dirty="0"/>
              <a:t>	</a:t>
            </a:r>
            <a:endParaRPr lang="en-US" altLang="en-US" sz="2800" dirty="0"/>
          </a:p>
          <a:p>
            <a:pPr>
              <a:buNone/>
            </a:pPr>
            <a:r>
              <a:rPr lang="en-US" altLang="en-US" sz="2800" b="1" dirty="0"/>
              <a:t>	</a:t>
            </a:r>
            <a:r>
              <a:rPr lang="el-GR" altLang="en-US" sz="2800" b="1" dirty="0"/>
              <a:t>Σύμφωνα με τον </a:t>
            </a:r>
            <a:r>
              <a:rPr lang="en-US" altLang="en-US" sz="2800" b="1" dirty="0"/>
              <a:t>J. Bruner</a:t>
            </a:r>
            <a:endParaRPr lang="el-GR" altLang="en-US" sz="2800" b="1" dirty="0"/>
          </a:p>
          <a:p>
            <a:pPr>
              <a:buNone/>
            </a:pPr>
            <a:r>
              <a:rPr lang="el-GR" altLang="en-US" sz="2800" dirty="0"/>
              <a:t>	Διδάσκω κάποιον δεν σημαίνει του βάζω τη γώση στο μυαλό του.</a:t>
            </a:r>
          </a:p>
          <a:p>
            <a:pPr>
              <a:buNone/>
            </a:pPr>
            <a:r>
              <a:rPr lang="el-GR" altLang="en-US" sz="2800" dirty="0"/>
              <a:t>	Περισσότερο σημαίνει του διδάσκω να συμμετέχει στη διαδικασία οικοδόμησης της γνώσης. </a:t>
            </a:r>
          </a:p>
          <a:p>
            <a:pPr>
              <a:buNone/>
            </a:pPr>
            <a:r>
              <a:rPr lang="el-GR" altLang="en-US" sz="2800" dirty="0"/>
              <a:t>	</a:t>
            </a:r>
            <a:r>
              <a:rPr lang="el-GR" altLang="en-US" sz="2800" dirty="0">
                <a:solidFill>
                  <a:srgbClr val="FF0000"/>
                </a:solidFill>
              </a:rPr>
              <a:t>Η μάθηση είναι μια διαδικασία όχι ένα αποτέλεσμα</a:t>
            </a:r>
          </a:p>
        </p:txBody>
      </p:sp>
    </p:spTree>
    <p:extLst>
      <p:ext uri="{BB962C8B-B14F-4D97-AF65-F5344CB8AC3E}">
        <p14:creationId xmlns:p14="http://schemas.microsoft.com/office/powerpoint/2010/main" val="41136893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n-US" sz="2800" dirty="0"/>
              <a:t>Για τον </a:t>
            </a:r>
            <a:r>
              <a:rPr lang="en-US" altLang="en-US" sz="2800" dirty="0"/>
              <a:t>Bruner </a:t>
            </a:r>
            <a:r>
              <a:rPr lang="el-GR" altLang="en-US" sz="2800" dirty="0"/>
              <a:t>η μάθηση είναι μια ενεργητική διαδικασία. Θεωρεί ότι η διερεύνηση είναι μια διαδικασία που μπορεί να δώσει στους μαθητές την ώθηση έτσι ώστε να μαθαίνουν να χειρίζονται το περιβάλλον τους ενεργητικά και να ικανοποιούνται από αυτό έχοντας επιλύσει προβλήματα μόνοι τους. Στόχος της διερευνητικής μάθησης σύμφωνα με τον </a:t>
            </a:r>
            <a:r>
              <a:rPr lang="en-US" altLang="en-US" sz="2800" dirty="0"/>
              <a:t>Bruner </a:t>
            </a:r>
            <a:r>
              <a:rPr lang="el-GR" altLang="en-US" sz="2800" dirty="0"/>
              <a:t>είναι  να  παρακινήσει τους μαθητές να χρησιμοποιήσουν τις πληροφορίες και τις γνώσεις που κατέχουν για να λύνουν προβλήματα και αυτό να μπορεί να πραγματοποιηθεί κάτω από πολλές διαφορετικές συνθήκες. Βασική αρχή της θεωρίας άλλωστε είναι ότι ο μαθητής μπορεί να προσεγγίζει την γνώση και καινούριες δεξιότητες μέσω πειραματισμού και πρακτικής</a:t>
            </a:r>
            <a:r>
              <a:rPr lang="el-GR" altLang="en-US" sz="2800" dirty="0" smtClean="0"/>
              <a:t>.</a:t>
            </a:r>
            <a:endParaRPr lang="el-GR" altLang="en-US" sz="2800" dirty="0"/>
          </a:p>
        </p:txBody>
      </p:sp>
    </p:spTree>
    <p:extLst>
      <p:ext uri="{BB962C8B-B14F-4D97-AF65-F5344CB8AC3E}">
        <p14:creationId xmlns:p14="http://schemas.microsoft.com/office/powerpoint/2010/main" val="17483172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p:txBody>
          <a:bodyPr>
            <a:normAutofit fontScale="85000" lnSpcReduction="10000"/>
          </a:bodyPr>
          <a:lstStyle/>
          <a:p>
            <a:r>
              <a:rPr lang="el-GR" altLang="en-US" sz="2800" dirty="0"/>
              <a:t>Για τον </a:t>
            </a:r>
            <a:r>
              <a:rPr lang="en-US" altLang="en-US" sz="2800" dirty="0"/>
              <a:t>Bruner </a:t>
            </a:r>
            <a:r>
              <a:rPr lang="el-GR" altLang="en-US" sz="2800" dirty="0"/>
              <a:t>η μάθηση είναι μια ενεργητική διαδικασία. Θεωρεί ότι η διερεύνηση είναι μια διαδικασία που μπορεί να δώσει στους μαθητές την ώθηση έτσι ώστε να μαθαίνουν να χειρίζονται το περιβάλλον τους ενεργητικά και να ικανοποιούνται από αυτό έχοντας επιλύσει προβλήματα μόνοι τους. Στόχος της διερευνητικής μάθησης σύμφωνα με τον </a:t>
            </a:r>
            <a:r>
              <a:rPr lang="en-US" altLang="en-US" sz="2800" dirty="0"/>
              <a:t>Bruner </a:t>
            </a:r>
            <a:r>
              <a:rPr lang="el-GR" altLang="en-US" sz="2800" dirty="0"/>
              <a:t>είναι  να  παρακινήσει τους μαθητές να χρησιμοποιήσουν τις πληροφορίες και τις γνώσεις που κατέχουν για να λύνουν προβλήματα και αυτό να μπορεί να πραγματοποιηθεί κάτω από πολλές διαφορετικές συνθήκες. Βασική αρχή της θεωρίας άλλωστε είναι ότι ο μαθητής μπορεί να προσεγγίζει την γνώση και καινούριες δεξιότητες μέσω πειραματισμού και πρακτικής</a:t>
            </a:r>
            <a:r>
              <a:rPr lang="el-GR" altLang="en-US" sz="2800" dirty="0" smtClean="0"/>
              <a:t>.</a:t>
            </a:r>
            <a:endParaRPr lang="el-GR" altLang="en-US" sz="2800" dirty="0"/>
          </a:p>
        </p:txBody>
      </p:sp>
    </p:spTree>
    <p:extLst>
      <p:ext uri="{BB962C8B-B14F-4D97-AF65-F5344CB8AC3E}">
        <p14:creationId xmlns:p14="http://schemas.microsoft.com/office/powerpoint/2010/main" val="1460020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altLang="en-US" sz="4000" dirty="0"/>
              <a:t>Τρόποι αναπαράστασης </a:t>
            </a:r>
            <a:r>
              <a:rPr lang="el-GR" altLang="en-US" sz="4000" dirty="0" smtClean="0"/>
              <a:t>πληροφοριών</a:t>
            </a:r>
            <a:endParaRPr lang="el-GR" sz="4000" dirty="0"/>
          </a:p>
        </p:txBody>
      </p:sp>
      <p:sp>
        <p:nvSpPr>
          <p:cNvPr id="3" name="Θέση περιεχομένου 2"/>
          <p:cNvSpPr>
            <a:spLocks noGrp="1"/>
          </p:cNvSpPr>
          <p:nvPr>
            <p:ph idx="1"/>
          </p:nvPr>
        </p:nvSpPr>
        <p:spPr/>
        <p:txBody>
          <a:bodyPr>
            <a:normAutofit fontScale="77500" lnSpcReduction="20000"/>
          </a:bodyPr>
          <a:lstStyle/>
          <a:p>
            <a:pPr>
              <a:buNone/>
              <a:defRPr/>
            </a:pPr>
            <a:r>
              <a:rPr lang="el-GR" sz="2800" dirty="0" smtClean="0"/>
              <a:t>3 </a:t>
            </a:r>
            <a:r>
              <a:rPr lang="el-GR" sz="2800" dirty="0"/>
              <a:t>είδη αναπαράστασης της γνώσης για </a:t>
            </a:r>
          </a:p>
          <a:p>
            <a:pPr>
              <a:buNone/>
              <a:defRPr/>
            </a:pPr>
            <a:r>
              <a:rPr lang="el-GR" sz="2800" dirty="0"/>
              <a:t>επεξεργασία πληροφοριών</a:t>
            </a:r>
          </a:p>
          <a:p>
            <a:pPr>
              <a:buNone/>
              <a:defRPr/>
            </a:pPr>
            <a:endParaRPr lang="en-US" sz="2800" dirty="0" smtClean="0"/>
          </a:p>
          <a:p>
            <a:pPr>
              <a:buNone/>
              <a:defRPr/>
            </a:pPr>
            <a:endParaRPr lang="el-GR" sz="2800" dirty="0"/>
          </a:p>
          <a:p>
            <a:pPr>
              <a:defRPr/>
            </a:pPr>
            <a:r>
              <a:rPr lang="el-GR" sz="2800" dirty="0"/>
              <a:t>Α) Πραξιακή (</a:t>
            </a:r>
            <a:r>
              <a:rPr lang="en-US" sz="2800" dirty="0"/>
              <a:t>enactive)</a:t>
            </a:r>
            <a:r>
              <a:rPr lang="el-GR" sz="2800" dirty="0"/>
              <a:t>αναπαράσταση: π.χ. ικανότητα να ισορροπώ σε μια τραμπάλα- απεικόνιση στο μυαλό αρχών της ισορροπίας</a:t>
            </a:r>
          </a:p>
          <a:p>
            <a:pPr>
              <a:defRPr/>
            </a:pPr>
            <a:endParaRPr lang="el-GR" sz="2800" dirty="0"/>
          </a:p>
          <a:p>
            <a:pPr>
              <a:defRPr/>
            </a:pPr>
            <a:r>
              <a:rPr lang="el-GR" sz="2800" dirty="0"/>
              <a:t>Β) Εικονιστική</a:t>
            </a:r>
            <a:r>
              <a:rPr lang="en-US" sz="2800" dirty="0"/>
              <a:t> (iconic)</a:t>
            </a:r>
            <a:r>
              <a:rPr lang="el-GR" sz="2800" dirty="0"/>
              <a:t> αναπαράσταση: ικανότητα να σχηματίζω στο μυαλό μου την απεικόνιση ενός αντικειμένου</a:t>
            </a:r>
          </a:p>
          <a:p>
            <a:pPr>
              <a:defRPr/>
            </a:pPr>
            <a:endParaRPr lang="el-GR" sz="2800" dirty="0"/>
          </a:p>
          <a:p>
            <a:pPr>
              <a:defRPr/>
            </a:pPr>
            <a:r>
              <a:rPr lang="el-GR" sz="2800" dirty="0"/>
              <a:t>Γ) Συμβολική </a:t>
            </a:r>
            <a:r>
              <a:rPr lang="en-US" sz="2800" dirty="0"/>
              <a:t>(symbolic)</a:t>
            </a:r>
            <a:r>
              <a:rPr lang="el-GR" sz="2800" dirty="0"/>
              <a:t>αναπαράσταση: σχήματα, σύμβολα, </a:t>
            </a:r>
            <a:r>
              <a:rPr lang="el-GR" sz="2800" dirty="0" smtClean="0"/>
              <a:t>λόγος</a:t>
            </a:r>
            <a:endParaRPr lang="el-GR" sz="2800" dirty="0"/>
          </a:p>
        </p:txBody>
      </p:sp>
      <p:pic>
        <p:nvPicPr>
          <p:cNvPr id="4" name="Picture 2" descr="C:\Users\user\Desktop\EGGRAFA\TEAPH\15-16\open\images7VX6NINY.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3457" y="1412776"/>
            <a:ext cx="2466975" cy="184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03857128"/>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2895</TotalTime>
  <Words>1565</Words>
  <Application>Microsoft Office PowerPoint</Application>
  <PresentationFormat>On-screen Show (4:3)</PresentationFormat>
  <Paragraphs>165</Paragraphs>
  <Slides>30</Slides>
  <Notes>30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ＭＳ Ｐゴシック</vt:lpstr>
      <vt:lpstr>Arial</vt:lpstr>
      <vt:lpstr>Calibri</vt:lpstr>
      <vt:lpstr>Wingdings</vt:lpstr>
      <vt:lpstr>Θέμα του Office</vt:lpstr>
      <vt:lpstr>Σύγχρονες Διδακτικές Προσεγγίσεις Ι: Αξιοποίηση βασικών θεωρητικών εννοιών στην εκπαιδευτική πράξη</vt:lpstr>
      <vt:lpstr>J. Bruner: η διερευνητική – ανακαλυπτική μάθηση</vt:lpstr>
      <vt:lpstr>PowerPoint Presentation</vt:lpstr>
      <vt:lpstr>Βασικές θέσεις του J. Bruner</vt:lpstr>
      <vt:lpstr>PowerPoint Presentation</vt:lpstr>
      <vt:lpstr>PowerPoint Presentation</vt:lpstr>
      <vt:lpstr>PowerPoint Presentation</vt:lpstr>
      <vt:lpstr>PowerPoint Presentation</vt:lpstr>
      <vt:lpstr>Τρόποι αναπαράστασης πληροφοριών</vt:lpstr>
      <vt:lpstr>PowerPoint Presentation</vt:lpstr>
      <vt:lpstr>PowerPoint Presentation</vt:lpstr>
      <vt:lpstr>PowerPoint Presentation</vt:lpstr>
      <vt:lpstr>Το αμετάβλητο της ύλης</vt:lpstr>
      <vt:lpstr>Στρατηγικές</vt:lpstr>
      <vt:lpstr>Πορεία διδασκαλίας μιας έννοιας σύμφωνα με τον Bruner</vt:lpstr>
      <vt:lpstr>Aναλυτικά προγράμματα με βάση  αρχή σπειροειδούς διάταξης της ύλης</vt:lpstr>
      <vt:lpstr>Ο ρόλος του ενήλικα σύμφωνα με τον Bruner σε ένα γνωστικό έργο</vt:lpstr>
      <vt:lpstr>PowerPoint Presentation</vt:lpstr>
      <vt:lpstr>PowerPoint Presentation</vt:lpstr>
      <vt:lpstr>PowerPoint Presentation</vt:lpstr>
      <vt:lpstr>Βιβλιογραφία</vt:lpstr>
      <vt:lpstr>PowerPoint Presentation</vt:lpstr>
      <vt:lpstr>Τέλος Ενότητας</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giannis</cp:lastModifiedBy>
  <cp:revision>217</cp:revision>
  <dcterms:created xsi:type="dcterms:W3CDTF">2012-09-06T09:03:05Z</dcterms:created>
  <dcterms:modified xsi:type="dcterms:W3CDTF">2016-02-19T11:04:41Z</dcterms:modified>
</cp:coreProperties>
</file>