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6" r:id="rId3"/>
    <p:sldMasterId id="2147483688" r:id="rId4"/>
    <p:sldMasterId id="2147483700" r:id="rId5"/>
    <p:sldMasterId id="2147483816" r:id="rId6"/>
  </p:sldMasterIdLst>
  <p:notesMasterIdLst>
    <p:notesMasterId r:id="rId32"/>
  </p:notesMasterIdLst>
  <p:handoutMasterIdLst>
    <p:handoutMasterId r:id="rId33"/>
  </p:handoutMasterIdLst>
  <p:sldIdLst>
    <p:sldId id="329" r:id="rId7"/>
    <p:sldId id="308" r:id="rId8"/>
    <p:sldId id="287" r:id="rId9"/>
    <p:sldId id="28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8" r:id="rId25"/>
    <p:sldId id="324" r:id="rId26"/>
    <p:sldId id="325" r:id="rId27"/>
    <p:sldId id="326" r:id="rId28"/>
    <p:sldId id="327" r:id="rId29"/>
    <p:sldId id="305" r:id="rId30"/>
    <p:sldId id="306" r:id="rId31"/>
  </p:sldIdLst>
  <p:sldSz cx="9144000" cy="6858000" type="screen4x3"/>
  <p:notesSz cx="6858000" cy="9144000"/>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66"/>
    <a:srgbClr val="0B7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p:normalViewPr>
  <p:slideViewPr>
    <p:cSldViewPr>
      <p:cViewPr varScale="1">
        <p:scale>
          <a:sx n="70" d="100"/>
          <a:sy n="70" d="100"/>
        </p:scale>
        <p:origin x="1416" y="72"/>
      </p:cViewPr>
      <p:guideLst>
        <p:guide orient="horz" pos="2160"/>
        <p:guide pos="2880"/>
      </p:guideLst>
    </p:cSldViewPr>
  </p:slideViewPr>
  <p:notesTextViewPr>
    <p:cViewPr>
      <p:scale>
        <a:sx n="100" d="100"/>
        <a:sy n="100" d="100"/>
      </p:scale>
      <p:origin x="0" y="0"/>
    </p:cViewPr>
  </p:notesTextViewPr>
  <p:notesViewPr>
    <p:cSldViewPr>
      <p:cViewPr varScale="1">
        <p:scale>
          <a:sx n="100" d="100"/>
          <a:sy n="100" d="100"/>
        </p:scale>
        <p:origin x="-26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1F558F-2F27-450F-BAF5-17B6E5172063}" type="datetimeFigureOut">
              <a:rPr lang="el-GR"/>
              <a:pPr>
                <a:defRPr/>
              </a:pPr>
              <a:t>7/10/2014</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958907B-37B0-4B24-B263-5C7428008E95}" type="slidenum">
              <a:rPr lang="el-GR"/>
              <a:pPr>
                <a:defRPr/>
              </a:pPr>
              <a:t>‹#›</a:t>
            </a:fld>
            <a:endParaRPr lang="el-GR"/>
          </a:p>
        </p:txBody>
      </p:sp>
    </p:spTree>
    <p:extLst>
      <p:ext uri="{BB962C8B-B14F-4D97-AF65-F5344CB8AC3E}">
        <p14:creationId xmlns:p14="http://schemas.microsoft.com/office/powerpoint/2010/main" val="31450226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102E823-8B9A-4D48-9BA8-75B390E0B579}" type="datetimeFigureOut">
              <a:rPr lang="el-GR"/>
              <a:pPr>
                <a:defRPr/>
              </a:pPr>
              <a:t>7/10/2014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ACDDA8C-7C5C-40FE-BC21-43DB40E456CD}" type="slidenum">
              <a:rPr lang="el-GR"/>
              <a:pPr>
                <a:defRPr/>
              </a:pPr>
              <a:t>‹#›</a:t>
            </a:fld>
            <a:endParaRPr lang="el-GR"/>
          </a:p>
        </p:txBody>
      </p:sp>
    </p:spTree>
    <p:extLst>
      <p:ext uri="{BB962C8B-B14F-4D97-AF65-F5344CB8AC3E}">
        <p14:creationId xmlns:p14="http://schemas.microsoft.com/office/powerpoint/2010/main" val="76021414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Tree>
    <p:extLst>
      <p:ext uri="{BB962C8B-B14F-4D97-AF65-F5344CB8AC3E}">
        <p14:creationId xmlns:p14="http://schemas.microsoft.com/office/powerpoint/2010/main" val="3874067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Tree>
    <p:extLst>
      <p:ext uri="{BB962C8B-B14F-4D97-AF65-F5344CB8AC3E}">
        <p14:creationId xmlns:p14="http://schemas.microsoft.com/office/powerpoint/2010/main" val="23587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7005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3205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79095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4928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25376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419651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315738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11"/>
          <p:cNvSpPr txBox="1"/>
          <p:nvPr userDrawn="1"/>
        </p:nvSpPr>
        <p:spPr>
          <a:xfrm>
            <a:off x="692150" y="341313"/>
            <a:ext cx="1841500" cy="461962"/>
          </a:xfrm>
          <a:prstGeom prst="rect">
            <a:avLst/>
          </a:prstGeom>
          <a:noFill/>
        </p:spPr>
        <p:txBody>
          <a:bodyPr wrap="none">
            <a:spAutoFit/>
          </a:bodyPr>
          <a:lstStyle/>
          <a:p>
            <a:pPr algn="ctr" fontAlgn="auto">
              <a:spcBef>
                <a:spcPts val="0"/>
              </a:spcBef>
              <a:spcAft>
                <a:spcPts val="0"/>
              </a:spcAft>
              <a:defRPr/>
            </a:pPr>
            <a:r>
              <a:rPr lang="el-GR" sz="1200" dirty="0">
                <a:solidFill>
                  <a:srgbClr val="002366"/>
                </a:solidFill>
                <a:latin typeface="+mn-lt"/>
                <a:cs typeface="+mn-cs"/>
              </a:rPr>
              <a:t>Εθνικό και Καποδιστριακό</a:t>
            </a:r>
            <a:br>
              <a:rPr lang="el-GR" sz="1200" dirty="0">
                <a:solidFill>
                  <a:srgbClr val="002366"/>
                </a:solidFill>
                <a:latin typeface="+mn-lt"/>
                <a:cs typeface="+mn-cs"/>
              </a:rPr>
            </a:br>
            <a:r>
              <a:rPr lang="el-GR" sz="1200" dirty="0">
                <a:solidFill>
                  <a:srgbClr val="002366"/>
                </a:solidFill>
                <a:latin typeface="+mn-lt"/>
                <a:cs typeface="+mn-cs"/>
              </a:rPr>
              <a:t>ΠΑΝΕΠΙΣΤΗΜΙΟ ΑΘΗΝΩΝ</a:t>
            </a:r>
          </a:p>
        </p:txBody>
      </p:sp>
      <p:pic>
        <p:nvPicPr>
          <p:cNvPr id="5" name="Picture 12" descr="uoa.png"/>
          <p:cNvPicPr>
            <a:picLocks noChangeAspect="1"/>
          </p:cNvPicPr>
          <p:nvPr userDrawn="1"/>
        </p:nvPicPr>
        <p:blipFill>
          <a:blip r:embed="rId2"/>
          <a:srcRect/>
          <a:stretch>
            <a:fillRect/>
          </a:stretch>
        </p:blipFill>
        <p:spPr bwMode="auto">
          <a:xfrm>
            <a:off x="331788" y="268288"/>
            <a:ext cx="360362" cy="530225"/>
          </a:xfrm>
          <a:prstGeom prst="rect">
            <a:avLst/>
          </a:prstGeom>
          <a:noFill/>
          <a:ln w="9525">
            <a:noFill/>
            <a:miter lim="800000"/>
            <a:headEnd/>
            <a:tailEnd/>
          </a:ln>
        </p:spPr>
      </p:pic>
      <p:sp>
        <p:nvSpPr>
          <p:cNvPr id="2" name="Title 1"/>
          <p:cNvSpPr>
            <a:spLocks noGrp="1"/>
          </p:cNvSpPr>
          <p:nvPr>
            <p:ph type="ctrTitle"/>
          </p:nvPr>
        </p:nvSpPr>
        <p:spPr>
          <a:xfrm>
            <a:off x="755576" y="1556792"/>
            <a:ext cx="7772400" cy="1470025"/>
          </a:xfrm>
          <a:prstGeom prst="rect">
            <a:avLst/>
          </a:prstGeom>
        </p:spPr>
        <p:txBody>
          <a:bodyPr>
            <a:normAutofit/>
          </a:bodyPr>
          <a:lstStyle>
            <a:lvl1pPr>
              <a:defRPr sz="4800">
                <a:solidFill>
                  <a:srgbClr val="002060"/>
                </a:solidFill>
              </a:defRPr>
            </a:lvl1pPr>
          </a:lstStyle>
          <a:p>
            <a:r>
              <a:rPr lang="en-US" dirty="0" smtClean="0"/>
              <a:t>Click to edit Master title style</a:t>
            </a:r>
            <a:endParaRPr lang="el-GR" dirty="0"/>
          </a:p>
        </p:txBody>
      </p:sp>
      <p:sp>
        <p:nvSpPr>
          <p:cNvPr id="3" name="Subtitle 2"/>
          <p:cNvSpPr>
            <a:spLocks noGrp="1"/>
          </p:cNvSpPr>
          <p:nvPr>
            <p:ph type="subTitle" idx="1"/>
          </p:nvPr>
        </p:nvSpPr>
        <p:spPr>
          <a:xfrm>
            <a:off x="1331640" y="3356992"/>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8815A882-A545-4D64-B0E6-DFE48F19215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F9045DA1-7B4D-48D8-B8AE-216DD60F85C3}"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3888"/>
            <a:ext cx="8229600" cy="1143000"/>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79EE9F37-D241-44B3-94BC-989A5D041C55}"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AB63873A-DC2C-47F3-9013-5EE51ED46A79}"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8"/>
          <p:cNvSpPr txBox="1"/>
          <p:nvPr userDrawn="1"/>
        </p:nvSpPr>
        <p:spPr>
          <a:xfrm>
            <a:off x="1042988" y="260350"/>
            <a:ext cx="1843087" cy="461963"/>
          </a:xfrm>
          <a:prstGeom prst="rect">
            <a:avLst/>
          </a:prstGeom>
          <a:noFill/>
        </p:spPr>
        <p:txBody>
          <a:bodyPr wrap="none">
            <a:spAutoFit/>
          </a:bodyPr>
          <a:lstStyle/>
          <a:p>
            <a:pPr fontAlgn="auto">
              <a:spcBef>
                <a:spcPts val="0"/>
              </a:spcBef>
              <a:spcAft>
                <a:spcPts val="0"/>
              </a:spcAft>
              <a:defRPr/>
            </a:pPr>
            <a:r>
              <a:rPr lang="el-GR" sz="1200" dirty="0">
                <a:solidFill>
                  <a:schemeClr val="tx1">
                    <a:lumMod val="85000"/>
                    <a:lumOff val="15000"/>
                  </a:schemeClr>
                </a:solidFill>
                <a:latin typeface="+mn-lt"/>
                <a:cs typeface="+mn-cs"/>
              </a:rPr>
              <a:t>Εθνικό και Καποδιστριακό</a:t>
            </a:r>
            <a:br>
              <a:rPr lang="el-GR" sz="1200" dirty="0">
                <a:solidFill>
                  <a:schemeClr val="tx1">
                    <a:lumMod val="85000"/>
                    <a:lumOff val="15000"/>
                  </a:schemeClr>
                </a:solidFill>
                <a:latin typeface="+mn-lt"/>
                <a:cs typeface="+mn-cs"/>
              </a:rPr>
            </a:br>
            <a:r>
              <a:rPr lang="el-GR" sz="1200" spc="90" dirty="0">
                <a:solidFill>
                  <a:schemeClr val="tx1">
                    <a:lumMod val="85000"/>
                    <a:lumOff val="15000"/>
                  </a:schemeClr>
                </a:solidFill>
                <a:latin typeface="+mn-lt"/>
                <a:cs typeface="+mn-cs"/>
              </a:rPr>
              <a:t>Πανεπιστήμιο Αθηνών</a:t>
            </a:r>
          </a:p>
        </p:txBody>
      </p:sp>
      <p:sp>
        <p:nvSpPr>
          <p:cNvPr id="2" name="Title 1"/>
          <p:cNvSpPr>
            <a:spLocks noGrp="1"/>
          </p:cNvSpPr>
          <p:nvPr>
            <p:ph type="ctrTitle"/>
          </p:nvPr>
        </p:nvSpPr>
        <p:spPr>
          <a:xfrm>
            <a:off x="755576" y="1556792"/>
            <a:ext cx="7772400" cy="1470025"/>
          </a:xfrm>
        </p:spPr>
        <p:txBody>
          <a:bodyPr>
            <a:normAutofit/>
          </a:bodyPr>
          <a:lstStyle>
            <a:lvl1pPr>
              <a:defRPr sz="4800">
                <a:solidFill>
                  <a:srgbClr val="0B77B6"/>
                </a:solidFill>
              </a:defRPr>
            </a:lvl1pPr>
          </a:lstStyle>
          <a:p>
            <a:r>
              <a:rPr lang="en-US" dirty="0" smtClean="0"/>
              <a:t>Click to edit Master title style</a:t>
            </a:r>
            <a:endParaRPr lang="el-GR" dirty="0"/>
          </a:p>
        </p:txBody>
      </p:sp>
      <p:sp>
        <p:nvSpPr>
          <p:cNvPr id="3" name="Subtitle 2"/>
          <p:cNvSpPr>
            <a:spLocks noGrp="1"/>
          </p:cNvSpPr>
          <p:nvPr>
            <p:ph type="subTitle" idx="1"/>
          </p:nvPr>
        </p:nvSpPr>
        <p:spPr>
          <a:xfrm>
            <a:off x="1331640" y="3356992"/>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lvl1pPr>
              <a:buSzPct val="110000"/>
              <a:buFont typeface="Courier New" pitchFamily="49" charset="0"/>
              <a:buChar char="o"/>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Slide Number Placeholder 5"/>
          <p:cNvSpPr>
            <a:spLocks noGrp="1"/>
          </p:cNvSpPr>
          <p:nvPr>
            <p:ph type="sldNum" sz="quarter" idx="10"/>
          </p:nvPr>
        </p:nvSpPr>
        <p:spPr>
          <a:xfrm>
            <a:off x="8091488" y="6521450"/>
            <a:ext cx="2133600" cy="365125"/>
          </a:xfrm>
          <a:prstGeom prst="rect">
            <a:avLst/>
          </a:prstGeom>
        </p:spPr>
        <p:txBody>
          <a:bodyPr/>
          <a:lstStyle>
            <a:lvl1pPr fontAlgn="auto">
              <a:spcBef>
                <a:spcPts val="0"/>
              </a:spcBef>
              <a:spcAft>
                <a:spcPts val="0"/>
              </a:spcAft>
              <a:defRPr>
                <a:solidFill>
                  <a:schemeClr val="bg1"/>
                </a:solidFill>
                <a:latin typeface="+mn-lt"/>
                <a:cs typeface="+mn-cs"/>
              </a:defRPr>
            </a:lvl1pPr>
          </a:lstStyle>
          <a:p>
            <a:pPr>
              <a:defRPr/>
            </a:pPr>
            <a:fld id="{A3B008CC-D9B5-4B7B-B255-64D0FF9B80B2}"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6"/>
          <p:cNvSpPr txBox="1"/>
          <p:nvPr userDrawn="1"/>
        </p:nvSpPr>
        <p:spPr>
          <a:xfrm>
            <a:off x="1042988" y="260350"/>
            <a:ext cx="1843087" cy="461963"/>
          </a:xfrm>
          <a:prstGeom prst="rect">
            <a:avLst/>
          </a:prstGeom>
          <a:noFill/>
        </p:spPr>
        <p:txBody>
          <a:bodyPr wrap="none">
            <a:spAutoFit/>
          </a:bodyPr>
          <a:lstStyle/>
          <a:p>
            <a:pPr fontAlgn="auto">
              <a:spcBef>
                <a:spcPts val="0"/>
              </a:spcBef>
              <a:spcAft>
                <a:spcPts val="0"/>
              </a:spcAft>
              <a:defRPr/>
            </a:pPr>
            <a:r>
              <a:rPr lang="el-GR" sz="1200" dirty="0">
                <a:solidFill>
                  <a:schemeClr val="tx1">
                    <a:lumMod val="85000"/>
                    <a:lumOff val="15000"/>
                  </a:schemeClr>
                </a:solidFill>
                <a:latin typeface="+mn-lt"/>
                <a:cs typeface="+mn-cs"/>
              </a:rPr>
              <a:t>Εθνικό και Καποδιστριακό</a:t>
            </a:r>
            <a:br>
              <a:rPr lang="el-GR" sz="1200" dirty="0">
                <a:solidFill>
                  <a:schemeClr val="tx1">
                    <a:lumMod val="85000"/>
                    <a:lumOff val="15000"/>
                  </a:schemeClr>
                </a:solidFill>
                <a:latin typeface="+mn-lt"/>
                <a:cs typeface="+mn-cs"/>
              </a:rPr>
            </a:br>
            <a:r>
              <a:rPr lang="el-GR" sz="1200" spc="90" dirty="0">
                <a:solidFill>
                  <a:schemeClr val="tx1">
                    <a:lumMod val="85000"/>
                    <a:lumOff val="15000"/>
                  </a:schemeClr>
                </a:solidFill>
                <a:latin typeface="+mn-lt"/>
                <a:cs typeface="+mn-cs"/>
              </a:rPr>
              <a:t>Πανεπιστήμιο Αθηνών</a:t>
            </a:r>
          </a:p>
        </p:txBody>
      </p:sp>
      <p:sp>
        <p:nvSpPr>
          <p:cNvPr id="2" name="Title 1"/>
          <p:cNvSpPr>
            <a:spLocks noGrp="1"/>
          </p:cNvSpPr>
          <p:nvPr>
            <p:ph type="title"/>
          </p:nvPr>
        </p:nvSpPr>
        <p:spPr>
          <a:xfrm>
            <a:off x="722313" y="2840955"/>
            <a:ext cx="7772400" cy="1362075"/>
          </a:xfrm>
        </p:spPr>
        <p:txBody>
          <a:bodyPr anchor="t">
            <a:noAutofit/>
          </a:bodyPr>
          <a:lstStyle>
            <a:lvl1pPr algn="ctr">
              <a:defRPr sz="4400" b="1" cap="none" baseline="0"/>
            </a:lvl1pPr>
          </a:lstStyle>
          <a:p>
            <a:r>
              <a:rPr lang="en-US" dirty="0" smtClean="0"/>
              <a:t>Click to edit Master title style</a:t>
            </a:r>
            <a:endParaRPr lang="el-GR" dirty="0"/>
          </a:p>
        </p:txBody>
      </p:sp>
      <p:sp>
        <p:nvSpPr>
          <p:cNvPr id="3" name="Text Placeholder 2"/>
          <p:cNvSpPr>
            <a:spLocks noGrp="1"/>
          </p:cNvSpPr>
          <p:nvPr>
            <p:ph type="body" idx="1"/>
          </p:nvPr>
        </p:nvSpPr>
        <p:spPr>
          <a:xfrm>
            <a:off x="722313" y="1340768"/>
            <a:ext cx="7772400" cy="1500187"/>
          </a:xfrm>
        </p:spPr>
        <p:txBody>
          <a:bodyPr anchor="b">
            <a:normAutofit/>
          </a:bodyPr>
          <a:lstStyle>
            <a:lvl1pPr marL="0" indent="0" algn="ctr">
              <a:buNone/>
              <a:defRPr sz="32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8EFCF8-CC9D-4563-B1F1-7027D03B86C6}"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1945E2-3EAD-415B-9169-F559612F3D68}"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3D1883-BE43-42F4-9456-B87369A0CE3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TextBox 10"/>
          <p:cNvSpPr txBox="1"/>
          <p:nvPr userDrawn="1"/>
        </p:nvSpPr>
        <p:spPr>
          <a:xfrm>
            <a:off x="692150" y="341313"/>
            <a:ext cx="1841500" cy="461962"/>
          </a:xfrm>
          <a:prstGeom prst="rect">
            <a:avLst/>
          </a:prstGeom>
          <a:noFill/>
        </p:spPr>
        <p:txBody>
          <a:bodyPr wrap="none">
            <a:spAutoFit/>
          </a:bodyPr>
          <a:lstStyle/>
          <a:p>
            <a:pPr algn="ctr" fontAlgn="auto">
              <a:spcBef>
                <a:spcPts val="0"/>
              </a:spcBef>
              <a:spcAft>
                <a:spcPts val="0"/>
              </a:spcAft>
              <a:defRPr/>
            </a:pPr>
            <a:r>
              <a:rPr lang="el-GR" sz="1200" dirty="0">
                <a:solidFill>
                  <a:srgbClr val="002366"/>
                </a:solidFill>
                <a:latin typeface="+mn-lt"/>
                <a:cs typeface="+mn-cs"/>
              </a:rPr>
              <a:t>Εθνικό και Καποδιστριακό</a:t>
            </a:r>
            <a:br>
              <a:rPr lang="el-GR" sz="1200" dirty="0">
                <a:solidFill>
                  <a:srgbClr val="002366"/>
                </a:solidFill>
                <a:latin typeface="+mn-lt"/>
                <a:cs typeface="+mn-cs"/>
              </a:rPr>
            </a:br>
            <a:r>
              <a:rPr lang="el-GR" sz="1200" dirty="0">
                <a:solidFill>
                  <a:srgbClr val="002366"/>
                </a:solidFill>
                <a:latin typeface="+mn-lt"/>
                <a:cs typeface="+mn-cs"/>
              </a:rPr>
              <a:t>ΠΑΝΕΠΙΣΤΗΜΙΟ ΑΘΗΝΩΝ</a:t>
            </a:r>
          </a:p>
        </p:txBody>
      </p:sp>
      <p:pic>
        <p:nvPicPr>
          <p:cNvPr id="5" name="Picture 11" descr="uoa.png"/>
          <p:cNvPicPr>
            <a:picLocks noChangeAspect="1"/>
          </p:cNvPicPr>
          <p:nvPr userDrawn="1"/>
        </p:nvPicPr>
        <p:blipFill>
          <a:blip r:embed="rId2"/>
          <a:srcRect/>
          <a:stretch>
            <a:fillRect/>
          </a:stretch>
        </p:blipFill>
        <p:spPr bwMode="auto">
          <a:xfrm>
            <a:off x="331788" y="268288"/>
            <a:ext cx="360362" cy="530225"/>
          </a:xfrm>
          <a:prstGeom prst="rect">
            <a:avLst/>
          </a:prstGeom>
          <a:noFill/>
          <a:ln w="9525">
            <a:noFill/>
            <a:miter lim="800000"/>
            <a:headEnd/>
            <a:tailEnd/>
          </a:ln>
        </p:spPr>
      </p:pic>
      <p:sp>
        <p:nvSpPr>
          <p:cNvPr id="2" name="Title 1"/>
          <p:cNvSpPr>
            <a:spLocks noGrp="1"/>
          </p:cNvSpPr>
          <p:nvPr>
            <p:ph type="ctrTitle"/>
          </p:nvPr>
        </p:nvSpPr>
        <p:spPr>
          <a:xfrm>
            <a:off x="755576" y="1556792"/>
            <a:ext cx="7772400" cy="1470025"/>
          </a:xfrm>
          <a:prstGeom prst="rect">
            <a:avLst/>
          </a:prstGeom>
        </p:spPr>
        <p:txBody>
          <a:bodyPr>
            <a:normAutofit/>
          </a:bodyPr>
          <a:lstStyle>
            <a:lvl1pPr>
              <a:defRPr sz="4800">
                <a:solidFill>
                  <a:srgbClr val="002060"/>
                </a:solidFill>
              </a:defRPr>
            </a:lvl1pPr>
          </a:lstStyle>
          <a:p>
            <a:r>
              <a:rPr lang="en-US" dirty="0" smtClean="0"/>
              <a:t>Click to edit Master title style</a:t>
            </a:r>
            <a:endParaRPr lang="el-GR" dirty="0"/>
          </a:p>
        </p:txBody>
      </p:sp>
      <p:sp>
        <p:nvSpPr>
          <p:cNvPr id="3" name="Subtitle 2"/>
          <p:cNvSpPr>
            <a:spLocks noGrp="1"/>
          </p:cNvSpPr>
          <p:nvPr>
            <p:ph type="subTitle" idx="1"/>
          </p:nvPr>
        </p:nvSpPr>
        <p:spPr>
          <a:xfrm>
            <a:off x="1331640" y="3356992"/>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C87684-5957-46CE-9BA2-FBCBE40C7DE6}" type="slidenum">
              <a:rPr lang="el-GR"/>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4FFE15-F41F-4E2E-977E-30BCF7CB5006}"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E5B91AD-6C94-4CE6-B9CC-A313D5C95628}" type="slidenum">
              <a:rPr lang="el-GR"/>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428265-C40E-4723-9665-8E6CE4E2BCB9}" type="slidenum">
              <a:rPr lang="el-GR"/>
              <a:pPr>
                <a:defRPr/>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E29472-1097-4565-BC20-F3D8073C80C4}" type="slidenum">
              <a:rPr lang="el-GR"/>
              <a:pPr>
                <a:defRP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8"/>
          <p:cNvSpPr txBox="1"/>
          <p:nvPr userDrawn="1"/>
        </p:nvSpPr>
        <p:spPr>
          <a:xfrm>
            <a:off x="1042988" y="260350"/>
            <a:ext cx="1843087" cy="461963"/>
          </a:xfrm>
          <a:prstGeom prst="rect">
            <a:avLst/>
          </a:prstGeom>
          <a:noFill/>
        </p:spPr>
        <p:txBody>
          <a:bodyPr wrap="none">
            <a:spAutoFit/>
          </a:bodyPr>
          <a:lstStyle/>
          <a:p>
            <a:pPr fontAlgn="auto">
              <a:spcBef>
                <a:spcPts val="0"/>
              </a:spcBef>
              <a:spcAft>
                <a:spcPts val="0"/>
              </a:spcAft>
              <a:defRPr/>
            </a:pPr>
            <a:r>
              <a:rPr lang="el-GR" sz="1200" dirty="0">
                <a:solidFill>
                  <a:schemeClr val="tx1">
                    <a:lumMod val="85000"/>
                    <a:lumOff val="15000"/>
                  </a:schemeClr>
                </a:solidFill>
                <a:latin typeface="+mn-lt"/>
                <a:cs typeface="+mn-cs"/>
              </a:rPr>
              <a:t>Εθνικό και Καποδιστριακό</a:t>
            </a:r>
            <a:br>
              <a:rPr lang="el-GR" sz="1200" dirty="0">
                <a:solidFill>
                  <a:schemeClr val="tx1">
                    <a:lumMod val="85000"/>
                    <a:lumOff val="15000"/>
                  </a:schemeClr>
                </a:solidFill>
                <a:latin typeface="+mn-lt"/>
                <a:cs typeface="+mn-cs"/>
              </a:rPr>
            </a:br>
            <a:r>
              <a:rPr lang="el-GR" sz="1200" spc="90" dirty="0">
                <a:solidFill>
                  <a:schemeClr val="tx1">
                    <a:lumMod val="85000"/>
                    <a:lumOff val="15000"/>
                  </a:schemeClr>
                </a:solidFill>
                <a:latin typeface="+mn-lt"/>
                <a:cs typeface="+mn-cs"/>
              </a:rPr>
              <a:t>Πανεπιστήμιο Αθηνών</a:t>
            </a:r>
          </a:p>
        </p:txBody>
      </p:sp>
      <p:sp>
        <p:nvSpPr>
          <p:cNvPr id="2" name="Title 1"/>
          <p:cNvSpPr>
            <a:spLocks noGrp="1"/>
          </p:cNvSpPr>
          <p:nvPr>
            <p:ph type="ctrTitle"/>
          </p:nvPr>
        </p:nvSpPr>
        <p:spPr>
          <a:xfrm>
            <a:off x="755576" y="1556792"/>
            <a:ext cx="7772400" cy="1470025"/>
          </a:xfrm>
        </p:spPr>
        <p:txBody>
          <a:bodyPr>
            <a:normAutofit/>
          </a:bodyPr>
          <a:lstStyle>
            <a:lvl1pPr>
              <a:defRPr sz="4800">
                <a:solidFill>
                  <a:srgbClr val="0B77B6"/>
                </a:solidFill>
              </a:defRPr>
            </a:lvl1pPr>
          </a:lstStyle>
          <a:p>
            <a:r>
              <a:rPr lang="en-US" dirty="0" smtClean="0"/>
              <a:t>Click to edit Master title style</a:t>
            </a:r>
            <a:endParaRPr lang="el-GR" dirty="0"/>
          </a:p>
        </p:txBody>
      </p:sp>
      <p:sp>
        <p:nvSpPr>
          <p:cNvPr id="3" name="Subtitle 2"/>
          <p:cNvSpPr>
            <a:spLocks noGrp="1"/>
          </p:cNvSpPr>
          <p:nvPr>
            <p:ph type="subTitle" idx="1"/>
          </p:nvPr>
        </p:nvSpPr>
        <p:spPr>
          <a:xfrm>
            <a:off x="1331640" y="3356992"/>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lvl1pPr>
              <a:buSzPct val="110000"/>
              <a:buFont typeface="Courier New" pitchFamily="49" charset="0"/>
              <a:buChar char="o"/>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Slide Number Placeholder 5"/>
          <p:cNvSpPr>
            <a:spLocks noGrp="1"/>
          </p:cNvSpPr>
          <p:nvPr>
            <p:ph type="sldNum" sz="quarter" idx="10"/>
          </p:nvPr>
        </p:nvSpPr>
        <p:spPr>
          <a:xfrm>
            <a:off x="8091488" y="6521450"/>
            <a:ext cx="2133600" cy="365125"/>
          </a:xfrm>
          <a:prstGeom prst="rect">
            <a:avLst/>
          </a:prstGeom>
        </p:spPr>
        <p:txBody>
          <a:bodyPr/>
          <a:lstStyle>
            <a:lvl1pPr fontAlgn="auto">
              <a:spcBef>
                <a:spcPts val="0"/>
              </a:spcBef>
              <a:spcAft>
                <a:spcPts val="0"/>
              </a:spcAft>
              <a:defRPr>
                <a:solidFill>
                  <a:schemeClr val="bg1"/>
                </a:solidFill>
                <a:latin typeface="+mn-lt"/>
                <a:cs typeface="+mn-cs"/>
              </a:defRPr>
            </a:lvl1pPr>
          </a:lstStyle>
          <a:p>
            <a:pPr>
              <a:defRPr/>
            </a:pPr>
            <a:fld id="{117D3C29-C5E4-4A07-87B0-9CAAE33EFE29}" type="slidenum">
              <a:rPr lang="el-GR"/>
              <a:pPr>
                <a:defRP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6"/>
          <p:cNvSpPr txBox="1"/>
          <p:nvPr userDrawn="1"/>
        </p:nvSpPr>
        <p:spPr>
          <a:xfrm>
            <a:off x="1042988" y="260350"/>
            <a:ext cx="1843087" cy="461963"/>
          </a:xfrm>
          <a:prstGeom prst="rect">
            <a:avLst/>
          </a:prstGeom>
          <a:noFill/>
        </p:spPr>
        <p:txBody>
          <a:bodyPr wrap="none">
            <a:spAutoFit/>
          </a:bodyPr>
          <a:lstStyle/>
          <a:p>
            <a:pPr fontAlgn="auto">
              <a:spcBef>
                <a:spcPts val="0"/>
              </a:spcBef>
              <a:spcAft>
                <a:spcPts val="0"/>
              </a:spcAft>
              <a:defRPr/>
            </a:pPr>
            <a:r>
              <a:rPr lang="el-GR" sz="1200" dirty="0">
                <a:solidFill>
                  <a:schemeClr val="tx1">
                    <a:lumMod val="85000"/>
                    <a:lumOff val="15000"/>
                  </a:schemeClr>
                </a:solidFill>
                <a:latin typeface="+mn-lt"/>
                <a:cs typeface="+mn-cs"/>
              </a:rPr>
              <a:t>Εθνικό και Καποδιστριακό</a:t>
            </a:r>
            <a:br>
              <a:rPr lang="el-GR" sz="1200" dirty="0">
                <a:solidFill>
                  <a:schemeClr val="tx1">
                    <a:lumMod val="85000"/>
                    <a:lumOff val="15000"/>
                  </a:schemeClr>
                </a:solidFill>
                <a:latin typeface="+mn-lt"/>
                <a:cs typeface="+mn-cs"/>
              </a:rPr>
            </a:br>
            <a:r>
              <a:rPr lang="el-GR" sz="1200" spc="90" dirty="0">
                <a:solidFill>
                  <a:schemeClr val="tx1">
                    <a:lumMod val="85000"/>
                    <a:lumOff val="15000"/>
                  </a:schemeClr>
                </a:solidFill>
                <a:latin typeface="+mn-lt"/>
                <a:cs typeface="+mn-cs"/>
              </a:rPr>
              <a:t>Πανεπιστήμιο Αθηνών</a:t>
            </a:r>
          </a:p>
        </p:txBody>
      </p:sp>
      <p:sp>
        <p:nvSpPr>
          <p:cNvPr id="2" name="Title 1"/>
          <p:cNvSpPr>
            <a:spLocks noGrp="1"/>
          </p:cNvSpPr>
          <p:nvPr>
            <p:ph type="title"/>
          </p:nvPr>
        </p:nvSpPr>
        <p:spPr>
          <a:xfrm>
            <a:off x="722313" y="2840955"/>
            <a:ext cx="7772400" cy="1362075"/>
          </a:xfrm>
        </p:spPr>
        <p:txBody>
          <a:bodyPr anchor="t">
            <a:noAutofit/>
          </a:bodyPr>
          <a:lstStyle>
            <a:lvl1pPr algn="ctr">
              <a:defRPr sz="4400" b="1" cap="none" baseline="0"/>
            </a:lvl1pPr>
          </a:lstStyle>
          <a:p>
            <a:r>
              <a:rPr lang="en-US" dirty="0" smtClean="0"/>
              <a:t>Click to edit Master title style</a:t>
            </a:r>
            <a:endParaRPr lang="el-GR" dirty="0"/>
          </a:p>
        </p:txBody>
      </p:sp>
      <p:sp>
        <p:nvSpPr>
          <p:cNvPr id="3" name="Text Placeholder 2"/>
          <p:cNvSpPr>
            <a:spLocks noGrp="1"/>
          </p:cNvSpPr>
          <p:nvPr>
            <p:ph type="body" idx="1"/>
          </p:nvPr>
        </p:nvSpPr>
        <p:spPr>
          <a:xfrm>
            <a:off x="722313" y="1340768"/>
            <a:ext cx="7772400" cy="1500187"/>
          </a:xfrm>
        </p:spPr>
        <p:txBody>
          <a:bodyPr anchor="b">
            <a:normAutofit/>
          </a:bodyPr>
          <a:lstStyle>
            <a:lvl1pPr marL="0" indent="0" algn="ctr">
              <a:buNone/>
              <a:defRPr sz="32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0DBE061-542D-4C3F-8598-5066E5C81C57}" type="slidenum">
              <a:rPr lang="el-GR"/>
              <a:pPr>
                <a:defRP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64EC0C-6307-4965-9EB8-ADD80B31142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TextBox 8"/>
          <p:cNvSpPr txBox="1"/>
          <p:nvPr userDrawn="1"/>
        </p:nvSpPr>
        <p:spPr>
          <a:xfrm>
            <a:off x="692150" y="341313"/>
            <a:ext cx="1841500" cy="461962"/>
          </a:xfrm>
          <a:prstGeom prst="rect">
            <a:avLst/>
          </a:prstGeom>
          <a:noFill/>
        </p:spPr>
        <p:txBody>
          <a:bodyPr wrap="none">
            <a:spAutoFit/>
          </a:bodyPr>
          <a:lstStyle/>
          <a:p>
            <a:pPr algn="ctr" fontAlgn="auto">
              <a:spcBef>
                <a:spcPts val="0"/>
              </a:spcBef>
              <a:spcAft>
                <a:spcPts val="0"/>
              </a:spcAft>
              <a:defRPr/>
            </a:pPr>
            <a:r>
              <a:rPr lang="el-GR" sz="1200" dirty="0">
                <a:solidFill>
                  <a:srgbClr val="002366"/>
                </a:solidFill>
                <a:latin typeface="+mn-lt"/>
                <a:cs typeface="+mn-cs"/>
              </a:rPr>
              <a:t>Εθνικό και Καποδιστριακό</a:t>
            </a:r>
            <a:br>
              <a:rPr lang="el-GR" sz="1200" dirty="0">
                <a:solidFill>
                  <a:srgbClr val="002366"/>
                </a:solidFill>
                <a:latin typeface="+mn-lt"/>
                <a:cs typeface="+mn-cs"/>
              </a:rPr>
            </a:br>
            <a:r>
              <a:rPr lang="el-GR" sz="1200" dirty="0">
                <a:solidFill>
                  <a:srgbClr val="002366"/>
                </a:solidFill>
                <a:latin typeface="+mn-lt"/>
                <a:cs typeface="+mn-cs"/>
              </a:rPr>
              <a:t>ΠΑΝΕΠΙΣΤΗΜΙΟ ΑΘΗΝΩΝ</a:t>
            </a:r>
          </a:p>
        </p:txBody>
      </p:sp>
      <p:pic>
        <p:nvPicPr>
          <p:cNvPr id="5" name="Picture 10" descr="uoa.png"/>
          <p:cNvPicPr>
            <a:picLocks noChangeAspect="1"/>
          </p:cNvPicPr>
          <p:nvPr userDrawn="1"/>
        </p:nvPicPr>
        <p:blipFill>
          <a:blip r:embed="rId2"/>
          <a:srcRect/>
          <a:stretch>
            <a:fillRect/>
          </a:stretch>
        </p:blipFill>
        <p:spPr bwMode="auto">
          <a:xfrm>
            <a:off x="331788" y="268288"/>
            <a:ext cx="360362" cy="530225"/>
          </a:xfrm>
          <a:prstGeom prst="rect">
            <a:avLst/>
          </a:prstGeom>
          <a:noFill/>
          <a:ln w="9525">
            <a:noFill/>
            <a:miter lim="800000"/>
            <a:headEnd/>
            <a:tailEnd/>
          </a:ln>
        </p:spPr>
      </p:pic>
      <p:sp>
        <p:nvSpPr>
          <p:cNvPr id="2" name="Title 1"/>
          <p:cNvSpPr>
            <a:spLocks noGrp="1"/>
          </p:cNvSpPr>
          <p:nvPr>
            <p:ph type="ctrTitle"/>
          </p:nvPr>
        </p:nvSpPr>
        <p:spPr>
          <a:xfrm>
            <a:off x="755576" y="1556792"/>
            <a:ext cx="7772400" cy="1470025"/>
          </a:xfrm>
          <a:prstGeom prst="rect">
            <a:avLst/>
          </a:prstGeom>
        </p:spPr>
        <p:txBody>
          <a:bodyPr>
            <a:normAutofit/>
          </a:bodyPr>
          <a:lstStyle>
            <a:lvl1pPr>
              <a:defRPr sz="4800">
                <a:solidFill>
                  <a:srgbClr val="002060"/>
                </a:solidFill>
              </a:defRPr>
            </a:lvl1pPr>
          </a:lstStyle>
          <a:p>
            <a:r>
              <a:rPr lang="en-US" dirty="0" smtClean="0"/>
              <a:t>Click to edit Master title style</a:t>
            </a:r>
            <a:endParaRPr lang="el-GR" dirty="0"/>
          </a:p>
        </p:txBody>
      </p:sp>
      <p:sp>
        <p:nvSpPr>
          <p:cNvPr id="3" name="Subtitle 2"/>
          <p:cNvSpPr>
            <a:spLocks noGrp="1"/>
          </p:cNvSpPr>
          <p:nvPr>
            <p:ph type="subTitle" idx="1"/>
          </p:nvPr>
        </p:nvSpPr>
        <p:spPr>
          <a:xfrm>
            <a:off x="1331640" y="3356992"/>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130AF04-7DEC-40FF-866B-5E000AC8B41E}" type="slidenum">
              <a:rPr lang="el-GR"/>
              <a:pPr>
                <a:defRP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8BBCCB-6615-4206-B71F-A88B8A3A58F1}" type="slidenum">
              <a:rPr lang="el-GR"/>
              <a:pPr>
                <a:defRP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668DA46-509F-45A8-A0FA-175450B5D8F2}" type="slidenum">
              <a:rPr lang="el-GR"/>
              <a:pPr>
                <a:defRP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093BC4-37B5-4197-9505-B3483E2478C7}" type="slidenum">
              <a:rPr lang="el-GR"/>
              <a:pPr>
                <a:defRP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2F46A6-FA13-4B6B-A4FC-F0E9DCF1BB8D}" type="slidenum">
              <a:rPr lang="el-GR"/>
              <a:pPr>
                <a:defRPr/>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46EDBC3-4A15-4A8F-8406-BABB5A35F5B9}" type="slidenum">
              <a:rPr lang="el-GR"/>
              <a:pPr>
                <a:defRP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8"/>
          <p:cNvSpPr txBox="1"/>
          <p:nvPr userDrawn="1"/>
        </p:nvSpPr>
        <p:spPr>
          <a:xfrm>
            <a:off x="1042988" y="260350"/>
            <a:ext cx="1843087" cy="461963"/>
          </a:xfrm>
          <a:prstGeom prst="rect">
            <a:avLst/>
          </a:prstGeom>
          <a:noFill/>
        </p:spPr>
        <p:txBody>
          <a:bodyPr wrap="none">
            <a:spAutoFit/>
          </a:bodyPr>
          <a:lstStyle/>
          <a:p>
            <a:pPr fontAlgn="auto">
              <a:spcBef>
                <a:spcPts val="0"/>
              </a:spcBef>
              <a:spcAft>
                <a:spcPts val="0"/>
              </a:spcAft>
              <a:defRPr/>
            </a:pPr>
            <a:r>
              <a:rPr lang="el-GR" sz="1200" dirty="0">
                <a:solidFill>
                  <a:schemeClr val="tx1">
                    <a:lumMod val="85000"/>
                    <a:lumOff val="15000"/>
                  </a:schemeClr>
                </a:solidFill>
                <a:latin typeface="+mn-lt"/>
                <a:cs typeface="+mn-cs"/>
              </a:rPr>
              <a:t>Εθνικό και Καποδιστριακό</a:t>
            </a:r>
            <a:br>
              <a:rPr lang="el-GR" sz="1200" dirty="0">
                <a:solidFill>
                  <a:schemeClr val="tx1">
                    <a:lumMod val="85000"/>
                    <a:lumOff val="15000"/>
                  </a:schemeClr>
                </a:solidFill>
                <a:latin typeface="+mn-lt"/>
                <a:cs typeface="+mn-cs"/>
              </a:rPr>
            </a:br>
            <a:r>
              <a:rPr lang="el-GR" sz="1200" spc="90" dirty="0">
                <a:solidFill>
                  <a:schemeClr val="tx1">
                    <a:lumMod val="85000"/>
                    <a:lumOff val="15000"/>
                  </a:schemeClr>
                </a:solidFill>
                <a:latin typeface="+mn-lt"/>
                <a:cs typeface="+mn-cs"/>
              </a:rPr>
              <a:t>Πανεπιστήμιο Αθηνών</a:t>
            </a:r>
          </a:p>
        </p:txBody>
      </p:sp>
      <p:sp>
        <p:nvSpPr>
          <p:cNvPr id="2" name="Title 1"/>
          <p:cNvSpPr>
            <a:spLocks noGrp="1"/>
          </p:cNvSpPr>
          <p:nvPr>
            <p:ph type="ctrTitle"/>
          </p:nvPr>
        </p:nvSpPr>
        <p:spPr>
          <a:xfrm>
            <a:off x="755576" y="1556792"/>
            <a:ext cx="7772400" cy="1470025"/>
          </a:xfrm>
        </p:spPr>
        <p:txBody>
          <a:bodyPr>
            <a:normAutofit/>
          </a:bodyPr>
          <a:lstStyle>
            <a:lvl1pPr>
              <a:defRPr sz="4800">
                <a:solidFill>
                  <a:srgbClr val="0B77B6"/>
                </a:solidFill>
              </a:defRPr>
            </a:lvl1pPr>
          </a:lstStyle>
          <a:p>
            <a:r>
              <a:rPr lang="en-US" dirty="0" smtClean="0"/>
              <a:t>Click to edit Master title style</a:t>
            </a:r>
            <a:endParaRPr lang="el-GR" dirty="0"/>
          </a:p>
        </p:txBody>
      </p:sp>
      <p:sp>
        <p:nvSpPr>
          <p:cNvPr id="3" name="Subtitle 2"/>
          <p:cNvSpPr>
            <a:spLocks noGrp="1"/>
          </p:cNvSpPr>
          <p:nvPr>
            <p:ph type="subTitle" idx="1"/>
          </p:nvPr>
        </p:nvSpPr>
        <p:spPr>
          <a:xfrm>
            <a:off x="1331640" y="3356992"/>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buSzPct val="110000"/>
              <a:buFont typeface="Courier New" pitchFamily="49" charset="0"/>
              <a:buChar char="o"/>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Slide Number Placeholder 5"/>
          <p:cNvSpPr>
            <a:spLocks noGrp="1"/>
          </p:cNvSpPr>
          <p:nvPr>
            <p:ph type="sldNum" sz="quarter" idx="10"/>
          </p:nvPr>
        </p:nvSpPr>
        <p:spPr>
          <a:xfrm>
            <a:off x="0" y="6492875"/>
            <a:ext cx="9144000" cy="365125"/>
          </a:xfrm>
          <a:prstGeom prst="rect">
            <a:avLst/>
          </a:prstGeom>
        </p:spPr>
        <p:txBody>
          <a:bodyPr/>
          <a:lstStyle>
            <a:lvl1pPr algn="ctr" fontAlgn="auto">
              <a:spcAft>
                <a:spcPts val="0"/>
              </a:spcAft>
              <a:defRPr lang="el-GR" sz="1800" b="0" kern="1200">
                <a:solidFill>
                  <a:srgbClr val="0B77B6"/>
                </a:solidFill>
                <a:latin typeface="+mj-lt"/>
                <a:ea typeface="+mj-ea"/>
                <a:cs typeface="+mj-cs"/>
              </a:defRPr>
            </a:lvl1pPr>
          </a:lstStyle>
          <a:p>
            <a:pPr>
              <a:defRPr/>
            </a:pPr>
            <a:fld id="{229BA4CB-583E-4BCB-9605-509AD5BFAF9F}" type="slidenum">
              <a:rPr/>
              <a:pPr>
                <a:defRPr/>
              </a:pPr>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6"/>
          <p:cNvSpPr txBox="1"/>
          <p:nvPr userDrawn="1"/>
        </p:nvSpPr>
        <p:spPr>
          <a:xfrm>
            <a:off x="1042988" y="260350"/>
            <a:ext cx="1843087" cy="461963"/>
          </a:xfrm>
          <a:prstGeom prst="rect">
            <a:avLst/>
          </a:prstGeom>
          <a:noFill/>
        </p:spPr>
        <p:txBody>
          <a:bodyPr wrap="none">
            <a:spAutoFit/>
          </a:bodyPr>
          <a:lstStyle/>
          <a:p>
            <a:pPr fontAlgn="auto">
              <a:spcBef>
                <a:spcPts val="0"/>
              </a:spcBef>
              <a:spcAft>
                <a:spcPts val="0"/>
              </a:spcAft>
              <a:defRPr/>
            </a:pPr>
            <a:r>
              <a:rPr lang="el-GR" sz="1200" dirty="0">
                <a:solidFill>
                  <a:schemeClr val="tx1">
                    <a:lumMod val="85000"/>
                    <a:lumOff val="15000"/>
                  </a:schemeClr>
                </a:solidFill>
                <a:latin typeface="+mn-lt"/>
                <a:cs typeface="+mn-cs"/>
              </a:rPr>
              <a:t>Εθνικό και Καποδιστριακό</a:t>
            </a:r>
            <a:br>
              <a:rPr lang="el-GR" sz="1200" dirty="0">
                <a:solidFill>
                  <a:schemeClr val="tx1">
                    <a:lumMod val="85000"/>
                    <a:lumOff val="15000"/>
                  </a:schemeClr>
                </a:solidFill>
                <a:latin typeface="+mn-lt"/>
                <a:cs typeface="+mn-cs"/>
              </a:rPr>
            </a:br>
            <a:r>
              <a:rPr lang="el-GR" sz="1200" spc="90" dirty="0">
                <a:solidFill>
                  <a:schemeClr val="tx1">
                    <a:lumMod val="85000"/>
                    <a:lumOff val="15000"/>
                  </a:schemeClr>
                </a:solidFill>
                <a:latin typeface="+mn-lt"/>
                <a:cs typeface="+mn-cs"/>
              </a:rPr>
              <a:t>Πανεπιστήμιο Αθηνών</a:t>
            </a:r>
          </a:p>
        </p:txBody>
      </p:sp>
      <p:sp>
        <p:nvSpPr>
          <p:cNvPr id="2" name="Title 1"/>
          <p:cNvSpPr>
            <a:spLocks noGrp="1"/>
          </p:cNvSpPr>
          <p:nvPr>
            <p:ph type="title"/>
          </p:nvPr>
        </p:nvSpPr>
        <p:spPr>
          <a:xfrm>
            <a:off x="722313" y="2840955"/>
            <a:ext cx="7772400" cy="1362075"/>
          </a:xfrm>
        </p:spPr>
        <p:txBody>
          <a:bodyPr anchor="t">
            <a:noAutofit/>
          </a:bodyPr>
          <a:lstStyle>
            <a:lvl1pPr algn="ctr">
              <a:defRPr sz="4400" b="1" cap="none" baseline="0"/>
            </a:lvl1pPr>
          </a:lstStyle>
          <a:p>
            <a:r>
              <a:rPr lang="en-US" dirty="0" smtClean="0"/>
              <a:t>Click to edit Master title style</a:t>
            </a:r>
            <a:endParaRPr lang="el-GR" dirty="0"/>
          </a:p>
        </p:txBody>
      </p:sp>
      <p:sp>
        <p:nvSpPr>
          <p:cNvPr id="3" name="Text Placeholder 2"/>
          <p:cNvSpPr>
            <a:spLocks noGrp="1"/>
          </p:cNvSpPr>
          <p:nvPr>
            <p:ph type="body" idx="1"/>
          </p:nvPr>
        </p:nvSpPr>
        <p:spPr>
          <a:xfrm>
            <a:off x="722313" y="1340768"/>
            <a:ext cx="7772400" cy="1500187"/>
          </a:xfrm>
        </p:spPr>
        <p:txBody>
          <a:bodyPr anchor="b">
            <a:normAutofit/>
          </a:bodyPr>
          <a:lstStyle>
            <a:lvl1pPr marL="0" indent="0" algn="ctr">
              <a:buNone/>
              <a:defRPr sz="32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585F515-C1D7-40CB-8E6B-50531C429489}"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Courier New" pitchFamily="49" charset="0"/>
              <a:buChar char="o"/>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7" name="Title 1"/>
          <p:cNvSpPr>
            <a:spLocks noGrp="1"/>
          </p:cNvSpPr>
          <p:nvPr>
            <p:ph type="title"/>
          </p:nvPr>
        </p:nvSpPr>
        <p:spPr>
          <a:xfrm>
            <a:off x="467544" y="81640"/>
            <a:ext cx="8229600" cy="1143000"/>
          </a:xfrm>
        </p:spPr>
        <p:txBody>
          <a:bodyPr>
            <a:normAutofit/>
          </a:bodyPr>
          <a:lstStyle>
            <a:lvl1pPr>
              <a:defRPr sz="4000">
                <a:solidFill>
                  <a:srgbClr val="002366"/>
                </a:solidFill>
              </a:defRPr>
            </a:lvl1pPr>
          </a:lstStyle>
          <a:p>
            <a:r>
              <a:rPr lang="en-US" dirty="0" smtClean="0"/>
              <a:t>Click to edit Master title style</a:t>
            </a:r>
            <a:endParaRPr lang="el-GR" dirty="0"/>
          </a:p>
        </p:txBody>
      </p:sp>
      <p:sp>
        <p:nvSpPr>
          <p:cNvPr id="4"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FB45A884-9533-4615-8586-D0C0C64A2020}"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20F31A-163D-482B-8E86-FCD26D6C1A53}" type="slidenum">
              <a:rPr lang="el-GR"/>
              <a:pPr>
                <a:defRP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EF38AC-B7A4-4EB0-B10D-9DCE97CA5A81}" type="slidenum">
              <a:rPr lang="el-GR"/>
              <a:pPr>
                <a:defRP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3562085-52AD-4765-B10F-08FCC62E8CDF}" type="slidenum">
              <a:rPr lang="el-GR"/>
              <a:pPr>
                <a:defRP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5092F7-0958-48D4-931B-999B8BA60024}" type="slidenum">
              <a:rPr lang="el-GR"/>
              <a:pPr>
                <a:defRP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8688EE5-CBB1-4B2C-B980-5BFB1714D095}" type="slidenum">
              <a:rPr lang="el-GR"/>
              <a:pPr>
                <a:defRP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83D9AF-3B58-42DF-98F6-CA8604A5C376}" type="slidenum">
              <a:rPr lang="el-GR"/>
              <a:pPr>
                <a:defRPr/>
              </a:pPr>
              <a:t>‹#›</a:t>
            </a:fld>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l-G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l-G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F9598F7-DCA7-4F5B-A8D2-07F243B8CD8F}" type="slidenum">
              <a:rPr lang="el-GR"/>
              <a:pPr>
                <a:defRPr/>
              </a:pPr>
              <a:t>‹#›</a:t>
            </a:fld>
            <a:endParaRPr lang="el-G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76063159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Ενότητα 8: Απόκριση κατά Συχνότητα των Ενισχυτών μιας βαθμίδας</a:t>
            </a:r>
            <a:r>
              <a:rPr lang="en-US" sz="1000" baseline="0" dirty="0" smtClean="0">
                <a:solidFill>
                  <a:srgbClr val="5075BC"/>
                </a:solidFill>
                <a:ea typeface="ＭＳ Ｐゴシック" pitchFamily="34" charset="-128"/>
                <a:cs typeface="+mn-cs"/>
              </a:rPr>
              <a:t> </a:t>
            </a:r>
            <a:r>
              <a:rPr lang="el-GR" sz="1000" dirty="0" smtClean="0">
                <a:solidFill>
                  <a:srgbClr val="5075BC"/>
                </a:solidFill>
                <a:ea typeface="ＭＳ Ｐゴシック" pitchFamily="34" charset="-128"/>
                <a:cs typeface="+mn-cs"/>
              </a:rPr>
              <a:t>με διπολικά τρανζίστορ</a:t>
            </a:r>
          </a:p>
        </p:txBody>
      </p:sp>
      <p:pic>
        <p:nvPicPr>
          <p:cNvPr id="6" name="Picture 5"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80816154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32500014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9"/>
          <p:cNvSpPr txBox="1"/>
          <p:nvPr userDrawn="1"/>
        </p:nvSpPr>
        <p:spPr>
          <a:xfrm>
            <a:off x="692150" y="341313"/>
            <a:ext cx="1841500" cy="461962"/>
          </a:xfrm>
          <a:prstGeom prst="rect">
            <a:avLst/>
          </a:prstGeom>
          <a:noFill/>
        </p:spPr>
        <p:txBody>
          <a:bodyPr wrap="none">
            <a:spAutoFit/>
          </a:bodyPr>
          <a:lstStyle/>
          <a:p>
            <a:pPr algn="ctr" fontAlgn="auto">
              <a:spcBef>
                <a:spcPts val="0"/>
              </a:spcBef>
              <a:spcAft>
                <a:spcPts val="0"/>
              </a:spcAft>
              <a:defRPr/>
            </a:pPr>
            <a:r>
              <a:rPr lang="el-GR" sz="1200" dirty="0">
                <a:solidFill>
                  <a:srgbClr val="002366"/>
                </a:solidFill>
                <a:latin typeface="+mn-lt"/>
                <a:cs typeface="+mn-cs"/>
              </a:rPr>
              <a:t>Εθνικό και Καποδιστριακό</a:t>
            </a:r>
            <a:br>
              <a:rPr lang="el-GR" sz="1200" dirty="0">
                <a:solidFill>
                  <a:srgbClr val="002366"/>
                </a:solidFill>
                <a:latin typeface="+mn-lt"/>
                <a:cs typeface="+mn-cs"/>
              </a:rPr>
            </a:br>
            <a:r>
              <a:rPr lang="el-GR" sz="1200" dirty="0">
                <a:solidFill>
                  <a:srgbClr val="002366"/>
                </a:solidFill>
                <a:latin typeface="+mn-lt"/>
                <a:cs typeface="+mn-cs"/>
              </a:rPr>
              <a:t>ΠΑΝΕΠΙΣΤΗΜΙΟ ΑΘΗΝΩΝ</a:t>
            </a:r>
          </a:p>
        </p:txBody>
      </p:sp>
      <p:pic>
        <p:nvPicPr>
          <p:cNvPr id="5" name="Picture 10" descr="uoa.png"/>
          <p:cNvPicPr>
            <a:picLocks noChangeAspect="1"/>
          </p:cNvPicPr>
          <p:nvPr userDrawn="1"/>
        </p:nvPicPr>
        <p:blipFill>
          <a:blip r:embed="rId2"/>
          <a:srcRect/>
          <a:stretch>
            <a:fillRect/>
          </a:stretch>
        </p:blipFill>
        <p:spPr bwMode="auto">
          <a:xfrm>
            <a:off x="331788" y="268288"/>
            <a:ext cx="360362" cy="530225"/>
          </a:xfrm>
          <a:prstGeom prst="rect">
            <a:avLst/>
          </a:prstGeom>
          <a:noFill/>
          <a:ln w="9525">
            <a:noFill/>
            <a:miter lim="800000"/>
            <a:headEnd/>
            <a:tailEnd/>
          </a:ln>
        </p:spPr>
      </p:pic>
      <p:sp>
        <p:nvSpPr>
          <p:cNvPr id="2" name="Title 1"/>
          <p:cNvSpPr>
            <a:spLocks noGrp="1"/>
          </p:cNvSpPr>
          <p:nvPr>
            <p:ph type="title"/>
          </p:nvPr>
        </p:nvSpPr>
        <p:spPr>
          <a:xfrm>
            <a:off x="722313" y="2840955"/>
            <a:ext cx="7772400" cy="1362075"/>
          </a:xfrm>
          <a:prstGeom prst="rect">
            <a:avLst/>
          </a:prstGeom>
        </p:spPr>
        <p:txBody>
          <a:bodyPr anchor="t">
            <a:noAutofit/>
          </a:bodyPr>
          <a:lstStyle>
            <a:lvl1pPr algn="ctr">
              <a:defRPr sz="4400" b="1" cap="none" baseline="0">
                <a:solidFill>
                  <a:srgbClr val="002060"/>
                </a:solidFill>
              </a:defRPr>
            </a:lvl1pPr>
          </a:lstStyle>
          <a:p>
            <a:r>
              <a:rPr lang="en-US" dirty="0" smtClean="0"/>
              <a:t>Click to edit Master title style</a:t>
            </a:r>
            <a:endParaRPr lang="el-GR" dirty="0"/>
          </a:p>
        </p:txBody>
      </p:sp>
      <p:sp>
        <p:nvSpPr>
          <p:cNvPr id="3" name="Text Placeholder 2"/>
          <p:cNvSpPr>
            <a:spLocks noGrp="1"/>
          </p:cNvSpPr>
          <p:nvPr>
            <p:ph type="body" idx="1"/>
          </p:nvPr>
        </p:nvSpPr>
        <p:spPr>
          <a:xfrm>
            <a:off x="722313" y="1340768"/>
            <a:ext cx="7772400" cy="1500187"/>
          </a:xfrm>
        </p:spPr>
        <p:txBody>
          <a:bodyPr anchor="b">
            <a:normAutofit/>
          </a:bodyPr>
          <a:lstStyle>
            <a:lvl1pPr marL="0" indent="0" algn="ctr">
              <a:buNone/>
              <a:defRPr sz="32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ＭＳ Ｐゴシック" pitchFamily="34" charset="-128"/>
                <a:cs typeface="Arial" charset="0"/>
              </a:rPr>
              <a:t>Ενότητα 8: Απόκριση κατά Συχνότητα των Ενισχυτών μιας βαθμίδας</a:t>
            </a:r>
            <a:r>
              <a:rPr lang="en-US" sz="1000" kern="1200" baseline="0" dirty="0" smtClean="0">
                <a:solidFill>
                  <a:srgbClr val="5075BC"/>
                </a:solidFill>
                <a:latin typeface="Arial" charset="0"/>
                <a:ea typeface="ＭＳ Ｐゴシック" pitchFamily="34" charset="-128"/>
                <a:cs typeface="Arial" charset="0"/>
              </a:rPr>
              <a:t> </a:t>
            </a:r>
            <a:r>
              <a:rPr lang="el-GR" sz="1000" kern="1200" dirty="0" smtClean="0">
                <a:solidFill>
                  <a:srgbClr val="5075BC"/>
                </a:solidFill>
                <a:latin typeface="Arial" charset="0"/>
                <a:ea typeface="ＭＳ Ｐゴシック" pitchFamily="34" charset="-128"/>
                <a:cs typeface="Arial" charset="0"/>
              </a:rPr>
              <a:t>με διπολικά τρανζίστορ</a:t>
            </a:r>
          </a:p>
        </p:txBody>
      </p:sp>
      <p:pic>
        <p:nvPicPr>
          <p:cNvPr id="7" name="Picture 6"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92380577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ＭＳ Ｐゴシック" pitchFamily="34" charset="-128"/>
                <a:cs typeface="Arial" charset="0"/>
              </a:rPr>
              <a:t>Ενότητα 8: Απόκριση κατά Συχνότητα των Ενισχυτών μιας βαθμίδας</a:t>
            </a:r>
            <a:r>
              <a:rPr lang="en-US" sz="1000" kern="1200" baseline="0" dirty="0" smtClean="0">
                <a:solidFill>
                  <a:srgbClr val="5075BC"/>
                </a:solidFill>
                <a:latin typeface="Arial" charset="0"/>
                <a:ea typeface="ＭＳ Ｐゴシック" pitchFamily="34" charset="-128"/>
                <a:cs typeface="Arial" charset="0"/>
              </a:rPr>
              <a:t> </a:t>
            </a:r>
            <a:r>
              <a:rPr lang="el-GR" sz="1000" kern="1200" dirty="0" smtClean="0">
                <a:solidFill>
                  <a:srgbClr val="5075BC"/>
                </a:solidFill>
                <a:latin typeface="Arial" charset="0"/>
                <a:ea typeface="ＭＳ Ｐゴシック" pitchFamily="34" charset="-128"/>
                <a:cs typeface="Arial" charset="0"/>
              </a:rPr>
              <a:t>με διπολικά τρανζίστορ</a:t>
            </a:r>
          </a:p>
        </p:txBody>
      </p:sp>
      <p:pic>
        <p:nvPicPr>
          <p:cNvPr id="9" name="Picture 8"/>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71593563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ＭＳ Ｐゴシック" pitchFamily="34" charset="-128"/>
                <a:cs typeface="Arial" charset="0"/>
              </a:rPr>
              <a:t>Ενότητα 8: Απόκριση κατά Συχνότητα των Ενισχυτών μιας βαθμίδας</a:t>
            </a:r>
            <a:r>
              <a:rPr lang="en-US" sz="1000" kern="1200" baseline="0" dirty="0" smtClean="0">
                <a:solidFill>
                  <a:srgbClr val="5075BC"/>
                </a:solidFill>
                <a:latin typeface="Arial" charset="0"/>
                <a:ea typeface="ＭＳ Ｐゴシック" pitchFamily="34" charset="-128"/>
                <a:cs typeface="Arial" charset="0"/>
              </a:rPr>
              <a:t> </a:t>
            </a:r>
            <a:r>
              <a:rPr lang="el-GR" sz="1000" kern="1200" dirty="0" smtClean="0">
                <a:solidFill>
                  <a:srgbClr val="5075BC"/>
                </a:solidFill>
                <a:latin typeface="Arial" charset="0"/>
                <a:ea typeface="ＭＳ Ｐゴシック" pitchFamily="34" charset="-128"/>
                <a:cs typeface="Arial" charset="0"/>
              </a:rPr>
              <a:t>με διπολικά τρανζίστορ</a:t>
            </a:r>
          </a:p>
        </p:txBody>
      </p:sp>
      <p:pic>
        <p:nvPicPr>
          <p:cNvPr id="5" name="Picture 4"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74687921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42012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smtClean="0"/>
              <a:t>Στυλ κύριου τίτλου</a:t>
            </a:r>
            <a:endParaRPr lang="el-GR" dirty="0"/>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ＭＳ Ｐゴシック" pitchFamily="34" charset="-128"/>
                <a:cs typeface="Arial" charset="0"/>
              </a:rPr>
              <a:t>Ενότητα 8: Απόκριση κατά Συχνότητα των Ενισχυτών μιας βαθμίδας</a:t>
            </a:r>
            <a:r>
              <a:rPr lang="en-US" sz="1000" kern="1200" baseline="0" dirty="0" smtClean="0">
                <a:solidFill>
                  <a:srgbClr val="5075BC"/>
                </a:solidFill>
                <a:latin typeface="Arial" charset="0"/>
                <a:ea typeface="ＭＳ Ｐゴシック" pitchFamily="34" charset="-128"/>
                <a:cs typeface="Arial" charset="0"/>
              </a:rPr>
              <a:t> </a:t>
            </a:r>
            <a:r>
              <a:rPr lang="el-GR" sz="1000" kern="1200" dirty="0" smtClean="0">
                <a:solidFill>
                  <a:srgbClr val="5075BC"/>
                </a:solidFill>
                <a:latin typeface="Arial" charset="0"/>
                <a:ea typeface="ＭＳ Ｐゴシック" pitchFamily="34" charset="-128"/>
                <a:cs typeface="Arial" charset="0"/>
              </a:rPr>
              <a:t>με διπολικά τρανζίστορ</a:t>
            </a:r>
          </a:p>
        </p:txBody>
      </p:sp>
      <p:pic>
        <p:nvPicPr>
          <p:cNvPr id="8" name="Picture 7"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1420320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smtClean="0"/>
              <a:t>Στυλ κύριου τίτλου</a:t>
            </a:r>
            <a:endParaRPr lang="el-GR" dirty="0"/>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ＭＳ Ｐゴシック" pitchFamily="34" charset="-128"/>
                <a:cs typeface="Arial" charset="0"/>
              </a:rPr>
              <a:t>Ενότητα 8: Απόκριση κατά Συχνότητα των Ενισχυτών μιας βαθμίδας</a:t>
            </a:r>
            <a:r>
              <a:rPr lang="en-US" sz="1000" kern="1200" baseline="0" dirty="0" smtClean="0">
                <a:solidFill>
                  <a:srgbClr val="5075BC"/>
                </a:solidFill>
                <a:latin typeface="Arial" charset="0"/>
                <a:ea typeface="ＭＳ Ｐゴシック" pitchFamily="34" charset="-128"/>
                <a:cs typeface="Arial" charset="0"/>
              </a:rPr>
              <a:t> </a:t>
            </a:r>
            <a:r>
              <a:rPr lang="el-GR" sz="1000" kern="1200" dirty="0" smtClean="0">
                <a:solidFill>
                  <a:srgbClr val="5075BC"/>
                </a:solidFill>
                <a:latin typeface="Arial" charset="0"/>
                <a:ea typeface="ＭＳ Ｐゴシック" pitchFamily="34" charset="-128"/>
                <a:cs typeface="Arial" charset="0"/>
              </a:rPr>
              <a:t>με διπολικά τρανζίστορ</a:t>
            </a:r>
          </a:p>
        </p:txBody>
      </p:sp>
      <p:pic>
        <p:nvPicPr>
          <p:cNvPr id="7" name="Picture 6" descr="[DECORATIVE]"/>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474131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ＭＳ Ｐゴシック" pitchFamily="34" charset="-128"/>
                <a:cs typeface="Arial" charset="0"/>
              </a:rPr>
              <a:t>Ενότητα 8: Απόκριση κατά Συχνότητα των Ενισχυτών μιας βαθμίδας</a:t>
            </a:r>
            <a:r>
              <a:rPr lang="en-US" sz="1000" kern="1200" baseline="0" dirty="0" smtClean="0">
                <a:solidFill>
                  <a:srgbClr val="5075BC"/>
                </a:solidFill>
                <a:latin typeface="Arial" charset="0"/>
                <a:ea typeface="ＭＳ Ｐゴシック" pitchFamily="34" charset="-128"/>
                <a:cs typeface="Arial" charset="0"/>
              </a:rPr>
              <a:t> </a:t>
            </a:r>
            <a:r>
              <a:rPr lang="el-GR" sz="1000" kern="1200" dirty="0" smtClean="0">
                <a:solidFill>
                  <a:srgbClr val="5075BC"/>
                </a:solidFill>
                <a:latin typeface="Arial" charset="0"/>
                <a:ea typeface="ＭＳ Ｐゴシック" pitchFamily="34" charset="-128"/>
                <a:cs typeface="Arial" charset="0"/>
              </a:rPr>
              <a:t>με διπολικά τρανζίστορ</a:t>
            </a:r>
          </a:p>
        </p:txBody>
      </p:sp>
      <p:pic>
        <p:nvPicPr>
          <p:cNvPr id="6" name="Picture 5"/>
          <p:cNvPicPr>
            <a:picLocks noChangeAspect="1"/>
          </p:cNvPicPr>
          <p:nvPr/>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034061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856138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Title 1"/>
          <p:cNvSpPr>
            <a:spLocks noGrp="1"/>
          </p:cNvSpPr>
          <p:nvPr>
            <p:ph type="title"/>
          </p:nvPr>
        </p:nvSpPr>
        <p:spPr>
          <a:xfrm>
            <a:off x="457200" y="106176"/>
            <a:ext cx="8229600" cy="1143000"/>
          </a:xfrm>
        </p:spPr>
        <p:txBody>
          <a:bodyPr>
            <a:normAutofit/>
          </a:bodyPr>
          <a:lstStyle>
            <a:lvl1pPr>
              <a:defRPr sz="4000">
                <a:solidFill>
                  <a:schemeClr val="bg1"/>
                </a:solidFill>
              </a:defRPr>
            </a:lvl1pPr>
          </a:lstStyle>
          <a:p>
            <a:r>
              <a:rPr lang="en-US" dirty="0" smtClean="0"/>
              <a:t>Click to edit Master title style</a:t>
            </a:r>
            <a:endParaRPr lang="el-GR" dirty="0"/>
          </a:p>
        </p:txBody>
      </p:sp>
      <p:sp>
        <p:nvSpPr>
          <p:cNvPr id="5"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0D9E8C05-C409-4B13-8644-21E91AAB7C0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a:prstGeom prst="rect">
            <a:avLst/>
          </a:prstGeom>
        </p:spPr>
        <p:txBody>
          <a:bodyPr/>
          <a:lstStyle>
            <a:lvl1pPr>
              <a:defRPr/>
            </a:lvl1pPr>
          </a:lstStyle>
          <a:p>
            <a:r>
              <a:rPr lang="en-US" dirty="0" smtClean="0"/>
              <a:t>Click to edit Master title style</a:t>
            </a:r>
            <a:endParaRPr lang="el-G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9C86F773-42EF-4F6C-8265-11D31628D69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a:prstGeom prst="rect">
            <a:avLst/>
          </a:prstGeom>
        </p:spPr>
        <p:txBody>
          <a:bodyPr/>
          <a:lstStyle/>
          <a:p>
            <a:r>
              <a:rPr lang="en-US" smtClean="0"/>
              <a:t>Click to edit Master title style</a:t>
            </a:r>
            <a:endParaRPr lang="el-GR"/>
          </a:p>
        </p:txBody>
      </p:sp>
      <p:sp>
        <p:nvSpPr>
          <p:cNvPr id="3"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15FC4798-B046-42AC-A5ED-703F01FA1623}"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xfrm>
            <a:off x="3446463" y="6492875"/>
            <a:ext cx="2133600" cy="365125"/>
          </a:xfrm>
          <a:prstGeom prst="rect">
            <a:avLst/>
          </a:prstGeom>
        </p:spPr>
        <p:txBody>
          <a:bodyPr/>
          <a:lstStyle>
            <a:lvl1pPr algn="ctr" fontAlgn="auto">
              <a:spcBef>
                <a:spcPts val="0"/>
              </a:spcBef>
              <a:spcAft>
                <a:spcPts val="0"/>
              </a:spcAft>
              <a:defRPr>
                <a:solidFill>
                  <a:srgbClr val="002366"/>
                </a:solidFill>
                <a:latin typeface="+mn-lt"/>
                <a:cs typeface="+mn-cs"/>
              </a:defRPr>
            </a:lvl1pPr>
          </a:lstStyle>
          <a:p>
            <a:pPr>
              <a:defRPr/>
            </a:pPr>
            <a:fld id="{7D9D5237-5DEF-4E69-B0FC-C86D5CFFE5D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ext Placeholder 2"/>
          <p:cNvSpPr>
            <a:spLocks noGrp="1"/>
          </p:cNvSpPr>
          <p:nvPr>
            <p:ph type="body" idx="1"/>
          </p:nvPr>
        </p:nvSpPr>
        <p:spPr bwMode="auto">
          <a:xfrm>
            <a:off x="468313" y="1341438"/>
            <a:ext cx="8229600" cy="4779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11267" name="Title Placeholder 1"/>
          <p:cNvSpPr>
            <a:spLocks noGrp="1"/>
          </p:cNvSpPr>
          <p:nvPr>
            <p:ph type="title"/>
          </p:nvPr>
        </p:nvSpPr>
        <p:spPr bwMode="auto">
          <a:xfrm>
            <a:off x="457200" y="115888"/>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sldNum="0" hdr="0" ftr="0" dt="0"/>
  <p:txStyles>
    <p:titleStyle>
      <a:lvl1pPr algn="ctr" rtl="0" eaLnBrk="0" fontAlgn="base" hangingPunct="0">
        <a:spcBef>
          <a:spcPct val="0"/>
        </a:spcBef>
        <a:spcAft>
          <a:spcPct val="0"/>
        </a:spcAft>
        <a:defRPr sz="4000" b="1" kern="1200">
          <a:solidFill>
            <a:srgbClr val="002366"/>
          </a:solidFill>
          <a:latin typeface="+mj-lt"/>
          <a:ea typeface="+mj-ea"/>
          <a:cs typeface="+mj-cs"/>
        </a:defRPr>
      </a:lvl1pPr>
      <a:lvl2pPr algn="ctr" rtl="0" eaLnBrk="0" fontAlgn="base" hangingPunct="0">
        <a:spcBef>
          <a:spcPct val="0"/>
        </a:spcBef>
        <a:spcAft>
          <a:spcPct val="0"/>
        </a:spcAft>
        <a:defRPr sz="4000" b="1">
          <a:solidFill>
            <a:srgbClr val="002366"/>
          </a:solidFill>
          <a:latin typeface="Calibri" pitchFamily="34" charset="0"/>
        </a:defRPr>
      </a:lvl2pPr>
      <a:lvl3pPr algn="ctr" rtl="0" eaLnBrk="0" fontAlgn="base" hangingPunct="0">
        <a:spcBef>
          <a:spcPct val="0"/>
        </a:spcBef>
        <a:spcAft>
          <a:spcPct val="0"/>
        </a:spcAft>
        <a:defRPr sz="4000" b="1">
          <a:solidFill>
            <a:srgbClr val="002366"/>
          </a:solidFill>
          <a:latin typeface="Calibri" pitchFamily="34" charset="0"/>
        </a:defRPr>
      </a:lvl3pPr>
      <a:lvl4pPr algn="ctr" rtl="0" eaLnBrk="0" fontAlgn="base" hangingPunct="0">
        <a:spcBef>
          <a:spcPct val="0"/>
        </a:spcBef>
        <a:spcAft>
          <a:spcPct val="0"/>
        </a:spcAft>
        <a:defRPr sz="4000" b="1">
          <a:solidFill>
            <a:srgbClr val="002366"/>
          </a:solidFill>
          <a:latin typeface="Calibri" pitchFamily="34" charset="0"/>
        </a:defRPr>
      </a:lvl4pPr>
      <a:lvl5pPr algn="ctr" rtl="0" eaLnBrk="0" fontAlgn="base" hangingPunct="0">
        <a:spcBef>
          <a:spcPct val="0"/>
        </a:spcBef>
        <a:spcAft>
          <a:spcPct val="0"/>
        </a:spcAft>
        <a:defRPr sz="4000" b="1">
          <a:solidFill>
            <a:srgbClr val="002366"/>
          </a:solidFill>
          <a:latin typeface="Calibri" pitchFamily="34" charset="0"/>
        </a:defRPr>
      </a:lvl5pPr>
      <a:lvl6pPr marL="457200" algn="ctr" rtl="0" fontAlgn="base">
        <a:spcBef>
          <a:spcPct val="0"/>
        </a:spcBef>
        <a:spcAft>
          <a:spcPct val="0"/>
        </a:spcAft>
        <a:defRPr sz="4000" b="1">
          <a:solidFill>
            <a:srgbClr val="002366"/>
          </a:solidFill>
          <a:latin typeface="Calibri" pitchFamily="34" charset="0"/>
        </a:defRPr>
      </a:lvl6pPr>
      <a:lvl7pPr marL="914400" algn="ctr" rtl="0" fontAlgn="base">
        <a:spcBef>
          <a:spcPct val="0"/>
        </a:spcBef>
        <a:spcAft>
          <a:spcPct val="0"/>
        </a:spcAft>
        <a:defRPr sz="4000" b="1">
          <a:solidFill>
            <a:srgbClr val="002366"/>
          </a:solidFill>
          <a:latin typeface="Calibri" pitchFamily="34" charset="0"/>
        </a:defRPr>
      </a:lvl7pPr>
      <a:lvl8pPr marL="1371600" algn="ctr" rtl="0" fontAlgn="base">
        <a:spcBef>
          <a:spcPct val="0"/>
        </a:spcBef>
        <a:spcAft>
          <a:spcPct val="0"/>
        </a:spcAft>
        <a:defRPr sz="4000" b="1">
          <a:solidFill>
            <a:srgbClr val="002366"/>
          </a:solidFill>
          <a:latin typeface="Calibri" pitchFamily="34" charset="0"/>
        </a:defRPr>
      </a:lvl8pPr>
      <a:lvl9pPr marL="1828800" algn="ctr" rtl="0" fontAlgn="base">
        <a:spcBef>
          <a:spcPct val="0"/>
        </a:spcBef>
        <a:spcAft>
          <a:spcPct val="0"/>
        </a:spcAft>
        <a:defRPr sz="4000" b="1">
          <a:solidFill>
            <a:srgbClr val="002366"/>
          </a:solidFill>
          <a:latin typeface="Calibri" pitchFamily="34" charset="0"/>
        </a:defRPr>
      </a:lvl9pPr>
    </p:titleStyle>
    <p:bodyStyle>
      <a:lvl1pPr marL="342900" indent="-342900" algn="l" rtl="0" eaLnBrk="0" fontAlgn="base" hangingPunct="0">
        <a:spcBef>
          <a:spcPct val="20000"/>
        </a:spcBef>
        <a:spcAft>
          <a:spcPct val="0"/>
        </a:spcAft>
        <a:buClr>
          <a:srgbClr val="002060"/>
        </a:buClr>
        <a:buFont typeface="Courier New" pitchFamily="49" charset="0"/>
        <a:buChar char="o"/>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25603" name="Text Placeholder 2"/>
          <p:cNvSpPr>
            <a:spLocks noGrp="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ctr" rtl="0" eaLnBrk="0" fontAlgn="base" hangingPunct="0">
        <a:spcBef>
          <a:spcPct val="0"/>
        </a:spcBef>
        <a:spcAft>
          <a:spcPct val="0"/>
        </a:spcAft>
        <a:defRPr sz="4400" b="1" kern="1200">
          <a:solidFill>
            <a:srgbClr val="0B77B6"/>
          </a:solidFill>
          <a:latin typeface="+mj-lt"/>
          <a:ea typeface="+mj-ea"/>
          <a:cs typeface="+mj-cs"/>
        </a:defRPr>
      </a:lvl1pPr>
      <a:lvl2pPr algn="ctr" rtl="0" eaLnBrk="0" fontAlgn="base" hangingPunct="0">
        <a:spcBef>
          <a:spcPct val="0"/>
        </a:spcBef>
        <a:spcAft>
          <a:spcPct val="0"/>
        </a:spcAft>
        <a:defRPr sz="4400" b="1">
          <a:solidFill>
            <a:srgbClr val="0B77B6"/>
          </a:solidFill>
          <a:latin typeface="Calibri" pitchFamily="34" charset="0"/>
        </a:defRPr>
      </a:lvl2pPr>
      <a:lvl3pPr algn="ctr" rtl="0" eaLnBrk="0" fontAlgn="base" hangingPunct="0">
        <a:spcBef>
          <a:spcPct val="0"/>
        </a:spcBef>
        <a:spcAft>
          <a:spcPct val="0"/>
        </a:spcAft>
        <a:defRPr sz="4400" b="1">
          <a:solidFill>
            <a:srgbClr val="0B77B6"/>
          </a:solidFill>
          <a:latin typeface="Calibri" pitchFamily="34" charset="0"/>
        </a:defRPr>
      </a:lvl3pPr>
      <a:lvl4pPr algn="ctr" rtl="0" eaLnBrk="0" fontAlgn="base" hangingPunct="0">
        <a:spcBef>
          <a:spcPct val="0"/>
        </a:spcBef>
        <a:spcAft>
          <a:spcPct val="0"/>
        </a:spcAft>
        <a:defRPr sz="4400" b="1">
          <a:solidFill>
            <a:srgbClr val="0B77B6"/>
          </a:solidFill>
          <a:latin typeface="Calibri" pitchFamily="34" charset="0"/>
        </a:defRPr>
      </a:lvl4pPr>
      <a:lvl5pPr algn="ctr" rtl="0" eaLnBrk="0" fontAlgn="base" hangingPunct="0">
        <a:spcBef>
          <a:spcPct val="0"/>
        </a:spcBef>
        <a:spcAft>
          <a:spcPct val="0"/>
        </a:spcAft>
        <a:defRPr sz="4400" b="1">
          <a:solidFill>
            <a:srgbClr val="0B77B6"/>
          </a:solidFill>
          <a:latin typeface="Calibri" pitchFamily="34" charset="0"/>
        </a:defRPr>
      </a:lvl5pPr>
      <a:lvl6pPr marL="457200" algn="ctr" rtl="0" fontAlgn="base">
        <a:spcBef>
          <a:spcPct val="0"/>
        </a:spcBef>
        <a:spcAft>
          <a:spcPct val="0"/>
        </a:spcAft>
        <a:defRPr sz="4400" b="1">
          <a:solidFill>
            <a:srgbClr val="0B77B6"/>
          </a:solidFill>
          <a:latin typeface="Calibri" pitchFamily="34" charset="0"/>
        </a:defRPr>
      </a:lvl6pPr>
      <a:lvl7pPr marL="914400" algn="ctr" rtl="0" fontAlgn="base">
        <a:spcBef>
          <a:spcPct val="0"/>
        </a:spcBef>
        <a:spcAft>
          <a:spcPct val="0"/>
        </a:spcAft>
        <a:defRPr sz="4400" b="1">
          <a:solidFill>
            <a:srgbClr val="0B77B6"/>
          </a:solidFill>
          <a:latin typeface="Calibri" pitchFamily="34" charset="0"/>
        </a:defRPr>
      </a:lvl7pPr>
      <a:lvl8pPr marL="1371600" algn="ctr" rtl="0" fontAlgn="base">
        <a:spcBef>
          <a:spcPct val="0"/>
        </a:spcBef>
        <a:spcAft>
          <a:spcPct val="0"/>
        </a:spcAft>
        <a:defRPr sz="4400" b="1">
          <a:solidFill>
            <a:srgbClr val="0B77B6"/>
          </a:solidFill>
          <a:latin typeface="Calibri" pitchFamily="34" charset="0"/>
        </a:defRPr>
      </a:lvl8pPr>
      <a:lvl9pPr marL="1828800" algn="ctr" rtl="0" fontAlgn="base">
        <a:spcBef>
          <a:spcPct val="0"/>
        </a:spcBef>
        <a:spcAft>
          <a:spcPct val="0"/>
        </a:spcAft>
        <a:defRPr sz="4400" b="1">
          <a:solidFill>
            <a:srgbClr val="0B77B6"/>
          </a:solidFill>
          <a:latin typeface="Calibri" pitchFamily="34" charset="0"/>
        </a:defRPr>
      </a:lvl9pPr>
    </p:titleStyle>
    <p:bodyStyle>
      <a:lvl1pPr marL="342900" indent="-342900" algn="l" rtl="0" eaLnBrk="0" fontAlgn="base" hangingPunct="0">
        <a:spcBef>
          <a:spcPct val="20000"/>
        </a:spcBef>
        <a:spcAft>
          <a:spcPct val="0"/>
        </a:spcAft>
        <a:buClr>
          <a:srgbClr val="0B77B6"/>
        </a:buClr>
        <a:buFont typeface="Arial" charset="0"/>
        <a:buChar char="•"/>
        <a:defRPr sz="3200" kern="1200">
          <a:solidFill>
            <a:srgbClr val="262626"/>
          </a:solidFill>
          <a:latin typeface="+mn-lt"/>
          <a:ea typeface="+mn-ea"/>
          <a:cs typeface="+mn-cs"/>
        </a:defRPr>
      </a:lvl1pPr>
      <a:lvl2pPr marL="742950" indent="-285750" algn="l" rtl="0" eaLnBrk="0" fontAlgn="base" hangingPunct="0">
        <a:spcBef>
          <a:spcPct val="20000"/>
        </a:spcBef>
        <a:spcAft>
          <a:spcPct val="0"/>
        </a:spcAft>
        <a:buClr>
          <a:srgbClr val="0B77B6"/>
        </a:buClr>
        <a:buFont typeface="Arial" charset="0"/>
        <a:buChar char="–"/>
        <a:defRPr sz="2800" kern="1200">
          <a:solidFill>
            <a:srgbClr val="262626"/>
          </a:solidFill>
          <a:latin typeface="+mn-lt"/>
          <a:ea typeface="+mn-ea"/>
          <a:cs typeface="+mn-cs"/>
        </a:defRPr>
      </a:lvl2pPr>
      <a:lvl3pPr marL="1143000" indent="-228600" algn="l" rtl="0" eaLnBrk="0" fontAlgn="base" hangingPunct="0">
        <a:spcBef>
          <a:spcPct val="20000"/>
        </a:spcBef>
        <a:spcAft>
          <a:spcPct val="0"/>
        </a:spcAft>
        <a:buClr>
          <a:srgbClr val="0B77B6"/>
        </a:buClr>
        <a:buFont typeface="Arial" charset="0"/>
        <a:buChar char="•"/>
        <a:defRPr sz="2400" kern="1200">
          <a:solidFill>
            <a:srgbClr val="262626"/>
          </a:solidFill>
          <a:latin typeface="+mn-lt"/>
          <a:ea typeface="+mn-ea"/>
          <a:cs typeface="+mn-cs"/>
        </a:defRPr>
      </a:lvl3pPr>
      <a:lvl4pPr marL="1600200" indent="-228600" algn="l" rtl="0" eaLnBrk="0" fontAlgn="base" hangingPunct="0">
        <a:spcBef>
          <a:spcPct val="20000"/>
        </a:spcBef>
        <a:spcAft>
          <a:spcPct val="0"/>
        </a:spcAft>
        <a:buClr>
          <a:srgbClr val="0B77B6"/>
        </a:buClr>
        <a:buFont typeface="Arial" charset="0"/>
        <a:buChar char="–"/>
        <a:defRPr sz="2000" kern="1200">
          <a:solidFill>
            <a:srgbClr val="262626"/>
          </a:solidFill>
          <a:latin typeface="+mn-lt"/>
          <a:ea typeface="+mn-ea"/>
          <a:cs typeface="+mn-cs"/>
        </a:defRPr>
      </a:lvl4pPr>
      <a:lvl5pPr marL="2057400" indent="-228600" algn="l" rtl="0" eaLnBrk="0" fontAlgn="base" hangingPunct="0">
        <a:spcBef>
          <a:spcPct val="20000"/>
        </a:spcBef>
        <a:spcAft>
          <a:spcPct val="0"/>
        </a:spcAft>
        <a:buClr>
          <a:srgbClr val="0B77B6"/>
        </a:buClr>
        <a:buFont typeface="Arial" charset="0"/>
        <a:buChar char="»"/>
        <a:defRPr sz="20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444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37891" name="Text Placeholder 2"/>
          <p:cNvSpPr>
            <a:spLocks noGrp="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rtl="0" eaLnBrk="0" fontAlgn="base" hangingPunct="0">
        <a:spcBef>
          <a:spcPct val="0"/>
        </a:spcBef>
        <a:spcAft>
          <a:spcPct val="0"/>
        </a:spcAft>
        <a:defRPr sz="4400" b="1" kern="1200">
          <a:solidFill>
            <a:srgbClr val="0B77B6"/>
          </a:solidFill>
          <a:latin typeface="+mj-lt"/>
          <a:ea typeface="+mj-ea"/>
          <a:cs typeface="+mj-cs"/>
        </a:defRPr>
      </a:lvl1pPr>
      <a:lvl2pPr algn="ctr" rtl="0" eaLnBrk="0" fontAlgn="base" hangingPunct="0">
        <a:spcBef>
          <a:spcPct val="0"/>
        </a:spcBef>
        <a:spcAft>
          <a:spcPct val="0"/>
        </a:spcAft>
        <a:defRPr sz="4400" b="1">
          <a:solidFill>
            <a:srgbClr val="0B77B6"/>
          </a:solidFill>
          <a:latin typeface="Calibri" pitchFamily="34" charset="0"/>
        </a:defRPr>
      </a:lvl2pPr>
      <a:lvl3pPr algn="ctr" rtl="0" eaLnBrk="0" fontAlgn="base" hangingPunct="0">
        <a:spcBef>
          <a:spcPct val="0"/>
        </a:spcBef>
        <a:spcAft>
          <a:spcPct val="0"/>
        </a:spcAft>
        <a:defRPr sz="4400" b="1">
          <a:solidFill>
            <a:srgbClr val="0B77B6"/>
          </a:solidFill>
          <a:latin typeface="Calibri" pitchFamily="34" charset="0"/>
        </a:defRPr>
      </a:lvl3pPr>
      <a:lvl4pPr algn="ctr" rtl="0" eaLnBrk="0" fontAlgn="base" hangingPunct="0">
        <a:spcBef>
          <a:spcPct val="0"/>
        </a:spcBef>
        <a:spcAft>
          <a:spcPct val="0"/>
        </a:spcAft>
        <a:defRPr sz="4400" b="1">
          <a:solidFill>
            <a:srgbClr val="0B77B6"/>
          </a:solidFill>
          <a:latin typeface="Calibri" pitchFamily="34" charset="0"/>
        </a:defRPr>
      </a:lvl4pPr>
      <a:lvl5pPr algn="ctr" rtl="0" eaLnBrk="0" fontAlgn="base" hangingPunct="0">
        <a:spcBef>
          <a:spcPct val="0"/>
        </a:spcBef>
        <a:spcAft>
          <a:spcPct val="0"/>
        </a:spcAft>
        <a:defRPr sz="4400" b="1">
          <a:solidFill>
            <a:srgbClr val="0B77B6"/>
          </a:solidFill>
          <a:latin typeface="Calibri" pitchFamily="34" charset="0"/>
        </a:defRPr>
      </a:lvl5pPr>
      <a:lvl6pPr marL="457200" algn="ctr" rtl="0" fontAlgn="base">
        <a:spcBef>
          <a:spcPct val="0"/>
        </a:spcBef>
        <a:spcAft>
          <a:spcPct val="0"/>
        </a:spcAft>
        <a:defRPr sz="4400" b="1">
          <a:solidFill>
            <a:srgbClr val="0B77B6"/>
          </a:solidFill>
          <a:latin typeface="Calibri" pitchFamily="34" charset="0"/>
        </a:defRPr>
      </a:lvl6pPr>
      <a:lvl7pPr marL="914400" algn="ctr" rtl="0" fontAlgn="base">
        <a:spcBef>
          <a:spcPct val="0"/>
        </a:spcBef>
        <a:spcAft>
          <a:spcPct val="0"/>
        </a:spcAft>
        <a:defRPr sz="4400" b="1">
          <a:solidFill>
            <a:srgbClr val="0B77B6"/>
          </a:solidFill>
          <a:latin typeface="Calibri" pitchFamily="34" charset="0"/>
        </a:defRPr>
      </a:lvl7pPr>
      <a:lvl8pPr marL="1371600" algn="ctr" rtl="0" fontAlgn="base">
        <a:spcBef>
          <a:spcPct val="0"/>
        </a:spcBef>
        <a:spcAft>
          <a:spcPct val="0"/>
        </a:spcAft>
        <a:defRPr sz="4400" b="1">
          <a:solidFill>
            <a:srgbClr val="0B77B6"/>
          </a:solidFill>
          <a:latin typeface="Calibri" pitchFamily="34" charset="0"/>
        </a:defRPr>
      </a:lvl8pPr>
      <a:lvl9pPr marL="1828800" algn="ctr" rtl="0" fontAlgn="base">
        <a:spcBef>
          <a:spcPct val="0"/>
        </a:spcBef>
        <a:spcAft>
          <a:spcPct val="0"/>
        </a:spcAft>
        <a:defRPr sz="4400" b="1">
          <a:solidFill>
            <a:srgbClr val="0B77B6"/>
          </a:solidFill>
          <a:latin typeface="Calibri" pitchFamily="34" charset="0"/>
        </a:defRPr>
      </a:lvl9pPr>
    </p:titleStyle>
    <p:bodyStyle>
      <a:lvl1pPr marL="342900" indent="-342900" algn="l" rtl="0" eaLnBrk="0" fontAlgn="base" hangingPunct="0">
        <a:spcBef>
          <a:spcPct val="20000"/>
        </a:spcBef>
        <a:spcAft>
          <a:spcPct val="0"/>
        </a:spcAft>
        <a:buClr>
          <a:srgbClr val="0B77B6"/>
        </a:buClr>
        <a:buFont typeface="Arial" charset="0"/>
        <a:buChar char="•"/>
        <a:defRPr sz="3200" kern="1200">
          <a:solidFill>
            <a:srgbClr val="262626"/>
          </a:solidFill>
          <a:latin typeface="+mn-lt"/>
          <a:ea typeface="+mn-ea"/>
          <a:cs typeface="+mn-cs"/>
        </a:defRPr>
      </a:lvl1pPr>
      <a:lvl2pPr marL="742950" indent="-285750" algn="l" rtl="0" eaLnBrk="0" fontAlgn="base" hangingPunct="0">
        <a:spcBef>
          <a:spcPct val="20000"/>
        </a:spcBef>
        <a:spcAft>
          <a:spcPct val="0"/>
        </a:spcAft>
        <a:buClr>
          <a:srgbClr val="0B77B6"/>
        </a:buClr>
        <a:buFont typeface="Arial" charset="0"/>
        <a:buChar char="–"/>
        <a:defRPr sz="2800" kern="1200">
          <a:solidFill>
            <a:srgbClr val="262626"/>
          </a:solidFill>
          <a:latin typeface="+mn-lt"/>
          <a:ea typeface="+mn-ea"/>
          <a:cs typeface="+mn-cs"/>
        </a:defRPr>
      </a:lvl2pPr>
      <a:lvl3pPr marL="1143000" indent="-228600" algn="l" rtl="0" eaLnBrk="0" fontAlgn="base" hangingPunct="0">
        <a:spcBef>
          <a:spcPct val="20000"/>
        </a:spcBef>
        <a:spcAft>
          <a:spcPct val="0"/>
        </a:spcAft>
        <a:buClr>
          <a:srgbClr val="0B77B6"/>
        </a:buClr>
        <a:buFont typeface="Arial" charset="0"/>
        <a:buChar char="•"/>
        <a:defRPr sz="2400" kern="1200">
          <a:solidFill>
            <a:srgbClr val="262626"/>
          </a:solidFill>
          <a:latin typeface="+mn-lt"/>
          <a:ea typeface="+mn-ea"/>
          <a:cs typeface="+mn-cs"/>
        </a:defRPr>
      </a:lvl3pPr>
      <a:lvl4pPr marL="1600200" indent="-228600" algn="l" rtl="0" eaLnBrk="0" fontAlgn="base" hangingPunct="0">
        <a:spcBef>
          <a:spcPct val="20000"/>
        </a:spcBef>
        <a:spcAft>
          <a:spcPct val="0"/>
        </a:spcAft>
        <a:buClr>
          <a:srgbClr val="0B77B6"/>
        </a:buClr>
        <a:buFont typeface="Arial" charset="0"/>
        <a:buChar char="–"/>
        <a:defRPr sz="2000" kern="1200">
          <a:solidFill>
            <a:srgbClr val="262626"/>
          </a:solidFill>
          <a:latin typeface="+mn-lt"/>
          <a:ea typeface="+mn-ea"/>
          <a:cs typeface="+mn-cs"/>
        </a:defRPr>
      </a:lvl4pPr>
      <a:lvl5pPr marL="2057400" indent="-228600" algn="l" rtl="0" eaLnBrk="0" fontAlgn="base" hangingPunct="0">
        <a:spcBef>
          <a:spcPct val="20000"/>
        </a:spcBef>
        <a:spcAft>
          <a:spcPct val="0"/>
        </a:spcAft>
        <a:buClr>
          <a:srgbClr val="0B77B6"/>
        </a:buClr>
        <a:buFont typeface="Arial" charset="0"/>
        <a:buChar char="»"/>
        <a:defRPr sz="20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444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50179" name="Text Placeholder 2"/>
          <p:cNvSpPr>
            <a:spLocks noGrp="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ctr" rtl="0" eaLnBrk="0" fontAlgn="base" hangingPunct="0">
        <a:spcBef>
          <a:spcPct val="0"/>
        </a:spcBef>
        <a:spcAft>
          <a:spcPct val="0"/>
        </a:spcAft>
        <a:defRPr sz="4400" b="1" kern="1200">
          <a:solidFill>
            <a:srgbClr val="0B77B6"/>
          </a:solidFill>
          <a:latin typeface="+mj-lt"/>
          <a:ea typeface="+mj-ea"/>
          <a:cs typeface="+mj-cs"/>
        </a:defRPr>
      </a:lvl1pPr>
      <a:lvl2pPr algn="ctr" rtl="0" eaLnBrk="0" fontAlgn="base" hangingPunct="0">
        <a:spcBef>
          <a:spcPct val="0"/>
        </a:spcBef>
        <a:spcAft>
          <a:spcPct val="0"/>
        </a:spcAft>
        <a:defRPr sz="4400" b="1">
          <a:solidFill>
            <a:srgbClr val="0B77B6"/>
          </a:solidFill>
          <a:latin typeface="Calibri" pitchFamily="34" charset="0"/>
        </a:defRPr>
      </a:lvl2pPr>
      <a:lvl3pPr algn="ctr" rtl="0" eaLnBrk="0" fontAlgn="base" hangingPunct="0">
        <a:spcBef>
          <a:spcPct val="0"/>
        </a:spcBef>
        <a:spcAft>
          <a:spcPct val="0"/>
        </a:spcAft>
        <a:defRPr sz="4400" b="1">
          <a:solidFill>
            <a:srgbClr val="0B77B6"/>
          </a:solidFill>
          <a:latin typeface="Calibri" pitchFamily="34" charset="0"/>
        </a:defRPr>
      </a:lvl3pPr>
      <a:lvl4pPr algn="ctr" rtl="0" eaLnBrk="0" fontAlgn="base" hangingPunct="0">
        <a:spcBef>
          <a:spcPct val="0"/>
        </a:spcBef>
        <a:spcAft>
          <a:spcPct val="0"/>
        </a:spcAft>
        <a:defRPr sz="4400" b="1">
          <a:solidFill>
            <a:srgbClr val="0B77B6"/>
          </a:solidFill>
          <a:latin typeface="Calibri" pitchFamily="34" charset="0"/>
        </a:defRPr>
      </a:lvl4pPr>
      <a:lvl5pPr algn="ctr" rtl="0" eaLnBrk="0" fontAlgn="base" hangingPunct="0">
        <a:spcBef>
          <a:spcPct val="0"/>
        </a:spcBef>
        <a:spcAft>
          <a:spcPct val="0"/>
        </a:spcAft>
        <a:defRPr sz="4400" b="1">
          <a:solidFill>
            <a:srgbClr val="0B77B6"/>
          </a:solidFill>
          <a:latin typeface="Calibri" pitchFamily="34" charset="0"/>
        </a:defRPr>
      </a:lvl5pPr>
      <a:lvl6pPr marL="457200" algn="ctr" rtl="0" fontAlgn="base">
        <a:spcBef>
          <a:spcPct val="0"/>
        </a:spcBef>
        <a:spcAft>
          <a:spcPct val="0"/>
        </a:spcAft>
        <a:defRPr sz="4400" b="1">
          <a:solidFill>
            <a:srgbClr val="0B77B6"/>
          </a:solidFill>
          <a:latin typeface="Calibri" pitchFamily="34" charset="0"/>
        </a:defRPr>
      </a:lvl6pPr>
      <a:lvl7pPr marL="914400" algn="ctr" rtl="0" fontAlgn="base">
        <a:spcBef>
          <a:spcPct val="0"/>
        </a:spcBef>
        <a:spcAft>
          <a:spcPct val="0"/>
        </a:spcAft>
        <a:defRPr sz="4400" b="1">
          <a:solidFill>
            <a:srgbClr val="0B77B6"/>
          </a:solidFill>
          <a:latin typeface="Calibri" pitchFamily="34" charset="0"/>
        </a:defRPr>
      </a:lvl7pPr>
      <a:lvl8pPr marL="1371600" algn="ctr" rtl="0" fontAlgn="base">
        <a:spcBef>
          <a:spcPct val="0"/>
        </a:spcBef>
        <a:spcAft>
          <a:spcPct val="0"/>
        </a:spcAft>
        <a:defRPr sz="4400" b="1">
          <a:solidFill>
            <a:srgbClr val="0B77B6"/>
          </a:solidFill>
          <a:latin typeface="Calibri" pitchFamily="34" charset="0"/>
        </a:defRPr>
      </a:lvl8pPr>
      <a:lvl9pPr marL="1828800" algn="ctr" rtl="0" fontAlgn="base">
        <a:spcBef>
          <a:spcPct val="0"/>
        </a:spcBef>
        <a:spcAft>
          <a:spcPct val="0"/>
        </a:spcAft>
        <a:defRPr sz="4400" b="1">
          <a:solidFill>
            <a:srgbClr val="0B77B6"/>
          </a:solidFill>
          <a:latin typeface="Calibri" pitchFamily="34" charset="0"/>
        </a:defRPr>
      </a:lvl9pPr>
    </p:titleStyle>
    <p:bodyStyle>
      <a:lvl1pPr marL="342900" indent="-342900" algn="l" rtl="0" eaLnBrk="0" fontAlgn="base" hangingPunct="0">
        <a:spcBef>
          <a:spcPct val="20000"/>
        </a:spcBef>
        <a:spcAft>
          <a:spcPct val="0"/>
        </a:spcAft>
        <a:buClr>
          <a:srgbClr val="0B77B6"/>
        </a:buClr>
        <a:buFont typeface="Arial" charset="0"/>
        <a:buChar char="•"/>
        <a:defRPr sz="3200" kern="1200">
          <a:solidFill>
            <a:srgbClr val="262626"/>
          </a:solidFill>
          <a:latin typeface="+mn-lt"/>
          <a:ea typeface="+mn-ea"/>
          <a:cs typeface="+mn-cs"/>
        </a:defRPr>
      </a:lvl1pPr>
      <a:lvl2pPr marL="742950" indent="-285750" algn="l" rtl="0" eaLnBrk="0" fontAlgn="base" hangingPunct="0">
        <a:spcBef>
          <a:spcPct val="20000"/>
        </a:spcBef>
        <a:spcAft>
          <a:spcPct val="0"/>
        </a:spcAft>
        <a:buClr>
          <a:srgbClr val="0B77B6"/>
        </a:buClr>
        <a:buFont typeface="Arial" charset="0"/>
        <a:buChar char="–"/>
        <a:defRPr sz="2800" kern="1200">
          <a:solidFill>
            <a:srgbClr val="262626"/>
          </a:solidFill>
          <a:latin typeface="+mn-lt"/>
          <a:ea typeface="+mn-ea"/>
          <a:cs typeface="+mn-cs"/>
        </a:defRPr>
      </a:lvl2pPr>
      <a:lvl3pPr marL="1143000" indent="-228600" algn="l" rtl="0" eaLnBrk="0" fontAlgn="base" hangingPunct="0">
        <a:spcBef>
          <a:spcPct val="20000"/>
        </a:spcBef>
        <a:spcAft>
          <a:spcPct val="0"/>
        </a:spcAft>
        <a:buClr>
          <a:srgbClr val="0B77B6"/>
        </a:buClr>
        <a:buFont typeface="Arial" charset="0"/>
        <a:buChar char="•"/>
        <a:defRPr sz="2400" kern="1200">
          <a:solidFill>
            <a:srgbClr val="262626"/>
          </a:solidFill>
          <a:latin typeface="+mn-lt"/>
          <a:ea typeface="+mn-ea"/>
          <a:cs typeface="+mn-cs"/>
        </a:defRPr>
      </a:lvl3pPr>
      <a:lvl4pPr marL="1600200" indent="-228600" algn="l" rtl="0" eaLnBrk="0" fontAlgn="base" hangingPunct="0">
        <a:spcBef>
          <a:spcPct val="20000"/>
        </a:spcBef>
        <a:spcAft>
          <a:spcPct val="0"/>
        </a:spcAft>
        <a:buClr>
          <a:srgbClr val="0B77B6"/>
        </a:buClr>
        <a:buFont typeface="Arial" charset="0"/>
        <a:buChar char="–"/>
        <a:defRPr sz="2000" kern="1200">
          <a:solidFill>
            <a:srgbClr val="262626"/>
          </a:solidFill>
          <a:latin typeface="+mn-lt"/>
          <a:ea typeface="+mn-ea"/>
          <a:cs typeface="+mn-cs"/>
        </a:defRPr>
      </a:lvl4pPr>
      <a:lvl5pPr marL="2057400" indent="-228600" algn="l" rtl="0" eaLnBrk="0" fontAlgn="base" hangingPunct="0">
        <a:spcBef>
          <a:spcPct val="20000"/>
        </a:spcBef>
        <a:spcAft>
          <a:spcPct val="0"/>
        </a:spcAft>
        <a:buClr>
          <a:srgbClr val="0B77B6"/>
        </a:buClr>
        <a:buFont typeface="Arial" charset="0"/>
        <a:buChar char="»"/>
        <a:defRPr sz="20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9604947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7.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2.wmf"/><Relationship Id="rId3" Type="http://schemas.openxmlformats.org/officeDocument/2006/relationships/slideLayout" Target="../slideLayouts/slideLayout48.xml"/><Relationship Id="rId7" Type="http://schemas.openxmlformats.org/officeDocument/2006/relationships/image" Target="../media/image39.wmf"/><Relationship Id="rId12" Type="http://schemas.openxmlformats.org/officeDocument/2006/relationships/oleObject" Target="../embeddings/oleObject22.bin"/><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41.wmf"/><Relationship Id="rId5" Type="http://schemas.openxmlformats.org/officeDocument/2006/relationships/image" Target="../media/image44.jpeg"/><Relationship Id="rId10" Type="http://schemas.openxmlformats.org/officeDocument/2006/relationships/oleObject" Target="../embeddings/oleObject21.bin"/><Relationship Id="rId4" Type="http://schemas.openxmlformats.org/officeDocument/2006/relationships/image" Target="../media/image43.jpeg"/><Relationship Id="rId9" Type="http://schemas.openxmlformats.org/officeDocument/2006/relationships/image" Target="../media/image4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9.wmf"/><Relationship Id="rId3" Type="http://schemas.openxmlformats.org/officeDocument/2006/relationships/slideLayout" Target="../slideLayouts/slideLayout48.xml"/><Relationship Id="rId7" Type="http://schemas.openxmlformats.org/officeDocument/2006/relationships/image" Target="../media/image46.wmf"/><Relationship Id="rId12" Type="http://schemas.openxmlformats.org/officeDocument/2006/relationships/oleObject" Target="../embeddings/oleObject27.bin"/><Relationship Id="rId2" Type="http://schemas.openxmlformats.org/officeDocument/2006/relationships/tags" Target="../tags/tag11.xml"/><Relationship Id="rId16" Type="http://schemas.openxmlformats.org/officeDocument/2006/relationships/image" Target="../media/image51.jpeg"/><Relationship Id="rId1" Type="http://schemas.openxmlformats.org/officeDocument/2006/relationships/vmlDrawing" Target="../drawings/vmlDrawing8.vml"/><Relationship Id="rId6" Type="http://schemas.openxmlformats.org/officeDocument/2006/relationships/oleObject" Target="../embeddings/oleObject24.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7.wmf"/><Relationship Id="rId14"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slideLayout" Target="../slideLayouts/slideLayout48.xml"/><Relationship Id="rId7" Type="http://schemas.openxmlformats.org/officeDocument/2006/relationships/oleObject" Target="../embeddings/oleObject30.bin"/><Relationship Id="rId12" Type="http://schemas.openxmlformats.org/officeDocument/2006/relationships/image" Target="../media/image61.wmf"/><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58.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60.wmf"/><Relationship Id="rId4" Type="http://schemas.openxmlformats.org/officeDocument/2006/relationships/image" Target="../media/image62.png"/><Relationship Id="rId9"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48.xml"/><Relationship Id="rId7" Type="http://schemas.openxmlformats.org/officeDocument/2006/relationships/image" Target="../media/image64.wmf"/><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63.wmf"/><Relationship Id="rId10" Type="http://schemas.openxmlformats.org/officeDocument/2006/relationships/image" Target="../media/image66.png"/><Relationship Id="rId4" Type="http://schemas.openxmlformats.org/officeDocument/2006/relationships/oleObject" Target="../embeddings/oleObject33.bin"/><Relationship Id="rId9" Type="http://schemas.openxmlformats.org/officeDocument/2006/relationships/image" Target="../media/image65.wmf"/></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47.xml"/><Relationship Id="rId1" Type="http://schemas.openxmlformats.org/officeDocument/2006/relationships/tags" Target="../tags/tag14.xml"/><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8.xml"/><Relationship Id="rId1" Type="http://schemas.openxmlformats.org/officeDocument/2006/relationships/tags" Target="../tags/tag15.xml"/><Relationship Id="rId4" Type="http://schemas.openxmlformats.org/officeDocument/2006/relationships/image" Target="../media/image6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hyperlink" Target="http://opencourses.uoa.gr/courses/DI4/" TargetMode="External"/><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8.xml"/><Relationship Id="rId1" Type="http://schemas.openxmlformats.org/officeDocument/2006/relationships/tags" Target="../tags/tag16.xml"/><Relationship Id="rId5" Type="http://schemas.openxmlformats.org/officeDocument/2006/relationships/image" Target="../media/image70.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48.xml"/><Relationship Id="rId7" Type="http://schemas.openxmlformats.org/officeDocument/2006/relationships/oleObject" Target="../embeddings/oleObject1.bin"/><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52.xml"/><Relationship Id="rId7" Type="http://schemas.openxmlformats.org/officeDocument/2006/relationships/image" Target="../media/image12.w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13.w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54.xml"/><Relationship Id="rId7" Type="http://schemas.openxmlformats.org/officeDocument/2006/relationships/image" Target="../media/image15.w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8.xml"/><Relationship Id="rId1" Type="http://schemas.openxmlformats.org/officeDocument/2006/relationships/tags" Target="../tags/tag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7.jpeg"/><Relationship Id="rId3" Type="http://schemas.openxmlformats.org/officeDocument/2006/relationships/slideLayout" Target="../slideLayouts/slideLayout48.xml"/><Relationship Id="rId7" Type="http://schemas.openxmlformats.org/officeDocument/2006/relationships/oleObject" Target="../embeddings/oleObject8.bin"/><Relationship Id="rId12" Type="http://schemas.openxmlformats.org/officeDocument/2006/relationships/image" Target="../media/image25.w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4.wmf"/><Relationship Id="rId4" Type="http://schemas.openxmlformats.org/officeDocument/2006/relationships/image" Target="../media/image26.jpeg"/><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54.xml"/><Relationship Id="rId7" Type="http://schemas.openxmlformats.org/officeDocument/2006/relationships/image" Target="../media/image29.w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32.jpeg"/><Relationship Id="rId5" Type="http://schemas.openxmlformats.org/officeDocument/2006/relationships/image" Target="../media/image28.wmf"/><Relationship Id="rId10" Type="http://schemas.openxmlformats.org/officeDocument/2006/relationships/image" Target="../media/image31.jpg"/><Relationship Id="rId4" Type="http://schemas.openxmlformats.org/officeDocument/2006/relationships/oleObject" Target="../embeddings/oleObject11.bin"/><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8.bin"/><Relationship Id="rId3" Type="http://schemas.openxmlformats.org/officeDocument/2006/relationships/slideLayout" Target="../slideLayouts/slideLayout48.xml"/><Relationship Id="rId7" Type="http://schemas.openxmlformats.org/officeDocument/2006/relationships/oleObject" Target="../embeddings/oleObject15.bin"/><Relationship Id="rId12" Type="http://schemas.openxmlformats.org/officeDocument/2006/relationships/image" Target="../media/image36.w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33.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5.wmf"/><Relationship Id="rId4" Type="http://schemas.openxmlformats.org/officeDocument/2006/relationships/image" Target="../media/image38.png"/><Relationship Id="rId9" Type="http://schemas.openxmlformats.org/officeDocument/2006/relationships/oleObject" Target="../embeddings/oleObject16.bin"/><Relationship Id="rId14"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Ηλεκτρονική</a:t>
            </a:r>
            <a:endParaRPr lang="el-GR" dirty="0">
              <a:solidFill>
                <a:srgbClr val="5075BC"/>
              </a:solidFill>
            </a:endParaRPr>
          </a:p>
        </p:txBody>
      </p:sp>
      <p:sp>
        <p:nvSpPr>
          <p:cNvPr id="3" name="Υπότιτλος 2"/>
          <p:cNvSpPr>
            <a:spLocks noGrp="1"/>
          </p:cNvSpPr>
          <p:nvPr>
            <p:ph type="subTitle" idx="1"/>
          </p:nvPr>
        </p:nvSpPr>
        <p:spPr>
          <a:xfrm>
            <a:off x="683568" y="3384822"/>
            <a:ext cx="7776864" cy="2996506"/>
          </a:xfrm>
        </p:spPr>
        <p:txBody>
          <a:bodyPr>
            <a:noAutofit/>
          </a:bodyPr>
          <a:lstStyle/>
          <a:p>
            <a:r>
              <a:rPr lang="el-GR" sz="2800" dirty="0">
                <a:solidFill>
                  <a:srgbClr val="5075BC"/>
                </a:solidFill>
                <a:latin typeface="+mj-lt"/>
                <a:ea typeface="+mj-ea"/>
                <a:cs typeface="+mj-cs"/>
              </a:rPr>
              <a:t>Ενότητα 8</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Απόκριση κατά Συχνότητα </a:t>
            </a:r>
            <a:r>
              <a:rPr lang="el-GR" sz="2800" dirty="0" smtClean="0"/>
              <a:t>των</a:t>
            </a:r>
            <a:r>
              <a:rPr lang="en-US" sz="2800" dirty="0" smtClean="0"/>
              <a:t> </a:t>
            </a:r>
            <a:r>
              <a:rPr lang="el-GR" sz="2800" dirty="0" smtClean="0"/>
              <a:t>Ενισχυτών </a:t>
            </a:r>
            <a:r>
              <a:rPr lang="el-GR" sz="2800" dirty="0"/>
              <a:t>μιας </a:t>
            </a:r>
            <a:r>
              <a:rPr lang="el-GR" sz="2800" dirty="0" smtClean="0"/>
              <a:t>βαθμίδας</a:t>
            </a:r>
            <a:r>
              <a:rPr lang="en-US" sz="2800" dirty="0" smtClean="0"/>
              <a:t> </a:t>
            </a:r>
            <a:r>
              <a:rPr lang="el-GR" sz="2800" smtClean="0"/>
              <a:t>με </a:t>
            </a:r>
            <a:r>
              <a:rPr lang="el-GR" sz="2800" dirty="0"/>
              <a:t>διπολικά </a:t>
            </a:r>
            <a:r>
              <a:rPr lang="el-GR" sz="2800" dirty="0" smtClean="0"/>
              <a:t>τρανζίστορ</a:t>
            </a:r>
          </a:p>
          <a:p>
            <a:endParaRPr lang="el-GR" sz="2800" dirty="0" smtClean="0"/>
          </a:p>
          <a:p>
            <a:r>
              <a:rPr lang="el-GR" sz="2800" dirty="0"/>
              <a:t>Αγγελική </a:t>
            </a:r>
            <a:r>
              <a:rPr lang="el-GR" sz="2800" dirty="0" err="1"/>
              <a:t>Αραπογιάννη</a:t>
            </a:r>
            <a:endParaRPr lang="en-US" sz="2800" dirty="0"/>
          </a:p>
          <a:p>
            <a:r>
              <a:rPr lang="el-GR" sz="2800" dirty="0"/>
              <a:t>Τμήμα Πληροφορικής και Τηλεπικοινωνιών</a:t>
            </a:r>
          </a:p>
          <a:p>
            <a:endParaRPr lang="el-GR" sz="2800" dirty="0" smtClean="0"/>
          </a:p>
        </p:txBody>
      </p:sp>
    </p:spTree>
    <p:custDataLst>
      <p:tags r:id="rId1"/>
    </p:custDataLst>
    <p:extLst>
      <p:ext uri="{BB962C8B-B14F-4D97-AF65-F5344CB8AC3E}">
        <p14:creationId xmlns:p14="http://schemas.microsoft.com/office/powerpoint/2010/main" val="2631433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Απόκριση </a:t>
            </a:r>
            <a:r>
              <a:rPr lang="el-GR" dirty="0"/>
              <a:t>ενισχυτή κοινού </a:t>
            </a:r>
            <a:r>
              <a:rPr lang="el-GR" dirty="0" err="1"/>
              <a:t>Εκπομπού</a:t>
            </a:r>
            <a:r>
              <a:rPr lang="el-GR" dirty="0"/>
              <a:t> στις υψηλές </a:t>
            </a:r>
            <a:r>
              <a:rPr lang="el-GR" dirty="0" smtClean="0"/>
              <a:t>συχνότητες (1από2)</a:t>
            </a:r>
            <a:endParaRPr lang="el-GR" dirty="0"/>
          </a:p>
        </p:txBody>
      </p:sp>
      <p:pic>
        <p:nvPicPr>
          <p:cNvPr id="6" name="Picture 5" descr="Ισοδύναμο κύκλωμα μικρού σήματος ενισχυτή κοινού εκπομπού με κόμβους Β' και C."/>
          <p:cNvPicPr>
            <a:picLocks noGrp="1" noChangeAspect="1" noChangeArrowheads="1"/>
          </p:cNvPicPr>
          <p:nvPr>
            <p:ph idx="1"/>
          </p:nvPr>
        </p:nvPicPr>
        <p:blipFill>
          <a:blip r:embed="rId4"/>
          <a:srcRect b="9497"/>
          <a:stretch>
            <a:fillRect/>
          </a:stretch>
        </p:blipFill>
        <p:spPr bwMode="auto">
          <a:xfrm>
            <a:off x="107504" y="1556792"/>
            <a:ext cx="5622217" cy="1656184"/>
          </a:xfrm>
          <a:prstGeom prst="rect">
            <a:avLst/>
          </a:prstGeom>
          <a:noFill/>
          <a:ln w="9525">
            <a:noFill/>
            <a:miter lim="800000"/>
            <a:headEnd/>
            <a:tailEnd/>
          </a:ln>
        </p:spPr>
      </p:pic>
      <p:pic>
        <p:nvPicPr>
          <p:cNvPr id="7" name="Picture 6" descr="Ισοδύναμο κύκλωμα μικρού σήματος ενισχυτή κοινού εκπομπού με RL'=ro παράλληλη με RC παράλληλη με RL&#10;και R'sig = rπ παράλληλη με rx + Rsig παράλληλη με RB)."/>
          <p:cNvPicPr>
            <a:picLocks noChangeAspect="1" noChangeArrowheads="1"/>
          </p:cNvPicPr>
          <p:nvPr/>
        </p:nvPicPr>
        <p:blipFill>
          <a:blip r:embed="rId5"/>
          <a:srcRect b="34402"/>
          <a:stretch>
            <a:fillRect/>
          </a:stretch>
        </p:blipFill>
        <p:spPr bwMode="auto">
          <a:xfrm>
            <a:off x="120708" y="3049711"/>
            <a:ext cx="4537075" cy="1990725"/>
          </a:xfrm>
          <a:prstGeom prst="rect">
            <a:avLst/>
          </a:prstGeom>
          <a:noFill/>
          <a:ln w="9525">
            <a:noFill/>
            <a:miter lim="800000"/>
            <a:headEnd/>
            <a:tailEnd/>
          </a:ln>
        </p:spPr>
      </p:pic>
      <p:graphicFrame>
        <p:nvGraphicFramePr>
          <p:cNvPr id="8" name="Object 8"/>
          <p:cNvGraphicFramePr>
            <a:graphicFrameLocks noChangeAspect="1"/>
          </p:cNvGraphicFramePr>
          <p:nvPr>
            <p:extLst>
              <p:ext uri="{D42A27DB-BD31-4B8C-83A1-F6EECF244321}">
                <p14:modId xmlns:p14="http://schemas.microsoft.com/office/powerpoint/2010/main" val="3374905133"/>
              </p:ext>
            </p:extLst>
          </p:nvPr>
        </p:nvGraphicFramePr>
        <p:xfrm>
          <a:off x="4954645" y="2971130"/>
          <a:ext cx="4162425" cy="762000"/>
        </p:xfrm>
        <a:graphic>
          <a:graphicData uri="http://schemas.openxmlformats.org/presentationml/2006/ole">
            <mc:AlternateContent xmlns:mc="http://schemas.openxmlformats.org/markup-compatibility/2006">
              <mc:Choice xmlns:v="urn:schemas-microsoft-com:vml" Requires="v">
                <p:oleObj spid="_x0000_s341030" name="Equation" r:id="rId6" imgW="2425680" imgH="444240" progId="Equation.3">
                  <p:embed/>
                </p:oleObj>
              </mc:Choice>
              <mc:Fallback>
                <p:oleObj name="Equation" r:id="rId6" imgW="242568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4645" y="2971130"/>
                        <a:ext cx="4162425" cy="762000"/>
                      </a:xfrm>
                      <a:prstGeom prst="rect">
                        <a:avLst/>
                      </a:prstGeom>
                      <a:noFill/>
                      <a:ln>
                        <a:noFill/>
                      </a:ln>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2132868206"/>
              </p:ext>
            </p:extLst>
          </p:nvPr>
        </p:nvGraphicFramePr>
        <p:xfrm>
          <a:off x="5091170" y="3836318"/>
          <a:ext cx="2663825" cy="417512"/>
        </p:xfrm>
        <a:graphic>
          <a:graphicData uri="http://schemas.openxmlformats.org/presentationml/2006/ole">
            <mc:AlternateContent xmlns:mc="http://schemas.openxmlformats.org/markup-compatibility/2006">
              <mc:Choice xmlns:v="urn:schemas-microsoft-com:vml" Requires="v">
                <p:oleObj spid="_x0000_s341031" name="Εξίσωση" r:id="rId8" imgW="1625400" imgH="253800" progId="Equation.3">
                  <p:embed/>
                </p:oleObj>
              </mc:Choice>
              <mc:Fallback>
                <p:oleObj name="Εξίσωση" r:id="rId8" imgW="162540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1170" y="3836318"/>
                        <a:ext cx="2663825" cy="417512"/>
                      </a:xfrm>
                      <a:prstGeom prst="rect">
                        <a:avLst/>
                      </a:prstGeom>
                      <a:noFill/>
                      <a:ln>
                        <a:noFill/>
                      </a:ln>
                    </p:spPr>
                  </p:pic>
                </p:oleObj>
              </mc:Fallback>
            </mc:AlternateContent>
          </a:graphicData>
        </a:graphic>
      </p:graphicFrame>
      <p:grpSp>
        <p:nvGrpSpPr>
          <p:cNvPr id="10" name="Ομάδα 9" descr="Συναρτήσεις από τους κόμβους B' και C"/>
          <p:cNvGrpSpPr/>
          <p:nvPr/>
        </p:nvGrpSpPr>
        <p:grpSpPr>
          <a:xfrm>
            <a:off x="554095" y="4785475"/>
            <a:ext cx="7200900" cy="1820863"/>
            <a:chOff x="395288" y="4632325"/>
            <a:chExt cx="7200900" cy="1820863"/>
          </a:xfrm>
        </p:grpSpPr>
        <p:sp>
          <p:nvSpPr>
            <p:cNvPr id="11" name="Text Box 10" descr="Συναρτήσεις από τους κόμβους B' και C"/>
            <p:cNvSpPr txBox="1">
              <a:spLocks noChangeArrowheads="1"/>
            </p:cNvSpPr>
            <p:nvPr/>
          </p:nvSpPr>
          <p:spPr bwMode="auto">
            <a:xfrm>
              <a:off x="395288" y="4848225"/>
              <a:ext cx="2305050" cy="366713"/>
            </a:xfrm>
            <a:prstGeom prst="rect">
              <a:avLst/>
            </a:prstGeom>
            <a:noFill/>
            <a:ln w="9525">
              <a:noFill/>
              <a:miter lim="800000"/>
              <a:headEnd/>
              <a:tailEnd/>
            </a:ln>
          </p:spPr>
          <p:txBody>
            <a:bodyPr>
              <a:spAutoFit/>
            </a:bodyPr>
            <a:lstStyle/>
            <a:p>
              <a:pPr>
                <a:spcBef>
                  <a:spcPct val="50000"/>
                </a:spcBef>
              </a:pPr>
              <a:r>
                <a:rPr lang="el-GR"/>
                <a:t> Από τον κόμβο Β΄:</a:t>
              </a:r>
            </a:p>
          </p:txBody>
        </p:sp>
        <p:graphicFrame>
          <p:nvGraphicFramePr>
            <p:cNvPr id="13" name="Object 12" descr="[DECORATIVE]"/>
            <p:cNvGraphicFramePr>
              <a:graphicFrameLocks noChangeAspect="1"/>
            </p:cNvGraphicFramePr>
            <p:nvPr>
              <p:extLst>
                <p:ext uri="{D42A27DB-BD31-4B8C-83A1-F6EECF244321}">
                  <p14:modId xmlns:p14="http://schemas.microsoft.com/office/powerpoint/2010/main" val="1686505930"/>
                </p:ext>
              </p:extLst>
            </p:nvPr>
          </p:nvGraphicFramePr>
          <p:xfrm>
            <a:off x="2922588" y="4632325"/>
            <a:ext cx="3508375" cy="827088"/>
          </p:xfrm>
          <a:graphic>
            <a:graphicData uri="http://schemas.openxmlformats.org/presentationml/2006/ole">
              <mc:AlternateContent xmlns:mc="http://schemas.openxmlformats.org/markup-compatibility/2006">
                <mc:Choice xmlns:v="urn:schemas-microsoft-com:vml" Requires="v">
                  <p:oleObj spid="_x0000_s341032" name="Equation" r:id="rId10" imgW="2044440" imgH="482400" progId="Equation.3">
                    <p:embed/>
                  </p:oleObj>
                </mc:Choice>
                <mc:Fallback>
                  <p:oleObj name="Equation" r:id="rId10" imgW="2044440" imgH="482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588" y="4632325"/>
                          <a:ext cx="350837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2" name="Text Box 11" descr="[DECORATIVE]"/>
            <p:cNvSpPr txBox="1">
              <a:spLocks noChangeArrowheads="1"/>
            </p:cNvSpPr>
            <p:nvPr/>
          </p:nvSpPr>
          <p:spPr bwMode="auto">
            <a:xfrm>
              <a:off x="468313" y="5929313"/>
              <a:ext cx="2305050" cy="366712"/>
            </a:xfrm>
            <a:prstGeom prst="rect">
              <a:avLst/>
            </a:prstGeom>
            <a:noFill/>
            <a:ln w="9525">
              <a:noFill/>
              <a:miter lim="800000"/>
              <a:headEnd/>
              <a:tailEnd/>
            </a:ln>
          </p:spPr>
          <p:txBody>
            <a:bodyPr>
              <a:spAutoFit/>
            </a:bodyPr>
            <a:lstStyle/>
            <a:p>
              <a:pPr>
                <a:spcBef>
                  <a:spcPct val="50000"/>
                </a:spcBef>
              </a:pPr>
              <a:r>
                <a:rPr lang="el-GR"/>
                <a:t> Από τον κόμβο </a:t>
              </a:r>
              <a:r>
                <a:rPr lang="en-US"/>
                <a:t>C</a:t>
              </a:r>
              <a:r>
                <a:rPr lang="el-GR"/>
                <a:t>:</a:t>
              </a:r>
            </a:p>
          </p:txBody>
        </p:sp>
        <p:graphicFrame>
          <p:nvGraphicFramePr>
            <p:cNvPr id="14" name="Object 13" descr="[DECORATIVE]"/>
            <p:cNvGraphicFramePr>
              <a:graphicFrameLocks noChangeAspect="1"/>
            </p:cNvGraphicFramePr>
            <p:nvPr>
              <p:extLst>
                <p:ext uri="{D42A27DB-BD31-4B8C-83A1-F6EECF244321}">
                  <p14:modId xmlns:p14="http://schemas.microsoft.com/office/powerpoint/2010/main" val="2119522735"/>
                </p:ext>
              </p:extLst>
            </p:nvPr>
          </p:nvGraphicFramePr>
          <p:xfrm>
            <a:off x="2944813" y="5713413"/>
            <a:ext cx="2833687" cy="739775"/>
          </p:xfrm>
          <a:graphic>
            <a:graphicData uri="http://schemas.openxmlformats.org/presentationml/2006/ole">
              <mc:AlternateContent xmlns:mc="http://schemas.openxmlformats.org/markup-compatibility/2006">
                <mc:Choice xmlns:v="urn:schemas-microsoft-com:vml" Requires="v">
                  <p:oleObj spid="_x0000_s341033" name="Equation" r:id="rId12" imgW="1650960" imgH="431640" progId="Equation.3">
                    <p:embed/>
                  </p:oleObj>
                </mc:Choice>
                <mc:Fallback>
                  <p:oleObj name="Equation" r:id="rId12" imgW="1650960" imgH="431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4813" y="5713413"/>
                          <a:ext cx="2833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5" name="AutoShape 14" descr="[DECORATIVE]"/>
            <p:cNvSpPr>
              <a:spLocks/>
            </p:cNvSpPr>
            <p:nvPr/>
          </p:nvSpPr>
          <p:spPr bwMode="auto">
            <a:xfrm>
              <a:off x="6516688" y="4848225"/>
              <a:ext cx="142875" cy="1584325"/>
            </a:xfrm>
            <a:prstGeom prst="rightBrace">
              <a:avLst>
                <a:gd name="adj1" fmla="val 92407"/>
                <a:gd name="adj2" fmla="val 50000"/>
              </a:avLst>
            </a:prstGeom>
            <a:noFill/>
            <a:ln w="9525">
              <a:solidFill>
                <a:schemeClr val="tx1"/>
              </a:solidFill>
              <a:round/>
              <a:headEnd/>
              <a:tailEnd/>
            </a:ln>
          </p:spPr>
          <p:txBody>
            <a:bodyPr wrap="none" anchor="ctr"/>
            <a:lstStyle/>
            <a:p>
              <a:endParaRPr lang="el-GR"/>
            </a:p>
          </p:txBody>
        </p:sp>
        <p:sp>
          <p:nvSpPr>
            <p:cNvPr id="16" name="AutoShape 15" descr="[DECORATIVE]"/>
            <p:cNvSpPr>
              <a:spLocks noChangeArrowheads="1"/>
            </p:cNvSpPr>
            <p:nvPr/>
          </p:nvSpPr>
          <p:spPr bwMode="auto">
            <a:xfrm>
              <a:off x="7092950" y="5568950"/>
              <a:ext cx="503238" cy="144463"/>
            </a:xfrm>
            <a:prstGeom prst="rightArrow">
              <a:avLst>
                <a:gd name="adj1" fmla="val 50000"/>
                <a:gd name="adj2" fmla="val 87088"/>
              </a:avLst>
            </a:prstGeom>
            <a:noFill/>
            <a:ln w="9525">
              <a:solidFill>
                <a:schemeClr val="tx1"/>
              </a:solidFill>
              <a:miter lim="800000"/>
              <a:headEnd/>
              <a:tailEnd/>
            </a:ln>
          </p:spPr>
          <p:txBody>
            <a:bodyPr wrap="none" anchor="ctr"/>
            <a:lstStyle/>
            <a:p>
              <a:endParaRPr lang="el-GR"/>
            </a:p>
          </p:txBody>
        </p:sp>
      </p:grpSp>
    </p:spTree>
    <p:custDataLst>
      <p:tags r:id="rId2"/>
    </p:custDataLst>
    <p:extLst>
      <p:ext uri="{BB962C8B-B14F-4D97-AF65-F5344CB8AC3E}">
        <p14:creationId xmlns:p14="http://schemas.microsoft.com/office/powerpoint/2010/main" val="239070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Απόκριση ενισχυτή κοινού </a:t>
            </a:r>
            <a:r>
              <a:rPr lang="el-GR" dirty="0" err="1"/>
              <a:t>Εκπομπού</a:t>
            </a:r>
            <a:r>
              <a:rPr lang="el-GR" dirty="0"/>
              <a:t> στις υψηλές συχνότητες </a:t>
            </a:r>
            <a:r>
              <a:rPr lang="el-GR" dirty="0" smtClean="0"/>
              <a:t>(2από2</a:t>
            </a:r>
            <a:r>
              <a:rPr lang="el-GR" dirty="0"/>
              <a:t>)</a:t>
            </a:r>
          </a:p>
        </p:txBody>
      </p:sp>
      <p:grpSp>
        <p:nvGrpSpPr>
          <p:cNvPr id="15" name="Ομάδα 14" descr="Εξισώσεις για τον υπολογισμό του D και των ω"/>
          <p:cNvGrpSpPr/>
          <p:nvPr/>
        </p:nvGrpSpPr>
        <p:grpSpPr>
          <a:xfrm>
            <a:off x="107504" y="1389985"/>
            <a:ext cx="7370762" cy="4598483"/>
            <a:chOff x="233363" y="1052513"/>
            <a:chExt cx="7370762" cy="4598483"/>
          </a:xfrm>
        </p:grpSpPr>
        <p:graphicFrame>
          <p:nvGraphicFramePr>
            <p:cNvPr id="16" name="Object 6" descr="Εξισώσεις για τον υπολογισμό του D και των ω"/>
            <p:cNvGraphicFramePr>
              <a:graphicFrameLocks noChangeAspect="1"/>
            </p:cNvGraphicFramePr>
            <p:nvPr>
              <p:extLst>
                <p:ext uri="{D42A27DB-BD31-4B8C-83A1-F6EECF244321}">
                  <p14:modId xmlns:p14="http://schemas.microsoft.com/office/powerpoint/2010/main" val="3157324802"/>
                </p:ext>
              </p:extLst>
            </p:nvPr>
          </p:nvGraphicFramePr>
          <p:xfrm>
            <a:off x="323850" y="1052513"/>
            <a:ext cx="7280275" cy="804862"/>
          </p:xfrm>
          <a:graphic>
            <a:graphicData uri="http://schemas.openxmlformats.org/presentationml/2006/ole">
              <mc:AlternateContent xmlns:mc="http://schemas.openxmlformats.org/markup-compatibility/2006">
                <mc:Choice xmlns:v="urn:schemas-microsoft-com:vml" Requires="v">
                  <p:oleObj spid="_x0000_s342072" name="Equation" r:id="rId4" imgW="4241520" imgH="469800" progId="Equation.3">
                    <p:embed/>
                  </p:oleObj>
                </mc:Choice>
                <mc:Fallback>
                  <p:oleObj name="Equation" r:id="rId4" imgW="424152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052513"/>
                          <a:ext cx="72802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7" name="Object 7" descr="[DECORATIVE]"/>
            <p:cNvGraphicFramePr>
              <a:graphicFrameLocks noChangeAspect="1"/>
            </p:cNvGraphicFramePr>
            <p:nvPr>
              <p:extLst>
                <p:ext uri="{D42A27DB-BD31-4B8C-83A1-F6EECF244321}">
                  <p14:modId xmlns:p14="http://schemas.microsoft.com/office/powerpoint/2010/main" val="1966242181"/>
                </p:ext>
              </p:extLst>
            </p:nvPr>
          </p:nvGraphicFramePr>
          <p:xfrm>
            <a:off x="233363" y="2060575"/>
            <a:ext cx="4719338" cy="723900"/>
          </p:xfrm>
          <a:graphic>
            <a:graphicData uri="http://schemas.openxmlformats.org/presentationml/2006/ole">
              <mc:AlternateContent xmlns:mc="http://schemas.openxmlformats.org/markup-compatibility/2006">
                <mc:Choice xmlns:v="urn:schemas-microsoft-com:vml" Requires="v">
                  <p:oleObj spid="_x0000_s342073" name="Equation" r:id="rId6" imgW="3301920" imgH="507960" progId="Equation.3">
                    <p:embed/>
                  </p:oleObj>
                </mc:Choice>
                <mc:Fallback>
                  <p:oleObj name="Equation" r:id="rId6" imgW="330192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63" y="2060575"/>
                          <a:ext cx="4719338" cy="723900"/>
                        </a:xfrm>
                        <a:prstGeom prst="rect">
                          <a:avLst/>
                        </a:prstGeom>
                        <a:noFill/>
                        <a:ln>
                          <a:noFill/>
                        </a:ln>
                      </p:spPr>
                    </p:pic>
                  </p:oleObj>
                </mc:Fallback>
              </mc:AlternateContent>
            </a:graphicData>
          </a:graphic>
        </p:graphicFrame>
        <p:graphicFrame>
          <p:nvGraphicFramePr>
            <p:cNvPr id="18" name="Object 8" descr="[DECORATIVE]"/>
            <p:cNvGraphicFramePr>
              <a:graphicFrameLocks noChangeAspect="1"/>
            </p:cNvGraphicFramePr>
            <p:nvPr>
              <p:extLst>
                <p:ext uri="{D42A27DB-BD31-4B8C-83A1-F6EECF244321}">
                  <p14:modId xmlns:p14="http://schemas.microsoft.com/office/powerpoint/2010/main" val="2106334607"/>
                </p:ext>
              </p:extLst>
            </p:nvPr>
          </p:nvGraphicFramePr>
          <p:xfrm>
            <a:off x="5057899" y="2127737"/>
            <a:ext cx="2188614" cy="546100"/>
          </p:xfrm>
          <a:graphic>
            <a:graphicData uri="http://schemas.openxmlformats.org/presentationml/2006/ole">
              <mc:AlternateContent xmlns:mc="http://schemas.openxmlformats.org/markup-compatibility/2006">
                <mc:Choice xmlns:v="urn:schemas-microsoft-com:vml" Requires="v">
                  <p:oleObj spid="_x0000_s342074" name="Εξίσωση" r:id="rId8" imgW="1269720" imgH="317160" progId="Equation.3">
                    <p:embed/>
                  </p:oleObj>
                </mc:Choice>
                <mc:Fallback>
                  <p:oleObj name="Εξίσωση" r:id="rId8" imgW="1269720" imgH="3171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7899" y="2127737"/>
                          <a:ext cx="2188614" cy="546100"/>
                        </a:xfrm>
                        <a:prstGeom prst="rect">
                          <a:avLst/>
                        </a:prstGeom>
                        <a:noFill/>
                        <a:ln>
                          <a:noFill/>
                        </a:ln>
                      </p:spPr>
                    </p:pic>
                  </p:oleObj>
                </mc:Fallback>
              </mc:AlternateContent>
            </a:graphicData>
          </a:graphic>
        </p:graphicFrame>
        <p:graphicFrame>
          <p:nvGraphicFramePr>
            <p:cNvPr id="19" name="Object 9" descr="[DECORATIVE]"/>
            <p:cNvGraphicFramePr>
              <a:graphicFrameLocks noChangeAspect="1"/>
            </p:cNvGraphicFramePr>
            <p:nvPr>
              <p:extLst>
                <p:ext uri="{D42A27DB-BD31-4B8C-83A1-F6EECF244321}">
                  <p14:modId xmlns:p14="http://schemas.microsoft.com/office/powerpoint/2010/main" val="2423760594"/>
                </p:ext>
              </p:extLst>
            </p:nvPr>
          </p:nvGraphicFramePr>
          <p:xfrm>
            <a:off x="558800" y="3068638"/>
            <a:ext cx="6461125" cy="700087"/>
          </p:xfrm>
          <a:graphic>
            <a:graphicData uri="http://schemas.openxmlformats.org/presentationml/2006/ole">
              <mc:AlternateContent xmlns:mc="http://schemas.openxmlformats.org/markup-compatibility/2006">
                <mc:Choice xmlns:v="urn:schemas-microsoft-com:vml" Requires="v">
                  <p:oleObj spid="_x0000_s342075" name="Εξίσωση" r:id="rId10" imgW="4089240" imgH="444240" progId="Equation.3">
                    <p:embed/>
                  </p:oleObj>
                </mc:Choice>
                <mc:Fallback>
                  <p:oleObj name="Εξίσωση" r:id="rId10" imgW="4089240" imgH="4442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800" y="3068638"/>
                          <a:ext cx="64611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20" name="Object 10" descr="[DECORATIVE]"/>
            <p:cNvGraphicFramePr>
              <a:graphicFrameLocks noChangeAspect="1"/>
            </p:cNvGraphicFramePr>
            <p:nvPr>
              <p:extLst>
                <p:ext uri="{D42A27DB-BD31-4B8C-83A1-F6EECF244321}">
                  <p14:modId xmlns:p14="http://schemas.microsoft.com/office/powerpoint/2010/main" val="602258694"/>
                </p:ext>
              </p:extLst>
            </p:nvPr>
          </p:nvGraphicFramePr>
          <p:xfrm>
            <a:off x="539750" y="4052888"/>
            <a:ext cx="3024188" cy="1506537"/>
          </p:xfrm>
          <a:graphic>
            <a:graphicData uri="http://schemas.openxmlformats.org/presentationml/2006/ole">
              <mc:AlternateContent xmlns:mc="http://schemas.openxmlformats.org/markup-compatibility/2006">
                <mc:Choice xmlns:v="urn:schemas-microsoft-com:vml" Requires="v">
                  <p:oleObj spid="_x0000_s342076" name="Εξίσωση" r:id="rId12" imgW="1930320" imgH="965160" progId="Equation.3">
                    <p:embed/>
                  </p:oleObj>
                </mc:Choice>
                <mc:Fallback>
                  <p:oleObj name="Εξίσωση" r:id="rId12" imgW="1930320" imgH="9651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4052888"/>
                          <a:ext cx="3024188"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21" name="Object 11" descr="[DECORATIVE]"/>
            <p:cNvGraphicFramePr>
              <a:graphicFrameLocks noChangeAspect="1"/>
            </p:cNvGraphicFramePr>
            <p:nvPr>
              <p:extLst>
                <p:ext uri="{D42A27DB-BD31-4B8C-83A1-F6EECF244321}">
                  <p14:modId xmlns:p14="http://schemas.microsoft.com/office/powerpoint/2010/main" val="1488454194"/>
                </p:ext>
              </p:extLst>
            </p:nvPr>
          </p:nvGraphicFramePr>
          <p:xfrm>
            <a:off x="4193803" y="4819720"/>
            <a:ext cx="1050032" cy="831276"/>
          </p:xfrm>
          <a:graphic>
            <a:graphicData uri="http://schemas.openxmlformats.org/presentationml/2006/ole">
              <mc:AlternateContent xmlns:mc="http://schemas.openxmlformats.org/markup-compatibility/2006">
                <mc:Choice xmlns:v="urn:schemas-microsoft-com:vml" Requires="v">
                  <p:oleObj spid="_x0000_s342077" name="Εξίσωση" r:id="rId14" imgW="558720" imgH="444240" progId="Equation.3">
                    <p:embed/>
                  </p:oleObj>
                </mc:Choice>
                <mc:Fallback>
                  <p:oleObj name="Εξίσωση" r:id="rId14" imgW="558720" imgH="4442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3803" y="4819720"/>
                          <a:ext cx="1050032" cy="831276"/>
                        </a:xfrm>
                        <a:prstGeom prst="rect">
                          <a:avLst/>
                        </a:prstGeom>
                        <a:noFill/>
                        <a:ln>
                          <a:noFill/>
                        </a:ln>
                      </p:spPr>
                    </p:pic>
                  </p:oleObj>
                </mc:Fallback>
              </mc:AlternateContent>
            </a:graphicData>
          </a:graphic>
        </p:graphicFrame>
      </p:grpSp>
      <p:pic>
        <p:nvPicPr>
          <p:cNvPr id="22" name="Picture 5" descr="Γριαφική παράσταση απολαβής τάσης (Vo/Vsig) προς συχνότητα f(Hz)."/>
          <p:cNvPicPr>
            <a:picLocks noGrp="1" noChangeAspect="1" noChangeArrowheads="1"/>
          </p:cNvPicPr>
          <p:nvPr>
            <p:ph idx="1"/>
          </p:nvPr>
        </p:nvPicPr>
        <p:blipFill>
          <a:blip r:embed="rId16"/>
          <a:srcRect/>
          <a:stretch>
            <a:fillRect/>
          </a:stretch>
        </p:blipFill>
        <p:spPr bwMode="auto">
          <a:xfrm>
            <a:off x="5183215" y="4222572"/>
            <a:ext cx="3503585" cy="2247583"/>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309446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Απόκριση </a:t>
            </a:r>
            <a:r>
              <a:rPr lang="el-GR" dirty="0" smtClean="0"/>
              <a:t>ενισχυτή </a:t>
            </a:r>
            <a:r>
              <a:rPr lang="el-GR" dirty="0"/>
              <a:t>κοινού </a:t>
            </a:r>
            <a:r>
              <a:rPr lang="el-GR" dirty="0" err="1"/>
              <a:t>Εκπομπού</a:t>
            </a:r>
            <a:r>
              <a:rPr lang="el-GR" dirty="0"/>
              <a:t> στις χαμηλές </a:t>
            </a:r>
            <a:r>
              <a:rPr lang="el-GR" dirty="0" smtClean="0"/>
              <a:t>συχνότητες</a:t>
            </a:r>
            <a:r>
              <a:rPr lang="en-US" dirty="0" smtClean="0"/>
              <a:t> (</a:t>
            </a:r>
            <a:r>
              <a:rPr lang="el-GR" dirty="0" smtClean="0"/>
              <a:t>1 από 3</a:t>
            </a:r>
            <a:r>
              <a:rPr lang="en-US" dirty="0" smtClean="0"/>
              <a:t>)</a:t>
            </a:r>
            <a:endParaRPr lang="el-GR" dirty="0"/>
          </a:p>
        </p:txBody>
      </p:sp>
      <p:pic>
        <p:nvPicPr>
          <p:cNvPr id="10" name="Θέση περιεχομένου 9" descr="Κύκλωμα συνδεσμολογίας ενισχυτή κοινού εκπομπού με πυκνοτές C C1, C C2 και C 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1720" y="1487727"/>
            <a:ext cx="4038600" cy="2544071"/>
          </a:xfrm>
        </p:spPr>
      </p:pic>
      <p:pic>
        <p:nvPicPr>
          <p:cNvPr id="11" name="Θέση περιεχομένου 10" descr="a) Συνδεσμολογία ενισχυτή κοινού εκπομπού με πυκνωτή C C1&#10;b) Διάγραμα Vo/Vsig προς f(Hz)."/>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9592" y="3861048"/>
            <a:ext cx="7272808" cy="2552061"/>
          </a:xfrm>
        </p:spPr>
      </p:pic>
    </p:spTree>
    <p:extLst>
      <p:ext uri="{BB962C8B-B14F-4D97-AF65-F5344CB8AC3E}">
        <p14:creationId xmlns:p14="http://schemas.microsoft.com/office/powerpoint/2010/main" val="215994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Απόκριση ενισχυτή κοινού </a:t>
            </a:r>
            <a:r>
              <a:rPr lang="el-GR" dirty="0" err="1"/>
              <a:t>Εκπομπού</a:t>
            </a:r>
            <a:r>
              <a:rPr lang="el-GR" dirty="0"/>
              <a:t> στις χαμηλές </a:t>
            </a:r>
            <a:r>
              <a:rPr lang="el-GR" dirty="0" smtClean="0"/>
              <a:t>συχνότητες</a:t>
            </a:r>
            <a:r>
              <a:rPr lang="en-US" dirty="0" smtClean="0"/>
              <a:t> (</a:t>
            </a:r>
            <a:r>
              <a:rPr lang="el-GR" dirty="0" smtClean="0"/>
              <a:t>2 από 3</a:t>
            </a:r>
            <a:r>
              <a:rPr lang="en-US" dirty="0" smtClean="0"/>
              <a:t>)</a:t>
            </a:r>
            <a:endParaRPr lang="el-GR" dirty="0"/>
          </a:p>
        </p:txBody>
      </p:sp>
      <p:pic>
        <p:nvPicPr>
          <p:cNvPr id="5" name="Picture 6" descr="Συνδεσμολογία κοινού ενισχυτή κοινού εκπομπού με πυκνωτή C E και γραφική παράσταση Vo/Vsig προς f(Hz)."/>
          <p:cNvPicPr>
            <a:picLocks noGrp="1" noChangeAspect="1" noChangeArrowheads="1"/>
          </p:cNvPicPr>
          <p:nvPr>
            <p:ph sz="half" idx="1"/>
          </p:nvPr>
        </p:nvPicPr>
        <p:blipFill>
          <a:blip r:embed="rId2"/>
          <a:srcRect/>
          <a:stretch>
            <a:fillRect/>
          </a:stretch>
        </p:blipFill>
        <p:spPr bwMode="auto">
          <a:xfrm>
            <a:off x="611560" y="1556792"/>
            <a:ext cx="6480720" cy="2819931"/>
          </a:xfrm>
          <a:prstGeom prst="rect">
            <a:avLst/>
          </a:prstGeom>
          <a:noFill/>
          <a:ln w="9525">
            <a:noFill/>
            <a:miter lim="800000"/>
            <a:headEnd/>
            <a:tailEnd/>
          </a:ln>
        </p:spPr>
      </p:pic>
      <p:pic>
        <p:nvPicPr>
          <p:cNvPr id="6" name="Picture 7" descr="Συνδεσμολογία κοινού ενισχυτή κοινού εκπομπού με τον πυκνωτή CC2 και γραφική παράσταση Vo/Vsig προς f(Hz)."/>
          <p:cNvPicPr>
            <a:picLocks noGrp="1" noChangeAspect="1" noChangeArrowheads="1"/>
          </p:cNvPicPr>
          <p:nvPr>
            <p:ph sz="half" idx="2"/>
          </p:nvPr>
        </p:nvPicPr>
        <p:blipFill>
          <a:blip r:embed="rId3"/>
          <a:srcRect/>
          <a:stretch>
            <a:fillRect/>
          </a:stretch>
        </p:blipFill>
        <p:spPr bwMode="auto">
          <a:xfrm>
            <a:off x="755576" y="4149080"/>
            <a:ext cx="6336704" cy="2321180"/>
          </a:xfrm>
          <a:prstGeom prst="rect">
            <a:avLst/>
          </a:prstGeom>
          <a:noFill/>
          <a:ln w="9525">
            <a:noFill/>
            <a:miter lim="800000"/>
            <a:headEnd/>
            <a:tailEnd/>
          </a:ln>
        </p:spPr>
      </p:pic>
    </p:spTree>
    <p:extLst>
      <p:ext uri="{BB962C8B-B14F-4D97-AF65-F5344CB8AC3E}">
        <p14:creationId xmlns:p14="http://schemas.microsoft.com/office/powerpoint/2010/main" val="282614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Απόκριση ενισχυτή κοινού </a:t>
            </a:r>
            <a:r>
              <a:rPr lang="el-GR" dirty="0" err="1"/>
              <a:t>Εκπομπού</a:t>
            </a:r>
            <a:r>
              <a:rPr lang="el-GR" dirty="0"/>
              <a:t> στις χαμηλές συχνότητες</a:t>
            </a:r>
            <a:r>
              <a:rPr lang="en-US" dirty="0"/>
              <a:t> </a:t>
            </a:r>
            <a:r>
              <a:rPr lang="en-US" dirty="0" smtClean="0"/>
              <a:t>(</a:t>
            </a:r>
            <a:r>
              <a:rPr lang="el-GR" dirty="0" smtClean="0"/>
              <a:t>3 </a:t>
            </a:r>
            <a:r>
              <a:rPr lang="el-GR" dirty="0"/>
              <a:t>από 3</a:t>
            </a:r>
            <a:r>
              <a:rPr lang="en-US" dirty="0"/>
              <a:t>)</a:t>
            </a:r>
            <a:endParaRPr lang="el-GR" dirty="0"/>
          </a:p>
        </p:txBody>
      </p:sp>
      <p:pic>
        <p:nvPicPr>
          <p:cNvPr id="8" name="Θέση εικόνας 7" descr="Διάγραμμα απόκρισης συχνότητας"/>
          <p:cNvPicPr>
            <a:picLocks noGrp="1" noChangeAspect="1"/>
          </p:cNvPicPr>
          <p:nvPr>
            <p:ph type="pic" idx="1"/>
          </p:nvPr>
        </p:nvPicPr>
        <p:blipFill>
          <a:blip r:embed="rId2">
            <a:extLst>
              <a:ext uri="{28A0092B-C50C-407E-A947-70E740481C1C}">
                <a14:useLocalDpi xmlns:a14="http://schemas.microsoft.com/office/drawing/2010/main" val="0"/>
              </a:ext>
            </a:extLst>
          </a:blip>
          <a:srcRect t="485" b="485"/>
          <a:stretch>
            <a:fillRect/>
          </a:stretch>
        </p:blipFill>
        <p:spPr>
          <a:xfrm>
            <a:off x="1178068" y="1700808"/>
            <a:ext cx="5698188" cy="2808312"/>
          </a:xfrm>
        </p:spPr>
      </p:pic>
      <p:sp>
        <p:nvSpPr>
          <p:cNvPr id="6" name="Θέση κειμένου 5"/>
          <p:cNvSpPr>
            <a:spLocks noGrp="1"/>
          </p:cNvSpPr>
          <p:nvPr>
            <p:ph type="body" sz="half" idx="2"/>
          </p:nvPr>
        </p:nvSpPr>
        <p:spPr>
          <a:xfrm>
            <a:off x="179512" y="4509120"/>
            <a:ext cx="8150624" cy="1800200"/>
          </a:xfrm>
        </p:spPr>
        <p:txBody>
          <a:bodyPr>
            <a:normAutofit/>
          </a:bodyPr>
          <a:lstStyle/>
          <a:p>
            <a:r>
              <a:rPr lang="el-GR" dirty="0" smtClean="0"/>
              <a:t>Επειδή </a:t>
            </a:r>
            <a:r>
              <a:rPr lang="el-GR" dirty="0"/>
              <a:t>η RE  είναι η μικρότερη αντίσταση, επιλέγουμε την CE  έτσι ώστε να δίνει την επιθυμητή κάτω συχνότητα αποκοπής. Οι υπόλοιποι πυκνωτές επιλέγονται έτσι ώστε να δίνουν πόλους σε χαμηλότερες συχνότητες. Με αυτό τον τρόπο οι πυκνωτές που θα επιλεγούν θα έχουν όσο το δυνατόν μικρότερες τιμές.</a:t>
            </a:r>
          </a:p>
          <a:p>
            <a:endParaRPr lang="el-GR" dirty="0"/>
          </a:p>
        </p:txBody>
      </p:sp>
    </p:spTree>
    <p:extLst>
      <p:ext uri="{BB962C8B-B14F-4D97-AF65-F5344CB8AC3E}">
        <p14:creationId xmlns:p14="http://schemas.microsoft.com/office/powerpoint/2010/main" val="384925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Άσκηση1 (1 από 3)</a:t>
            </a:r>
            <a:endParaRPr lang="el-GR" dirty="0"/>
          </a:p>
        </p:txBody>
      </p:sp>
      <p:pic>
        <p:nvPicPr>
          <p:cNvPr id="11" name="Picture 6" descr="Κύκλωμα συνδεσμολογίας ενισχυτή με C C1, C C2 και C E, και αντιστάσεις R sgi, R2, R1, RC, RE και RL"/>
          <p:cNvPicPr>
            <a:picLocks noGrp="1" noChangeAspect="1" noChangeArrowheads="1"/>
          </p:cNvPicPr>
          <p:nvPr>
            <p:ph idx="1"/>
          </p:nvPr>
        </p:nvPicPr>
        <p:blipFill>
          <a:blip r:embed="rId2"/>
          <a:srcRect/>
          <a:stretch>
            <a:fillRect/>
          </a:stretch>
        </p:blipFill>
        <p:spPr bwMode="auto">
          <a:xfrm>
            <a:off x="3923928" y="1268760"/>
            <a:ext cx="4964025" cy="3744416"/>
          </a:xfrm>
          <a:prstGeom prst="rect">
            <a:avLst/>
          </a:prstGeom>
          <a:noFill/>
          <a:ln w="9525">
            <a:noFill/>
            <a:miter lim="800000"/>
            <a:headEnd/>
            <a:tailEnd/>
          </a:ln>
        </p:spPr>
      </p:pic>
      <p:sp>
        <p:nvSpPr>
          <p:cNvPr id="8" name="Θέση κειμένου 7"/>
          <p:cNvSpPr>
            <a:spLocks noGrp="1"/>
          </p:cNvSpPr>
          <p:nvPr>
            <p:ph type="body" sz="half" idx="2"/>
          </p:nvPr>
        </p:nvSpPr>
        <p:spPr>
          <a:xfrm>
            <a:off x="107504" y="1268760"/>
            <a:ext cx="4608512" cy="4608512"/>
          </a:xfrm>
        </p:spPr>
        <p:txBody>
          <a:bodyPr>
            <a:normAutofit/>
          </a:bodyPr>
          <a:lstStyle/>
          <a:p>
            <a:r>
              <a:rPr lang="el-GR" dirty="0"/>
              <a:t>Στο κύκλωμα του σχήματος θεωρούμε ότι </a:t>
            </a:r>
            <a:r>
              <a:rPr lang="en-US" dirty="0"/>
              <a:t>C</a:t>
            </a:r>
            <a:r>
              <a:rPr lang="en-US" baseline="-25000" dirty="0"/>
              <a:t>c1</a:t>
            </a:r>
            <a:r>
              <a:rPr lang="en-US" dirty="0"/>
              <a:t>, </a:t>
            </a:r>
            <a:r>
              <a:rPr lang="en-US" dirty="0" smtClean="0"/>
              <a:t>C</a:t>
            </a:r>
            <a:r>
              <a:rPr lang="en-US" baseline="-25000" dirty="0" smtClean="0"/>
              <a:t>c2→∞</a:t>
            </a:r>
            <a:r>
              <a:rPr lang="en-US" dirty="0" smtClean="0">
                <a:sym typeface="SymbolPS"/>
              </a:rPr>
              <a:t>, </a:t>
            </a:r>
            <a:r>
              <a:rPr lang="en-US" dirty="0" err="1">
                <a:sym typeface="SymbolPS"/>
              </a:rPr>
              <a:t>R</a:t>
            </a:r>
            <a:r>
              <a:rPr lang="en-US" baseline="-25000" dirty="0" err="1">
                <a:sym typeface="SymbolPS"/>
              </a:rPr>
              <a:t>sig</a:t>
            </a:r>
            <a:r>
              <a:rPr lang="en-US" dirty="0">
                <a:sym typeface="SymbolPS"/>
              </a:rPr>
              <a:t>=0, </a:t>
            </a:r>
            <a:r>
              <a:rPr lang="en-US" dirty="0" err="1">
                <a:sym typeface="SymbolPS"/>
              </a:rPr>
              <a:t>r</a:t>
            </a:r>
            <a:r>
              <a:rPr lang="en-US" baseline="-25000" dirty="0" err="1">
                <a:sym typeface="SymbolPS"/>
              </a:rPr>
              <a:t>x</a:t>
            </a:r>
            <a:r>
              <a:rPr lang="en-US" dirty="0">
                <a:sym typeface="SymbolPS"/>
              </a:rPr>
              <a:t>=0 </a:t>
            </a:r>
            <a:r>
              <a:rPr lang="el-GR" dirty="0">
                <a:sym typeface="SymbolPS"/>
              </a:rPr>
              <a:t>και</a:t>
            </a:r>
            <a:r>
              <a:rPr lang="en-US" dirty="0">
                <a:sym typeface="SymbolPS"/>
              </a:rPr>
              <a:t> </a:t>
            </a:r>
            <a:r>
              <a:rPr lang="en-US" dirty="0" err="1">
                <a:sym typeface="SymbolPS"/>
              </a:rPr>
              <a:t>r</a:t>
            </a:r>
            <a:r>
              <a:rPr lang="en-US" baseline="-25000" dirty="0" err="1">
                <a:sym typeface="SymbolPS"/>
              </a:rPr>
              <a:t>o</a:t>
            </a:r>
            <a:r>
              <a:rPr lang="en-US" dirty="0">
                <a:sym typeface="SymbolPS"/>
              </a:rPr>
              <a:t>=r</a:t>
            </a:r>
            <a:r>
              <a:rPr lang="el-GR" baseline="-25000" dirty="0">
                <a:sym typeface="SymbolPS"/>
              </a:rPr>
              <a:t>μ</a:t>
            </a:r>
            <a:r>
              <a:rPr lang="en-US" dirty="0" smtClean="0">
                <a:sym typeface="SymbolPS"/>
              </a:rPr>
              <a:t>=∞ </a:t>
            </a:r>
            <a:r>
              <a:rPr lang="el-GR" dirty="0">
                <a:sym typeface="SymbolPS"/>
              </a:rPr>
              <a:t>αλλά η </a:t>
            </a:r>
            <a:r>
              <a:rPr lang="en-US" dirty="0">
                <a:sym typeface="SymbolPS"/>
              </a:rPr>
              <a:t>C</a:t>
            </a:r>
            <a:r>
              <a:rPr lang="en-US" baseline="-25000" dirty="0">
                <a:sym typeface="SymbolPS"/>
              </a:rPr>
              <a:t>E</a:t>
            </a:r>
            <a:r>
              <a:rPr lang="en-US" dirty="0">
                <a:sym typeface="SymbolPS"/>
              </a:rPr>
              <a:t> </a:t>
            </a:r>
            <a:r>
              <a:rPr lang="el-GR" dirty="0"/>
              <a:t>δεν μπορεί να παραλειφθεί.</a:t>
            </a:r>
            <a:br>
              <a:rPr lang="el-GR" dirty="0"/>
            </a:br>
            <a:r>
              <a:rPr lang="el-GR" dirty="0"/>
              <a:t>Υπολογίστε την απολαβή τάσης μικρού σήματος συναρτήσει της συχνότητας (στις χαμηλές και ενδιάμεσες συχνότητες) και σχεδιάστε το αντίστοιχο προσεγγιστικό διάγραμμα της απόκρισης κατά συχνότητα.                  </a:t>
            </a:r>
            <a:br>
              <a:rPr lang="el-GR" dirty="0"/>
            </a:br>
            <a:r>
              <a:rPr lang="el-GR" dirty="0"/>
              <a:t>Δίνεται β=100</a:t>
            </a:r>
            <a:r>
              <a:rPr lang="en-US" dirty="0"/>
              <a:t>.</a:t>
            </a:r>
            <a:endParaRPr lang="el-GR" dirty="0"/>
          </a:p>
        </p:txBody>
      </p:sp>
    </p:spTree>
    <p:extLst>
      <p:ext uri="{BB962C8B-B14F-4D97-AF65-F5344CB8AC3E}">
        <p14:creationId xmlns:p14="http://schemas.microsoft.com/office/powerpoint/2010/main" val="364809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Άσκηση1 (2 από 3)</a:t>
            </a:r>
            <a:endParaRPr lang="el-GR" dirty="0"/>
          </a:p>
        </p:txBody>
      </p:sp>
      <p:pic>
        <p:nvPicPr>
          <p:cNvPr id="11" name="Θέση περιεχομένου 10" descr="Ισοδύναμο κύκλωμα μικρού σήματος για το κύκλωμα της άσκησης.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54" y="1496594"/>
            <a:ext cx="5099087" cy="2341803"/>
          </a:xfrm>
        </p:spPr>
      </p:pic>
      <p:graphicFrame>
        <p:nvGraphicFramePr>
          <p:cNvPr id="9" name="Object 4"/>
          <p:cNvGraphicFramePr>
            <a:graphicFrameLocks noChangeAspect="1"/>
          </p:cNvGraphicFramePr>
          <p:nvPr>
            <p:extLst>
              <p:ext uri="{D42A27DB-BD31-4B8C-83A1-F6EECF244321}">
                <p14:modId xmlns:p14="http://schemas.microsoft.com/office/powerpoint/2010/main" val="1878711133"/>
              </p:ext>
            </p:extLst>
          </p:nvPr>
        </p:nvGraphicFramePr>
        <p:xfrm>
          <a:off x="5394324" y="1702996"/>
          <a:ext cx="1881188" cy="1357312"/>
        </p:xfrm>
        <a:graphic>
          <a:graphicData uri="http://schemas.openxmlformats.org/presentationml/2006/ole">
            <mc:AlternateContent xmlns:mc="http://schemas.openxmlformats.org/markup-compatibility/2006">
              <mc:Choice xmlns:v="urn:schemas-microsoft-com:vml" Requires="v">
                <p:oleObj spid="_x0000_s343074" name="Equation" r:id="rId5" imgW="1320480" imgH="952200" progId="Equation.3">
                  <p:embed/>
                </p:oleObj>
              </mc:Choice>
              <mc:Fallback>
                <p:oleObj name="Equation" r:id="rId5" imgW="1320480" imgH="95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4324" y="1702996"/>
                        <a:ext cx="1881188"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144320789"/>
              </p:ext>
            </p:extLst>
          </p:nvPr>
        </p:nvGraphicFramePr>
        <p:xfrm>
          <a:off x="179512" y="3626934"/>
          <a:ext cx="3313113" cy="1109662"/>
        </p:xfrm>
        <a:graphic>
          <a:graphicData uri="http://schemas.openxmlformats.org/presentationml/2006/ole">
            <mc:AlternateContent xmlns:mc="http://schemas.openxmlformats.org/markup-compatibility/2006">
              <mc:Choice xmlns:v="urn:schemas-microsoft-com:vml" Requires="v">
                <p:oleObj spid="_x0000_s343075" name="Εξίσωση" r:id="rId7" imgW="2044440" imgH="685800" progId="Equation.3">
                  <p:embed/>
                </p:oleObj>
              </mc:Choice>
              <mc:Fallback>
                <p:oleObj name="Εξίσωση" r:id="rId7" imgW="204444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626934"/>
                        <a:ext cx="3313113" cy="110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7"/>
          <p:cNvGraphicFramePr>
            <a:graphicFrameLocks noChangeAspect="1"/>
          </p:cNvGraphicFramePr>
          <p:nvPr>
            <p:extLst>
              <p:ext uri="{D42A27DB-BD31-4B8C-83A1-F6EECF244321}">
                <p14:modId xmlns:p14="http://schemas.microsoft.com/office/powerpoint/2010/main" val="243752190"/>
              </p:ext>
            </p:extLst>
          </p:nvPr>
        </p:nvGraphicFramePr>
        <p:xfrm>
          <a:off x="3851920" y="3641221"/>
          <a:ext cx="4703763" cy="1081087"/>
        </p:xfrm>
        <a:graphic>
          <a:graphicData uri="http://schemas.openxmlformats.org/presentationml/2006/ole">
            <mc:AlternateContent xmlns:mc="http://schemas.openxmlformats.org/markup-compatibility/2006">
              <mc:Choice xmlns:v="urn:schemas-microsoft-com:vml" Requires="v">
                <p:oleObj spid="_x0000_s343076" name="Εξίσωση" r:id="rId9" imgW="2705040" imgH="622080" progId="Equation.3">
                  <p:embed/>
                </p:oleObj>
              </mc:Choice>
              <mc:Fallback>
                <p:oleObj name="Εξίσωση" r:id="rId9" imgW="2705040" imgH="622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20" y="3641221"/>
                        <a:ext cx="4703763"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29521014"/>
              </p:ext>
            </p:extLst>
          </p:nvPr>
        </p:nvGraphicFramePr>
        <p:xfrm>
          <a:off x="640408" y="5189821"/>
          <a:ext cx="7915275" cy="757238"/>
        </p:xfrm>
        <a:graphic>
          <a:graphicData uri="http://schemas.openxmlformats.org/presentationml/2006/ole">
            <mc:AlternateContent xmlns:mc="http://schemas.openxmlformats.org/markup-compatibility/2006">
              <mc:Choice xmlns:v="urn:schemas-microsoft-com:vml" Requires="v">
                <p:oleObj spid="_x0000_s343077" name="Εξίσωση" r:id="rId11" imgW="4508280" imgH="431640" progId="Equation.3">
                  <p:embed/>
                </p:oleObj>
              </mc:Choice>
              <mc:Fallback>
                <p:oleObj name="Εξίσωση" r:id="rId11" imgW="450828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408" y="5189821"/>
                        <a:ext cx="7915275"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50100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Άσκηση1 (3 από 3)</a:t>
            </a:r>
            <a:endParaRPr lang="el-GR" dirty="0"/>
          </a:p>
        </p:txBody>
      </p:sp>
      <p:graphicFrame>
        <p:nvGraphicFramePr>
          <p:cNvPr id="4" name="Object 2"/>
          <p:cNvGraphicFramePr>
            <a:graphicFrameLocks noChangeAspect="1"/>
          </p:cNvGraphicFramePr>
          <p:nvPr>
            <p:extLst>
              <p:ext uri="{D42A27DB-BD31-4B8C-83A1-F6EECF244321}">
                <p14:modId xmlns:p14="http://schemas.microsoft.com/office/powerpoint/2010/main" val="865704699"/>
              </p:ext>
            </p:extLst>
          </p:nvPr>
        </p:nvGraphicFramePr>
        <p:xfrm>
          <a:off x="179512" y="1579113"/>
          <a:ext cx="6311900" cy="1123950"/>
        </p:xfrm>
        <a:graphic>
          <a:graphicData uri="http://schemas.openxmlformats.org/presentationml/2006/ole">
            <mc:AlternateContent xmlns:mc="http://schemas.openxmlformats.org/markup-compatibility/2006">
              <mc:Choice xmlns:v="urn:schemas-microsoft-com:vml" Requires="v">
                <p:oleObj spid="_x0000_s344090" name="Εξίσωση" r:id="rId4" imgW="3492360" imgH="622080" progId="Equation.3">
                  <p:embed/>
                </p:oleObj>
              </mc:Choice>
              <mc:Fallback>
                <p:oleObj name="Εξίσωση" r:id="rId4" imgW="3492360" imgH="622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579113"/>
                        <a:ext cx="6311900"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80446941"/>
              </p:ext>
            </p:extLst>
          </p:nvPr>
        </p:nvGraphicFramePr>
        <p:xfrm>
          <a:off x="179512" y="2864538"/>
          <a:ext cx="3284537" cy="1276350"/>
        </p:xfrm>
        <a:graphic>
          <a:graphicData uri="http://schemas.openxmlformats.org/presentationml/2006/ole">
            <mc:AlternateContent xmlns:mc="http://schemas.openxmlformats.org/markup-compatibility/2006">
              <mc:Choice xmlns:v="urn:schemas-microsoft-com:vml" Requires="v">
                <p:oleObj spid="_x0000_s344091" name="Εξίσωση" r:id="rId6" imgW="1701720" imgH="660240" progId="Equation.3">
                  <p:embed/>
                </p:oleObj>
              </mc:Choice>
              <mc:Fallback>
                <p:oleObj name="Εξίσωση" r:id="rId6" imgW="1701720" imgH="660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864538"/>
                        <a:ext cx="3284537"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85397855"/>
              </p:ext>
            </p:extLst>
          </p:nvPr>
        </p:nvGraphicFramePr>
        <p:xfrm>
          <a:off x="323528" y="4376673"/>
          <a:ext cx="2376488" cy="1447800"/>
        </p:xfrm>
        <a:graphic>
          <a:graphicData uri="http://schemas.openxmlformats.org/presentationml/2006/ole">
            <mc:AlternateContent xmlns:mc="http://schemas.openxmlformats.org/markup-compatibility/2006">
              <mc:Choice xmlns:v="urn:schemas-microsoft-com:vml" Requires="v">
                <p:oleObj spid="_x0000_s344092" name="Εξίσωση" r:id="rId8" imgW="1460160" imgH="888840" progId="Equation.3">
                  <p:embed/>
                </p:oleObj>
              </mc:Choice>
              <mc:Fallback>
                <p:oleObj name="Εξίσωση" r:id="rId8" imgW="1460160" imgH="8888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4376673"/>
                        <a:ext cx="237648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Θέση περιεχομένου 7" descr="Γραφική παράσταση Α προς ω."/>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4685990" y="2901964"/>
            <a:ext cx="4000810" cy="2887182"/>
          </a:xfrm>
        </p:spPr>
      </p:pic>
    </p:spTree>
    <p:custDataLst>
      <p:tags r:id="rId2"/>
    </p:custDataLst>
    <p:extLst>
      <p:ext uri="{BB962C8B-B14F-4D97-AF65-F5344CB8AC3E}">
        <p14:creationId xmlns:p14="http://schemas.microsoft.com/office/powerpoint/2010/main" val="318055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Άσκηση2</a:t>
            </a:r>
            <a:endParaRPr lang="el-GR" dirty="0"/>
          </a:p>
        </p:txBody>
      </p:sp>
      <p:sp>
        <p:nvSpPr>
          <p:cNvPr id="8" name="Θέση κειμένου 7"/>
          <p:cNvSpPr>
            <a:spLocks noGrp="1"/>
          </p:cNvSpPr>
          <p:nvPr>
            <p:ph type="body" sz="half" idx="2"/>
          </p:nvPr>
        </p:nvSpPr>
        <p:spPr>
          <a:xfrm>
            <a:off x="107504" y="1268760"/>
            <a:ext cx="4608512" cy="4608512"/>
          </a:xfrm>
        </p:spPr>
        <p:txBody>
          <a:bodyPr>
            <a:normAutofit/>
          </a:bodyPr>
          <a:lstStyle/>
          <a:p>
            <a:r>
              <a:rPr lang="el-GR" dirty="0"/>
              <a:t>Στο κύκλωμα του σχήματος θεωρούμε ότι CE  και </a:t>
            </a:r>
            <a:r>
              <a:rPr lang="el-GR" dirty="0" smtClean="0"/>
              <a:t>Cc2</a:t>
            </a:r>
            <a:r>
              <a:rPr lang="en-US" baseline="-25000" dirty="0"/>
              <a:t> →∞</a:t>
            </a:r>
            <a:r>
              <a:rPr lang="el-GR" dirty="0" smtClean="0"/>
              <a:t>, </a:t>
            </a:r>
            <a:r>
              <a:rPr lang="el-GR" dirty="0" err="1"/>
              <a:t>Rsig</a:t>
            </a:r>
            <a:r>
              <a:rPr lang="el-GR" dirty="0"/>
              <a:t>=0, </a:t>
            </a:r>
            <a:r>
              <a:rPr lang="el-GR" dirty="0" err="1"/>
              <a:t>rx</a:t>
            </a:r>
            <a:r>
              <a:rPr lang="el-GR" dirty="0"/>
              <a:t>=0 και </a:t>
            </a:r>
            <a:r>
              <a:rPr lang="el-GR" dirty="0" err="1"/>
              <a:t>ro</a:t>
            </a:r>
            <a:r>
              <a:rPr lang="el-GR" dirty="0"/>
              <a:t>=</a:t>
            </a:r>
            <a:r>
              <a:rPr lang="el-GR" dirty="0" err="1"/>
              <a:t>rμ</a:t>
            </a:r>
            <a:r>
              <a:rPr lang="el-GR" dirty="0" smtClean="0"/>
              <a:t>=∞ </a:t>
            </a:r>
            <a:r>
              <a:rPr lang="el-GR" dirty="0"/>
              <a:t>αλλά η Cc1 δεν μπορεί να παραλειφθεί.</a:t>
            </a:r>
            <a:br>
              <a:rPr lang="el-GR" dirty="0"/>
            </a:br>
            <a:r>
              <a:rPr lang="el-GR" dirty="0"/>
              <a:t>Υπολογίστε την απολαβή τάσης μικρού σήματος συναρτήσει της συχνότητας (στις χαμηλές και ενδιάμεσες συχνότητες) και σχεδιάστε το αντίστοιχο προσεγγιστικό διάγραμμα της απόκρισης κατά συχνότητα.</a:t>
            </a:r>
            <a:br>
              <a:rPr lang="el-GR" dirty="0"/>
            </a:br>
            <a:r>
              <a:rPr lang="el-GR" dirty="0"/>
              <a:t>Δίνεται: R1=51.2kΩ, R2=9.6kΩ, RC=2kΩ RL=2kΩ, Cc1=1μF, </a:t>
            </a:r>
            <a:r>
              <a:rPr lang="el-GR" dirty="0" err="1"/>
              <a:t>gm</a:t>
            </a:r>
            <a:r>
              <a:rPr lang="el-GR" dirty="0"/>
              <a:t>=69.6mA/V και </a:t>
            </a:r>
            <a:r>
              <a:rPr lang="el-GR" dirty="0" err="1"/>
              <a:t>rπ</a:t>
            </a:r>
            <a:r>
              <a:rPr lang="el-GR" dirty="0"/>
              <a:t>=1.44kΩ. </a:t>
            </a:r>
          </a:p>
        </p:txBody>
      </p:sp>
      <p:pic>
        <p:nvPicPr>
          <p:cNvPr id="9" name="Picture 6" descr="Κύκλωμα συνδεσμολογίας ενισχυτή με C C1, C C2 και C E, και αντιστάσεις R sgi, R2, R1, RC, RE και RL."/>
          <p:cNvPicPr>
            <a:picLocks noGrp="1" noChangeAspect="1" noChangeArrowheads="1"/>
          </p:cNvPicPr>
          <p:nvPr>
            <p:ph idx="1"/>
          </p:nvPr>
        </p:nvPicPr>
        <p:blipFill>
          <a:blip r:embed="rId2"/>
          <a:srcRect/>
          <a:stretch>
            <a:fillRect/>
          </a:stretch>
        </p:blipFill>
        <p:spPr bwMode="auto">
          <a:xfrm>
            <a:off x="4318585" y="1418400"/>
            <a:ext cx="4765646" cy="3594776"/>
          </a:xfrm>
          <a:prstGeom prst="rect">
            <a:avLst/>
          </a:prstGeom>
          <a:noFill/>
          <a:ln w="9525">
            <a:noFill/>
            <a:miter lim="800000"/>
            <a:headEnd/>
            <a:tailEnd/>
          </a:ln>
        </p:spPr>
      </p:pic>
    </p:spTree>
    <p:extLst>
      <p:ext uri="{BB962C8B-B14F-4D97-AF65-F5344CB8AC3E}">
        <p14:creationId xmlns:p14="http://schemas.microsoft.com/office/powerpoint/2010/main" val="425402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Ενότητας</a:t>
            </a:r>
            <a:endParaRPr lang="el-GR" dirty="0"/>
          </a:p>
        </p:txBody>
      </p:sp>
      <p:sp>
        <p:nvSpPr>
          <p:cNvPr id="5" name="Subtitle 4"/>
          <p:cNvSpPr>
            <a:spLocks noGrp="1"/>
          </p:cNvSpPr>
          <p:nvPr>
            <p:ph type="subTitle" idx="1"/>
          </p:nvPr>
        </p:nvSpPr>
        <p:spPr/>
        <p:txBody>
          <a:bodyPr/>
          <a:lstStyle/>
          <a:p>
            <a:endParaRPr lang="el-GR" dirty="0"/>
          </a:p>
        </p:txBody>
      </p:sp>
      <p:pic>
        <p:nvPicPr>
          <p:cNvPr id="7" name="7 - Εικόνα" descr="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8"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70184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77500" lnSpcReduction="20000"/>
          </a:bodyPr>
          <a:lstStyle/>
          <a:p>
            <a:r>
              <a:rPr lang="el-GR" dirty="0"/>
              <a:t>Η έννοια της απόκρισης κατά συχνότητα με βάση τη συνάρτηση μεταφοράς του ενισχυτή</a:t>
            </a:r>
            <a:r>
              <a:rPr lang="el-GR" dirty="0" smtClean="0"/>
              <a:t>.</a:t>
            </a:r>
          </a:p>
          <a:p>
            <a:r>
              <a:rPr lang="el-GR" dirty="0" smtClean="0"/>
              <a:t>Η </a:t>
            </a:r>
            <a:r>
              <a:rPr lang="el-GR" dirty="0"/>
              <a:t>έννοια του εύρους ζώνης και του GBW</a:t>
            </a:r>
            <a:r>
              <a:rPr lang="el-GR" dirty="0" smtClean="0"/>
              <a:t>.</a:t>
            </a:r>
          </a:p>
          <a:p>
            <a:r>
              <a:rPr lang="el-GR" dirty="0"/>
              <a:t>Χρήση των διαγραμμάτων </a:t>
            </a:r>
            <a:r>
              <a:rPr lang="en-US" dirty="0"/>
              <a:t>Bode</a:t>
            </a:r>
            <a:r>
              <a:rPr lang="el-GR" dirty="0"/>
              <a:t> για τη χάραξη της απόκρισης κατά συχνότητα</a:t>
            </a:r>
            <a:r>
              <a:rPr lang="el-GR" dirty="0" smtClean="0"/>
              <a:t>.</a:t>
            </a:r>
          </a:p>
          <a:p>
            <a:r>
              <a:rPr lang="el-GR" dirty="0"/>
              <a:t>Ισοδύναμο μικρού σήματος του διπολικού τρανζίστορ στις υψηλές συχνότητες. Συχνότητα αποκοπής και συχνότητα </a:t>
            </a:r>
            <a:r>
              <a:rPr lang="el-GR" dirty="0" err="1"/>
              <a:t>μοναδιαίας</a:t>
            </a:r>
            <a:r>
              <a:rPr lang="el-GR" dirty="0"/>
              <a:t> απολαβής ρεύματος βραχυκύκλωσης</a:t>
            </a:r>
            <a:r>
              <a:rPr lang="el-GR" dirty="0" smtClean="0"/>
              <a:t>.</a:t>
            </a:r>
          </a:p>
          <a:p>
            <a:r>
              <a:rPr lang="el-GR" dirty="0"/>
              <a:t>Απόκριση του ενισχυτή κοινού </a:t>
            </a:r>
            <a:r>
              <a:rPr lang="el-GR" dirty="0" err="1"/>
              <a:t>εκπομπού</a:t>
            </a:r>
            <a:r>
              <a:rPr lang="el-GR" dirty="0"/>
              <a:t> στις υψηλές συχνότητες.  Απόκριση του ενισχυτή κοινού </a:t>
            </a:r>
            <a:r>
              <a:rPr lang="el-GR" dirty="0" err="1"/>
              <a:t>εκπομπού</a:t>
            </a:r>
            <a:r>
              <a:rPr lang="el-GR" dirty="0"/>
              <a:t> στις χαμηλές  συχνότητες. </a:t>
            </a:r>
            <a:endParaRPr lang="el-GR" dirty="0" smtClean="0"/>
          </a:p>
          <a:p>
            <a:endParaRPr lang="el-GR" dirty="0" smtClean="0"/>
          </a:p>
        </p:txBody>
      </p:sp>
    </p:spTree>
    <p:extLst>
      <p:ext uri="{BB962C8B-B14F-4D97-AF65-F5344CB8AC3E}">
        <p14:creationId xmlns:p14="http://schemas.microsoft.com/office/powerpoint/2010/main" val="3006011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274768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991989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1.01.  </a:t>
            </a:r>
            <a:endParaRPr lang="el-GR" sz="2000" dirty="0"/>
          </a:p>
        </p:txBody>
      </p:sp>
    </p:spTree>
    <p:extLst>
      <p:ext uri="{BB962C8B-B14F-4D97-AF65-F5344CB8AC3E}">
        <p14:creationId xmlns:p14="http://schemas.microsoft.com/office/powerpoint/2010/main" val="3544874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a:t>
            </a:r>
            <a:r>
              <a:rPr lang="el-GR" sz="2000" dirty="0" smtClean="0"/>
              <a:t> </a:t>
            </a:r>
            <a:r>
              <a:rPr lang="el-GR" sz="2000" dirty="0" err="1" smtClean="0"/>
              <a:t>Αραπογιάννη</a:t>
            </a:r>
            <a:r>
              <a:rPr lang="el-GR" sz="2000" dirty="0" smtClean="0"/>
              <a:t> Αγγελική 2014. «Ηλεκτρονική. Ενότητα 8: Απόκριση κατά Συχνότητα των Ενισχυτών μιας βαθμίδας με διπολικά τρανζίστορ».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http</a:t>
            </a:r>
            <a:r>
              <a:rPr lang="en-US" sz="2000" dirty="0">
                <a:hlinkClick r:id="rId3"/>
              </a:rPr>
              <a:t>://opencourses.uoa.gr/courses/DI4</a:t>
            </a:r>
            <a:r>
              <a:rPr lang="en-US" sz="2000" dirty="0" smtClean="0">
                <a:hlinkClick r:id="rId3"/>
              </a:rPr>
              <a:t>/</a:t>
            </a:r>
            <a:r>
              <a:rPr lang="el-GR" sz="2000" smtClean="0"/>
              <a:t> </a:t>
            </a:r>
            <a:endParaRPr lang="el-GR" sz="2000" dirty="0"/>
          </a:p>
        </p:txBody>
      </p:sp>
    </p:spTree>
    <p:extLst>
      <p:ext uri="{BB962C8B-B14F-4D97-AF65-F5344CB8AC3E}">
        <p14:creationId xmlns:p14="http://schemas.microsoft.com/office/powerpoint/2010/main" val="887849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1583186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968474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7" name="Rectangle 7"/>
          <p:cNvSpPr>
            <a:spLocks noGrp="1"/>
          </p:cNvSpPr>
          <p:nvPr>
            <p:ph type="title"/>
          </p:nvPr>
        </p:nvSpPr>
        <p:spPr/>
        <p:txBody>
          <a:bodyPr>
            <a:noAutofit/>
          </a:bodyPr>
          <a:lstStyle/>
          <a:p>
            <a:r>
              <a:rPr lang="el-GR" dirty="0" smtClean="0">
                <a:solidFill>
                  <a:schemeClr val="accent1"/>
                </a:solidFill>
              </a:rPr>
              <a:t>Τυπική Συνάρτηση Μεταφοράς Ενισχυτή (απολαβή τάσης)</a:t>
            </a:r>
          </a:p>
        </p:txBody>
      </p:sp>
      <p:pic>
        <p:nvPicPr>
          <p:cNvPr id="321545" name="Picture 6" descr="Συνδεσμολογία ενισχυτή."/>
          <p:cNvPicPr>
            <a:picLocks noChangeAspect="1" noChangeArrowheads="1"/>
          </p:cNvPicPr>
          <p:nvPr/>
        </p:nvPicPr>
        <p:blipFill>
          <a:blip r:embed="rId5"/>
          <a:srcRect/>
          <a:stretch>
            <a:fillRect/>
          </a:stretch>
        </p:blipFill>
        <p:spPr bwMode="auto">
          <a:xfrm>
            <a:off x="251520" y="1453947"/>
            <a:ext cx="3168351" cy="2056739"/>
          </a:xfrm>
          <a:prstGeom prst="rect">
            <a:avLst/>
          </a:prstGeom>
          <a:noFill/>
          <a:ln w="9525">
            <a:noFill/>
            <a:miter lim="800000"/>
            <a:headEnd/>
            <a:tailEnd/>
          </a:ln>
        </p:spPr>
      </p:pic>
      <p:pic>
        <p:nvPicPr>
          <p:cNvPr id="321544" name="Picture 5" descr="Γραφική παράσταση απολαβής τάσης-συχνότητας f(Hz)"/>
          <p:cNvPicPr>
            <a:picLocks noChangeAspect="1" noChangeArrowheads="1"/>
          </p:cNvPicPr>
          <p:nvPr/>
        </p:nvPicPr>
        <p:blipFill>
          <a:blip r:embed="rId6"/>
          <a:srcRect/>
          <a:stretch>
            <a:fillRect/>
          </a:stretch>
        </p:blipFill>
        <p:spPr bwMode="auto">
          <a:xfrm>
            <a:off x="4037223" y="1412342"/>
            <a:ext cx="4683500" cy="2139949"/>
          </a:xfrm>
          <a:prstGeom prst="rect">
            <a:avLst/>
          </a:prstGeom>
          <a:noFill/>
          <a:ln w="9525">
            <a:noFill/>
            <a:miter lim="800000"/>
            <a:headEnd/>
            <a:tailEnd/>
          </a:ln>
        </p:spPr>
      </p:pic>
      <p:graphicFrame>
        <p:nvGraphicFramePr>
          <p:cNvPr id="321542" name="Object 29"/>
          <p:cNvGraphicFramePr>
            <a:graphicFrameLocks noChangeAspect="1"/>
          </p:cNvGraphicFramePr>
          <p:nvPr>
            <p:extLst>
              <p:ext uri="{D42A27DB-BD31-4B8C-83A1-F6EECF244321}">
                <p14:modId xmlns:p14="http://schemas.microsoft.com/office/powerpoint/2010/main" val="2349616761"/>
              </p:ext>
            </p:extLst>
          </p:nvPr>
        </p:nvGraphicFramePr>
        <p:xfrm>
          <a:off x="2481792" y="3155086"/>
          <a:ext cx="1979613" cy="355600"/>
        </p:xfrm>
        <a:graphic>
          <a:graphicData uri="http://schemas.openxmlformats.org/presentationml/2006/ole">
            <mc:AlternateContent xmlns:mc="http://schemas.openxmlformats.org/markup-compatibility/2006">
              <mc:Choice xmlns:v="urn:schemas-microsoft-com:vml" Requires="v">
                <p:oleObj spid="_x0000_s321553" name="Equation" r:id="rId7" imgW="1422360" imgH="253800" progId="Equation.3">
                  <p:embed/>
                </p:oleObj>
              </mc:Choice>
              <mc:Fallback>
                <p:oleObj name="Equation" r:id="rId7" imgW="1422360" imgH="253800" progId="Equation.3">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1792" y="3155086"/>
                        <a:ext cx="1979613" cy="35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Θέση περιεχομένου 1"/>
          <p:cNvSpPr>
            <a:spLocks noGrp="1"/>
          </p:cNvSpPr>
          <p:nvPr>
            <p:ph idx="1"/>
          </p:nvPr>
        </p:nvSpPr>
        <p:spPr>
          <a:xfrm>
            <a:off x="0" y="3546995"/>
            <a:ext cx="9267327" cy="3557205"/>
          </a:xfrm>
        </p:spPr>
        <p:txBody>
          <a:bodyPr>
            <a:normAutofit/>
          </a:bodyPr>
          <a:lstStyle/>
          <a:p>
            <a:pPr>
              <a:spcBef>
                <a:spcPct val="15000"/>
              </a:spcBef>
              <a:buFontTx/>
              <a:buChar char="•"/>
            </a:pPr>
            <a:r>
              <a:rPr lang="el-GR" sz="2000" dirty="0"/>
              <a:t> Εν γένει η απολαβή τάσης ενός ενισχυτή είναι συνάρτηση της συχνότητας.</a:t>
            </a:r>
          </a:p>
          <a:p>
            <a:pPr>
              <a:spcBef>
                <a:spcPct val="15000"/>
              </a:spcBef>
              <a:buFontTx/>
              <a:buChar char="•"/>
            </a:pPr>
            <a:r>
              <a:rPr lang="el-GR" sz="2000" dirty="0"/>
              <a:t>Στις χαμηλές συχνότητες, η πτώση της απολαβής οφείλεται στους πυκνωτές σύζευξης και διαρροής.</a:t>
            </a:r>
          </a:p>
          <a:p>
            <a:pPr>
              <a:spcBef>
                <a:spcPct val="15000"/>
              </a:spcBef>
              <a:buFontTx/>
              <a:buChar char="•"/>
            </a:pPr>
            <a:r>
              <a:rPr lang="el-GR" sz="2000" dirty="0"/>
              <a:t> Στις υψηλές συχνότητες, η πτώση της απολαβής οφείλεται στις παρασιτικές χωρητικότητες του τρανζίστορ.</a:t>
            </a:r>
          </a:p>
          <a:p>
            <a:pPr>
              <a:spcBef>
                <a:spcPct val="15000"/>
              </a:spcBef>
              <a:buFontTx/>
              <a:buChar char="•"/>
            </a:pPr>
            <a:r>
              <a:rPr lang="el-GR" sz="2000" dirty="0"/>
              <a:t> Πάνω από την </a:t>
            </a:r>
            <a:r>
              <a:rPr lang="en-US" sz="2000" dirty="0" err="1"/>
              <a:t>f</a:t>
            </a:r>
            <a:r>
              <a:rPr lang="en-US" sz="2000" baseline="-25000" dirty="0" err="1"/>
              <a:t>L</a:t>
            </a:r>
            <a:r>
              <a:rPr lang="en-US" sz="2000" dirty="0"/>
              <a:t>, </a:t>
            </a:r>
            <a:r>
              <a:rPr lang="el-GR" sz="2000" dirty="0"/>
              <a:t>οι χωρητικές αντιστάσεις των πυκνωτών σύζευξης και διαρροής είναι τόσο μικρές ώστε μπορούν να θεωρηθούν βραχυκύκλωμα.</a:t>
            </a:r>
          </a:p>
          <a:p>
            <a:pPr>
              <a:spcBef>
                <a:spcPct val="15000"/>
              </a:spcBef>
              <a:buFontTx/>
              <a:buChar char="•"/>
            </a:pPr>
            <a:r>
              <a:rPr lang="el-GR" sz="2000" dirty="0"/>
              <a:t> Κάτω από την </a:t>
            </a:r>
            <a:r>
              <a:rPr lang="en-US" sz="2000" dirty="0" err="1"/>
              <a:t>f</a:t>
            </a:r>
            <a:r>
              <a:rPr lang="en-US" sz="2000" baseline="-25000" dirty="0" err="1"/>
              <a:t>H</a:t>
            </a:r>
            <a:r>
              <a:rPr lang="en-US" sz="2000" dirty="0"/>
              <a:t>, </a:t>
            </a:r>
            <a:r>
              <a:rPr lang="el-GR" sz="2000" dirty="0"/>
              <a:t>οι χωρητικές αντιστάσεις</a:t>
            </a:r>
            <a:r>
              <a:rPr lang="en-US" sz="2000" dirty="0"/>
              <a:t> </a:t>
            </a:r>
            <a:r>
              <a:rPr lang="el-GR" sz="2000" dirty="0"/>
              <a:t>των παρασιτικών χωρητικοτήτων είναι τόσο μεγάλες ώστε να μπορούν να θεωρηθούν ανοιχτό</a:t>
            </a:r>
            <a:r>
              <a:rPr lang="en-US" sz="2000" dirty="0"/>
              <a:t> </a:t>
            </a:r>
            <a:r>
              <a:rPr lang="el-GR" sz="2000" dirty="0"/>
              <a:t>κύκλωμα.</a:t>
            </a:r>
          </a:p>
          <a:p>
            <a:endParaRPr lang="el-GR" sz="2000" dirty="0"/>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(1 από 2)</a:t>
            </a:r>
            <a:endParaRPr lang="el-GR" dirty="0"/>
          </a:p>
        </p:txBody>
      </p:sp>
      <p:sp>
        <p:nvSpPr>
          <p:cNvPr id="322569" name="Text Box 5"/>
          <p:cNvSpPr txBox="1">
            <a:spLocks noChangeArrowheads="1"/>
          </p:cNvSpPr>
          <p:nvPr/>
        </p:nvSpPr>
        <p:spPr bwMode="auto">
          <a:xfrm>
            <a:off x="179388" y="1121817"/>
            <a:ext cx="8424863" cy="707886"/>
          </a:xfrm>
          <a:prstGeom prst="rect">
            <a:avLst/>
          </a:prstGeom>
          <a:noFill/>
          <a:ln w="6350">
            <a:noFill/>
            <a:miter lim="800000"/>
            <a:headEnd/>
            <a:tailEnd/>
          </a:ln>
        </p:spPr>
        <p:txBody>
          <a:bodyPr>
            <a:spAutoFit/>
          </a:bodyPr>
          <a:lstStyle/>
          <a:p>
            <a:pPr>
              <a:spcBef>
                <a:spcPct val="50000"/>
              </a:spcBef>
            </a:pPr>
            <a:r>
              <a:rPr lang="el-GR" sz="2000" b="1" dirty="0">
                <a:latin typeface="Calibri" pitchFamily="34" charset="0"/>
              </a:rPr>
              <a:t>Υπολογισμός του διαγράμματος </a:t>
            </a:r>
            <a:r>
              <a:rPr lang="el-GR" sz="2000" b="1" dirty="0" err="1">
                <a:latin typeface="Calibri" pitchFamily="34" charset="0"/>
              </a:rPr>
              <a:t>Bode</a:t>
            </a:r>
            <a:r>
              <a:rPr lang="el-GR" sz="2000" b="1" dirty="0">
                <a:latin typeface="Calibri" pitchFamily="34" charset="0"/>
              </a:rPr>
              <a:t> Συνάρτησης Μεταφοράς Ενισχυτή με έναν πόλο και μία ρίζα. </a:t>
            </a:r>
            <a:endParaRPr lang="el-GR" sz="2000" dirty="0"/>
          </a:p>
        </p:txBody>
      </p:sp>
      <p:sp>
        <p:nvSpPr>
          <p:cNvPr id="322570" name="Text Box 6"/>
          <p:cNvSpPr txBox="1">
            <a:spLocks noChangeArrowheads="1"/>
          </p:cNvSpPr>
          <p:nvPr/>
        </p:nvSpPr>
        <p:spPr bwMode="auto">
          <a:xfrm>
            <a:off x="179387" y="1829230"/>
            <a:ext cx="8785225" cy="707886"/>
          </a:xfrm>
          <a:prstGeom prst="rect">
            <a:avLst/>
          </a:prstGeom>
          <a:noFill/>
          <a:ln w="9525">
            <a:noFill/>
            <a:miter lim="800000"/>
            <a:headEnd/>
            <a:tailEnd/>
          </a:ln>
        </p:spPr>
        <p:txBody>
          <a:bodyPr>
            <a:spAutoFit/>
          </a:bodyPr>
          <a:lstStyle/>
          <a:p>
            <a:pPr>
              <a:spcBef>
                <a:spcPct val="50000"/>
              </a:spcBef>
            </a:pPr>
            <a:r>
              <a:rPr lang="el-GR" sz="1900" dirty="0"/>
              <a:t> </a:t>
            </a:r>
            <a:r>
              <a:rPr lang="el-GR" sz="2000" dirty="0">
                <a:latin typeface="+mn-lt"/>
              </a:rPr>
              <a:t>Η συνάρτηση μεταφοράς (απολαβή τάσης) του ενισχυτή αυτού μπορεί να εκφραστεί με την παρακάτω μορφή:</a:t>
            </a:r>
          </a:p>
        </p:txBody>
      </p:sp>
      <p:graphicFrame>
        <p:nvGraphicFramePr>
          <p:cNvPr id="322564" name="Object 8"/>
          <p:cNvGraphicFramePr>
            <a:graphicFrameLocks noChangeAspect="1"/>
          </p:cNvGraphicFramePr>
          <p:nvPr>
            <p:extLst>
              <p:ext uri="{D42A27DB-BD31-4B8C-83A1-F6EECF244321}">
                <p14:modId xmlns:p14="http://schemas.microsoft.com/office/powerpoint/2010/main" val="1604138955"/>
              </p:ext>
            </p:extLst>
          </p:nvPr>
        </p:nvGraphicFramePr>
        <p:xfrm>
          <a:off x="2650331" y="2489335"/>
          <a:ext cx="3482975" cy="784225"/>
        </p:xfrm>
        <a:graphic>
          <a:graphicData uri="http://schemas.openxmlformats.org/presentationml/2006/ole">
            <mc:AlternateContent xmlns:mc="http://schemas.openxmlformats.org/markup-compatibility/2006">
              <mc:Choice xmlns:v="urn:schemas-microsoft-com:vml" Requires="v">
                <p:oleObj spid="_x0000_s322601" name="Εξίσωση" r:id="rId4" imgW="1930320" imgH="431640" progId="Equation.3">
                  <p:embed/>
                </p:oleObj>
              </mc:Choice>
              <mc:Fallback>
                <p:oleObj name="Εξίσωση" r:id="rId4" imgW="1930320" imgH="4316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331" y="2489335"/>
                        <a:ext cx="34829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322565" name="Object 9"/>
          <p:cNvGraphicFramePr>
            <a:graphicFrameLocks noChangeAspect="1"/>
          </p:cNvGraphicFramePr>
          <p:nvPr>
            <p:extLst>
              <p:ext uri="{D42A27DB-BD31-4B8C-83A1-F6EECF244321}">
                <p14:modId xmlns:p14="http://schemas.microsoft.com/office/powerpoint/2010/main" val="1279702783"/>
              </p:ext>
            </p:extLst>
          </p:nvPr>
        </p:nvGraphicFramePr>
        <p:xfrm>
          <a:off x="1142044" y="3325528"/>
          <a:ext cx="6680523" cy="901974"/>
        </p:xfrm>
        <a:graphic>
          <a:graphicData uri="http://schemas.openxmlformats.org/presentationml/2006/ole">
            <mc:AlternateContent xmlns:mc="http://schemas.openxmlformats.org/markup-compatibility/2006">
              <mc:Choice xmlns:v="urn:schemas-microsoft-com:vml" Requires="v">
                <p:oleObj spid="_x0000_s322602" name="Εξίσωση" r:id="rId6" imgW="3974760" imgH="533160" progId="Equation.3">
                  <p:embed/>
                </p:oleObj>
              </mc:Choice>
              <mc:Fallback>
                <p:oleObj name="Εξίσωση" r:id="rId6" imgW="3974760" imgH="53316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044" y="3325528"/>
                        <a:ext cx="6680523" cy="901974"/>
                      </a:xfrm>
                      <a:prstGeom prst="rect">
                        <a:avLst/>
                      </a:prstGeom>
                      <a:noFill/>
                      <a:ln>
                        <a:noFill/>
                      </a:ln>
                    </p:spPr>
                  </p:pic>
                </p:oleObj>
              </mc:Fallback>
            </mc:AlternateContent>
          </a:graphicData>
        </a:graphic>
      </p:graphicFrame>
      <p:sp>
        <p:nvSpPr>
          <p:cNvPr id="322571" name="Text Box 10"/>
          <p:cNvSpPr txBox="1">
            <a:spLocks noChangeArrowheads="1"/>
          </p:cNvSpPr>
          <p:nvPr/>
        </p:nvSpPr>
        <p:spPr bwMode="auto">
          <a:xfrm>
            <a:off x="181986" y="4275094"/>
            <a:ext cx="8207375" cy="400110"/>
          </a:xfrm>
          <a:prstGeom prst="rect">
            <a:avLst/>
          </a:prstGeom>
          <a:noFill/>
          <a:ln w="9525">
            <a:noFill/>
            <a:miter lim="800000"/>
            <a:headEnd/>
            <a:tailEnd/>
          </a:ln>
        </p:spPr>
        <p:txBody>
          <a:bodyPr>
            <a:spAutoFit/>
          </a:bodyPr>
          <a:lstStyle/>
          <a:p>
            <a:pPr>
              <a:spcBef>
                <a:spcPct val="50000"/>
              </a:spcBef>
            </a:pPr>
            <a:r>
              <a:rPr lang="el-GR" sz="2000" dirty="0">
                <a:latin typeface="+mn-lt"/>
              </a:rPr>
              <a:t> </a:t>
            </a:r>
            <a:r>
              <a:rPr lang="el-GR" sz="2000" dirty="0" smtClean="0">
                <a:latin typeface="+mn-lt"/>
              </a:rPr>
              <a:t>Αν υπολογίσουμε την απολαβή σε </a:t>
            </a:r>
            <a:r>
              <a:rPr lang="en-US" sz="2000" dirty="0" err="1" smtClean="0">
                <a:latin typeface="+mn-lt"/>
              </a:rPr>
              <a:t>db</a:t>
            </a:r>
            <a:r>
              <a:rPr lang="en-US" sz="2000" dirty="0" smtClean="0">
                <a:latin typeface="+mn-lt"/>
              </a:rPr>
              <a:t> </a:t>
            </a:r>
            <a:r>
              <a:rPr lang="el-GR" sz="2000" dirty="0" smtClean="0">
                <a:latin typeface="+mn-lt"/>
              </a:rPr>
              <a:t>θα έχουμε:</a:t>
            </a:r>
            <a:endParaRPr lang="el-GR" sz="2000" dirty="0">
              <a:latin typeface="+mn-lt"/>
            </a:endParaRPr>
          </a:p>
        </p:txBody>
      </p:sp>
      <p:graphicFrame>
        <p:nvGraphicFramePr>
          <p:cNvPr id="322567" name="Object 11"/>
          <p:cNvGraphicFramePr>
            <a:graphicFrameLocks noChangeAspect="1"/>
          </p:cNvGraphicFramePr>
          <p:nvPr>
            <p:extLst>
              <p:ext uri="{D42A27DB-BD31-4B8C-83A1-F6EECF244321}">
                <p14:modId xmlns:p14="http://schemas.microsoft.com/office/powerpoint/2010/main" val="107422184"/>
              </p:ext>
            </p:extLst>
          </p:nvPr>
        </p:nvGraphicFramePr>
        <p:xfrm>
          <a:off x="611187" y="4651408"/>
          <a:ext cx="6805612" cy="530225"/>
        </p:xfrm>
        <a:graphic>
          <a:graphicData uri="http://schemas.openxmlformats.org/presentationml/2006/ole">
            <mc:AlternateContent xmlns:mc="http://schemas.openxmlformats.org/markup-compatibility/2006">
              <mc:Choice xmlns:v="urn:schemas-microsoft-com:vml" Requires="v">
                <p:oleObj spid="_x0000_s322603" name="Εξίσωση" r:id="rId8" imgW="3771720" imgH="291960" progId="Equation.3">
                  <p:embed/>
                </p:oleObj>
              </mc:Choice>
              <mc:Fallback>
                <p:oleObj name="Εξίσωση" r:id="rId8" imgW="3771720" imgH="29196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7" y="4651408"/>
                        <a:ext cx="68056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322572" name="Text Box 12"/>
          <p:cNvSpPr txBox="1">
            <a:spLocks noChangeArrowheads="1"/>
          </p:cNvSpPr>
          <p:nvPr/>
        </p:nvSpPr>
        <p:spPr bwMode="auto">
          <a:xfrm>
            <a:off x="179388" y="5229225"/>
            <a:ext cx="8785224" cy="1323439"/>
          </a:xfrm>
          <a:prstGeom prst="rect">
            <a:avLst/>
          </a:prstGeom>
          <a:noFill/>
          <a:ln w="9525">
            <a:noFill/>
            <a:miter lim="800000"/>
            <a:headEnd/>
            <a:tailEnd/>
          </a:ln>
        </p:spPr>
        <p:txBody>
          <a:bodyPr wrap="square">
            <a:spAutoFit/>
          </a:bodyPr>
          <a:lstStyle/>
          <a:p>
            <a:pPr>
              <a:spcBef>
                <a:spcPct val="50000"/>
              </a:spcBef>
            </a:pPr>
            <a:r>
              <a:rPr lang="el-GR" sz="2000" dirty="0" smtClean="0">
                <a:latin typeface="+mn-lt"/>
              </a:rPr>
              <a:t> Ο πρώτος όρος είναι σταθερός, ο δεύτερος εμφανίζει κλίση 6</a:t>
            </a:r>
            <a:r>
              <a:rPr lang="en-US" sz="2000" dirty="0" err="1" smtClean="0">
                <a:latin typeface="+mn-lt"/>
              </a:rPr>
              <a:t>db</a:t>
            </a:r>
            <a:r>
              <a:rPr lang="en-US" sz="2000" dirty="0" smtClean="0">
                <a:latin typeface="+mn-lt"/>
              </a:rPr>
              <a:t>/</a:t>
            </a:r>
            <a:r>
              <a:rPr lang="el-GR" sz="2000" dirty="0" smtClean="0">
                <a:latin typeface="+mn-lt"/>
              </a:rPr>
              <a:t>οκτάβα ή 20</a:t>
            </a:r>
            <a:r>
              <a:rPr lang="en-US" sz="2000" dirty="0" err="1" smtClean="0">
                <a:latin typeface="+mn-lt"/>
              </a:rPr>
              <a:t>db</a:t>
            </a:r>
            <a:r>
              <a:rPr lang="el-GR" sz="2000" dirty="0" smtClean="0">
                <a:latin typeface="+mn-lt"/>
              </a:rPr>
              <a:t>/δεκάδα για ω&gt;&gt;ω</a:t>
            </a:r>
            <a:r>
              <a:rPr lang="el-GR" sz="2000" baseline="-25000" dirty="0" smtClean="0">
                <a:latin typeface="+mn-lt"/>
              </a:rPr>
              <a:t>1</a:t>
            </a:r>
            <a:r>
              <a:rPr lang="el-GR" sz="2000" dirty="0" smtClean="0">
                <a:latin typeface="+mn-lt"/>
              </a:rPr>
              <a:t> και ο τρίτος δίνει κλίση -6</a:t>
            </a:r>
            <a:r>
              <a:rPr lang="en-US" sz="2000" dirty="0" err="1" smtClean="0">
                <a:latin typeface="+mn-lt"/>
              </a:rPr>
              <a:t>db</a:t>
            </a:r>
            <a:r>
              <a:rPr lang="en-US" sz="2000" dirty="0" smtClean="0">
                <a:latin typeface="+mn-lt"/>
              </a:rPr>
              <a:t>/</a:t>
            </a:r>
            <a:r>
              <a:rPr lang="el-GR" sz="2000" dirty="0" smtClean="0">
                <a:latin typeface="+mn-lt"/>
              </a:rPr>
              <a:t>οκτάβα</a:t>
            </a:r>
            <a:r>
              <a:rPr lang="en-US" sz="2000" dirty="0" smtClean="0">
                <a:latin typeface="+mn-lt"/>
              </a:rPr>
              <a:t> </a:t>
            </a:r>
            <a:r>
              <a:rPr lang="el-GR" sz="2000" dirty="0" smtClean="0">
                <a:latin typeface="+mn-lt"/>
              </a:rPr>
              <a:t>ή -20</a:t>
            </a:r>
            <a:r>
              <a:rPr lang="en-US" sz="2000" dirty="0" err="1" smtClean="0">
                <a:latin typeface="+mn-lt"/>
              </a:rPr>
              <a:t>db</a:t>
            </a:r>
            <a:r>
              <a:rPr lang="el-GR" sz="2000" dirty="0" smtClean="0">
                <a:latin typeface="+mn-lt"/>
              </a:rPr>
              <a:t>/δεκάδα για ω&gt;&gt;ω</a:t>
            </a:r>
            <a:r>
              <a:rPr lang="el-GR" sz="2000" baseline="-25000" dirty="0" smtClean="0">
                <a:latin typeface="+mn-lt"/>
              </a:rPr>
              <a:t>2</a:t>
            </a:r>
            <a:r>
              <a:rPr lang="el-GR" sz="2000" dirty="0" smtClean="0">
                <a:latin typeface="+mn-lt"/>
              </a:rPr>
              <a:t>. Στις συχνότητες ω</a:t>
            </a:r>
            <a:r>
              <a:rPr lang="el-GR" sz="2000" baseline="-25000" dirty="0" smtClean="0">
                <a:latin typeface="+mn-lt"/>
              </a:rPr>
              <a:t>1</a:t>
            </a:r>
            <a:r>
              <a:rPr lang="el-GR" sz="2000" dirty="0" smtClean="0">
                <a:latin typeface="+mn-lt"/>
              </a:rPr>
              <a:t> και ω</a:t>
            </a:r>
            <a:r>
              <a:rPr lang="el-GR" sz="2000" baseline="-25000" dirty="0" smtClean="0">
                <a:latin typeface="+mn-lt"/>
              </a:rPr>
              <a:t>2</a:t>
            </a:r>
            <a:r>
              <a:rPr lang="el-GR" sz="2000" dirty="0" smtClean="0">
                <a:latin typeface="+mn-lt"/>
              </a:rPr>
              <a:t> η πραγματική καμπύλη διαφέρει από το γόνατο κατά 3</a:t>
            </a:r>
            <a:r>
              <a:rPr lang="en-US" sz="2000" dirty="0" err="1" smtClean="0">
                <a:latin typeface="+mn-lt"/>
              </a:rPr>
              <a:t>db</a:t>
            </a:r>
            <a:r>
              <a:rPr lang="el-GR" sz="2000" dirty="0" smtClean="0">
                <a:latin typeface="+mn-lt"/>
              </a:rPr>
              <a:t>.</a:t>
            </a:r>
            <a:endParaRPr lang="el-GR" sz="2000" dirty="0">
              <a:latin typeface="+mn-lt"/>
            </a:endParaRPr>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Παράδειγμα (2 από 2)</a:t>
            </a:r>
            <a:endParaRPr lang="el-GR" dirty="0"/>
          </a:p>
        </p:txBody>
      </p:sp>
      <p:sp>
        <p:nvSpPr>
          <p:cNvPr id="5" name="Θέση κειμένου 4"/>
          <p:cNvSpPr>
            <a:spLocks noGrp="1"/>
          </p:cNvSpPr>
          <p:nvPr>
            <p:ph type="body" sz="half" idx="2"/>
          </p:nvPr>
        </p:nvSpPr>
        <p:spPr>
          <a:xfrm>
            <a:off x="129557" y="1418400"/>
            <a:ext cx="5450555" cy="4608512"/>
          </a:xfrm>
        </p:spPr>
        <p:txBody>
          <a:bodyPr/>
          <a:lstStyle/>
          <a:p>
            <a:r>
              <a:rPr lang="el-GR" dirty="0"/>
              <a:t> Η απόκριση κατά συχνότητα του ενισχυτή αυτού μπορεί να προσεγγιστεί από ένα διάγραμμα </a:t>
            </a:r>
            <a:r>
              <a:rPr lang="el-GR" dirty="0" err="1"/>
              <a:t>Bode</a:t>
            </a:r>
            <a:r>
              <a:rPr lang="el-GR" dirty="0"/>
              <a:t> της μορφής που δίνεται παρακάτω, αν υποθέσουμε ότι ω1&gt;&gt;ω2 </a:t>
            </a:r>
            <a:r>
              <a:rPr lang="el-GR" dirty="0" smtClean="0"/>
              <a:t>:</a:t>
            </a:r>
          </a:p>
          <a:p>
            <a:endParaRPr lang="el-GR" dirty="0"/>
          </a:p>
          <a:p>
            <a:endParaRPr lang="el-GR" dirty="0"/>
          </a:p>
        </p:txBody>
      </p:sp>
      <p:graphicFrame>
        <p:nvGraphicFramePr>
          <p:cNvPr id="8" name="Object 29"/>
          <p:cNvGraphicFramePr>
            <a:graphicFrameLocks noChangeAspect="1"/>
          </p:cNvGraphicFramePr>
          <p:nvPr>
            <p:extLst>
              <p:ext uri="{D42A27DB-BD31-4B8C-83A1-F6EECF244321}">
                <p14:modId xmlns:p14="http://schemas.microsoft.com/office/powerpoint/2010/main" val="295694325"/>
              </p:ext>
            </p:extLst>
          </p:nvPr>
        </p:nvGraphicFramePr>
        <p:xfrm>
          <a:off x="241809" y="2750548"/>
          <a:ext cx="2613025" cy="784225"/>
        </p:xfrm>
        <a:graphic>
          <a:graphicData uri="http://schemas.openxmlformats.org/presentationml/2006/ole">
            <mc:AlternateContent xmlns:mc="http://schemas.openxmlformats.org/markup-compatibility/2006">
              <mc:Choice xmlns:v="urn:schemas-microsoft-com:vml" Requires="v">
                <p:oleObj spid="_x0000_s336916" name="Εξίσωση" r:id="rId4" imgW="1447560" imgH="431640" progId="Equation.3">
                  <p:embed/>
                </p:oleObj>
              </mc:Choice>
              <mc:Fallback>
                <p:oleObj name="Εξίσωση" r:id="rId4" imgW="14475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809" y="2750548"/>
                        <a:ext cx="26130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9" name="Text Box 31"/>
          <p:cNvSpPr txBox="1">
            <a:spLocks noChangeArrowheads="1"/>
          </p:cNvSpPr>
          <p:nvPr/>
        </p:nvSpPr>
        <p:spPr bwMode="auto">
          <a:xfrm>
            <a:off x="16899" y="3716027"/>
            <a:ext cx="4262928" cy="400110"/>
          </a:xfrm>
          <a:prstGeom prst="rect">
            <a:avLst/>
          </a:prstGeom>
          <a:noFill/>
          <a:ln w="9525">
            <a:noFill/>
            <a:miter lim="800000"/>
            <a:headEnd/>
            <a:tailEnd/>
          </a:ln>
        </p:spPr>
        <p:txBody>
          <a:bodyPr wrap="square">
            <a:spAutoFit/>
          </a:bodyPr>
          <a:lstStyle/>
          <a:p>
            <a:pPr>
              <a:spcBef>
                <a:spcPct val="50000"/>
              </a:spcBef>
            </a:pPr>
            <a:r>
              <a:rPr lang="el-GR" sz="2000" dirty="0">
                <a:latin typeface="+mn-lt"/>
              </a:rPr>
              <a:t> Αντίστοιχα για τη φάση έχουμε:</a:t>
            </a:r>
          </a:p>
        </p:txBody>
      </p:sp>
      <p:graphicFrame>
        <p:nvGraphicFramePr>
          <p:cNvPr id="10" name="Object 32"/>
          <p:cNvGraphicFramePr>
            <a:graphicFrameLocks noChangeAspect="1"/>
          </p:cNvGraphicFramePr>
          <p:nvPr>
            <p:extLst>
              <p:ext uri="{D42A27DB-BD31-4B8C-83A1-F6EECF244321}">
                <p14:modId xmlns:p14="http://schemas.microsoft.com/office/powerpoint/2010/main" val="2496411790"/>
              </p:ext>
            </p:extLst>
          </p:nvPr>
        </p:nvGraphicFramePr>
        <p:xfrm>
          <a:off x="129557" y="4275402"/>
          <a:ext cx="4859338" cy="2138362"/>
        </p:xfrm>
        <a:graphic>
          <a:graphicData uri="http://schemas.openxmlformats.org/presentationml/2006/ole">
            <mc:AlternateContent xmlns:mc="http://schemas.openxmlformats.org/markup-compatibility/2006">
              <mc:Choice xmlns:v="urn:schemas-microsoft-com:vml" Requires="v">
                <p:oleObj spid="_x0000_s336917" name="Equation" r:id="rId6" imgW="2616120" imgH="1143000" progId="Equation.3">
                  <p:embed/>
                </p:oleObj>
              </mc:Choice>
              <mc:Fallback>
                <p:oleObj name="Equation" r:id="rId6" imgW="2616120" imgH="1143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57" y="4275402"/>
                        <a:ext cx="4859338"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pic>
        <p:nvPicPr>
          <p:cNvPr id="6" name="Θέση περιεχομένου 5" descr="Διάγραμμα Bode απόκρισης συχνότητας A."/>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5220072" y="1418400"/>
            <a:ext cx="3839882" cy="2664296"/>
          </a:xfrm>
        </p:spPr>
      </p:pic>
      <p:pic>
        <p:nvPicPr>
          <p:cNvPr id="7" name="Εικόνα 6" descr="Διάγραμμα της φάσης φ."/>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0112" y="3758875"/>
            <a:ext cx="3291705" cy="2284703"/>
          </a:xfrm>
          <a:prstGeom prst="rect">
            <a:avLst/>
          </a:prstGeom>
        </p:spPr>
      </p:pic>
    </p:spTree>
    <p:custDataLst>
      <p:tags r:id="rId2"/>
    </p:custDataLst>
    <p:extLst>
      <p:ext uri="{BB962C8B-B14F-4D97-AF65-F5344CB8AC3E}">
        <p14:creationId xmlns:p14="http://schemas.microsoft.com/office/powerpoint/2010/main" val="103062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Ισοδύναμο μικρού σήματος </a:t>
            </a:r>
            <a:r>
              <a:rPr lang="el-GR" dirty="0" smtClean="0"/>
              <a:t>διπολικού </a:t>
            </a:r>
            <a:r>
              <a:rPr lang="el-GR" dirty="0"/>
              <a:t>τρανζίστορ στις Υψηλές Συχνότητες</a:t>
            </a:r>
          </a:p>
        </p:txBody>
      </p:sp>
      <p:pic>
        <p:nvPicPr>
          <p:cNvPr id="12" name="Picture 7" descr="Συνδεσμολογία τρανζίστορ npn."/>
          <p:cNvPicPr>
            <a:picLocks noChangeAspect="1" noChangeArrowheads="1"/>
          </p:cNvPicPr>
          <p:nvPr/>
        </p:nvPicPr>
        <p:blipFill>
          <a:blip r:embed="rId3"/>
          <a:srcRect b="12874"/>
          <a:stretch>
            <a:fillRect/>
          </a:stretch>
        </p:blipFill>
        <p:spPr bwMode="auto">
          <a:xfrm>
            <a:off x="199802" y="1702787"/>
            <a:ext cx="1052512" cy="1584325"/>
          </a:xfrm>
          <a:prstGeom prst="rect">
            <a:avLst/>
          </a:prstGeom>
          <a:noFill/>
          <a:ln w="9525">
            <a:noFill/>
            <a:miter lim="800000"/>
            <a:headEnd/>
            <a:tailEnd/>
          </a:ln>
        </p:spPr>
      </p:pic>
      <p:pic>
        <p:nvPicPr>
          <p:cNvPr id="11" name="Picture 6" descr="Εικόνα τρανζίστορ npn"/>
          <p:cNvPicPr>
            <a:picLocks noChangeAspect="1" noChangeArrowheads="1"/>
          </p:cNvPicPr>
          <p:nvPr/>
        </p:nvPicPr>
        <p:blipFill>
          <a:blip r:embed="rId4"/>
          <a:srcRect/>
          <a:stretch>
            <a:fillRect/>
          </a:stretch>
        </p:blipFill>
        <p:spPr bwMode="auto">
          <a:xfrm>
            <a:off x="1822959" y="1444079"/>
            <a:ext cx="3513138" cy="1695450"/>
          </a:xfrm>
          <a:prstGeom prst="rect">
            <a:avLst/>
          </a:prstGeom>
          <a:noFill/>
          <a:ln w="9525">
            <a:noFill/>
            <a:miter lim="800000"/>
            <a:headEnd/>
            <a:tailEnd/>
          </a:ln>
        </p:spPr>
      </p:pic>
      <p:pic>
        <p:nvPicPr>
          <p:cNvPr id="13" name="Picture 10" descr="Κύκλωμα μικρού σήματος χωρίς πυκνωτές με 4 αντιστάσεις."/>
          <p:cNvPicPr>
            <a:picLocks noChangeAspect="1" noChangeArrowheads="1"/>
          </p:cNvPicPr>
          <p:nvPr/>
        </p:nvPicPr>
        <p:blipFill>
          <a:blip r:embed="rId5"/>
          <a:srcRect r="26540"/>
          <a:stretch>
            <a:fillRect/>
          </a:stretch>
        </p:blipFill>
        <p:spPr bwMode="auto">
          <a:xfrm>
            <a:off x="5336097" y="1782362"/>
            <a:ext cx="3673475" cy="1293812"/>
          </a:xfrm>
          <a:prstGeom prst="rect">
            <a:avLst/>
          </a:prstGeom>
          <a:noFill/>
          <a:ln w="9525">
            <a:noFill/>
            <a:miter lim="800000"/>
            <a:headEnd/>
            <a:tailEnd/>
          </a:ln>
        </p:spPr>
      </p:pic>
      <p:pic>
        <p:nvPicPr>
          <p:cNvPr id="10" name="Picture 5" descr="Ισοδύναμο κύκλωμα μικρού σήματος διπολικού τρανζίστορ με πυκνωτές Cπ και Cμ , και αντιστάσεις rx, rπ kai ro. "/>
          <p:cNvPicPr>
            <a:picLocks noChangeAspect="1" noChangeArrowheads="1"/>
          </p:cNvPicPr>
          <p:nvPr/>
        </p:nvPicPr>
        <p:blipFill>
          <a:blip r:embed="rId6"/>
          <a:srcRect/>
          <a:stretch>
            <a:fillRect/>
          </a:stretch>
        </p:blipFill>
        <p:spPr bwMode="auto">
          <a:xfrm>
            <a:off x="1547664" y="2829619"/>
            <a:ext cx="5065936" cy="1838738"/>
          </a:xfrm>
          <a:prstGeom prst="rect">
            <a:avLst/>
          </a:prstGeom>
          <a:noFill/>
          <a:ln w="9525">
            <a:noFill/>
            <a:miter lim="800000"/>
            <a:headEnd/>
            <a:tailEnd/>
          </a:ln>
        </p:spPr>
      </p:pic>
      <p:sp>
        <p:nvSpPr>
          <p:cNvPr id="9" name="Θέση περιεχομένου 8"/>
          <p:cNvSpPr>
            <a:spLocks noGrp="1"/>
          </p:cNvSpPr>
          <p:nvPr>
            <p:ph idx="1"/>
          </p:nvPr>
        </p:nvSpPr>
        <p:spPr>
          <a:xfrm>
            <a:off x="245675" y="4295091"/>
            <a:ext cx="8898325" cy="2502543"/>
          </a:xfrm>
        </p:spPr>
        <p:txBody>
          <a:bodyPr>
            <a:normAutofit/>
          </a:bodyPr>
          <a:lstStyle/>
          <a:p>
            <a:pPr>
              <a:spcBef>
                <a:spcPct val="50000"/>
              </a:spcBef>
              <a:buFontTx/>
              <a:buChar char="•"/>
            </a:pPr>
            <a:r>
              <a:rPr lang="el-GR" sz="2000" dirty="0"/>
              <a:t> </a:t>
            </a:r>
            <a:r>
              <a:rPr lang="en-US" sz="2000" dirty="0"/>
              <a:t>C</a:t>
            </a:r>
            <a:r>
              <a:rPr lang="el-GR" sz="2000" baseline="-25000" dirty="0"/>
              <a:t>π</a:t>
            </a:r>
            <a:r>
              <a:rPr lang="el-GR" sz="2000" dirty="0"/>
              <a:t>: χωρητικότητα διάχυσης της ορθά πολωμένης επαφής βάσης- </a:t>
            </a:r>
            <a:r>
              <a:rPr lang="el-GR" sz="2000" dirty="0" err="1"/>
              <a:t>εκπομπού</a:t>
            </a:r>
            <a:r>
              <a:rPr lang="el-GR" sz="2000" dirty="0"/>
              <a:t>.</a:t>
            </a:r>
          </a:p>
          <a:p>
            <a:pPr>
              <a:spcBef>
                <a:spcPct val="50000"/>
              </a:spcBef>
              <a:buFontTx/>
              <a:buChar char="•"/>
            </a:pPr>
            <a:r>
              <a:rPr lang="el-GR" sz="2000" dirty="0"/>
              <a:t> </a:t>
            </a:r>
            <a:r>
              <a:rPr lang="en-US" sz="2000" dirty="0"/>
              <a:t>C</a:t>
            </a:r>
            <a:r>
              <a:rPr lang="el-GR" sz="2000" baseline="-25000" dirty="0"/>
              <a:t>μ</a:t>
            </a:r>
            <a:r>
              <a:rPr lang="el-GR" sz="2000" dirty="0"/>
              <a:t>: χωρητικότητα απογύμνωσης της ανάστροφα πολωμένης επαφής βάσης-συλλέκτη.</a:t>
            </a:r>
          </a:p>
          <a:p>
            <a:pPr>
              <a:spcBef>
                <a:spcPct val="50000"/>
              </a:spcBef>
              <a:buFontTx/>
              <a:buChar char="•"/>
            </a:pPr>
            <a:r>
              <a:rPr lang="el-GR" sz="2000" dirty="0"/>
              <a:t> </a:t>
            </a:r>
            <a:r>
              <a:rPr lang="en-US" sz="2000" dirty="0" err="1"/>
              <a:t>r</a:t>
            </a:r>
            <a:r>
              <a:rPr lang="en-US" sz="2000" baseline="-25000" dirty="0" err="1"/>
              <a:t>x</a:t>
            </a:r>
            <a:r>
              <a:rPr lang="el-GR" sz="2000" dirty="0"/>
              <a:t>: η αντίσταση του υλικού-πυριτίου της περιοχής της βάσης μεταξύ του ακροδέκτη βάσης και της ενεργού περιοχής της βάσης Β΄ που βρίσκεται ακριβώς κάτω από την περιοχή του </a:t>
            </a:r>
            <a:r>
              <a:rPr lang="el-GR" sz="2000" dirty="0" err="1"/>
              <a:t>εκπομπού</a:t>
            </a:r>
            <a:r>
              <a:rPr lang="el-GR" sz="2000" dirty="0"/>
              <a:t>.</a:t>
            </a:r>
          </a:p>
          <a:p>
            <a:endParaRPr lang="el-GR" sz="2000" dirty="0"/>
          </a:p>
        </p:txBody>
      </p:sp>
    </p:spTree>
    <p:custDataLst>
      <p:tags r:id="rId1"/>
    </p:custDataLst>
    <p:extLst>
      <p:ext uri="{BB962C8B-B14F-4D97-AF65-F5344CB8AC3E}">
        <p14:creationId xmlns:p14="http://schemas.microsoft.com/office/powerpoint/2010/main" val="104161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Συχνότητα </a:t>
            </a:r>
            <a:r>
              <a:rPr lang="el-GR" dirty="0" smtClean="0"/>
              <a:t>αποκοπής </a:t>
            </a:r>
            <a:r>
              <a:rPr lang="el-GR" dirty="0"/>
              <a:t>ρεύματος </a:t>
            </a:r>
            <a:r>
              <a:rPr lang="el-GR" dirty="0" smtClean="0"/>
              <a:t>βραχυκύκλωσης</a:t>
            </a:r>
            <a:endParaRPr lang="el-GR" dirty="0"/>
          </a:p>
        </p:txBody>
      </p:sp>
      <p:pic>
        <p:nvPicPr>
          <p:cNvPr id="4" name="Picture 4" descr="Ισοδύναμο κύκλωμα μικρού σήματος διπολικού τρανζίστορ."/>
          <p:cNvPicPr>
            <a:picLocks noGrp="1" noChangeAspect="1" noChangeArrowheads="1"/>
          </p:cNvPicPr>
          <p:nvPr>
            <p:ph idx="1"/>
          </p:nvPr>
        </p:nvPicPr>
        <p:blipFill>
          <a:blip r:embed="rId4"/>
          <a:srcRect/>
          <a:stretch>
            <a:fillRect/>
          </a:stretch>
        </p:blipFill>
        <p:spPr bwMode="auto">
          <a:xfrm>
            <a:off x="1187624" y="1460653"/>
            <a:ext cx="6537320" cy="1944216"/>
          </a:xfrm>
          <a:prstGeom prst="rect">
            <a:avLst/>
          </a:prstGeom>
          <a:noFill/>
          <a:ln w="9525">
            <a:noFill/>
            <a:miter lim="800000"/>
            <a:headEnd/>
            <a:tailEnd/>
          </a:ln>
        </p:spPr>
      </p:pic>
      <p:sp>
        <p:nvSpPr>
          <p:cNvPr id="6" name="Text Box 7"/>
          <p:cNvSpPr txBox="1">
            <a:spLocks noChangeArrowheads="1"/>
          </p:cNvSpPr>
          <p:nvPr/>
        </p:nvSpPr>
        <p:spPr bwMode="auto">
          <a:xfrm>
            <a:off x="179512" y="3505727"/>
            <a:ext cx="4608512" cy="366713"/>
          </a:xfrm>
          <a:prstGeom prst="rect">
            <a:avLst/>
          </a:prstGeom>
          <a:noFill/>
          <a:ln w="9525">
            <a:noFill/>
            <a:miter lim="800000"/>
            <a:headEnd/>
            <a:tailEnd/>
          </a:ln>
        </p:spPr>
        <p:txBody>
          <a:bodyPr>
            <a:spAutoFit/>
          </a:bodyPr>
          <a:lstStyle/>
          <a:p>
            <a:pPr>
              <a:spcBef>
                <a:spcPct val="50000"/>
              </a:spcBef>
            </a:pPr>
            <a:r>
              <a:rPr lang="el-GR" dirty="0"/>
              <a:t> Το ρεύμα βραχυκύκλωσης συλλέκτη είναι:</a:t>
            </a:r>
          </a:p>
        </p:txBody>
      </p:sp>
      <p:graphicFrame>
        <p:nvGraphicFramePr>
          <p:cNvPr id="5" name="Object 6"/>
          <p:cNvGraphicFramePr>
            <a:graphicFrameLocks noChangeAspect="1"/>
          </p:cNvGraphicFramePr>
          <p:nvPr>
            <p:extLst>
              <p:ext uri="{D42A27DB-BD31-4B8C-83A1-F6EECF244321}">
                <p14:modId xmlns:p14="http://schemas.microsoft.com/office/powerpoint/2010/main" val="222795488"/>
              </p:ext>
            </p:extLst>
          </p:nvPr>
        </p:nvGraphicFramePr>
        <p:xfrm>
          <a:off x="4716017" y="3434290"/>
          <a:ext cx="2016125" cy="438150"/>
        </p:xfrm>
        <a:graphic>
          <a:graphicData uri="http://schemas.openxmlformats.org/presentationml/2006/ole">
            <mc:AlternateContent xmlns:mc="http://schemas.openxmlformats.org/markup-compatibility/2006">
              <mc:Choice xmlns:v="urn:schemas-microsoft-com:vml" Requires="v">
                <p:oleObj spid="_x0000_s337954" name="Εξίσωση" r:id="rId5" imgW="1117440" imgH="241200" progId="Equation.3">
                  <p:embed/>
                </p:oleObj>
              </mc:Choice>
              <mc:Fallback>
                <p:oleObj name="Εξίσωση" r:id="rId5" imgW="1117440" imgH="241200" progId="Equation.3">
                  <p:embed/>
                  <p:pic>
                    <p:nvPicPr>
                      <p:cNvPr id="0" name=""/>
                      <p:cNvPicPr>
                        <a:picLocks noChangeAspect="1" noChangeArrowheads="1"/>
                      </p:cNvPicPr>
                      <p:nvPr/>
                    </p:nvPicPr>
                    <p:blipFill>
                      <a:blip r:embed="rId6"/>
                      <a:srcRect/>
                      <a:stretch>
                        <a:fillRect/>
                      </a:stretch>
                    </p:blipFill>
                    <p:spPr bwMode="auto">
                      <a:xfrm>
                        <a:off x="4716017" y="3434290"/>
                        <a:ext cx="20161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7" name="Object 8"/>
          <p:cNvGraphicFramePr>
            <a:graphicFrameLocks noChangeAspect="1"/>
          </p:cNvGraphicFramePr>
          <p:nvPr>
            <p:extLst>
              <p:ext uri="{D42A27DB-BD31-4B8C-83A1-F6EECF244321}">
                <p14:modId xmlns:p14="http://schemas.microsoft.com/office/powerpoint/2010/main" val="3224372329"/>
              </p:ext>
            </p:extLst>
          </p:nvPr>
        </p:nvGraphicFramePr>
        <p:xfrm>
          <a:off x="111125" y="3925888"/>
          <a:ext cx="3116263" cy="438150"/>
        </p:xfrm>
        <a:graphic>
          <a:graphicData uri="http://schemas.openxmlformats.org/presentationml/2006/ole">
            <mc:AlternateContent xmlns:mc="http://schemas.openxmlformats.org/markup-compatibility/2006">
              <mc:Choice xmlns:v="urn:schemas-microsoft-com:vml" Requires="v">
                <p:oleObj spid="_x0000_s337955" name="Εξίσωση" r:id="rId7" imgW="1726920" imgH="241200" progId="Equation.3">
                  <p:embed/>
                </p:oleObj>
              </mc:Choice>
              <mc:Fallback>
                <p:oleObj name="Εξίσωση" r:id="rId7" imgW="1726920" imgH="241200" progId="Equation.3">
                  <p:embed/>
                  <p:pic>
                    <p:nvPicPr>
                      <p:cNvPr id="0" name=""/>
                      <p:cNvPicPr>
                        <a:picLocks noChangeAspect="1" noChangeArrowheads="1"/>
                      </p:cNvPicPr>
                      <p:nvPr/>
                    </p:nvPicPr>
                    <p:blipFill>
                      <a:blip r:embed="rId8"/>
                      <a:srcRect/>
                      <a:stretch>
                        <a:fillRect/>
                      </a:stretch>
                    </p:blipFill>
                    <p:spPr bwMode="auto">
                      <a:xfrm>
                        <a:off x="111125" y="3925888"/>
                        <a:ext cx="31162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8" name="Object 9"/>
          <p:cNvGraphicFramePr>
            <a:graphicFrameLocks noChangeAspect="1"/>
          </p:cNvGraphicFramePr>
          <p:nvPr>
            <p:extLst>
              <p:ext uri="{D42A27DB-BD31-4B8C-83A1-F6EECF244321}">
                <p14:modId xmlns:p14="http://schemas.microsoft.com/office/powerpoint/2010/main" val="4130832845"/>
              </p:ext>
            </p:extLst>
          </p:nvPr>
        </p:nvGraphicFramePr>
        <p:xfrm>
          <a:off x="1589" y="4392709"/>
          <a:ext cx="4714428" cy="1519141"/>
        </p:xfrm>
        <a:graphic>
          <a:graphicData uri="http://schemas.openxmlformats.org/presentationml/2006/ole">
            <mc:AlternateContent xmlns:mc="http://schemas.openxmlformats.org/markup-compatibility/2006">
              <mc:Choice xmlns:v="urn:schemas-microsoft-com:vml" Requires="v">
                <p:oleObj spid="_x0000_s337956" name="Εξίσωση" r:id="rId9" imgW="2933640" imgH="939600" progId="Equation.3">
                  <p:embed/>
                </p:oleObj>
              </mc:Choice>
              <mc:Fallback>
                <p:oleObj name="Εξίσωση" r:id="rId9" imgW="2933640" imgH="939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9" y="4392709"/>
                        <a:ext cx="4714428" cy="1519141"/>
                      </a:xfrm>
                      <a:prstGeom prst="rect">
                        <a:avLst/>
                      </a:prstGeom>
                      <a:noFill/>
                      <a:ln>
                        <a:noFill/>
                      </a:ln>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416857657"/>
              </p:ext>
            </p:extLst>
          </p:nvPr>
        </p:nvGraphicFramePr>
        <p:xfrm>
          <a:off x="3023965" y="5229200"/>
          <a:ext cx="2016125" cy="806450"/>
        </p:xfrm>
        <a:graphic>
          <a:graphicData uri="http://schemas.openxmlformats.org/presentationml/2006/ole">
            <mc:AlternateContent xmlns:mc="http://schemas.openxmlformats.org/markup-compatibility/2006">
              <mc:Choice xmlns:v="urn:schemas-microsoft-com:vml" Requires="v">
                <p:oleObj spid="_x0000_s337957" name="Εξίσωση" r:id="rId11" imgW="1117440" imgH="444240" progId="Equation.3">
                  <p:embed/>
                </p:oleObj>
              </mc:Choice>
              <mc:Fallback>
                <p:oleObj name="Εξίσωση" r:id="rId11" imgW="111744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23965" y="5229200"/>
                        <a:ext cx="2016125" cy="806450"/>
                      </a:xfrm>
                      <a:prstGeom prst="rect">
                        <a:avLst/>
                      </a:prstGeom>
                      <a:noFill/>
                      <a:ln>
                        <a:solidFill>
                          <a:schemeClr val="tx1"/>
                        </a:solidFill>
                      </a:ln>
                    </p:spPr>
                  </p:pic>
                </p:oleObj>
              </mc:Fallback>
            </mc:AlternateContent>
          </a:graphicData>
        </a:graphic>
      </p:graphicFrame>
      <p:pic>
        <p:nvPicPr>
          <p:cNvPr id="9" name="Picture 10" descr="Γραφική παράσταση hfe-ω(log scale)."/>
          <p:cNvPicPr>
            <a:picLocks noChangeAspect="1" noChangeArrowheads="1"/>
          </p:cNvPicPr>
          <p:nvPr/>
        </p:nvPicPr>
        <p:blipFill>
          <a:blip r:embed="rId13"/>
          <a:srcRect/>
          <a:stretch>
            <a:fillRect/>
          </a:stretch>
        </p:blipFill>
        <p:spPr bwMode="auto">
          <a:xfrm>
            <a:off x="5364163" y="4021138"/>
            <a:ext cx="3675062" cy="2216150"/>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319232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Συχνότητα </a:t>
            </a:r>
            <a:r>
              <a:rPr lang="el-GR" dirty="0" err="1"/>
              <a:t>μοναδιαίας</a:t>
            </a:r>
            <a:r>
              <a:rPr lang="el-GR" dirty="0"/>
              <a:t> απολαβής ρεύματος βραχυκύκλωσης </a:t>
            </a:r>
          </a:p>
        </p:txBody>
      </p:sp>
      <p:sp>
        <p:nvSpPr>
          <p:cNvPr id="5" name="Θέση κειμένου 4"/>
          <p:cNvSpPr>
            <a:spLocks noGrp="1"/>
          </p:cNvSpPr>
          <p:nvPr>
            <p:ph type="body" sz="half" idx="2"/>
          </p:nvPr>
        </p:nvSpPr>
        <p:spPr>
          <a:xfrm>
            <a:off x="287419" y="1592796"/>
            <a:ext cx="3826768" cy="360040"/>
          </a:xfrm>
        </p:spPr>
        <p:txBody>
          <a:bodyPr>
            <a:normAutofit fontScale="92500" lnSpcReduction="10000"/>
          </a:bodyPr>
          <a:lstStyle/>
          <a:p>
            <a:r>
              <a:rPr lang="el-GR" dirty="0" smtClean="0"/>
              <a:t>Συχνότητα </a:t>
            </a:r>
            <a:r>
              <a:rPr lang="el-GR" dirty="0" err="1"/>
              <a:t>μοναδιαίας</a:t>
            </a:r>
            <a:r>
              <a:rPr lang="el-GR" dirty="0"/>
              <a:t> απολαβής:</a:t>
            </a:r>
          </a:p>
          <a:p>
            <a:endParaRPr lang="el-GR" dirty="0"/>
          </a:p>
        </p:txBody>
      </p:sp>
      <p:graphicFrame>
        <p:nvGraphicFramePr>
          <p:cNvPr id="12" name="Object 5"/>
          <p:cNvGraphicFramePr>
            <a:graphicFrameLocks noChangeAspect="1"/>
          </p:cNvGraphicFramePr>
          <p:nvPr>
            <p:extLst>
              <p:ext uri="{D42A27DB-BD31-4B8C-83A1-F6EECF244321}">
                <p14:modId xmlns:p14="http://schemas.microsoft.com/office/powerpoint/2010/main" val="1818298283"/>
              </p:ext>
            </p:extLst>
          </p:nvPr>
        </p:nvGraphicFramePr>
        <p:xfrm>
          <a:off x="336590" y="2348880"/>
          <a:ext cx="1366837" cy="482600"/>
        </p:xfrm>
        <a:graphic>
          <a:graphicData uri="http://schemas.openxmlformats.org/presentationml/2006/ole">
            <mc:AlternateContent xmlns:mc="http://schemas.openxmlformats.org/markup-compatibility/2006">
              <mc:Choice xmlns:v="urn:schemas-microsoft-com:vml" Requires="v">
                <p:oleObj spid="_x0000_s338970" name="Εξίσωση" r:id="rId4" imgW="685800" imgH="241200" progId="Equation.3">
                  <p:embed/>
                </p:oleObj>
              </mc:Choice>
              <mc:Fallback>
                <p:oleObj name="Εξίσωση" r:id="rId4" imgW="6858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90" y="2348880"/>
                        <a:ext cx="1366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5" name="Text Box 12"/>
          <p:cNvSpPr txBox="1">
            <a:spLocks noChangeArrowheads="1"/>
          </p:cNvSpPr>
          <p:nvPr/>
        </p:nvSpPr>
        <p:spPr bwMode="auto">
          <a:xfrm>
            <a:off x="1992352" y="2348880"/>
            <a:ext cx="2808288" cy="609600"/>
          </a:xfrm>
          <a:prstGeom prst="rect">
            <a:avLst/>
          </a:prstGeom>
          <a:noFill/>
          <a:ln w="9525">
            <a:noFill/>
            <a:miter lim="800000"/>
            <a:headEnd/>
            <a:tailEnd/>
          </a:ln>
        </p:spPr>
        <p:txBody>
          <a:bodyPr>
            <a:spAutoFit/>
          </a:bodyPr>
          <a:lstStyle/>
          <a:p>
            <a:pPr>
              <a:spcBef>
                <a:spcPct val="50000"/>
              </a:spcBef>
            </a:pPr>
            <a:r>
              <a:rPr lang="el-GR" sz="1700" dirty="0"/>
              <a:t> (λαμβάνοντας υπόψη ότι το </a:t>
            </a:r>
            <a:r>
              <a:rPr lang="en-US" sz="1700" dirty="0"/>
              <a:t>GBW=</a:t>
            </a:r>
            <a:r>
              <a:rPr lang="el-GR" sz="1700" dirty="0" err="1"/>
              <a:t>σταθ</a:t>
            </a:r>
            <a:r>
              <a:rPr lang="el-GR" sz="1700" dirty="0"/>
              <a:t>.)</a:t>
            </a:r>
          </a:p>
        </p:txBody>
      </p:sp>
      <p:graphicFrame>
        <p:nvGraphicFramePr>
          <p:cNvPr id="13" name="Object 8"/>
          <p:cNvGraphicFramePr>
            <a:graphicFrameLocks noChangeAspect="1"/>
          </p:cNvGraphicFramePr>
          <p:nvPr>
            <p:extLst>
              <p:ext uri="{D42A27DB-BD31-4B8C-83A1-F6EECF244321}">
                <p14:modId xmlns:p14="http://schemas.microsoft.com/office/powerpoint/2010/main" val="1414709510"/>
              </p:ext>
            </p:extLst>
          </p:nvPr>
        </p:nvGraphicFramePr>
        <p:xfrm>
          <a:off x="336590" y="3069605"/>
          <a:ext cx="1727200" cy="866775"/>
        </p:xfrm>
        <a:graphic>
          <a:graphicData uri="http://schemas.openxmlformats.org/presentationml/2006/ole">
            <mc:AlternateContent xmlns:mc="http://schemas.openxmlformats.org/markup-compatibility/2006">
              <mc:Choice xmlns:v="urn:schemas-microsoft-com:vml" Requires="v">
                <p:oleObj spid="_x0000_s338971" name="Εξίσωση" r:id="rId6" imgW="888840" imgH="444240" progId="Equation.3">
                  <p:embed/>
                </p:oleObj>
              </mc:Choice>
              <mc:Fallback>
                <p:oleObj name="Εξίσωση" r:id="rId6" imgW="88884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590" y="3069605"/>
                        <a:ext cx="1727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806560406"/>
              </p:ext>
            </p:extLst>
          </p:nvPr>
        </p:nvGraphicFramePr>
        <p:xfrm>
          <a:off x="336590" y="4437112"/>
          <a:ext cx="2232025" cy="862013"/>
        </p:xfrm>
        <a:graphic>
          <a:graphicData uri="http://schemas.openxmlformats.org/presentationml/2006/ole">
            <mc:AlternateContent xmlns:mc="http://schemas.openxmlformats.org/markup-compatibility/2006">
              <mc:Choice xmlns:v="urn:schemas-microsoft-com:vml" Requires="v">
                <p:oleObj spid="_x0000_s338972" name="Εξίσωση" r:id="rId8" imgW="1155600" imgH="444240" progId="Equation.3">
                  <p:embed/>
                </p:oleObj>
              </mc:Choice>
              <mc:Fallback>
                <p:oleObj name="Εξίσωση" r:id="rId8" imgW="115560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590" y="4437112"/>
                        <a:ext cx="22320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pic>
        <p:nvPicPr>
          <p:cNvPr id="10" name="Θέση περιεχομένου 9" descr="Γραφική παράσταση hfe-ω(log scale)."/>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4662598" y="1418400"/>
            <a:ext cx="4299622" cy="2592288"/>
          </a:xfrm>
        </p:spPr>
      </p:pic>
      <p:pic>
        <p:nvPicPr>
          <p:cNvPr id="11" name="Picture 10" descr="Γραφική παράσταση - καμπύλη f T - f C."/>
          <p:cNvPicPr>
            <a:picLocks noChangeAspect="1" noChangeArrowheads="1"/>
          </p:cNvPicPr>
          <p:nvPr/>
        </p:nvPicPr>
        <p:blipFill>
          <a:blip r:embed="rId11"/>
          <a:srcRect/>
          <a:stretch>
            <a:fillRect/>
          </a:stretch>
        </p:blipFill>
        <p:spPr bwMode="auto">
          <a:xfrm>
            <a:off x="4724846" y="4038650"/>
            <a:ext cx="4175125" cy="2342678"/>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380652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Απόκριση του ενισχυτή κοινού </a:t>
            </a:r>
            <a:r>
              <a:rPr lang="el-GR" dirty="0" err="1"/>
              <a:t>Εκπομπού</a:t>
            </a:r>
            <a:r>
              <a:rPr lang="el-GR" dirty="0"/>
              <a:t> στις μεσαίες συχνότητες</a:t>
            </a:r>
          </a:p>
        </p:txBody>
      </p:sp>
      <p:pic>
        <p:nvPicPr>
          <p:cNvPr id="7" name="Picture 7" descr="Ισοδύναμο κύκλωμα μικρού σήματος για ενισχυτή κοινού εκπομπού με διαγραμμένους τους πυκνωτές Cπ και Cμ. "/>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2924" y="1526221"/>
            <a:ext cx="6491064" cy="1911520"/>
          </a:xfrm>
          <a:prstGeom prst="rect">
            <a:avLst/>
          </a:prstGeom>
          <a:noFill/>
          <a:ln w="9525">
            <a:noFill/>
            <a:miter lim="800000"/>
            <a:headEnd/>
            <a:tailEnd/>
          </a:ln>
        </p:spPr>
      </p:pic>
      <p:graphicFrame>
        <p:nvGraphicFramePr>
          <p:cNvPr id="8" name="Object 16"/>
          <p:cNvGraphicFramePr>
            <a:graphicFrameLocks noChangeAspect="1"/>
          </p:cNvGraphicFramePr>
          <p:nvPr>
            <p:extLst>
              <p:ext uri="{D42A27DB-BD31-4B8C-83A1-F6EECF244321}">
                <p14:modId xmlns:p14="http://schemas.microsoft.com/office/powerpoint/2010/main" val="2849469282"/>
              </p:ext>
            </p:extLst>
          </p:nvPr>
        </p:nvGraphicFramePr>
        <p:xfrm>
          <a:off x="6876256" y="2065085"/>
          <a:ext cx="1962150" cy="446087"/>
        </p:xfrm>
        <a:graphic>
          <a:graphicData uri="http://schemas.openxmlformats.org/presentationml/2006/ole">
            <mc:AlternateContent xmlns:mc="http://schemas.openxmlformats.org/markup-compatibility/2006">
              <mc:Choice xmlns:v="urn:schemas-microsoft-com:vml" Requires="v">
                <p:oleObj spid="_x0000_s340015" name="Εξίσωση" r:id="rId5" imgW="1066680" imgH="241200" progId="Equation.3">
                  <p:embed/>
                </p:oleObj>
              </mc:Choice>
              <mc:Fallback>
                <p:oleObj name="Εξίσωση" r:id="rId5" imgW="10666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065085"/>
                        <a:ext cx="1962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9" name="Object 17"/>
          <p:cNvGraphicFramePr>
            <a:graphicFrameLocks noChangeAspect="1"/>
          </p:cNvGraphicFramePr>
          <p:nvPr>
            <p:extLst>
              <p:ext uri="{D42A27DB-BD31-4B8C-83A1-F6EECF244321}">
                <p14:modId xmlns:p14="http://schemas.microsoft.com/office/powerpoint/2010/main" val="1501499074"/>
              </p:ext>
            </p:extLst>
          </p:nvPr>
        </p:nvGraphicFramePr>
        <p:xfrm>
          <a:off x="1100905" y="3140348"/>
          <a:ext cx="2103438" cy="822325"/>
        </p:xfrm>
        <a:graphic>
          <a:graphicData uri="http://schemas.openxmlformats.org/presentationml/2006/ole">
            <mc:AlternateContent xmlns:mc="http://schemas.openxmlformats.org/markup-compatibility/2006">
              <mc:Choice xmlns:v="urn:schemas-microsoft-com:vml" Requires="v">
                <p:oleObj spid="_x0000_s340016" name="Equation" r:id="rId7" imgW="1143000" imgH="444240" progId="Equation.3">
                  <p:embed/>
                </p:oleObj>
              </mc:Choice>
              <mc:Fallback>
                <p:oleObj name="Equation" r:id="rId7" imgW="11430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905" y="3140348"/>
                        <a:ext cx="2103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3101572820"/>
              </p:ext>
            </p:extLst>
          </p:nvPr>
        </p:nvGraphicFramePr>
        <p:xfrm>
          <a:off x="3948880" y="3140348"/>
          <a:ext cx="3200400" cy="822325"/>
        </p:xfrm>
        <a:graphic>
          <a:graphicData uri="http://schemas.openxmlformats.org/presentationml/2006/ole">
            <mc:AlternateContent xmlns:mc="http://schemas.openxmlformats.org/markup-compatibility/2006">
              <mc:Choice xmlns:v="urn:schemas-microsoft-com:vml" Requires="v">
                <p:oleObj spid="_x0000_s340017" name="Equation" r:id="rId9" imgW="1739880" imgH="444240" progId="Equation.3">
                  <p:embed/>
                </p:oleObj>
              </mc:Choice>
              <mc:Fallback>
                <p:oleObj name="Equation" r:id="rId9" imgW="173988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8880" y="3140348"/>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0" name="Object 18"/>
          <p:cNvGraphicFramePr>
            <a:graphicFrameLocks noChangeAspect="1"/>
          </p:cNvGraphicFramePr>
          <p:nvPr>
            <p:extLst>
              <p:ext uri="{D42A27DB-BD31-4B8C-83A1-F6EECF244321}">
                <p14:modId xmlns:p14="http://schemas.microsoft.com/office/powerpoint/2010/main" val="1244666998"/>
              </p:ext>
            </p:extLst>
          </p:nvPr>
        </p:nvGraphicFramePr>
        <p:xfrm>
          <a:off x="973905" y="4364310"/>
          <a:ext cx="6424613" cy="822325"/>
        </p:xfrm>
        <a:graphic>
          <a:graphicData uri="http://schemas.openxmlformats.org/presentationml/2006/ole">
            <mc:AlternateContent xmlns:mc="http://schemas.openxmlformats.org/markup-compatibility/2006">
              <mc:Choice xmlns:v="urn:schemas-microsoft-com:vml" Requires="v">
                <p:oleObj spid="_x0000_s340018" name="Equation" r:id="rId11" imgW="3492360" imgH="444240" progId="Equation.3">
                  <p:embed/>
                </p:oleObj>
              </mc:Choice>
              <mc:Fallback>
                <p:oleObj name="Equation" r:id="rId11" imgW="349236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3905" y="4364310"/>
                        <a:ext cx="6424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1" name="Object 19"/>
          <p:cNvGraphicFramePr>
            <a:graphicFrameLocks noChangeAspect="1"/>
          </p:cNvGraphicFramePr>
          <p:nvPr>
            <p:extLst>
              <p:ext uri="{D42A27DB-BD31-4B8C-83A1-F6EECF244321}">
                <p14:modId xmlns:p14="http://schemas.microsoft.com/office/powerpoint/2010/main" val="2041249002"/>
              </p:ext>
            </p:extLst>
          </p:nvPr>
        </p:nvGraphicFramePr>
        <p:xfrm>
          <a:off x="897705" y="5516835"/>
          <a:ext cx="5842000" cy="822325"/>
        </p:xfrm>
        <a:graphic>
          <a:graphicData uri="http://schemas.openxmlformats.org/presentationml/2006/ole">
            <mc:AlternateContent xmlns:mc="http://schemas.openxmlformats.org/markup-compatibility/2006">
              <mc:Choice xmlns:v="urn:schemas-microsoft-com:vml" Requires="v">
                <p:oleObj spid="_x0000_s340019" name="Equation" r:id="rId13" imgW="3174840" imgH="444240" progId="Equation.3">
                  <p:embed/>
                </p:oleObj>
              </mc:Choice>
              <mc:Fallback>
                <p:oleObj name="Equation" r:id="rId13" imgW="3174840" imgH="4442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7705" y="5516835"/>
                        <a:ext cx="584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587715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0/2014 6:59:3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6,7,8,9,10,"/>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15,2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4,11,9,8,10,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4,5,6,8,"/>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5,7,8,"/>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21547,321545,321544,321542,2,"/>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22569,322570,322564,322565,322571,322567,322572,"/>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5,8,9,10,6,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5,12,11,13,10,9,"/>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6,5,7,8,10,9,"/>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5,12,15,13,14,10,11,"/>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5,7,8,9,12,10,1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B0597F8-9297-4250-989B-69491AE7E54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3209</TotalTime>
  <Words>911</Words>
  <Application>Microsoft Office PowerPoint</Application>
  <PresentationFormat>Προβολή στην οθόνη (4:3)</PresentationFormat>
  <Paragraphs>81</Paragraphs>
  <Slides>25</Slides>
  <Notes>9</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5</vt:i4>
      </vt:variant>
      <vt:variant>
        <vt:lpstr>Ενσωματωμένοι διακομιστές OLE</vt:lpstr>
      </vt:variant>
      <vt:variant>
        <vt:i4>2</vt:i4>
      </vt:variant>
      <vt:variant>
        <vt:lpstr>Τίτλοι διαφανειών</vt:lpstr>
      </vt:variant>
      <vt:variant>
        <vt:i4>25</vt:i4>
      </vt:variant>
    </vt:vector>
  </HeadingPairs>
  <TitlesOfParts>
    <vt:vector size="38" baseType="lpstr">
      <vt:lpstr>MS PGothic</vt:lpstr>
      <vt:lpstr>Arial</vt:lpstr>
      <vt:lpstr>Calibri</vt:lpstr>
      <vt:lpstr>Courier New</vt:lpstr>
      <vt:lpstr>SymbolPS</vt:lpstr>
      <vt:lpstr>Wingdings</vt:lpstr>
      <vt:lpstr>1_Office Theme</vt:lpstr>
      <vt:lpstr>2_Office Theme</vt:lpstr>
      <vt:lpstr>3_Office Theme</vt:lpstr>
      <vt:lpstr>4_Office Theme</vt:lpstr>
      <vt:lpstr>Θέμα2</vt:lpstr>
      <vt:lpstr>Equation</vt:lpstr>
      <vt:lpstr>Εξίσωση</vt:lpstr>
      <vt:lpstr>Ηλεκτρονική</vt:lpstr>
      <vt:lpstr>Περιεχόμενα ενότητας</vt:lpstr>
      <vt:lpstr>Τυπική Συνάρτηση Μεταφοράς Ενισχυτή (απολαβή τάσης)</vt:lpstr>
      <vt:lpstr>Παράδειγμα (1 από 2)</vt:lpstr>
      <vt:lpstr>Παράδειγμα (2 από 2)</vt:lpstr>
      <vt:lpstr>Ισοδύναμο μικρού σήματος διπολικού τρανζίστορ στις Υψηλές Συχνότητες</vt:lpstr>
      <vt:lpstr>Συχνότητα αποκοπής ρεύματος βραχυκύκλωσης</vt:lpstr>
      <vt:lpstr>Συχνότητα μοναδιαίας απολαβής ρεύματος βραχυκύκλωσης </vt:lpstr>
      <vt:lpstr>Απόκριση του ενισχυτή κοινού Εκπομπού στις μεσαίες συχνότητες</vt:lpstr>
      <vt:lpstr>Απόκριση ενισχυτή κοινού Εκπομπού στις υψηλές συχνότητες (1από2)</vt:lpstr>
      <vt:lpstr>Απόκριση ενισχυτή κοινού Εκπομπού στις υψηλές συχνότητες (2από2)</vt:lpstr>
      <vt:lpstr>Απόκριση ενισχυτή κοινού Εκπομπού στις χαμηλές συχνότητες (1 από 3)</vt:lpstr>
      <vt:lpstr>Απόκριση ενισχυτή κοινού Εκπομπού στις χαμηλές συχνότητες (2 από 3)</vt:lpstr>
      <vt:lpstr>Απόκριση ενισχυτή κοινού Εκπομπού στις χαμηλές συχνότητες (3 από 3)</vt:lpstr>
      <vt:lpstr>Άσκηση1 (1 από 3)</vt:lpstr>
      <vt:lpstr>Άσκηση1 (2 από 3)</vt:lpstr>
      <vt:lpstr>Άσκηση1 (3 από 3)</vt:lpstr>
      <vt:lpstr>Άσκηση2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Stevy</dc:creator>
  <cp:lastModifiedBy>Δεσποινίς Βατόμουρο .</cp:lastModifiedBy>
  <cp:revision>196</cp:revision>
  <dcterms:created xsi:type="dcterms:W3CDTF">2012-04-09T10:20:10Z</dcterms:created>
  <dcterms:modified xsi:type="dcterms:W3CDTF">2014-10-07T15:59:51Z</dcterms:modified>
</cp:coreProperties>
</file>