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8"/>
  </p:notesMasterIdLst>
  <p:sldIdLst>
    <p:sldId id="256" r:id="rId2"/>
    <p:sldId id="262" r:id="rId3"/>
    <p:sldId id="266" r:id="rId4"/>
    <p:sldId id="302" r:id="rId5"/>
    <p:sldId id="304" r:id="rId6"/>
    <p:sldId id="305" r:id="rId7"/>
    <p:sldId id="306" r:id="rId8"/>
    <p:sldId id="307" r:id="rId9"/>
    <p:sldId id="280" r:id="rId10"/>
    <p:sldId id="290" r:id="rId11"/>
    <p:sldId id="295" r:id="rId12"/>
    <p:sldId id="299" r:id="rId13"/>
    <p:sldId id="292" r:id="rId14"/>
    <p:sldId id="291" r:id="rId15"/>
    <p:sldId id="294" r:id="rId16"/>
    <p:sldId id="293" r:id="rId17"/>
  </p:sldIdLst>
  <p:sldSz cx="9144000" cy="6858000" type="screen4x3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7512F115-2FCC-49EE-8759-A71F26F5819E}">
          <p14:sldIdLst>
            <p14:sldId id="256"/>
            <p14:sldId id="262"/>
            <p14:sldId id="266"/>
            <p14:sldId id="302"/>
            <p14:sldId id="304"/>
            <p14:sldId id="305"/>
            <p14:sldId id="306"/>
            <p14:sldId id="307"/>
            <p14:sldId id="280"/>
            <p14:sldId id="290"/>
            <p14:sldId id="295"/>
            <p14:sldId id="299"/>
            <p14:sldId id="292"/>
            <p14:sldId id="291"/>
            <p14:sldId id="294"/>
          </p14:sldIdLst>
        </p14:section>
        <p14:section name="Untitled Section" id="{0F1CB131-A6BD-43D0-B8D4-1F27CEF7A05E}">
          <p14:sldIdLst>
            <p14:sldId id="293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user" initials="u" lastIdx="2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075BC"/>
    <a:srgbClr val="4F81BD"/>
    <a:srgbClr val="50ABB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377" autoAdjust="0"/>
    <p:restoredTop sz="99309" autoAdjust="0"/>
  </p:normalViewPr>
  <p:slideViewPr>
    <p:cSldViewPr>
      <p:cViewPr varScale="1">
        <p:scale>
          <a:sx n="74" d="100"/>
          <a:sy n="74" d="100"/>
        </p:scale>
        <p:origin x="1398" y="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commentAuthors" Target="commentAuthor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5.wmf"/><Relationship Id="rId2" Type="http://schemas.openxmlformats.org/officeDocument/2006/relationships/image" Target="../media/image4.wmf"/><Relationship Id="rId1" Type="http://schemas.openxmlformats.org/officeDocument/2006/relationships/image" Target="../media/image3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17A379C-B41D-45E1-80CB-01FC82FDADA9}" type="datetimeFigureOut">
              <a:rPr lang="el-GR" smtClean="0"/>
              <a:t>7/8/2015</a:t>
            </a:fld>
            <a:endParaRPr lang="el-GR"/>
          </a:p>
        </p:txBody>
      </p:sp>
      <p:sp>
        <p:nvSpPr>
          <p:cNvPr id="4" name="Θέση εικόνας διαφάνειας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Θέση σημειώσεων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BA60D4E-153C-481E-9C52-31B1E4926C1F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553540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>
              <a:solidFill>
                <a:srgbClr val="FF0000"/>
              </a:solidFill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9281275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07537072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14512316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75379895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2996820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9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0179400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10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44598466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74972113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0518073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53750971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31016591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3886200"/>
            <a:ext cx="7776864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dirty="0" smtClean="0"/>
              <a:t>Στυλ κύριου υπότιτλου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4245247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>
                <a:solidFill>
                  <a:schemeClr val="accent1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αριθμού διαφάνειας 5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5" name="2 - Θέση υποσέλιδου"/>
          <p:cNvSpPr txBox="1">
            <a:spLocks/>
          </p:cNvSpPr>
          <p:nvPr userDrawn="1"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1000" dirty="0" smtClean="0">
                <a:solidFill>
                  <a:srgbClr val="5075BC"/>
                </a:solidFill>
              </a:rPr>
              <a:t>Γενικά περί λογικού προγραμματισμού</a:t>
            </a:r>
            <a:endParaRPr lang="en-US" sz="1000" dirty="0">
              <a:solidFill>
                <a:srgbClr val="5075BC"/>
              </a:solidFill>
              <a:ea typeface="ＭＳ Ｐゴシック" pitchFamily="34" charset="-128"/>
              <a:cs typeface="+mn-cs"/>
            </a:endParaRPr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86156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>
            <a:lvl1pPr>
              <a:defRPr b="0">
                <a:solidFill>
                  <a:srgbClr val="5075BC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386126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>
                <a:solidFill>
                  <a:srgbClr val="5075BC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64156" y="1556792"/>
            <a:ext cx="8229600" cy="4525963"/>
          </a:xfrm>
        </p:spPr>
        <p:txBody>
          <a:bodyPr/>
          <a:lstStyle>
            <a:lvl1pPr>
              <a:spcBef>
                <a:spcPts val="1200"/>
              </a:spcBef>
              <a:defRPr/>
            </a:lvl1pPr>
            <a:lvl2pPr>
              <a:spcBef>
                <a:spcPts val="1200"/>
              </a:spcBef>
              <a:defRPr/>
            </a:lvl2pPr>
            <a:lvl3pPr>
              <a:spcBef>
                <a:spcPts val="1200"/>
              </a:spcBef>
              <a:defRPr/>
            </a:lvl3pPr>
            <a:lvl4pPr>
              <a:spcBef>
                <a:spcPts val="1200"/>
              </a:spcBef>
              <a:defRPr/>
            </a:lvl4pPr>
            <a:lvl5pPr>
              <a:spcBef>
                <a:spcPts val="1200"/>
              </a:spcBef>
              <a:defRPr/>
            </a:lvl5pPr>
          </a:lstStyle>
          <a:p>
            <a:pPr lvl="0"/>
            <a:r>
              <a:rPr lang="el-GR" dirty="0" smtClean="0"/>
              <a:t>Στυλ υποδείγματος κειμένου</a:t>
            </a:r>
          </a:p>
          <a:p>
            <a:pPr lvl="1"/>
            <a:r>
              <a:rPr lang="el-GR" dirty="0" smtClean="0"/>
              <a:t>Δεύτερου επιπέδου</a:t>
            </a:r>
          </a:p>
          <a:p>
            <a:pPr lvl="2"/>
            <a:r>
              <a:rPr lang="el-GR" dirty="0" smtClean="0"/>
              <a:t>Τρίτου επιπέδου</a:t>
            </a:r>
          </a:p>
          <a:p>
            <a:pPr lvl="3"/>
            <a:r>
              <a:rPr lang="el-GR" dirty="0" smtClean="0"/>
              <a:t>Τέταρτου επιπέδου</a:t>
            </a:r>
          </a:p>
          <a:p>
            <a:pPr lvl="4"/>
            <a:r>
              <a:rPr lang="el-GR" dirty="0" smtClean="0"/>
              <a:t>Πέμπτου επιπέδου</a:t>
            </a:r>
            <a:endParaRPr lang="el-GR" dirty="0"/>
          </a:p>
        </p:txBody>
      </p:sp>
      <p:sp>
        <p:nvSpPr>
          <p:cNvPr id="4" name="Θέση αριθμού διαφάνειας 5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5" name="2 - Θέση υποσέλιδου"/>
          <p:cNvSpPr txBox="1">
            <a:spLocks/>
          </p:cNvSpPr>
          <p:nvPr userDrawn="1"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1000" dirty="0" smtClean="0">
                <a:solidFill>
                  <a:srgbClr val="5075BC"/>
                </a:solidFill>
              </a:rPr>
              <a:t>Γενικά περί λογικού προγραμματισμού</a:t>
            </a:r>
            <a:endParaRPr lang="en-US" sz="1000" dirty="0">
              <a:solidFill>
                <a:srgbClr val="5075BC"/>
              </a:solidFill>
              <a:ea typeface="ＭＳ Ｐゴシック" pitchFamily="34" charset="-128"/>
              <a:cs typeface="+mn-cs"/>
            </a:endParaRPr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75188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0" cap="none" baseline="0">
                <a:solidFill>
                  <a:srgbClr val="5075BC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</p:spTree>
    <p:extLst>
      <p:ext uri="{BB962C8B-B14F-4D97-AF65-F5344CB8AC3E}">
        <p14:creationId xmlns:p14="http://schemas.microsoft.com/office/powerpoint/2010/main" val="12120861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>
                <a:solidFill>
                  <a:srgbClr val="5075BC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αριθμού διαφάνειας 5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6" name="2 - Θέση υποσέλιδου"/>
          <p:cNvSpPr txBox="1">
            <a:spLocks/>
          </p:cNvSpPr>
          <p:nvPr userDrawn="1"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1000" dirty="0" smtClean="0">
                <a:solidFill>
                  <a:srgbClr val="5075BC"/>
                </a:solidFill>
              </a:rPr>
              <a:t>Γενικά περί λογικού προγραμματισμού</a:t>
            </a:r>
            <a:endParaRPr lang="en-US" sz="1000" dirty="0">
              <a:solidFill>
                <a:srgbClr val="5075BC"/>
              </a:solidFill>
              <a:ea typeface="ＭＳ Ｐゴシック" pitchFamily="34" charset="-128"/>
              <a:cs typeface="+mn-cs"/>
            </a:endParaRP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32509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5075BC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574254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57200" y="2214016"/>
            <a:ext cx="4040188" cy="387928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4645025" y="1574254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45025" y="2214016"/>
            <a:ext cx="4041775" cy="387928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Θέση αριθμού διαφάνειας 5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8" name="2 - Θέση υποσέλιδου"/>
          <p:cNvSpPr txBox="1">
            <a:spLocks/>
          </p:cNvSpPr>
          <p:nvPr userDrawn="1"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1000" dirty="0" smtClean="0">
                <a:solidFill>
                  <a:srgbClr val="5075BC"/>
                </a:solidFill>
              </a:rPr>
              <a:t>Γενικά περί λογικού προγραμματισμού</a:t>
            </a:r>
            <a:endParaRPr lang="en-US" sz="1000" dirty="0">
              <a:solidFill>
                <a:srgbClr val="5075BC"/>
              </a:solidFill>
              <a:ea typeface="ＭＳ Ｐゴシック" pitchFamily="34" charset="-128"/>
              <a:cs typeface="+mn-cs"/>
            </a:endParaRPr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61127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>
                <a:solidFill>
                  <a:schemeClr val="accent1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αριθμού διαφάνειας 5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4" name="2 - Θέση υποσέλιδου"/>
          <p:cNvSpPr txBox="1">
            <a:spLocks/>
          </p:cNvSpPr>
          <p:nvPr userDrawn="1"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1000" dirty="0" smtClean="0">
                <a:solidFill>
                  <a:srgbClr val="5075BC"/>
                </a:solidFill>
              </a:rPr>
              <a:t>Γενικά περί λογικού προγραμματισμού</a:t>
            </a:r>
            <a:endParaRPr lang="en-US" sz="1000" dirty="0">
              <a:solidFill>
                <a:srgbClr val="5075BC"/>
              </a:solidFill>
              <a:ea typeface="ＭＳ Ｐゴシック" pitchFamily="34" charset="-128"/>
              <a:cs typeface="+mn-cs"/>
            </a:endParaRPr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57946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096202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575050" y="1556792"/>
            <a:ext cx="5111750" cy="460851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457200" y="1556792"/>
            <a:ext cx="3008313" cy="4608512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6" name="Τίτλος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600" cy="11448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 b="0">
                <a:solidFill>
                  <a:schemeClr val="accent1"/>
                </a:solidFill>
              </a:defRPr>
            </a:lvl1pPr>
          </a:lstStyle>
          <a:p>
            <a:pPr lvl="0"/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5" name="Θέση αριθμού διαφάνειας 5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7" name="2 - Θέση υποσέλιδου"/>
          <p:cNvSpPr txBox="1">
            <a:spLocks/>
          </p:cNvSpPr>
          <p:nvPr userDrawn="1"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1000" dirty="0" smtClean="0">
                <a:solidFill>
                  <a:srgbClr val="5075BC"/>
                </a:solidFill>
              </a:rPr>
              <a:t>Γενικά περί λογικού προγραμματισμού</a:t>
            </a:r>
            <a:endParaRPr lang="en-US" sz="1000" dirty="0">
              <a:solidFill>
                <a:srgbClr val="5075BC"/>
              </a:solidFill>
              <a:ea typeface="ＭＳ Ｐゴシック" pitchFamily="34" charset="-128"/>
              <a:cs typeface="+mn-cs"/>
            </a:endParaRPr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31715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1792288" y="1556792"/>
            <a:ext cx="5486400" cy="3456384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1792288" y="5157192"/>
            <a:ext cx="5486400" cy="1015008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9" name="Τίτλος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600" cy="11448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 b="0">
                <a:solidFill>
                  <a:schemeClr val="accent1"/>
                </a:solidFill>
              </a:defRPr>
            </a:lvl1pPr>
          </a:lstStyle>
          <a:p>
            <a:pPr lvl="0"/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5" name="Θέση αριθμού διαφάνειας 5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6" name="2 - Θέση υποσέλιδου"/>
          <p:cNvSpPr txBox="1">
            <a:spLocks/>
          </p:cNvSpPr>
          <p:nvPr userDrawn="1"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1000" dirty="0" smtClean="0">
                <a:solidFill>
                  <a:srgbClr val="5075BC"/>
                </a:solidFill>
              </a:rPr>
              <a:t>Γενικά περί λογικού προγραμματισμού</a:t>
            </a:r>
            <a:endParaRPr lang="en-US" sz="1000" dirty="0">
              <a:solidFill>
                <a:srgbClr val="5075BC"/>
              </a:solidFill>
              <a:ea typeface="ＭＳ Ｐゴシック" pitchFamily="34" charset="-128"/>
              <a:cs typeface="+mn-cs"/>
            </a:endParaRP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50776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9838095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60" r:id="rId8"/>
    <p:sldLayoutId id="2147483661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b="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%5b1%5d%20http:/creativecommons.org/licenses/by-nc-sa/4.0/" TargetMode="Externa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wmf"/><Relationship Id="rId3" Type="http://schemas.openxmlformats.org/officeDocument/2006/relationships/oleObject" Target="../embeddings/oleObject1.bin"/><Relationship Id="rId7" Type="http://schemas.openxmlformats.org/officeDocument/2006/relationships/oleObject" Target="../embeddings/oleObject3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4.wmf"/><Relationship Id="rId5" Type="http://schemas.openxmlformats.org/officeDocument/2006/relationships/oleObject" Target="../embeddings/oleObject2.bin"/><Relationship Id="rId4" Type="http://schemas.openxmlformats.org/officeDocument/2006/relationships/image" Target="../media/image3.wmf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Λογότυπο Εθνικόν και Καποδιστριακόν Πανεπιστήμιον Αθηνών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9512" y="404664"/>
            <a:ext cx="4147938" cy="817388"/>
          </a:xfrm>
          <a:prstGeom prst="rect">
            <a:avLst/>
          </a:prstGeom>
        </p:spPr>
      </p:pic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5800" y="2006575"/>
            <a:ext cx="7772400" cy="1470025"/>
          </a:xfrm>
        </p:spPr>
        <p:txBody>
          <a:bodyPr/>
          <a:lstStyle/>
          <a:p>
            <a:r>
              <a:rPr lang="el-GR" dirty="0" smtClean="0">
                <a:solidFill>
                  <a:srgbClr val="5075BC"/>
                </a:solidFill>
              </a:rPr>
              <a:t>Τίτλος</a:t>
            </a:r>
            <a:r>
              <a:rPr lang="el-GR" dirty="0" smtClean="0">
                <a:solidFill>
                  <a:schemeClr val="accent1"/>
                </a:solidFill>
              </a:rPr>
              <a:t> </a:t>
            </a:r>
            <a:r>
              <a:rPr lang="el-GR" dirty="0">
                <a:solidFill>
                  <a:srgbClr val="5075BC"/>
                </a:solidFill>
              </a:rPr>
              <a:t>Μαθήματος</a:t>
            </a:r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3384823"/>
            <a:ext cx="7776864" cy="1752600"/>
          </a:xfrm>
        </p:spPr>
        <p:txBody>
          <a:bodyPr>
            <a:noAutofit/>
          </a:bodyPr>
          <a:lstStyle/>
          <a:p>
            <a:r>
              <a:rPr lang="el-GR" sz="2800" dirty="0">
                <a:solidFill>
                  <a:srgbClr val="5075BC"/>
                </a:solidFill>
                <a:latin typeface="+mj-lt"/>
                <a:ea typeface="+mj-ea"/>
                <a:cs typeface="+mj-cs"/>
              </a:rPr>
              <a:t>Ενότητα </a:t>
            </a:r>
            <a:r>
              <a:rPr lang="en-US" sz="2800" dirty="0">
                <a:solidFill>
                  <a:srgbClr val="5075BC"/>
                </a:solidFill>
                <a:latin typeface="+mj-lt"/>
                <a:ea typeface="+mj-ea"/>
                <a:cs typeface="+mj-cs"/>
              </a:rPr>
              <a:t>1</a:t>
            </a:r>
            <a:r>
              <a:rPr lang="el-GR" sz="2800" dirty="0" smtClean="0">
                <a:solidFill>
                  <a:srgbClr val="5075BC"/>
                </a:solidFill>
                <a:latin typeface="+mj-lt"/>
                <a:ea typeface="+mj-ea"/>
                <a:cs typeface="+mj-cs"/>
              </a:rPr>
              <a:t>:</a:t>
            </a:r>
            <a:r>
              <a:rPr lang="en-US" sz="2800" dirty="0" smtClean="0">
                <a:solidFill>
                  <a:srgbClr val="5075BC"/>
                </a:solidFill>
                <a:latin typeface="+mj-lt"/>
                <a:ea typeface="+mj-ea"/>
                <a:cs typeface="+mj-cs"/>
              </a:rPr>
              <a:t> </a:t>
            </a:r>
            <a:r>
              <a:rPr lang="el-GR" sz="2800" dirty="0"/>
              <a:t>Γενικά περί λογικού προγραμματισμού</a:t>
            </a:r>
            <a:endParaRPr lang="en-US" sz="2800" dirty="0" smtClean="0"/>
          </a:p>
          <a:p>
            <a:endParaRPr lang="en-US" sz="2800" dirty="0" smtClean="0"/>
          </a:p>
          <a:p>
            <a:r>
              <a:rPr lang="el-GR" sz="2800" dirty="0" smtClean="0"/>
              <a:t>Παναγιώτης Σταματόπουλος</a:t>
            </a:r>
          </a:p>
          <a:p>
            <a:r>
              <a:rPr lang="el-GR" sz="2800" dirty="0" smtClean="0"/>
              <a:t>Σχολή Θετικών Επιστημών</a:t>
            </a:r>
          </a:p>
          <a:p>
            <a:r>
              <a:rPr lang="el-GR" sz="2800" dirty="0" smtClean="0"/>
              <a:t>Τμήμα Πληροφορικής και Τηλεπικοινωνιών</a:t>
            </a:r>
            <a:endParaRPr lang="en-US" sz="2800" dirty="0" smtClean="0"/>
          </a:p>
          <a:p>
            <a:endParaRPr lang="el-GR" sz="2800" dirty="0" smtClean="0"/>
          </a:p>
        </p:txBody>
      </p:sp>
    </p:spTree>
    <p:extLst>
      <p:ext uri="{BB962C8B-B14F-4D97-AF65-F5344CB8AC3E}">
        <p14:creationId xmlns:p14="http://schemas.microsoft.com/office/powerpoint/2010/main" val="3428195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Χρηματοδότηση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4525963"/>
          </a:xfrm>
        </p:spPr>
        <p:txBody>
          <a:bodyPr>
            <a:normAutofit/>
          </a:bodyPr>
          <a:lstStyle/>
          <a:p>
            <a:r>
              <a:rPr lang="el-GR" sz="2000" dirty="0" smtClean="0"/>
              <a:t>Το παρόν εκπαιδευτικό υλικό έχει αναπτυχθεί </a:t>
            </a:r>
            <a:r>
              <a:rPr lang="el-GR" sz="2000" dirty="0" err="1" smtClean="0"/>
              <a:t>στ</a:t>
            </a:r>
            <a:r>
              <a:rPr lang="en-US" sz="2000" dirty="0" smtClean="0"/>
              <a:t>o</a:t>
            </a:r>
            <a:r>
              <a:rPr lang="el-GR" sz="2000" dirty="0" smtClean="0"/>
              <a:t> </a:t>
            </a:r>
            <a:r>
              <a:rPr lang="el-GR" sz="2000" dirty="0" err="1" smtClean="0"/>
              <a:t>πλαίσι</a:t>
            </a:r>
            <a:r>
              <a:rPr lang="en-US" sz="2000" dirty="0" smtClean="0"/>
              <a:t>o</a:t>
            </a:r>
            <a:r>
              <a:rPr lang="el-GR" sz="2000" dirty="0" smtClean="0"/>
              <a:t> του εκπαιδευτικού έργου του διδάσκοντα.</a:t>
            </a:r>
            <a:endParaRPr lang="en-US" sz="2000" dirty="0" smtClean="0"/>
          </a:p>
          <a:p>
            <a:r>
              <a:rPr lang="el-GR" sz="2000" dirty="0" smtClean="0"/>
              <a:t>Το έργο «</a:t>
            </a:r>
            <a:r>
              <a:rPr lang="el-GR" sz="2000" b="1" dirty="0" smtClean="0"/>
              <a:t>Ανοικτά Ακαδημαϊκά Μαθήματα στο Πανεπιστήμιο Αθηνών</a:t>
            </a:r>
            <a:r>
              <a:rPr lang="el-GR" sz="2000" dirty="0" smtClean="0"/>
              <a:t>» έχει χρηματοδοτήσει μόνο την αναδιαμόρφωση του εκπαιδευτικού υλικού. </a:t>
            </a:r>
            <a:endParaRPr lang="en-US" sz="2000" dirty="0" smtClean="0"/>
          </a:p>
          <a:p>
            <a:r>
              <a:rPr lang="el-GR" sz="2000" dirty="0" smtClean="0"/>
              <a:t>Το έργο υλοποιείται στο πλαίσιο του Επιχειρησιακού Προγράμματος «Εκπαίδευση και Δια Βίου Μάθηση» και συγχρηματοδοτείται από την Ευρωπαϊκή Ένωση (Ευρωπαϊκό Κοινωνικό Ταμείο) και από εθνικούς πόρους.</a:t>
            </a:r>
          </a:p>
        </p:txBody>
      </p:sp>
      <p:pic>
        <p:nvPicPr>
          <p:cNvPr id="7" name="Picture 6" descr="Λογότυπο Επιχειρησιακού Προγράμματος Εκπαίδευση και Δια βίου Μάθηση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9672" y="4653136"/>
            <a:ext cx="5501640" cy="13868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64584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4400" dirty="0" smtClean="0"/>
              <a:t>Σημειώματα</a:t>
            </a:r>
            <a:endParaRPr lang="el-GR" sz="4400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2485747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143000"/>
          </a:xfrm>
        </p:spPr>
        <p:txBody>
          <a:bodyPr>
            <a:noAutofit/>
          </a:bodyPr>
          <a:lstStyle/>
          <a:p>
            <a:r>
              <a:rPr lang="el-GR" dirty="0"/>
              <a:t>Σημείωμα Ιστορικού </a:t>
            </a:r>
            <a:r>
              <a:rPr lang="el-GR" dirty="0" smtClean="0"/>
              <a:t>Εκδόσεων</a:t>
            </a:r>
            <a:r>
              <a:rPr lang="en-US" dirty="0" smtClean="0"/>
              <a:t> </a:t>
            </a:r>
            <a:r>
              <a:rPr lang="el-GR" dirty="0" smtClean="0"/>
              <a:t>Έργου</a:t>
            </a:r>
            <a:endParaRPr lang="el-GR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234220" y="1556792"/>
            <a:ext cx="8586252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l-GR" sz="2000" dirty="0" smtClean="0"/>
              <a:t>Το </a:t>
            </a:r>
            <a:r>
              <a:rPr lang="el-GR" sz="2000" dirty="0"/>
              <a:t>παρόν έργο αποτελεί την έκδοση </a:t>
            </a:r>
            <a:r>
              <a:rPr lang="el-GR" sz="2000" dirty="0" smtClean="0"/>
              <a:t>1.0</a:t>
            </a:r>
            <a:endParaRPr lang="el-GR" sz="2000" dirty="0"/>
          </a:p>
        </p:txBody>
      </p:sp>
    </p:spTree>
    <p:extLst>
      <p:ext uri="{BB962C8B-B14F-4D97-AF65-F5344CB8AC3E}">
        <p14:creationId xmlns:p14="http://schemas.microsoft.com/office/powerpoint/2010/main" val="11605714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/>
              <a:t>Σημείωμα </a:t>
            </a:r>
            <a:r>
              <a:rPr lang="el-GR" dirty="0" smtClean="0"/>
              <a:t>Αναφοράς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l-GR" sz="2000" dirty="0" smtClean="0"/>
              <a:t>Copyright </a:t>
            </a:r>
            <a:r>
              <a:rPr lang="el-GR" sz="2000" dirty="0" err="1" smtClean="0"/>
              <a:t>Εθνικόν</a:t>
            </a:r>
            <a:r>
              <a:rPr lang="el-GR" sz="2000" dirty="0" smtClean="0"/>
              <a:t> και </a:t>
            </a:r>
            <a:r>
              <a:rPr lang="el-GR" sz="2000" dirty="0" err="1" smtClean="0"/>
              <a:t>Καποδιστριακόν</a:t>
            </a:r>
            <a:r>
              <a:rPr lang="el-GR" sz="2000" dirty="0" smtClean="0"/>
              <a:t> </a:t>
            </a:r>
            <a:r>
              <a:rPr lang="el-GR" sz="2000" dirty="0" err="1" smtClean="0"/>
              <a:t>Πανεπιστήμιον</a:t>
            </a:r>
            <a:r>
              <a:rPr lang="el-GR" sz="2000" dirty="0" smtClean="0"/>
              <a:t> Αθηνών</a:t>
            </a:r>
            <a:r>
              <a:rPr lang="en-US" sz="2000" dirty="0" smtClean="0"/>
              <a:t>, </a:t>
            </a:r>
            <a:r>
              <a:rPr lang="el-GR" sz="2000" dirty="0"/>
              <a:t>Παναγιώτης Σταματόπουλος, </a:t>
            </a:r>
            <a:r>
              <a:rPr lang="el-GR" sz="2000" dirty="0" err="1"/>
              <a:t>Ιζαμπώ</a:t>
            </a:r>
            <a:r>
              <a:rPr lang="el-GR" sz="2000" dirty="0"/>
              <a:t> </a:t>
            </a:r>
            <a:r>
              <a:rPr lang="el-GR" sz="2000" dirty="0" err="1" smtClean="0"/>
              <a:t>Καράλη</a:t>
            </a:r>
            <a:r>
              <a:rPr lang="el-GR" sz="2000" dirty="0" smtClean="0"/>
              <a:t>. «Λογικός Προγραμματισμός, Γενικά περί λογικού προγραμματισμού». </a:t>
            </a:r>
            <a:r>
              <a:rPr lang="el-GR" sz="2000" dirty="0"/>
              <a:t>Έκδοση: </a:t>
            </a:r>
            <a:r>
              <a:rPr lang="el-GR" sz="2000" dirty="0" smtClean="0"/>
              <a:t>1.0</a:t>
            </a:r>
            <a:r>
              <a:rPr lang="el-GR" sz="2000" dirty="0"/>
              <a:t>. Αθήνα </a:t>
            </a:r>
            <a:r>
              <a:rPr lang="el-GR" sz="2000" dirty="0" smtClean="0"/>
              <a:t>2015. </a:t>
            </a:r>
            <a:r>
              <a:rPr lang="el-GR" sz="2000" dirty="0"/>
              <a:t>Διαθέσιμο από τη δικτυακή </a:t>
            </a:r>
            <a:r>
              <a:rPr lang="el-GR" sz="2000" dirty="0" smtClean="0"/>
              <a:t>διεύθυνση: </a:t>
            </a:r>
            <a:r>
              <a:rPr lang="en-US" sz="2000" dirty="0" smtClean="0"/>
              <a:t>http</a:t>
            </a:r>
            <a:r>
              <a:rPr lang="en-US" sz="2000" dirty="0"/>
              <a:t>://opencourses.uoa.gr/courses/DI117/</a:t>
            </a:r>
            <a:r>
              <a:rPr lang="el-GR" sz="2000" dirty="0" smtClean="0"/>
              <a:t>.</a:t>
            </a:r>
            <a:endParaRPr lang="el-GR" sz="2000" dirty="0"/>
          </a:p>
          <a:p>
            <a:endParaRPr lang="el-GR" sz="2000" dirty="0"/>
          </a:p>
        </p:txBody>
      </p:sp>
    </p:spTree>
    <p:extLst>
      <p:ext uri="{BB962C8B-B14F-4D97-AF65-F5344CB8AC3E}">
        <p14:creationId xmlns:p14="http://schemas.microsoft.com/office/powerpoint/2010/main" val="12082530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-162272"/>
            <a:ext cx="8229600" cy="1143000"/>
          </a:xfrm>
        </p:spPr>
        <p:txBody>
          <a:bodyPr>
            <a:normAutofit/>
          </a:bodyPr>
          <a:lstStyle/>
          <a:p>
            <a:r>
              <a:rPr lang="el-GR" dirty="0"/>
              <a:t>Σημείωμα </a:t>
            </a:r>
            <a:r>
              <a:rPr lang="el-GR" dirty="0" smtClean="0"/>
              <a:t>Αδειοδότησης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7504" y="764704"/>
            <a:ext cx="8928992" cy="1440159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l-GR" sz="2000" dirty="0" smtClean="0"/>
              <a:t>Το </a:t>
            </a:r>
            <a:r>
              <a:rPr lang="el-GR" sz="2000" dirty="0"/>
              <a:t>παρόν υλικό διατίθεται με τους όρους της άδειας χρήσης Creative Commons Αναφορά, Μη Εμπορική Χρήση Παρόμοια Διανομή 4.0 [1] ή μεταγενέστερη, Διεθνής Έκδοση.   Εξαιρούνται τα αυτοτελή έργα τρίτων π.χ. φωτογραφίες, διαγράμματα </a:t>
            </a:r>
            <a:r>
              <a:rPr lang="el-GR" sz="2000" dirty="0" err="1"/>
              <a:t>κ.λ.π</a:t>
            </a:r>
            <a:r>
              <a:rPr lang="el-GR" sz="2000" dirty="0"/>
              <a:t>.,  τα οποία εμπεριέχονται σε αυτό και τα οποία αναφέρονται μαζί με τους όρους χρήσης τους στο «Σημείωμα Χρήσης Έργων Τρίτων</a:t>
            </a:r>
            <a:r>
              <a:rPr lang="el-GR" sz="2000" dirty="0" smtClean="0"/>
              <a:t>».                     </a:t>
            </a:r>
          </a:p>
          <a:p>
            <a:pPr marL="0" indent="0">
              <a:buNone/>
            </a:pPr>
            <a:endParaRPr lang="el-GR" sz="2000" dirty="0"/>
          </a:p>
        </p:txBody>
      </p:sp>
      <p:pic>
        <p:nvPicPr>
          <p:cNvPr id="2056" name="Picture 22" descr="Λογότυπο για Άδειες χρήσης Creative Commons BY-NC-ND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47670" y="2420888"/>
            <a:ext cx="1648660" cy="5760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107504" y="2924944"/>
            <a:ext cx="9036496" cy="3456384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/>
          <a:p>
            <a:r>
              <a:rPr lang="el-GR" dirty="0"/>
              <a:t>[1] http://creativecommons.org/licenses/by-nc-sa/4.0/ </a:t>
            </a:r>
            <a:endParaRPr lang="en-US" smtClean="0"/>
          </a:p>
          <a:p>
            <a:endParaRPr lang="el-GR" dirty="0"/>
          </a:p>
          <a:p>
            <a:r>
              <a:rPr lang="el-GR" dirty="0"/>
              <a:t>Ως </a:t>
            </a:r>
            <a:r>
              <a:rPr lang="el-GR" b="1" dirty="0"/>
              <a:t>Μη Εμπορική</a:t>
            </a:r>
            <a:r>
              <a:rPr lang="el-GR" dirty="0"/>
              <a:t> ορίζεται η χρήση: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l-GR" dirty="0"/>
              <a:t>που δεν περιλαμβάνει άμεσο ή έμμεσο οικονομικό όφελος από την χρήση του έργου, για το διανομέα του έργου και </a:t>
            </a:r>
            <a:r>
              <a:rPr lang="el-GR" dirty="0" err="1"/>
              <a:t>αδειοδόχο</a:t>
            </a:r>
            <a:endParaRPr lang="el-GR" dirty="0"/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l-GR" dirty="0"/>
              <a:t>που</a:t>
            </a:r>
            <a:r>
              <a:rPr lang="en-GB" dirty="0"/>
              <a:t> </a:t>
            </a:r>
            <a:r>
              <a:rPr lang="el-GR" dirty="0"/>
              <a:t>δεν περιλαμβάνει οικονομική συναλλαγή ως προϋπόθεση για τη χρήση ή πρόσβαση στο έργο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l-GR" dirty="0"/>
              <a:t>που</a:t>
            </a:r>
            <a:r>
              <a:rPr lang="en-GB" dirty="0"/>
              <a:t> </a:t>
            </a:r>
            <a:r>
              <a:rPr lang="el-GR" dirty="0"/>
              <a:t>δεν προσπορίζει στο διανομέα του έργου και</a:t>
            </a:r>
            <a:r>
              <a:rPr lang="en-GB" dirty="0"/>
              <a:t> </a:t>
            </a:r>
            <a:r>
              <a:rPr lang="el-GR" dirty="0" err="1"/>
              <a:t>αδειοδόχο</a:t>
            </a:r>
            <a:r>
              <a:rPr lang="en-GB" dirty="0"/>
              <a:t> </a:t>
            </a:r>
            <a:r>
              <a:rPr lang="el-GR" dirty="0"/>
              <a:t>έμμεσο οικονομικό όφελος (π.χ. διαφημίσεις) από την προβολή του έργου σε διαδικτυακό </a:t>
            </a:r>
            <a:r>
              <a:rPr lang="el-GR" dirty="0" smtClean="0"/>
              <a:t>τόπο</a:t>
            </a:r>
            <a:endParaRPr lang="en-US" dirty="0" smtClean="0"/>
          </a:p>
          <a:p>
            <a:pPr marL="342900" lvl="0" indent="-342900">
              <a:buFont typeface="Arial" panose="020B0604020202020204" pitchFamily="34" charset="0"/>
              <a:buChar char="•"/>
            </a:pPr>
            <a:endParaRPr lang="el-GR" dirty="0"/>
          </a:p>
          <a:p>
            <a:r>
              <a:rPr lang="el-GR" dirty="0" smtClean="0"/>
              <a:t>Ο </a:t>
            </a:r>
            <a:r>
              <a:rPr lang="el-GR" dirty="0"/>
              <a:t>δικαιούχος μπορεί να παρέχει στον </a:t>
            </a:r>
            <a:r>
              <a:rPr lang="el-GR" dirty="0" err="1"/>
              <a:t>αδειοδόχο</a:t>
            </a:r>
            <a:r>
              <a:rPr lang="el-GR" dirty="0"/>
              <a:t> ξεχωριστή άδεια να χρησιμοποιεί το έργο για εμπορική χρήση, εφόσον αυτό του ζητηθεί</a:t>
            </a:r>
            <a:r>
              <a:rPr lang="el-GR" dirty="0" smtClean="0"/>
              <a:t>.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6236483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/>
              <a:t>Διατήρηση </a:t>
            </a:r>
            <a:r>
              <a:rPr lang="el-GR" dirty="0" smtClean="0"/>
              <a:t>Σημειωμάτων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l-GR" sz="2400" dirty="0" smtClean="0"/>
              <a:t>Οποιαδήποτε </a:t>
            </a:r>
            <a:r>
              <a:rPr lang="el-GR" sz="2400" dirty="0"/>
              <a:t>αναπαραγωγή ή διασκευή του υλικού θα πρέπει να συμπεριλαμβάνει: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2000" dirty="0" err="1"/>
              <a:t>τ</a:t>
            </a:r>
            <a:r>
              <a:rPr lang="en-US" sz="2000" dirty="0" smtClean="0"/>
              <a:t>ο </a:t>
            </a:r>
            <a:r>
              <a:rPr lang="en-US" sz="2000" dirty="0" err="1"/>
              <a:t>Σημείωμ</a:t>
            </a:r>
            <a:r>
              <a:rPr lang="en-US" sz="2000" dirty="0"/>
              <a:t>α Αναφοράς</a:t>
            </a:r>
            <a:endParaRPr lang="el-GR" sz="2000" dirty="0"/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2000" dirty="0" err="1"/>
              <a:t>τ</a:t>
            </a:r>
            <a:r>
              <a:rPr lang="en-US" sz="2000" dirty="0" smtClean="0"/>
              <a:t>ο </a:t>
            </a:r>
            <a:r>
              <a:rPr lang="en-US" sz="2000" dirty="0" err="1"/>
              <a:t>Σημείωμ</a:t>
            </a:r>
            <a:r>
              <a:rPr lang="en-US" sz="2000" dirty="0"/>
              <a:t>α Αδειοδότησης</a:t>
            </a:r>
            <a:endParaRPr lang="el-GR" sz="2000" dirty="0"/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2000" dirty="0" err="1"/>
              <a:t>τ</a:t>
            </a:r>
            <a:r>
              <a:rPr lang="en-US" sz="2000" dirty="0" smtClean="0"/>
              <a:t>η </a:t>
            </a:r>
            <a:r>
              <a:rPr lang="en-US" sz="2000" dirty="0" err="1"/>
              <a:t>δήλωση</a:t>
            </a:r>
            <a:r>
              <a:rPr lang="en-US" sz="2000" dirty="0"/>
              <a:t> </a:t>
            </a:r>
            <a:r>
              <a:rPr lang="el-GR" sz="2000" dirty="0" err="1"/>
              <a:t>Δ</a:t>
            </a:r>
            <a:r>
              <a:rPr lang="en-US" sz="2000" dirty="0" smtClean="0"/>
              <a:t>ια</a:t>
            </a:r>
            <a:r>
              <a:rPr lang="en-US" sz="2000" dirty="0" err="1" smtClean="0"/>
              <a:t>τήρησης</a:t>
            </a:r>
            <a:r>
              <a:rPr lang="en-US" sz="2000" dirty="0" smtClean="0"/>
              <a:t> </a:t>
            </a:r>
            <a:r>
              <a:rPr lang="en-US" sz="2000" dirty="0"/>
              <a:t>Σημειωμάτων</a:t>
            </a:r>
            <a:endParaRPr lang="el-GR" sz="2000" dirty="0"/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2000" dirty="0"/>
              <a:t>τ</a:t>
            </a:r>
            <a:r>
              <a:rPr lang="el-GR" sz="2000" dirty="0" smtClean="0"/>
              <a:t>ο Σημείωμα Χρήσης Έργων Τρίτων </a:t>
            </a:r>
            <a:r>
              <a:rPr lang="el-GR" sz="2000" dirty="0"/>
              <a:t>(εφόσον υπάρχει)</a:t>
            </a:r>
          </a:p>
          <a:p>
            <a:pPr marL="0" indent="0">
              <a:buNone/>
            </a:pPr>
            <a:r>
              <a:rPr lang="el-GR" sz="2400" dirty="0"/>
              <a:t>μαζί με τους συνοδευόμενους </a:t>
            </a:r>
            <a:r>
              <a:rPr lang="el-GR" sz="2400" dirty="0" err="1"/>
              <a:t>υπερσυνδέσμους</a:t>
            </a:r>
            <a:r>
              <a:rPr lang="el-GR" sz="2400" dirty="0"/>
              <a:t>.</a:t>
            </a:r>
          </a:p>
          <a:p>
            <a:endParaRPr lang="el-GR" sz="2000" dirty="0"/>
          </a:p>
        </p:txBody>
      </p:sp>
    </p:spTree>
    <p:extLst>
      <p:ext uri="{BB962C8B-B14F-4D97-AF65-F5344CB8AC3E}">
        <p14:creationId xmlns:p14="http://schemas.microsoft.com/office/powerpoint/2010/main" val="4247519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-99392"/>
            <a:ext cx="9144000" cy="1143000"/>
          </a:xfrm>
        </p:spPr>
        <p:txBody>
          <a:bodyPr>
            <a:noAutofit/>
          </a:bodyPr>
          <a:lstStyle/>
          <a:p>
            <a:r>
              <a:rPr lang="el-GR" dirty="0"/>
              <a:t>Σημείωμα Χρήσης Έργων </a:t>
            </a:r>
            <a:r>
              <a:rPr lang="el-GR" dirty="0" smtClean="0"/>
              <a:t>Τρίτων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9512" y="1556792"/>
            <a:ext cx="8856984" cy="452596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l-GR" sz="2000" dirty="0" smtClean="0"/>
              <a:t>Το </a:t>
            </a:r>
            <a:r>
              <a:rPr lang="el-GR" sz="2000" dirty="0"/>
              <a:t>Έργο αυτό κάνει χρήση των ακόλουθων έργων:</a:t>
            </a:r>
          </a:p>
          <a:p>
            <a:pPr marL="0" indent="0">
              <a:buNone/>
            </a:pPr>
            <a:r>
              <a:rPr lang="el-GR" sz="2000" b="1" dirty="0" smtClean="0"/>
              <a:t>Εικόνες/Σχήματα/Διαγράμματα</a:t>
            </a:r>
            <a:r>
              <a:rPr lang="en-US" sz="2000" b="1" dirty="0" smtClean="0"/>
              <a:t>/</a:t>
            </a:r>
            <a:r>
              <a:rPr lang="el-GR" sz="2000" b="1" dirty="0" smtClean="0"/>
              <a:t>Φωτογραφίες</a:t>
            </a:r>
          </a:p>
        </p:txBody>
      </p:sp>
    </p:spTree>
    <p:extLst>
      <p:ext uri="{BB962C8B-B14F-4D97-AF65-F5344CB8AC3E}">
        <p14:creationId xmlns:p14="http://schemas.microsoft.com/office/powerpoint/2010/main" val="23530459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Περιγραφή ενότητας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l-GR" dirty="0"/>
              <a:t>Εισαγωγική ενότητα για τον λογικό </a:t>
            </a:r>
            <a:r>
              <a:rPr lang="el-GR" dirty="0" smtClean="0"/>
              <a:t>προγραμματισμό.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0382952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dirty="0"/>
              <a:t>Γενικά περί λογικού προγραμματισμού</a:t>
            </a:r>
          </a:p>
        </p:txBody>
      </p:sp>
      <p:sp>
        <p:nvSpPr>
          <p:cNvPr id="5" name="Υπότιτλος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446662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altLang="el-GR" dirty="0" smtClean="0"/>
              <a:t>Λογική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spcBef>
                <a:spcPct val="0"/>
              </a:spcBef>
            </a:pPr>
            <a:r>
              <a:rPr lang="el-GR" altLang="el-GR" sz="2400" dirty="0"/>
              <a:t>Κάθε άνθρωπος είναι </a:t>
            </a:r>
            <a:r>
              <a:rPr lang="el-GR" altLang="el-GR" sz="2400" dirty="0" smtClean="0"/>
              <a:t>θνητός</a:t>
            </a:r>
            <a:endParaRPr lang="el-GR" altLang="el-GR" sz="2400" dirty="0"/>
          </a:p>
          <a:p>
            <a:pPr>
              <a:spcBef>
                <a:spcPct val="0"/>
              </a:spcBef>
            </a:pPr>
            <a:r>
              <a:rPr lang="el-GR" altLang="el-GR" sz="2400" dirty="0"/>
              <a:t>Ο Σωκράτης είναι </a:t>
            </a:r>
            <a:r>
              <a:rPr lang="el-GR" altLang="el-GR" sz="2400" dirty="0" smtClean="0"/>
              <a:t>άνθρωπος</a:t>
            </a:r>
          </a:p>
          <a:p>
            <a:pPr>
              <a:spcBef>
                <a:spcPct val="0"/>
              </a:spcBef>
            </a:pPr>
            <a:endParaRPr lang="en-US" altLang="el-GR" sz="2400" dirty="0"/>
          </a:p>
          <a:p>
            <a:pPr>
              <a:spcBef>
                <a:spcPct val="0"/>
              </a:spcBef>
            </a:pPr>
            <a:r>
              <a:rPr lang="el-GR" altLang="el-GR" sz="2400" dirty="0" smtClean="0"/>
              <a:t>Κατηγορηματική </a:t>
            </a:r>
            <a:r>
              <a:rPr lang="el-GR" altLang="el-GR" sz="2400" dirty="0"/>
              <a:t>λογική πρώτης </a:t>
            </a:r>
            <a:r>
              <a:rPr lang="el-GR" altLang="el-GR" sz="2400" dirty="0" smtClean="0"/>
              <a:t>τάξης</a:t>
            </a:r>
          </a:p>
          <a:p>
            <a:pPr lvl="1">
              <a:spcBef>
                <a:spcPct val="0"/>
              </a:spcBef>
            </a:pPr>
            <a:r>
              <a:rPr lang="el-GR" altLang="el-GR" sz="2000" dirty="0" smtClean="0"/>
              <a:t>(</a:t>
            </a:r>
            <a:r>
              <a:rPr lang="en-US" altLang="el-GR" sz="2000" dirty="0"/>
              <a:t>First order predicate logic</a:t>
            </a:r>
            <a:r>
              <a:rPr lang="en-US" altLang="el-GR" sz="2000" dirty="0" smtClean="0"/>
              <a:t>)</a:t>
            </a:r>
            <a:endParaRPr lang="el-GR" altLang="el-GR" sz="2000" dirty="0" smtClean="0"/>
          </a:p>
          <a:p>
            <a:pPr>
              <a:spcBef>
                <a:spcPct val="0"/>
              </a:spcBef>
            </a:pPr>
            <a:r>
              <a:rPr lang="en-US" altLang="el-GR" sz="2400" dirty="0"/>
              <a:t>((</a:t>
            </a:r>
            <a:r>
              <a:rPr lang="en-US" altLang="el-GR" sz="2400" dirty="0">
                <a:latin typeface="Arial Unicode MS" panose="020B0604020202020204" pitchFamily="34" charset="-128"/>
              </a:rPr>
              <a:t>  </a:t>
            </a:r>
            <a:r>
              <a:rPr lang="el-GR" altLang="el-GR" sz="2400" dirty="0"/>
              <a:t> </a:t>
            </a:r>
            <a:r>
              <a:rPr lang="en-US" altLang="el-GR" sz="2400" dirty="0"/>
              <a:t>x) (man(x)  </a:t>
            </a:r>
            <a:r>
              <a:rPr lang="en-US" altLang="el-GR" sz="2400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 </a:t>
            </a:r>
            <a:r>
              <a:rPr lang="el-GR" altLang="el-GR" sz="2400" dirty="0"/>
              <a:t> </a:t>
            </a:r>
            <a:r>
              <a:rPr lang="en-US" altLang="el-GR" sz="2400" dirty="0"/>
              <a:t> fallible(x))   </a:t>
            </a:r>
            <a:r>
              <a:rPr lang="el-GR" altLang="el-GR" sz="2400" dirty="0"/>
              <a:t> </a:t>
            </a:r>
            <a:r>
              <a:rPr lang="en-US" altLang="el-GR" sz="2400" dirty="0"/>
              <a:t>  man(</a:t>
            </a:r>
            <a:r>
              <a:rPr lang="en-US" altLang="el-GR" sz="2400" dirty="0" err="1"/>
              <a:t>socrates</a:t>
            </a:r>
            <a:r>
              <a:rPr lang="en-US" altLang="el-GR" sz="2400" dirty="0"/>
              <a:t>))   </a:t>
            </a:r>
            <a:r>
              <a:rPr lang="en-US" altLang="el-GR" sz="2400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 </a:t>
            </a:r>
            <a:r>
              <a:rPr lang="en-US" altLang="el-GR" sz="2400" dirty="0"/>
              <a:t>     fallible(</a:t>
            </a:r>
            <a:r>
              <a:rPr lang="en-US" altLang="el-GR" sz="2400" dirty="0" err="1"/>
              <a:t>socrates</a:t>
            </a:r>
            <a:r>
              <a:rPr lang="en-US" altLang="el-GR" sz="2400" dirty="0" smtClean="0"/>
              <a:t>)</a:t>
            </a:r>
            <a:endParaRPr lang="el-GR" altLang="el-GR" sz="2400" dirty="0" smtClean="0"/>
          </a:p>
          <a:p>
            <a:pPr marL="0" indent="0">
              <a:spcBef>
                <a:spcPct val="0"/>
              </a:spcBef>
              <a:buNone/>
            </a:pPr>
            <a:endParaRPr lang="el-GR" altLang="el-GR" sz="2400" dirty="0"/>
          </a:p>
          <a:p>
            <a:pPr>
              <a:spcBef>
                <a:spcPct val="0"/>
              </a:spcBef>
            </a:pPr>
            <a:r>
              <a:rPr lang="en-US" altLang="el-GR" sz="2400" dirty="0" smtClean="0"/>
              <a:t>Prolog</a:t>
            </a:r>
            <a:endParaRPr lang="el-GR" altLang="el-GR" sz="2400" dirty="0" smtClean="0"/>
          </a:p>
          <a:p>
            <a:pPr marL="0" indent="0">
              <a:spcBef>
                <a:spcPct val="0"/>
              </a:spcBef>
              <a:buNone/>
            </a:pPr>
            <a:r>
              <a:rPr lang="en-US" altLang="el-GR" sz="2000" dirty="0">
                <a:latin typeface="Courier New" panose="02070309020205020404" pitchFamily="49" charset="0"/>
              </a:rPr>
              <a:t>fallible(X) :- man(X).</a:t>
            </a:r>
          </a:p>
          <a:p>
            <a:pPr marL="0" indent="0">
              <a:spcBef>
                <a:spcPct val="0"/>
              </a:spcBef>
              <a:buNone/>
            </a:pPr>
            <a:r>
              <a:rPr lang="en-US" altLang="el-GR" sz="2000" dirty="0">
                <a:latin typeface="Courier New" panose="02070309020205020404" pitchFamily="49" charset="0"/>
              </a:rPr>
              <a:t>  man(</a:t>
            </a:r>
            <a:r>
              <a:rPr lang="en-US" altLang="el-GR" sz="2000" dirty="0" err="1">
                <a:latin typeface="Courier New" panose="02070309020205020404" pitchFamily="49" charset="0"/>
              </a:rPr>
              <a:t>socrates</a:t>
            </a:r>
            <a:r>
              <a:rPr lang="en-US" altLang="el-GR" sz="2000" dirty="0" smtClean="0">
                <a:latin typeface="Courier New" panose="02070309020205020404" pitchFamily="49" charset="0"/>
              </a:rPr>
              <a:t>).</a:t>
            </a:r>
            <a:endParaRPr lang="en-US" altLang="el-GR" sz="2000" dirty="0"/>
          </a:p>
          <a:p>
            <a:pPr marL="0" indent="0">
              <a:spcBef>
                <a:spcPct val="0"/>
              </a:spcBef>
              <a:buNone/>
            </a:pPr>
            <a:r>
              <a:rPr lang="en-US" altLang="el-GR" sz="2000" dirty="0">
                <a:latin typeface="Courier New" panose="02070309020205020404" pitchFamily="49" charset="0"/>
              </a:rPr>
              <a:t>?- fallible(</a:t>
            </a:r>
            <a:r>
              <a:rPr lang="en-US" altLang="el-GR" sz="2000" dirty="0" err="1">
                <a:latin typeface="Courier New" panose="02070309020205020404" pitchFamily="49" charset="0"/>
              </a:rPr>
              <a:t>socrates</a:t>
            </a:r>
            <a:r>
              <a:rPr lang="en-US" altLang="el-GR" sz="2000" dirty="0">
                <a:latin typeface="Courier New" panose="02070309020205020404" pitchFamily="49" charset="0"/>
              </a:rPr>
              <a:t>).</a:t>
            </a:r>
          </a:p>
          <a:p>
            <a:pPr marL="0" indent="0">
              <a:spcBef>
                <a:spcPct val="0"/>
              </a:spcBef>
              <a:buNone/>
            </a:pPr>
            <a:r>
              <a:rPr lang="en-US" altLang="el-GR" sz="2000" dirty="0">
                <a:latin typeface="Courier New" panose="02070309020205020404" pitchFamily="49" charset="0"/>
              </a:rPr>
              <a:t>  </a:t>
            </a:r>
            <a:r>
              <a:rPr lang="en-US" altLang="el-GR" sz="2000" dirty="0" smtClean="0">
                <a:latin typeface="Courier New" panose="02070309020205020404" pitchFamily="49" charset="0"/>
              </a:rPr>
              <a:t>yes</a:t>
            </a:r>
            <a:endParaRPr lang="en-US" altLang="el-GR" sz="2000" dirty="0">
              <a:latin typeface="Courier New" panose="02070309020205020404" pitchFamily="49" charset="0"/>
            </a:endParaRPr>
          </a:p>
        </p:txBody>
      </p:sp>
      <p:graphicFrame>
        <p:nvGraphicFramePr>
          <p:cNvPr id="13" name="Object 102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204791767"/>
              </p:ext>
            </p:extLst>
          </p:nvPr>
        </p:nvGraphicFramePr>
        <p:xfrm>
          <a:off x="1107232" y="3243931"/>
          <a:ext cx="224408" cy="24310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40" name="Εξίσωση" r:id="rId3" imgW="152280" imgH="164880" progId="Equation.3">
                  <p:embed/>
                </p:oleObj>
              </mc:Choice>
              <mc:Fallback>
                <p:oleObj name="Εξίσωση" r:id="rId3" imgW="152280" imgH="16488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07232" y="3243931"/>
                        <a:ext cx="224408" cy="243109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4" name="Object 102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86623244"/>
              </p:ext>
            </p:extLst>
          </p:nvPr>
        </p:nvGraphicFramePr>
        <p:xfrm>
          <a:off x="4283968" y="3212976"/>
          <a:ext cx="316153" cy="2874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41" name="Εξίσωση" r:id="rId5" imgW="139680" imgH="126720" progId="Equation.3">
                  <p:embed/>
                </p:oleObj>
              </mc:Choice>
              <mc:Fallback>
                <p:oleObj name="Εξίσωση" r:id="rId5" imgW="139680" imgH="12672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283968" y="3212976"/>
                        <a:ext cx="316153" cy="2874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" name="Object 102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596679181"/>
              </p:ext>
            </p:extLst>
          </p:nvPr>
        </p:nvGraphicFramePr>
        <p:xfrm>
          <a:off x="2669859" y="3246636"/>
          <a:ext cx="317965" cy="25437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42" name="Εξίσωση" r:id="rId7" imgW="190440" imgH="152280" progId="Equation.3">
                  <p:embed/>
                </p:oleObj>
              </mc:Choice>
              <mc:Fallback>
                <p:oleObj name="Εξίσωση" r:id="rId7" imgW="190440" imgH="15228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669859" y="3246636"/>
                        <a:ext cx="317965" cy="25437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19" name="Ομάδα 18"/>
          <p:cNvGrpSpPr/>
          <p:nvPr/>
        </p:nvGrpSpPr>
        <p:grpSpPr>
          <a:xfrm>
            <a:off x="6660232" y="3153093"/>
            <a:ext cx="296416" cy="419923"/>
            <a:chOff x="4093766" y="4546203"/>
            <a:chExt cx="152400" cy="215900"/>
          </a:xfrm>
        </p:grpSpPr>
        <p:sp>
          <p:nvSpPr>
            <p:cNvPr id="16" name="Line 13"/>
            <p:cNvSpPr>
              <a:spLocks noChangeShapeType="1"/>
            </p:cNvSpPr>
            <p:nvPr/>
          </p:nvSpPr>
          <p:spPr bwMode="auto">
            <a:xfrm>
              <a:off x="4093766" y="4546203"/>
              <a:ext cx="0" cy="2159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>
              <a:spAutoFit/>
            </a:bodyPr>
            <a:lstStyle/>
            <a:p>
              <a:endParaRPr lang="el-GR"/>
            </a:p>
          </p:txBody>
        </p:sp>
        <p:sp>
          <p:nvSpPr>
            <p:cNvPr id="17" name="Line 14"/>
            <p:cNvSpPr>
              <a:spLocks noChangeShapeType="1"/>
            </p:cNvSpPr>
            <p:nvPr/>
          </p:nvSpPr>
          <p:spPr bwMode="auto">
            <a:xfrm>
              <a:off x="4093766" y="4617640"/>
              <a:ext cx="15240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>
              <a:spAutoFit/>
            </a:bodyPr>
            <a:lstStyle/>
            <a:p>
              <a:endParaRPr lang="el-GR"/>
            </a:p>
          </p:txBody>
        </p:sp>
        <p:sp>
          <p:nvSpPr>
            <p:cNvPr id="18" name="Line 15"/>
            <p:cNvSpPr>
              <a:spLocks noChangeShapeType="1"/>
            </p:cNvSpPr>
            <p:nvPr/>
          </p:nvSpPr>
          <p:spPr bwMode="auto">
            <a:xfrm>
              <a:off x="4093766" y="4689078"/>
              <a:ext cx="15240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>
              <a:spAutoFit/>
            </a:bodyPr>
            <a:lstStyle/>
            <a:p>
              <a:endParaRPr lang="el-GR"/>
            </a:p>
          </p:txBody>
        </p:sp>
      </p:grpSp>
      <p:sp>
        <p:nvSpPr>
          <p:cNvPr id="20" name="AutoShape 1029"/>
          <p:cNvSpPr>
            <a:spLocks/>
          </p:cNvSpPr>
          <p:nvPr/>
        </p:nvSpPr>
        <p:spPr bwMode="auto">
          <a:xfrm>
            <a:off x="4635170" y="1610376"/>
            <a:ext cx="123056" cy="678328"/>
          </a:xfrm>
          <a:prstGeom prst="rightBrace">
            <a:avLst>
              <a:gd name="adj1" fmla="val 19444"/>
              <a:gd name="adj2" fmla="val 50000"/>
            </a:avLst>
          </a:prstGeom>
          <a:noFill/>
          <a:ln w="63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>
            <a:spAutoFit/>
          </a:bodyPr>
          <a:lstStyle>
            <a:lvl1pPr eaLnBrk="0" hangingPunct="0">
              <a:defRPr sz="10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1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10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1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1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endParaRPr lang="el-GR" altLang="el-GR"/>
          </a:p>
        </p:txBody>
      </p:sp>
      <p:sp>
        <p:nvSpPr>
          <p:cNvPr id="21" name="Line 1030"/>
          <p:cNvSpPr>
            <a:spLocks noChangeShapeType="1"/>
          </p:cNvSpPr>
          <p:nvPr/>
        </p:nvSpPr>
        <p:spPr bwMode="auto">
          <a:xfrm>
            <a:off x="4932040" y="1958689"/>
            <a:ext cx="3048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>
            <a:spAutoFit/>
          </a:bodyPr>
          <a:lstStyle/>
          <a:p>
            <a:endParaRPr lang="el-GR"/>
          </a:p>
        </p:txBody>
      </p:sp>
      <p:sp>
        <p:nvSpPr>
          <p:cNvPr id="22" name="TextBox 21"/>
          <p:cNvSpPr txBox="1"/>
          <p:nvPr/>
        </p:nvSpPr>
        <p:spPr>
          <a:xfrm>
            <a:off x="5296272" y="1598544"/>
            <a:ext cx="3390528" cy="720290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Autofit/>
          </a:bodyPr>
          <a:lstStyle/>
          <a:p>
            <a:r>
              <a:rPr lang="el-GR" sz="2400" dirty="0" smtClean="0"/>
              <a:t>Ο Σωκράτης είναι θνητός</a:t>
            </a:r>
          </a:p>
        </p:txBody>
      </p:sp>
    </p:spTree>
    <p:extLst>
      <p:ext uri="{BB962C8B-B14F-4D97-AF65-F5344CB8AC3E}">
        <p14:creationId xmlns:p14="http://schemas.microsoft.com/office/powerpoint/2010/main" val="1535125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 dirty="0"/>
              <a:t> </a:t>
            </a:r>
            <a:r>
              <a:rPr lang="en-US" altLang="el-GR" dirty="0"/>
              <a:t>PROLOG  (</a:t>
            </a:r>
            <a:r>
              <a:rPr lang="en-US" altLang="el-GR" b="1" dirty="0" err="1"/>
              <a:t>PRO</a:t>
            </a:r>
            <a:r>
              <a:rPr lang="en-US" altLang="el-GR" dirty="0" err="1"/>
              <a:t>gramming</a:t>
            </a:r>
            <a:r>
              <a:rPr lang="en-US" altLang="el-GR" dirty="0"/>
              <a:t> in </a:t>
            </a:r>
            <a:r>
              <a:rPr lang="en-US" altLang="el-GR" b="1" dirty="0" err="1"/>
              <a:t>LOG</a:t>
            </a:r>
            <a:r>
              <a:rPr lang="en-US" altLang="el-GR" dirty="0" err="1"/>
              <a:t>ic</a:t>
            </a:r>
            <a:r>
              <a:rPr lang="en-US" altLang="el-GR" dirty="0"/>
              <a:t>)</a:t>
            </a:r>
            <a:endParaRPr lang="el-GR" dirty="0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/>
          </a:bodyPr>
          <a:lstStyle/>
          <a:p>
            <a:r>
              <a:rPr lang="el-GR" altLang="el-GR" sz="4000" dirty="0"/>
              <a:t>Ένα απλό πρόγραμμα</a:t>
            </a:r>
            <a:endParaRPr lang="en-US" altLang="el-GR" sz="4000" dirty="0"/>
          </a:p>
          <a:p>
            <a:r>
              <a:rPr lang="en-US" altLang="el-GR" dirty="0">
                <a:latin typeface="Courier New" panose="02070309020205020404" pitchFamily="49" charset="0"/>
              </a:rPr>
              <a:t>parent(pam,</a:t>
            </a:r>
            <a:r>
              <a:rPr lang="el-GR" altLang="el-GR" dirty="0">
                <a:latin typeface="Courier New" panose="02070309020205020404" pitchFamily="49" charset="0"/>
              </a:rPr>
              <a:t> </a:t>
            </a:r>
            <a:r>
              <a:rPr lang="en-US" altLang="el-GR" dirty="0">
                <a:latin typeface="Courier New" panose="02070309020205020404" pitchFamily="49" charset="0"/>
              </a:rPr>
              <a:t>bob).</a:t>
            </a:r>
          </a:p>
          <a:p>
            <a:r>
              <a:rPr lang="en-US" altLang="el-GR" dirty="0">
                <a:latin typeface="Courier New" panose="02070309020205020404" pitchFamily="49" charset="0"/>
              </a:rPr>
              <a:t>parent(tom,</a:t>
            </a:r>
            <a:r>
              <a:rPr lang="el-GR" altLang="el-GR" dirty="0">
                <a:latin typeface="Courier New" panose="02070309020205020404" pitchFamily="49" charset="0"/>
              </a:rPr>
              <a:t> </a:t>
            </a:r>
            <a:r>
              <a:rPr lang="en-US" altLang="el-GR" dirty="0">
                <a:latin typeface="Courier New" panose="02070309020205020404" pitchFamily="49" charset="0"/>
              </a:rPr>
              <a:t>bob).</a:t>
            </a:r>
          </a:p>
          <a:p>
            <a:r>
              <a:rPr lang="en-US" altLang="el-GR" dirty="0">
                <a:latin typeface="Courier New" panose="02070309020205020404" pitchFamily="49" charset="0"/>
              </a:rPr>
              <a:t>parent(tom,</a:t>
            </a:r>
            <a:r>
              <a:rPr lang="el-GR" altLang="el-GR" dirty="0">
                <a:latin typeface="Courier New" panose="02070309020205020404" pitchFamily="49" charset="0"/>
              </a:rPr>
              <a:t> </a:t>
            </a:r>
            <a:r>
              <a:rPr lang="en-US" altLang="el-GR" dirty="0" err="1">
                <a:latin typeface="Courier New" panose="02070309020205020404" pitchFamily="49" charset="0"/>
              </a:rPr>
              <a:t>liz</a:t>
            </a:r>
            <a:r>
              <a:rPr lang="en-US" altLang="el-GR" dirty="0">
                <a:latin typeface="Courier New" panose="02070309020205020404" pitchFamily="49" charset="0"/>
              </a:rPr>
              <a:t>).</a:t>
            </a:r>
          </a:p>
          <a:p>
            <a:r>
              <a:rPr lang="en-US" altLang="el-GR" dirty="0">
                <a:latin typeface="Courier New" panose="02070309020205020404" pitchFamily="49" charset="0"/>
              </a:rPr>
              <a:t>parent(bob,</a:t>
            </a:r>
            <a:r>
              <a:rPr lang="el-GR" altLang="el-GR" dirty="0">
                <a:latin typeface="Courier New" panose="02070309020205020404" pitchFamily="49" charset="0"/>
              </a:rPr>
              <a:t> </a:t>
            </a:r>
            <a:r>
              <a:rPr lang="en-US" altLang="el-GR" dirty="0" err="1">
                <a:latin typeface="Courier New" panose="02070309020205020404" pitchFamily="49" charset="0"/>
              </a:rPr>
              <a:t>ann</a:t>
            </a:r>
            <a:r>
              <a:rPr lang="en-US" altLang="el-GR" dirty="0">
                <a:latin typeface="Courier New" panose="02070309020205020404" pitchFamily="49" charset="0"/>
              </a:rPr>
              <a:t>).</a:t>
            </a:r>
          </a:p>
          <a:p>
            <a:r>
              <a:rPr lang="en-US" altLang="el-GR" dirty="0">
                <a:latin typeface="Courier New" panose="02070309020205020404" pitchFamily="49" charset="0"/>
              </a:rPr>
              <a:t>parent(bob,</a:t>
            </a:r>
            <a:r>
              <a:rPr lang="el-GR" altLang="el-GR" dirty="0">
                <a:latin typeface="Courier New" panose="02070309020205020404" pitchFamily="49" charset="0"/>
              </a:rPr>
              <a:t> </a:t>
            </a:r>
            <a:r>
              <a:rPr lang="en-US" altLang="el-GR" dirty="0">
                <a:latin typeface="Courier New" panose="02070309020205020404" pitchFamily="49" charset="0"/>
              </a:rPr>
              <a:t>pat).</a:t>
            </a:r>
          </a:p>
          <a:p>
            <a:r>
              <a:rPr lang="en-US" altLang="el-GR" dirty="0">
                <a:latin typeface="Courier New" panose="02070309020205020404" pitchFamily="49" charset="0"/>
              </a:rPr>
              <a:t>parent(pat,</a:t>
            </a:r>
            <a:r>
              <a:rPr lang="el-GR" altLang="el-GR" dirty="0">
                <a:latin typeface="Courier New" panose="02070309020205020404" pitchFamily="49" charset="0"/>
              </a:rPr>
              <a:t> </a:t>
            </a:r>
            <a:r>
              <a:rPr lang="en-US" altLang="el-GR" dirty="0" err="1">
                <a:latin typeface="Courier New" panose="02070309020205020404" pitchFamily="49" charset="0"/>
              </a:rPr>
              <a:t>jim</a:t>
            </a:r>
            <a:r>
              <a:rPr lang="en-US" altLang="el-GR" dirty="0" smtClean="0">
                <a:latin typeface="Courier New" panose="02070309020205020404" pitchFamily="49" charset="0"/>
              </a:rPr>
              <a:t>).</a:t>
            </a:r>
            <a:endParaRPr lang="en-US" altLang="el-GR" dirty="0">
              <a:latin typeface="Courier New" panose="02070309020205020404" pitchFamily="49" charset="0"/>
            </a:endParaRPr>
          </a:p>
        </p:txBody>
      </p:sp>
      <p:pic>
        <p:nvPicPr>
          <p:cNvPr id="6" name="Θέση περιεχομένου 5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8200" y="2924944"/>
            <a:ext cx="4038600" cy="2679729"/>
          </a:xfr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27188157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Ερωτήσεις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/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en-US" altLang="el-GR" dirty="0">
                <a:latin typeface="Courier New" panose="02070309020205020404" pitchFamily="49" charset="0"/>
              </a:rPr>
              <a:t>?- parent(bob,</a:t>
            </a:r>
            <a:r>
              <a:rPr lang="el-GR" altLang="el-GR" dirty="0">
                <a:latin typeface="Courier New" panose="02070309020205020404" pitchFamily="49" charset="0"/>
              </a:rPr>
              <a:t> </a:t>
            </a:r>
            <a:r>
              <a:rPr lang="en-US" altLang="el-GR" dirty="0">
                <a:latin typeface="Courier New" panose="02070309020205020404" pitchFamily="49" charset="0"/>
              </a:rPr>
              <a:t>pat). </a:t>
            </a:r>
          </a:p>
          <a:p>
            <a:pPr marL="0" indent="0">
              <a:buNone/>
            </a:pPr>
            <a:r>
              <a:rPr lang="en-US" altLang="el-GR" dirty="0">
                <a:latin typeface="Courier New" panose="02070309020205020404" pitchFamily="49" charset="0"/>
              </a:rPr>
              <a:t>   yes</a:t>
            </a:r>
          </a:p>
          <a:p>
            <a:pPr marL="0" indent="0">
              <a:buNone/>
            </a:pPr>
            <a:r>
              <a:rPr lang="en-US" altLang="el-GR" dirty="0">
                <a:latin typeface="Courier New" panose="02070309020205020404" pitchFamily="49" charset="0"/>
              </a:rPr>
              <a:t>?- parent(</a:t>
            </a:r>
            <a:r>
              <a:rPr lang="en-US" altLang="el-GR" dirty="0" err="1">
                <a:latin typeface="Courier New" panose="02070309020205020404" pitchFamily="49" charset="0"/>
              </a:rPr>
              <a:t>liz</a:t>
            </a:r>
            <a:r>
              <a:rPr lang="en-US" altLang="el-GR" dirty="0">
                <a:latin typeface="Courier New" panose="02070309020205020404" pitchFamily="49" charset="0"/>
              </a:rPr>
              <a:t>,</a:t>
            </a:r>
            <a:r>
              <a:rPr lang="el-GR" altLang="el-GR" dirty="0">
                <a:latin typeface="Courier New" panose="02070309020205020404" pitchFamily="49" charset="0"/>
              </a:rPr>
              <a:t> </a:t>
            </a:r>
            <a:r>
              <a:rPr lang="en-US" altLang="el-GR" dirty="0">
                <a:latin typeface="Courier New" panose="02070309020205020404" pitchFamily="49" charset="0"/>
              </a:rPr>
              <a:t>pat).</a:t>
            </a:r>
          </a:p>
          <a:p>
            <a:pPr marL="0" indent="0">
              <a:buNone/>
            </a:pPr>
            <a:r>
              <a:rPr lang="en-US" altLang="el-GR" dirty="0">
                <a:latin typeface="Courier New" panose="02070309020205020404" pitchFamily="49" charset="0"/>
              </a:rPr>
              <a:t>   no</a:t>
            </a:r>
          </a:p>
          <a:p>
            <a:pPr marL="0" indent="0">
              <a:buNone/>
            </a:pPr>
            <a:r>
              <a:rPr lang="en-US" altLang="el-GR" dirty="0">
                <a:latin typeface="Courier New" panose="02070309020205020404" pitchFamily="49" charset="0"/>
              </a:rPr>
              <a:t>?- parent(tom,</a:t>
            </a:r>
            <a:r>
              <a:rPr lang="el-GR" altLang="el-GR" dirty="0">
                <a:latin typeface="Courier New" panose="02070309020205020404" pitchFamily="49" charset="0"/>
              </a:rPr>
              <a:t> </a:t>
            </a:r>
            <a:r>
              <a:rPr lang="en-US" altLang="el-GR" dirty="0">
                <a:latin typeface="Courier New" panose="02070309020205020404" pitchFamily="49" charset="0"/>
              </a:rPr>
              <a:t>ben).</a:t>
            </a:r>
          </a:p>
          <a:p>
            <a:pPr marL="0" indent="0">
              <a:buNone/>
            </a:pPr>
            <a:r>
              <a:rPr lang="en-US" altLang="el-GR" dirty="0">
                <a:latin typeface="Courier New" panose="02070309020205020404" pitchFamily="49" charset="0"/>
              </a:rPr>
              <a:t>   no</a:t>
            </a:r>
          </a:p>
          <a:p>
            <a:pPr marL="0" indent="0">
              <a:buNone/>
            </a:pPr>
            <a:r>
              <a:rPr lang="en-US" altLang="el-GR" dirty="0">
                <a:latin typeface="Courier New" panose="02070309020205020404" pitchFamily="49" charset="0"/>
              </a:rPr>
              <a:t>?- parent(X,</a:t>
            </a:r>
            <a:r>
              <a:rPr lang="el-GR" altLang="el-GR" dirty="0">
                <a:latin typeface="Courier New" panose="02070309020205020404" pitchFamily="49" charset="0"/>
              </a:rPr>
              <a:t> </a:t>
            </a:r>
            <a:r>
              <a:rPr lang="en-US" altLang="el-GR" dirty="0" err="1">
                <a:latin typeface="Courier New" panose="02070309020205020404" pitchFamily="49" charset="0"/>
              </a:rPr>
              <a:t>liz</a:t>
            </a:r>
            <a:r>
              <a:rPr lang="en-US" altLang="el-GR" dirty="0">
                <a:latin typeface="Courier New" panose="02070309020205020404" pitchFamily="49" charset="0"/>
              </a:rPr>
              <a:t>).</a:t>
            </a:r>
          </a:p>
          <a:p>
            <a:pPr marL="0" indent="0">
              <a:buNone/>
            </a:pPr>
            <a:r>
              <a:rPr lang="en-US" altLang="el-GR" dirty="0">
                <a:latin typeface="Courier New" panose="02070309020205020404" pitchFamily="49" charset="0"/>
              </a:rPr>
              <a:t>  </a:t>
            </a:r>
            <a:r>
              <a:rPr lang="el-GR" altLang="el-GR" dirty="0">
                <a:latin typeface="Courier New" panose="02070309020205020404" pitchFamily="49" charset="0"/>
              </a:rPr>
              <a:t> </a:t>
            </a:r>
            <a:r>
              <a:rPr lang="en-US" altLang="el-GR" dirty="0">
                <a:latin typeface="Courier New" panose="02070309020205020404" pitchFamily="49" charset="0"/>
              </a:rPr>
              <a:t>X</a:t>
            </a:r>
            <a:r>
              <a:rPr lang="el-GR" altLang="el-GR" dirty="0">
                <a:latin typeface="Courier New" panose="02070309020205020404" pitchFamily="49" charset="0"/>
              </a:rPr>
              <a:t> </a:t>
            </a:r>
            <a:r>
              <a:rPr lang="en-US" altLang="el-GR" dirty="0">
                <a:latin typeface="Courier New" panose="02070309020205020404" pitchFamily="49" charset="0"/>
              </a:rPr>
              <a:t>=</a:t>
            </a:r>
            <a:r>
              <a:rPr lang="el-GR" altLang="el-GR" dirty="0">
                <a:latin typeface="Courier New" panose="02070309020205020404" pitchFamily="49" charset="0"/>
              </a:rPr>
              <a:t> </a:t>
            </a:r>
            <a:r>
              <a:rPr lang="en-US" altLang="el-GR" dirty="0">
                <a:latin typeface="Courier New" panose="02070309020205020404" pitchFamily="49" charset="0"/>
              </a:rPr>
              <a:t>tom</a:t>
            </a:r>
          </a:p>
          <a:p>
            <a:pPr marL="0" indent="0">
              <a:buNone/>
            </a:pPr>
            <a:r>
              <a:rPr lang="en-US" altLang="el-GR" dirty="0">
                <a:latin typeface="Courier New" panose="02070309020205020404" pitchFamily="49" charset="0"/>
              </a:rPr>
              <a:t>   yes</a:t>
            </a:r>
          </a:p>
          <a:p>
            <a:pPr marL="0" indent="0">
              <a:buNone/>
            </a:pPr>
            <a:r>
              <a:rPr lang="en-US" altLang="el-GR" dirty="0">
                <a:latin typeface="Courier New" panose="02070309020205020404" pitchFamily="49" charset="0"/>
              </a:rPr>
              <a:t>?- parent(bob,</a:t>
            </a:r>
            <a:r>
              <a:rPr lang="el-GR" altLang="el-GR" dirty="0">
                <a:latin typeface="Courier New" panose="02070309020205020404" pitchFamily="49" charset="0"/>
              </a:rPr>
              <a:t> </a:t>
            </a:r>
            <a:r>
              <a:rPr lang="en-US" altLang="el-GR" dirty="0">
                <a:latin typeface="Courier New" panose="02070309020205020404" pitchFamily="49" charset="0"/>
              </a:rPr>
              <a:t>X).</a:t>
            </a:r>
          </a:p>
          <a:p>
            <a:pPr marL="0" indent="0">
              <a:buNone/>
            </a:pPr>
            <a:r>
              <a:rPr lang="en-US" altLang="el-GR" dirty="0">
                <a:latin typeface="Courier New" panose="02070309020205020404" pitchFamily="49" charset="0"/>
              </a:rPr>
              <a:t>  </a:t>
            </a:r>
            <a:r>
              <a:rPr lang="el-GR" altLang="el-GR" dirty="0">
                <a:latin typeface="Courier New" panose="02070309020205020404" pitchFamily="49" charset="0"/>
              </a:rPr>
              <a:t> </a:t>
            </a:r>
            <a:r>
              <a:rPr lang="en-US" altLang="el-GR" dirty="0">
                <a:latin typeface="Courier New" panose="02070309020205020404" pitchFamily="49" charset="0"/>
              </a:rPr>
              <a:t>X</a:t>
            </a:r>
            <a:r>
              <a:rPr lang="el-GR" altLang="el-GR" dirty="0">
                <a:latin typeface="Courier New" panose="02070309020205020404" pitchFamily="49" charset="0"/>
              </a:rPr>
              <a:t> </a:t>
            </a:r>
            <a:r>
              <a:rPr lang="en-US" altLang="el-GR" dirty="0">
                <a:latin typeface="Courier New" panose="02070309020205020404" pitchFamily="49" charset="0"/>
              </a:rPr>
              <a:t>=</a:t>
            </a:r>
            <a:r>
              <a:rPr lang="el-GR" altLang="el-GR" dirty="0">
                <a:latin typeface="Courier New" panose="02070309020205020404" pitchFamily="49" charset="0"/>
              </a:rPr>
              <a:t> </a:t>
            </a:r>
            <a:r>
              <a:rPr lang="en-US" altLang="el-GR" dirty="0" err="1">
                <a:latin typeface="Courier New" panose="02070309020205020404" pitchFamily="49" charset="0"/>
              </a:rPr>
              <a:t>ann</a:t>
            </a:r>
            <a:r>
              <a:rPr lang="en-US" altLang="el-GR" dirty="0">
                <a:latin typeface="Courier New" panose="02070309020205020404" pitchFamily="49" charset="0"/>
              </a:rPr>
              <a:t>        </a:t>
            </a:r>
            <a:r>
              <a:rPr lang="en-US" altLang="el-GR" dirty="0">
                <a:latin typeface="Courier New" panose="02070309020205020404" pitchFamily="49" charset="0"/>
                <a:sym typeface="Wingdings" panose="05000000000000000000" pitchFamily="2" charset="2"/>
              </a:rPr>
              <a:t>-&gt; </a:t>
            </a:r>
            <a:r>
              <a:rPr lang="en-US" altLang="el-GR" dirty="0">
                <a:latin typeface="Courier New" panose="02070309020205020404" pitchFamily="49" charset="0"/>
              </a:rPr>
              <a:t>;</a:t>
            </a:r>
            <a:r>
              <a:rPr lang="el-GR" altLang="el-GR" dirty="0">
                <a:latin typeface="Courier New" panose="02070309020205020404" pitchFamily="49" charset="0"/>
                <a:sym typeface="Wingdings" panose="05000000000000000000" pitchFamily="2" charset="2"/>
              </a:rPr>
              <a:t> </a:t>
            </a:r>
            <a:endParaRPr lang="en-US" altLang="el-GR" dirty="0">
              <a:latin typeface="Courier New" panose="02070309020205020404" pitchFamily="49" charset="0"/>
              <a:sym typeface="Wingdings" panose="05000000000000000000" pitchFamily="2" charset="2"/>
            </a:endParaRPr>
          </a:p>
          <a:p>
            <a:pPr marL="0" indent="0">
              <a:buNone/>
            </a:pPr>
            <a:r>
              <a:rPr lang="en-US" altLang="el-GR" dirty="0">
                <a:latin typeface="Courier New" panose="02070309020205020404" pitchFamily="49" charset="0"/>
                <a:sym typeface="Wingdings" panose="05000000000000000000" pitchFamily="2" charset="2"/>
              </a:rPr>
              <a:t>  </a:t>
            </a:r>
            <a:r>
              <a:rPr lang="el-GR" altLang="el-GR" dirty="0">
                <a:latin typeface="Courier New" panose="02070309020205020404" pitchFamily="49" charset="0"/>
                <a:sym typeface="Wingdings" panose="05000000000000000000" pitchFamily="2" charset="2"/>
              </a:rPr>
              <a:t> </a:t>
            </a:r>
            <a:r>
              <a:rPr lang="en-US" altLang="el-GR" dirty="0">
                <a:latin typeface="Courier New" panose="02070309020205020404" pitchFamily="49" charset="0"/>
                <a:sym typeface="Wingdings" panose="05000000000000000000" pitchFamily="2" charset="2"/>
              </a:rPr>
              <a:t>X</a:t>
            </a:r>
            <a:r>
              <a:rPr lang="el-GR" altLang="el-GR" dirty="0">
                <a:latin typeface="Courier New" panose="02070309020205020404" pitchFamily="49" charset="0"/>
                <a:sym typeface="Wingdings" panose="05000000000000000000" pitchFamily="2" charset="2"/>
              </a:rPr>
              <a:t> </a:t>
            </a:r>
            <a:r>
              <a:rPr lang="en-US" altLang="el-GR" dirty="0">
                <a:latin typeface="Courier New" panose="02070309020205020404" pitchFamily="49" charset="0"/>
                <a:sym typeface="Wingdings" panose="05000000000000000000" pitchFamily="2" charset="2"/>
              </a:rPr>
              <a:t>=</a:t>
            </a:r>
            <a:r>
              <a:rPr lang="el-GR" altLang="el-GR" dirty="0">
                <a:latin typeface="Courier New" panose="02070309020205020404" pitchFamily="49" charset="0"/>
                <a:sym typeface="Wingdings" panose="05000000000000000000" pitchFamily="2" charset="2"/>
              </a:rPr>
              <a:t> </a:t>
            </a:r>
            <a:r>
              <a:rPr lang="en-US" altLang="el-GR" dirty="0">
                <a:latin typeface="Courier New" panose="02070309020205020404" pitchFamily="49" charset="0"/>
                <a:sym typeface="Wingdings" panose="05000000000000000000" pitchFamily="2" charset="2"/>
              </a:rPr>
              <a:t>pat</a:t>
            </a:r>
          </a:p>
          <a:p>
            <a:pPr marL="0" indent="0">
              <a:buNone/>
            </a:pPr>
            <a:r>
              <a:rPr lang="en-US" altLang="el-GR" dirty="0">
                <a:latin typeface="Courier New" panose="02070309020205020404" pitchFamily="49" charset="0"/>
                <a:sym typeface="Wingdings" panose="05000000000000000000" pitchFamily="2" charset="2"/>
              </a:rPr>
              <a:t>   </a:t>
            </a:r>
            <a:r>
              <a:rPr lang="en-US" altLang="el-GR" dirty="0" smtClean="0">
                <a:latin typeface="Courier New" panose="02070309020205020404" pitchFamily="49" charset="0"/>
                <a:sym typeface="Wingdings" panose="05000000000000000000" pitchFamily="2" charset="2"/>
              </a:rPr>
              <a:t>yes</a:t>
            </a:r>
            <a:endParaRPr lang="el-GR" altLang="el-GR" dirty="0">
              <a:latin typeface="Courier New" panose="02070309020205020404" pitchFamily="49" charset="0"/>
              <a:sym typeface="Wingdings" panose="05000000000000000000" pitchFamily="2" charset="2"/>
            </a:endParaRP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/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en-US" altLang="el-GR" dirty="0">
                <a:latin typeface="Courier New" panose="02070309020205020404" pitchFamily="49" charset="0"/>
                <a:sym typeface="Wingdings" panose="05000000000000000000" pitchFamily="2" charset="2"/>
              </a:rPr>
              <a:t>?- parent(X,</a:t>
            </a:r>
            <a:r>
              <a:rPr lang="el-GR" altLang="el-GR" dirty="0">
                <a:latin typeface="Courier New" panose="02070309020205020404" pitchFamily="49" charset="0"/>
                <a:sym typeface="Wingdings" panose="05000000000000000000" pitchFamily="2" charset="2"/>
              </a:rPr>
              <a:t> </a:t>
            </a:r>
            <a:r>
              <a:rPr lang="en-US" altLang="el-GR" dirty="0">
                <a:latin typeface="Courier New" panose="02070309020205020404" pitchFamily="49" charset="0"/>
                <a:sym typeface="Wingdings" panose="05000000000000000000" pitchFamily="2" charset="2"/>
              </a:rPr>
              <a:t>Y).</a:t>
            </a:r>
          </a:p>
          <a:p>
            <a:pPr marL="0" indent="0">
              <a:buNone/>
            </a:pPr>
            <a:r>
              <a:rPr lang="en-US" altLang="el-GR" dirty="0">
                <a:latin typeface="Courier New" panose="02070309020205020404" pitchFamily="49" charset="0"/>
                <a:sym typeface="Wingdings" panose="05000000000000000000" pitchFamily="2" charset="2"/>
              </a:rPr>
              <a:t>  </a:t>
            </a:r>
            <a:r>
              <a:rPr lang="el-GR" altLang="el-GR" dirty="0">
                <a:latin typeface="Courier New" panose="02070309020205020404" pitchFamily="49" charset="0"/>
                <a:sym typeface="Wingdings" panose="05000000000000000000" pitchFamily="2" charset="2"/>
              </a:rPr>
              <a:t> </a:t>
            </a:r>
            <a:r>
              <a:rPr lang="en-US" altLang="el-GR" dirty="0">
                <a:latin typeface="Courier New" panose="02070309020205020404" pitchFamily="49" charset="0"/>
                <a:sym typeface="Wingdings" panose="05000000000000000000" pitchFamily="2" charset="2"/>
              </a:rPr>
              <a:t>X</a:t>
            </a:r>
            <a:r>
              <a:rPr lang="el-GR" altLang="el-GR" dirty="0">
                <a:latin typeface="Courier New" panose="02070309020205020404" pitchFamily="49" charset="0"/>
                <a:sym typeface="Wingdings" panose="05000000000000000000" pitchFamily="2" charset="2"/>
              </a:rPr>
              <a:t> </a:t>
            </a:r>
            <a:r>
              <a:rPr lang="en-US" altLang="el-GR" dirty="0">
                <a:latin typeface="Courier New" panose="02070309020205020404" pitchFamily="49" charset="0"/>
                <a:sym typeface="Wingdings" panose="05000000000000000000" pitchFamily="2" charset="2"/>
              </a:rPr>
              <a:t>=</a:t>
            </a:r>
            <a:r>
              <a:rPr lang="el-GR" altLang="el-GR" dirty="0">
                <a:latin typeface="Courier New" panose="02070309020205020404" pitchFamily="49" charset="0"/>
                <a:sym typeface="Wingdings" panose="05000000000000000000" pitchFamily="2" charset="2"/>
              </a:rPr>
              <a:t> </a:t>
            </a:r>
            <a:r>
              <a:rPr lang="en-US" altLang="el-GR" dirty="0">
                <a:latin typeface="Courier New" panose="02070309020205020404" pitchFamily="49" charset="0"/>
                <a:sym typeface="Wingdings" panose="05000000000000000000" pitchFamily="2" charset="2"/>
              </a:rPr>
              <a:t>pam</a:t>
            </a:r>
          </a:p>
          <a:p>
            <a:pPr marL="0" indent="0">
              <a:buNone/>
            </a:pPr>
            <a:r>
              <a:rPr lang="en-US" altLang="el-GR" dirty="0">
                <a:latin typeface="Courier New" panose="02070309020205020404" pitchFamily="49" charset="0"/>
                <a:sym typeface="Wingdings" panose="05000000000000000000" pitchFamily="2" charset="2"/>
              </a:rPr>
              <a:t>  </a:t>
            </a:r>
            <a:r>
              <a:rPr lang="el-GR" altLang="el-GR" dirty="0">
                <a:latin typeface="Courier New" panose="02070309020205020404" pitchFamily="49" charset="0"/>
                <a:sym typeface="Wingdings" panose="05000000000000000000" pitchFamily="2" charset="2"/>
              </a:rPr>
              <a:t> </a:t>
            </a:r>
            <a:r>
              <a:rPr lang="en-US" altLang="el-GR" dirty="0">
                <a:latin typeface="Courier New" panose="02070309020205020404" pitchFamily="49" charset="0"/>
                <a:sym typeface="Wingdings" panose="05000000000000000000" pitchFamily="2" charset="2"/>
              </a:rPr>
              <a:t>Y</a:t>
            </a:r>
            <a:r>
              <a:rPr lang="el-GR" altLang="el-GR" dirty="0">
                <a:latin typeface="Courier New" panose="02070309020205020404" pitchFamily="49" charset="0"/>
                <a:sym typeface="Wingdings" panose="05000000000000000000" pitchFamily="2" charset="2"/>
              </a:rPr>
              <a:t> </a:t>
            </a:r>
            <a:r>
              <a:rPr lang="en-US" altLang="el-GR" dirty="0">
                <a:latin typeface="Courier New" panose="02070309020205020404" pitchFamily="49" charset="0"/>
                <a:sym typeface="Wingdings" panose="05000000000000000000" pitchFamily="2" charset="2"/>
              </a:rPr>
              <a:t>=</a:t>
            </a:r>
            <a:r>
              <a:rPr lang="el-GR" altLang="el-GR" dirty="0">
                <a:latin typeface="Courier New" panose="02070309020205020404" pitchFamily="49" charset="0"/>
                <a:sym typeface="Wingdings" panose="05000000000000000000" pitchFamily="2" charset="2"/>
              </a:rPr>
              <a:t> </a:t>
            </a:r>
            <a:r>
              <a:rPr lang="en-US" altLang="el-GR" dirty="0">
                <a:latin typeface="Courier New" panose="02070309020205020404" pitchFamily="49" charset="0"/>
                <a:sym typeface="Wingdings" panose="05000000000000000000" pitchFamily="2" charset="2"/>
              </a:rPr>
              <a:t>bob     </a:t>
            </a:r>
            <a:r>
              <a:rPr lang="el-GR" altLang="el-GR" dirty="0">
                <a:latin typeface="Courier New" panose="02070309020205020404" pitchFamily="49" charset="0"/>
                <a:sym typeface="Wingdings" panose="05000000000000000000" pitchFamily="2" charset="2"/>
              </a:rPr>
              <a:t> </a:t>
            </a:r>
            <a:r>
              <a:rPr lang="en-US" altLang="el-GR" dirty="0">
                <a:latin typeface="Courier New" panose="02070309020205020404" pitchFamily="49" charset="0"/>
                <a:sym typeface="Wingdings" panose="05000000000000000000" pitchFamily="2" charset="2"/>
              </a:rPr>
              <a:t>-&gt; ;</a:t>
            </a:r>
          </a:p>
          <a:p>
            <a:pPr marL="0" indent="0">
              <a:buNone/>
            </a:pPr>
            <a:r>
              <a:rPr lang="en-US" altLang="el-GR" dirty="0">
                <a:latin typeface="Courier New" panose="02070309020205020404" pitchFamily="49" charset="0"/>
                <a:sym typeface="Wingdings" panose="05000000000000000000" pitchFamily="2" charset="2"/>
              </a:rPr>
              <a:t>  </a:t>
            </a:r>
            <a:r>
              <a:rPr lang="el-GR" altLang="el-GR" dirty="0">
                <a:latin typeface="Courier New" panose="02070309020205020404" pitchFamily="49" charset="0"/>
                <a:sym typeface="Wingdings" panose="05000000000000000000" pitchFamily="2" charset="2"/>
              </a:rPr>
              <a:t> </a:t>
            </a:r>
            <a:r>
              <a:rPr lang="en-US" altLang="el-GR" dirty="0">
                <a:latin typeface="Courier New" panose="02070309020205020404" pitchFamily="49" charset="0"/>
                <a:sym typeface="Wingdings" panose="05000000000000000000" pitchFamily="2" charset="2"/>
              </a:rPr>
              <a:t>X</a:t>
            </a:r>
            <a:r>
              <a:rPr lang="el-GR" altLang="el-GR" dirty="0">
                <a:latin typeface="Courier New" panose="02070309020205020404" pitchFamily="49" charset="0"/>
                <a:sym typeface="Wingdings" panose="05000000000000000000" pitchFamily="2" charset="2"/>
              </a:rPr>
              <a:t> </a:t>
            </a:r>
            <a:r>
              <a:rPr lang="en-US" altLang="el-GR" dirty="0">
                <a:latin typeface="Courier New" panose="02070309020205020404" pitchFamily="49" charset="0"/>
                <a:sym typeface="Wingdings" panose="05000000000000000000" pitchFamily="2" charset="2"/>
              </a:rPr>
              <a:t>=</a:t>
            </a:r>
            <a:r>
              <a:rPr lang="el-GR" altLang="el-GR" dirty="0">
                <a:latin typeface="Courier New" panose="02070309020205020404" pitchFamily="49" charset="0"/>
                <a:sym typeface="Wingdings" panose="05000000000000000000" pitchFamily="2" charset="2"/>
              </a:rPr>
              <a:t> </a:t>
            </a:r>
            <a:r>
              <a:rPr lang="en-US" altLang="el-GR" dirty="0">
                <a:latin typeface="Courier New" panose="02070309020205020404" pitchFamily="49" charset="0"/>
                <a:sym typeface="Wingdings" panose="05000000000000000000" pitchFamily="2" charset="2"/>
              </a:rPr>
              <a:t>tom</a:t>
            </a:r>
          </a:p>
          <a:p>
            <a:pPr marL="0" indent="0">
              <a:buNone/>
            </a:pPr>
            <a:r>
              <a:rPr lang="en-US" altLang="el-GR" dirty="0">
                <a:latin typeface="Courier New" panose="02070309020205020404" pitchFamily="49" charset="0"/>
                <a:sym typeface="Wingdings" panose="05000000000000000000" pitchFamily="2" charset="2"/>
              </a:rPr>
              <a:t>  </a:t>
            </a:r>
            <a:r>
              <a:rPr lang="el-GR" altLang="el-GR" dirty="0">
                <a:latin typeface="Courier New" panose="02070309020205020404" pitchFamily="49" charset="0"/>
                <a:sym typeface="Wingdings" panose="05000000000000000000" pitchFamily="2" charset="2"/>
              </a:rPr>
              <a:t> </a:t>
            </a:r>
            <a:r>
              <a:rPr lang="en-US" altLang="el-GR" dirty="0">
                <a:latin typeface="Courier New" panose="02070309020205020404" pitchFamily="49" charset="0"/>
                <a:sym typeface="Wingdings" panose="05000000000000000000" pitchFamily="2" charset="2"/>
              </a:rPr>
              <a:t>Y</a:t>
            </a:r>
            <a:r>
              <a:rPr lang="el-GR" altLang="el-GR" dirty="0">
                <a:latin typeface="Courier New" panose="02070309020205020404" pitchFamily="49" charset="0"/>
                <a:sym typeface="Wingdings" panose="05000000000000000000" pitchFamily="2" charset="2"/>
              </a:rPr>
              <a:t> </a:t>
            </a:r>
            <a:r>
              <a:rPr lang="en-US" altLang="el-GR" dirty="0">
                <a:latin typeface="Courier New" panose="02070309020205020404" pitchFamily="49" charset="0"/>
                <a:sym typeface="Wingdings" panose="05000000000000000000" pitchFamily="2" charset="2"/>
              </a:rPr>
              <a:t>=</a:t>
            </a:r>
            <a:r>
              <a:rPr lang="el-GR" altLang="el-GR" dirty="0">
                <a:latin typeface="Courier New" panose="02070309020205020404" pitchFamily="49" charset="0"/>
                <a:sym typeface="Wingdings" panose="05000000000000000000" pitchFamily="2" charset="2"/>
              </a:rPr>
              <a:t> </a:t>
            </a:r>
            <a:r>
              <a:rPr lang="en-US" altLang="el-GR" dirty="0">
                <a:latin typeface="Courier New" panose="02070309020205020404" pitchFamily="49" charset="0"/>
                <a:sym typeface="Wingdings" panose="05000000000000000000" pitchFamily="2" charset="2"/>
              </a:rPr>
              <a:t>bob </a:t>
            </a:r>
            <a:r>
              <a:rPr lang="en-US" altLang="el-GR" dirty="0">
                <a:latin typeface="Courier New" panose="02070309020205020404" pitchFamily="49" charset="0"/>
                <a:ea typeface="Arial Unicode MS" panose="020B0604020202020204" pitchFamily="34" charset="-128"/>
                <a:cs typeface="Arial Unicode MS" panose="020B0604020202020204" pitchFamily="34" charset="-128"/>
                <a:sym typeface="Wingdings" panose="05000000000000000000" pitchFamily="2" charset="2"/>
              </a:rPr>
              <a:t> </a:t>
            </a:r>
            <a:r>
              <a:rPr lang="el-GR" altLang="el-GR" dirty="0">
                <a:latin typeface="Courier New" panose="02070309020205020404" pitchFamily="49" charset="0"/>
                <a:sym typeface="Wingdings" panose="05000000000000000000" pitchFamily="2" charset="2"/>
              </a:rPr>
              <a:t> </a:t>
            </a:r>
            <a:r>
              <a:rPr lang="en-US" altLang="el-GR" dirty="0">
                <a:latin typeface="Courier New" panose="02070309020205020404" pitchFamily="49" charset="0"/>
                <a:sym typeface="Wingdings" panose="05000000000000000000" pitchFamily="2" charset="2"/>
              </a:rPr>
              <a:t>   -&gt; ;</a:t>
            </a:r>
          </a:p>
          <a:p>
            <a:pPr marL="0" indent="0">
              <a:buNone/>
            </a:pPr>
            <a:r>
              <a:rPr lang="en-US" altLang="el-GR" dirty="0">
                <a:latin typeface="Courier New" panose="02070309020205020404" pitchFamily="49" charset="0"/>
                <a:sym typeface="Wingdings" panose="05000000000000000000" pitchFamily="2" charset="2"/>
              </a:rPr>
              <a:t>  </a:t>
            </a:r>
            <a:r>
              <a:rPr lang="el-GR" altLang="el-GR" dirty="0">
                <a:latin typeface="Courier New" panose="02070309020205020404" pitchFamily="49" charset="0"/>
                <a:sym typeface="Wingdings" panose="05000000000000000000" pitchFamily="2" charset="2"/>
              </a:rPr>
              <a:t> </a:t>
            </a:r>
            <a:r>
              <a:rPr lang="en-US" altLang="el-GR" dirty="0">
                <a:latin typeface="Courier New" panose="02070309020205020404" pitchFamily="49" charset="0"/>
                <a:sym typeface="Wingdings" panose="05000000000000000000" pitchFamily="2" charset="2"/>
              </a:rPr>
              <a:t>X</a:t>
            </a:r>
            <a:r>
              <a:rPr lang="el-GR" altLang="el-GR" dirty="0">
                <a:latin typeface="Courier New" panose="02070309020205020404" pitchFamily="49" charset="0"/>
                <a:sym typeface="Wingdings" panose="05000000000000000000" pitchFamily="2" charset="2"/>
              </a:rPr>
              <a:t> </a:t>
            </a:r>
            <a:r>
              <a:rPr lang="en-US" altLang="el-GR" dirty="0">
                <a:latin typeface="Courier New" panose="02070309020205020404" pitchFamily="49" charset="0"/>
                <a:sym typeface="Wingdings" panose="05000000000000000000" pitchFamily="2" charset="2"/>
              </a:rPr>
              <a:t>=</a:t>
            </a:r>
            <a:r>
              <a:rPr lang="el-GR" altLang="el-GR" dirty="0">
                <a:latin typeface="Courier New" panose="02070309020205020404" pitchFamily="49" charset="0"/>
                <a:sym typeface="Wingdings" panose="05000000000000000000" pitchFamily="2" charset="2"/>
              </a:rPr>
              <a:t> </a:t>
            </a:r>
            <a:r>
              <a:rPr lang="en-US" altLang="el-GR" dirty="0">
                <a:latin typeface="Courier New" panose="02070309020205020404" pitchFamily="49" charset="0"/>
                <a:sym typeface="Wingdings" panose="05000000000000000000" pitchFamily="2" charset="2"/>
              </a:rPr>
              <a:t>tom</a:t>
            </a:r>
          </a:p>
          <a:p>
            <a:pPr marL="0" indent="0">
              <a:buNone/>
            </a:pPr>
            <a:r>
              <a:rPr lang="en-US" altLang="el-GR" dirty="0">
                <a:latin typeface="Courier New" panose="02070309020205020404" pitchFamily="49" charset="0"/>
                <a:sym typeface="Wingdings" panose="05000000000000000000" pitchFamily="2" charset="2"/>
              </a:rPr>
              <a:t>  </a:t>
            </a:r>
            <a:r>
              <a:rPr lang="el-GR" altLang="el-GR" dirty="0">
                <a:latin typeface="Courier New" panose="02070309020205020404" pitchFamily="49" charset="0"/>
                <a:sym typeface="Wingdings" panose="05000000000000000000" pitchFamily="2" charset="2"/>
              </a:rPr>
              <a:t> </a:t>
            </a:r>
            <a:r>
              <a:rPr lang="en-US" altLang="el-GR" dirty="0">
                <a:latin typeface="Courier New" panose="02070309020205020404" pitchFamily="49" charset="0"/>
                <a:sym typeface="Wingdings" panose="05000000000000000000" pitchFamily="2" charset="2"/>
              </a:rPr>
              <a:t>Y</a:t>
            </a:r>
            <a:r>
              <a:rPr lang="el-GR" altLang="el-GR" dirty="0">
                <a:latin typeface="Courier New" panose="02070309020205020404" pitchFamily="49" charset="0"/>
                <a:sym typeface="Wingdings" panose="05000000000000000000" pitchFamily="2" charset="2"/>
              </a:rPr>
              <a:t> </a:t>
            </a:r>
            <a:r>
              <a:rPr lang="en-US" altLang="el-GR" dirty="0">
                <a:latin typeface="Courier New" panose="02070309020205020404" pitchFamily="49" charset="0"/>
                <a:sym typeface="Wingdings" panose="05000000000000000000" pitchFamily="2" charset="2"/>
              </a:rPr>
              <a:t>=</a:t>
            </a:r>
            <a:r>
              <a:rPr lang="el-GR" altLang="el-GR" dirty="0">
                <a:latin typeface="Courier New" panose="02070309020205020404" pitchFamily="49" charset="0"/>
                <a:sym typeface="Wingdings" panose="05000000000000000000" pitchFamily="2" charset="2"/>
              </a:rPr>
              <a:t> </a:t>
            </a:r>
            <a:r>
              <a:rPr lang="en-US" altLang="el-GR" dirty="0" err="1">
                <a:latin typeface="Courier New" panose="02070309020205020404" pitchFamily="49" charset="0"/>
                <a:sym typeface="Wingdings" panose="05000000000000000000" pitchFamily="2" charset="2"/>
              </a:rPr>
              <a:t>liz</a:t>
            </a:r>
            <a:r>
              <a:rPr lang="en-US" altLang="el-GR" dirty="0">
                <a:latin typeface="Courier New" panose="02070309020205020404" pitchFamily="49" charset="0"/>
                <a:sym typeface="Wingdings" panose="05000000000000000000" pitchFamily="2" charset="2"/>
              </a:rPr>
              <a:t> </a:t>
            </a:r>
            <a:r>
              <a:rPr lang="en-US" altLang="el-GR" dirty="0">
                <a:latin typeface="Courier New" panose="02070309020205020404" pitchFamily="49" charset="0"/>
                <a:ea typeface="Arial Unicode MS" panose="020B0604020202020204" pitchFamily="34" charset="-128"/>
                <a:cs typeface="Arial Unicode MS" panose="020B0604020202020204" pitchFamily="34" charset="-128"/>
                <a:sym typeface="Wingdings" panose="05000000000000000000" pitchFamily="2" charset="2"/>
              </a:rPr>
              <a:t> </a:t>
            </a:r>
            <a:r>
              <a:rPr lang="el-GR" altLang="el-GR" dirty="0">
                <a:latin typeface="Courier New" panose="02070309020205020404" pitchFamily="49" charset="0"/>
                <a:sym typeface="Wingdings" panose="05000000000000000000" pitchFamily="2" charset="2"/>
              </a:rPr>
              <a:t> </a:t>
            </a:r>
            <a:r>
              <a:rPr lang="en-US" altLang="el-GR" dirty="0">
                <a:latin typeface="Courier New" panose="02070309020205020404" pitchFamily="49" charset="0"/>
                <a:sym typeface="Wingdings" panose="05000000000000000000" pitchFamily="2" charset="2"/>
              </a:rPr>
              <a:t>   -&gt; ;</a:t>
            </a:r>
          </a:p>
          <a:p>
            <a:pPr marL="0" indent="0">
              <a:buNone/>
            </a:pPr>
            <a:r>
              <a:rPr lang="en-US" altLang="el-GR" dirty="0">
                <a:latin typeface="Courier New" panose="02070309020205020404" pitchFamily="49" charset="0"/>
                <a:sym typeface="Wingdings" panose="05000000000000000000" pitchFamily="2" charset="2"/>
              </a:rPr>
              <a:t>  </a:t>
            </a:r>
            <a:r>
              <a:rPr lang="el-GR" altLang="el-GR" dirty="0">
                <a:latin typeface="Courier New" panose="02070309020205020404" pitchFamily="49" charset="0"/>
                <a:sym typeface="Wingdings" panose="05000000000000000000" pitchFamily="2" charset="2"/>
              </a:rPr>
              <a:t> </a:t>
            </a:r>
            <a:r>
              <a:rPr lang="en-US" altLang="el-GR" dirty="0">
                <a:latin typeface="Courier New" panose="02070309020205020404" pitchFamily="49" charset="0"/>
                <a:sym typeface="Wingdings" panose="05000000000000000000" pitchFamily="2" charset="2"/>
              </a:rPr>
              <a:t>X</a:t>
            </a:r>
            <a:r>
              <a:rPr lang="el-GR" altLang="el-GR" dirty="0">
                <a:latin typeface="Courier New" panose="02070309020205020404" pitchFamily="49" charset="0"/>
                <a:sym typeface="Wingdings" panose="05000000000000000000" pitchFamily="2" charset="2"/>
              </a:rPr>
              <a:t> </a:t>
            </a:r>
            <a:r>
              <a:rPr lang="en-US" altLang="el-GR" dirty="0">
                <a:latin typeface="Courier New" panose="02070309020205020404" pitchFamily="49" charset="0"/>
                <a:sym typeface="Wingdings" panose="05000000000000000000" pitchFamily="2" charset="2"/>
              </a:rPr>
              <a:t>=</a:t>
            </a:r>
            <a:r>
              <a:rPr lang="el-GR" altLang="el-GR" dirty="0">
                <a:latin typeface="Courier New" panose="02070309020205020404" pitchFamily="49" charset="0"/>
                <a:sym typeface="Wingdings" panose="05000000000000000000" pitchFamily="2" charset="2"/>
              </a:rPr>
              <a:t> </a:t>
            </a:r>
            <a:r>
              <a:rPr lang="en-US" altLang="el-GR" dirty="0">
                <a:latin typeface="Courier New" panose="02070309020205020404" pitchFamily="49" charset="0"/>
                <a:sym typeface="Wingdings" panose="05000000000000000000" pitchFamily="2" charset="2"/>
              </a:rPr>
              <a:t>bob</a:t>
            </a:r>
          </a:p>
          <a:p>
            <a:pPr marL="0" indent="0">
              <a:buNone/>
            </a:pPr>
            <a:r>
              <a:rPr lang="en-US" altLang="el-GR" dirty="0">
                <a:latin typeface="Courier New" panose="02070309020205020404" pitchFamily="49" charset="0"/>
                <a:sym typeface="Wingdings" panose="05000000000000000000" pitchFamily="2" charset="2"/>
              </a:rPr>
              <a:t>  </a:t>
            </a:r>
            <a:r>
              <a:rPr lang="el-GR" altLang="el-GR" dirty="0">
                <a:latin typeface="Courier New" panose="02070309020205020404" pitchFamily="49" charset="0"/>
                <a:sym typeface="Wingdings" panose="05000000000000000000" pitchFamily="2" charset="2"/>
              </a:rPr>
              <a:t> </a:t>
            </a:r>
            <a:r>
              <a:rPr lang="en-US" altLang="el-GR" dirty="0">
                <a:latin typeface="Courier New" panose="02070309020205020404" pitchFamily="49" charset="0"/>
                <a:sym typeface="Wingdings" panose="05000000000000000000" pitchFamily="2" charset="2"/>
              </a:rPr>
              <a:t>Y</a:t>
            </a:r>
            <a:r>
              <a:rPr lang="el-GR" altLang="el-GR" dirty="0">
                <a:latin typeface="Courier New" panose="02070309020205020404" pitchFamily="49" charset="0"/>
                <a:sym typeface="Wingdings" panose="05000000000000000000" pitchFamily="2" charset="2"/>
              </a:rPr>
              <a:t> </a:t>
            </a:r>
            <a:r>
              <a:rPr lang="en-US" altLang="el-GR" dirty="0">
                <a:latin typeface="Courier New" panose="02070309020205020404" pitchFamily="49" charset="0"/>
                <a:sym typeface="Wingdings" panose="05000000000000000000" pitchFamily="2" charset="2"/>
              </a:rPr>
              <a:t>=</a:t>
            </a:r>
            <a:r>
              <a:rPr lang="el-GR" altLang="el-GR" dirty="0">
                <a:latin typeface="Courier New" panose="02070309020205020404" pitchFamily="49" charset="0"/>
                <a:sym typeface="Wingdings" panose="05000000000000000000" pitchFamily="2" charset="2"/>
              </a:rPr>
              <a:t> </a:t>
            </a:r>
            <a:r>
              <a:rPr lang="en-US" altLang="el-GR" dirty="0" err="1">
                <a:latin typeface="Courier New" panose="02070309020205020404" pitchFamily="49" charset="0"/>
                <a:sym typeface="Wingdings" panose="05000000000000000000" pitchFamily="2" charset="2"/>
              </a:rPr>
              <a:t>ann</a:t>
            </a:r>
            <a:r>
              <a:rPr lang="en-US" altLang="el-GR" dirty="0">
                <a:latin typeface="Courier New" panose="02070309020205020404" pitchFamily="49" charset="0"/>
                <a:sym typeface="Wingdings" panose="05000000000000000000" pitchFamily="2" charset="2"/>
              </a:rPr>
              <a:t> </a:t>
            </a:r>
            <a:r>
              <a:rPr lang="en-US" altLang="el-GR" dirty="0">
                <a:latin typeface="Courier New" panose="02070309020205020404" pitchFamily="49" charset="0"/>
                <a:ea typeface="Arial Unicode MS" panose="020B0604020202020204" pitchFamily="34" charset="-128"/>
                <a:cs typeface="Arial Unicode MS" panose="020B0604020202020204" pitchFamily="34" charset="-128"/>
                <a:sym typeface="Wingdings" panose="05000000000000000000" pitchFamily="2" charset="2"/>
              </a:rPr>
              <a:t>     -&gt; </a:t>
            </a:r>
            <a:r>
              <a:rPr lang="en-US" altLang="el-GR" dirty="0">
                <a:latin typeface="Courier New" panose="02070309020205020404" pitchFamily="49" charset="0"/>
                <a:sym typeface="Wingdings" panose="05000000000000000000" pitchFamily="2" charset="2"/>
              </a:rPr>
              <a:t>;</a:t>
            </a:r>
          </a:p>
          <a:p>
            <a:pPr marL="0" indent="0">
              <a:buNone/>
            </a:pPr>
            <a:r>
              <a:rPr lang="en-US" altLang="el-GR" dirty="0">
                <a:latin typeface="Courier New" panose="02070309020205020404" pitchFamily="49" charset="0"/>
                <a:sym typeface="Wingdings" panose="05000000000000000000" pitchFamily="2" charset="2"/>
              </a:rPr>
              <a:t>  </a:t>
            </a:r>
            <a:r>
              <a:rPr lang="el-GR" altLang="el-GR" dirty="0">
                <a:latin typeface="Courier New" panose="02070309020205020404" pitchFamily="49" charset="0"/>
                <a:sym typeface="Wingdings" panose="05000000000000000000" pitchFamily="2" charset="2"/>
              </a:rPr>
              <a:t> </a:t>
            </a:r>
            <a:r>
              <a:rPr lang="en-US" altLang="el-GR" dirty="0">
                <a:latin typeface="Courier New" panose="02070309020205020404" pitchFamily="49" charset="0"/>
                <a:sym typeface="Wingdings" panose="05000000000000000000" pitchFamily="2" charset="2"/>
              </a:rPr>
              <a:t>X</a:t>
            </a:r>
            <a:r>
              <a:rPr lang="el-GR" altLang="el-GR" dirty="0">
                <a:latin typeface="Courier New" panose="02070309020205020404" pitchFamily="49" charset="0"/>
                <a:sym typeface="Wingdings" panose="05000000000000000000" pitchFamily="2" charset="2"/>
              </a:rPr>
              <a:t> </a:t>
            </a:r>
            <a:r>
              <a:rPr lang="en-US" altLang="el-GR" dirty="0">
                <a:latin typeface="Courier New" panose="02070309020205020404" pitchFamily="49" charset="0"/>
                <a:sym typeface="Wingdings" panose="05000000000000000000" pitchFamily="2" charset="2"/>
              </a:rPr>
              <a:t>=</a:t>
            </a:r>
            <a:r>
              <a:rPr lang="el-GR" altLang="el-GR" dirty="0">
                <a:latin typeface="Courier New" panose="02070309020205020404" pitchFamily="49" charset="0"/>
                <a:sym typeface="Wingdings" panose="05000000000000000000" pitchFamily="2" charset="2"/>
              </a:rPr>
              <a:t> </a:t>
            </a:r>
            <a:r>
              <a:rPr lang="en-US" altLang="el-GR" dirty="0">
                <a:latin typeface="Courier New" panose="02070309020205020404" pitchFamily="49" charset="0"/>
                <a:sym typeface="Wingdings" panose="05000000000000000000" pitchFamily="2" charset="2"/>
              </a:rPr>
              <a:t>bob</a:t>
            </a:r>
          </a:p>
          <a:p>
            <a:pPr marL="0" indent="0">
              <a:buNone/>
            </a:pPr>
            <a:r>
              <a:rPr lang="en-US" altLang="el-GR" dirty="0">
                <a:latin typeface="Courier New" panose="02070309020205020404" pitchFamily="49" charset="0"/>
                <a:sym typeface="Wingdings" panose="05000000000000000000" pitchFamily="2" charset="2"/>
              </a:rPr>
              <a:t>  </a:t>
            </a:r>
            <a:r>
              <a:rPr lang="el-GR" altLang="el-GR" dirty="0">
                <a:latin typeface="Courier New" panose="02070309020205020404" pitchFamily="49" charset="0"/>
                <a:sym typeface="Wingdings" panose="05000000000000000000" pitchFamily="2" charset="2"/>
              </a:rPr>
              <a:t> </a:t>
            </a:r>
            <a:r>
              <a:rPr lang="en-US" altLang="el-GR" dirty="0">
                <a:latin typeface="Courier New" panose="02070309020205020404" pitchFamily="49" charset="0"/>
                <a:sym typeface="Wingdings" panose="05000000000000000000" pitchFamily="2" charset="2"/>
              </a:rPr>
              <a:t>Y</a:t>
            </a:r>
            <a:r>
              <a:rPr lang="el-GR" altLang="el-GR" dirty="0">
                <a:latin typeface="Courier New" panose="02070309020205020404" pitchFamily="49" charset="0"/>
                <a:sym typeface="Wingdings" panose="05000000000000000000" pitchFamily="2" charset="2"/>
              </a:rPr>
              <a:t> </a:t>
            </a:r>
            <a:r>
              <a:rPr lang="en-US" altLang="el-GR" dirty="0">
                <a:latin typeface="Courier New" panose="02070309020205020404" pitchFamily="49" charset="0"/>
                <a:sym typeface="Wingdings" panose="05000000000000000000" pitchFamily="2" charset="2"/>
              </a:rPr>
              <a:t>=</a:t>
            </a:r>
            <a:r>
              <a:rPr lang="el-GR" altLang="el-GR" dirty="0">
                <a:latin typeface="Courier New" panose="02070309020205020404" pitchFamily="49" charset="0"/>
                <a:sym typeface="Wingdings" panose="05000000000000000000" pitchFamily="2" charset="2"/>
              </a:rPr>
              <a:t> </a:t>
            </a:r>
            <a:r>
              <a:rPr lang="en-US" altLang="el-GR" dirty="0">
                <a:latin typeface="Courier New" panose="02070309020205020404" pitchFamily="49" charset="0"/>
                <a:sym typeface="Wingdings" panose="05000000000000000000" pitchFamily="2" charset="2"/>
              </a:rPr>
              <a:t>pat </a:t>
            </a:r>
            <a:r>
              <a:rPr lang="en-US" altLang="el-GR" dirty="0">
                <a:latin typeface="Courier New" panose="02070309020205020404" pitchFamily="49" charset="0"/>
                <a:ea typeface="Arial Unicode MS" panose="020B0604020202020204" pitchFamily="34" charset="-128"/>
                <a:cs typeface="Arial Unicode MS" panose="020B0604020202020204" pitchFamily="34" charset="-128"/>
                <a:sym typeface="Wingdings" panose="05000000000000000000" pitchFamily="2" charset="2"/>
              </a:rPr>
              <a:t> </a:t>
            </a:r>
            <a:r>
              <a:rPr lang="el-GR" altLang="el-GR" dirty="0">
                <a:latin typeface="Courier New" panose="02070309020205020404" pitchFamily="49" charset="0"/>
                <a:sym typeface="Wingdings" panose="05000000000000000000" pitchFamily="2" charset="2"/>
              </a:rPr>
              <a:t> </a:t>
            </a:r>
            <a:r>
              <a:rPr lang="en-US" altLang="el-GR" dirty="0">
                <a:latin typeface="Courier New" panose="02070309020205020404" pitchFamily="49" charset="0"/>
                <a:sym typeface="Wingdings" panose="05000000000000000000" pitchFamily="2" charset="2"/>
              </a:rPr>
              <a:t>   -&gt; ;</a:t>
            </a:r>
          </a:p>
          <a:p>
            <a:pPr marL="0" indent="0">
              <a:buNone/>
            </a:pPr>
            <a:r>
              <a:rPr lang="en-US" altLang="el-GR" dirty="0">
                <a:latin typeface="Courier New" panose="02070309020205020404" pitchFamily="49" charset="0"/>
                <a:sym typeface="Wingdings" panose="05000000000000000000" pitchFamily="2" charset="2"/>
              </a:rPr>
              <a:t>  </a:t>
            </a:r>
            <a:r>
              <a:rPr lang="el-GR" altLang="el-GR" dirty="0">
                <a:latin typeface="Courier New" panose="02070309020205020404" pitchFamily="49" charset="0"/>
                <a:sym typeface="Wingdings" panose="05000000000000000000" pitchFamily="2" charset="2"/>
              </a:rPr>
              <a:t> </a:t>
            </a:r>
            <a:r>
              <a:rPr lang="en-US" altLang="el-GR" dirty="0">
                <a:latin typeface="Courier New" panose="02070309020205020404" pitchFamily="49" charset="0"/>
                <a:sym typeface="Wingdings" panose="05000000000000000000" pitchFamily="2" charset="2"/>
              </a:rPr>
              <a:t>X</a:t>
            </a:r>
            <a:r>
              <a:rPr lang="el-GR" altLang="el-GR" dirty="0">
                <a:latin typeface="Courier New" panose="02070309020205020404" pitchFamily="49" charset="0"/>
                <a:sym typeface="Wingdings" panose="05000000000000000000" pitchFamily="2" charset="2"/>
              </a:rPr>
              <a:t> </a:t>
            </a:r>
            <a:r>
              <a:rPr lang="en-US" altLang="el-GR" dirty="0">
                <a:latin typeface="Courier New" panose="02070309020205020404" pitchFamily="49" charset="0"/>
                <a:sym typeface="Wingdings" panose="05000000000000000000" pitchFamily="2" charset="2"/>
              </a:rPr>
              <a:t>=</a:t>
            </a:r>
            <a:r>
              <a:rPr lang="el-GR" altLang="el-GR" dirty="0">
                <a:latin typeface="Courier New" panose="02070309020205020404" pitchFamily="49" charset="0"/>
                <a:sym typeface="Wingdings" panose="05000000000000000000" pitchFamily="2" charset="2"/>
              </a:rPr>
              <a:t> </a:t>
            </a:r>
            <a:r>
              <a:rPr lang="en-US" altLang="el-GR" dirty="0">
                <a:latin typeface="Courier New" panose="02070309020205020404" pitchFamily="49" charset="0"/>
                <a:sym typeface="Wingdings" panose="05000000000000000000" pitchFamily="2" charset="2"/>
              </a:rPr>
              <a:t>pat</a:t>
            </a:r>
          </a:p>
          <a:p>
            <a:pPr marL="0" indent="0">
              <a:buNone/>
            </a:pPr>
            <a:r>
              <a:rPr lang="en-US" altLang="el-GR" dirty="0">
                <a:latin typeface="Courier New" panose="02070309020205020404" pitchFamily="49" charset="0"/>
                <a:sym typeface="Wingdings" panose="05000000000000000000" pitchFamily="2" charset="2"/>
              </a:rPr>
              <a:t>  </a:t>
            </a:r>
            <a:r>
              <a:rPr lang="el-GR" altLang="el-GR" dirty="0">
                <a:latin typeface="Courier New" panose="02070309020205020404" pitchFamily="49" charset="0"/>
                <a:sym typeface="Wingdings" panose="05000000000000000000" pitchFamily="2" charset="2"/>
              </a:rPr>
              <a:t> </a:t>
            </a:r>
            <a:r>
              <a:rPr lang="en-US" altLang="el-GR" dirty="0">
                <a:latin typeface="Courier New" panose="02070309020205020404" pitchFamily="49" charset="0"/>
                <a:sym typeface="Wingdings" panose="05000000000000000000" pitchFamily="2" charset="2"/>
              </a:rPr>
              <a:t>Y</a:t>
            </a:r>
            <a:r>
              <a:rPr lang="el-GR" altLang="el-GR" dirty="0">
                <a:latin typeface="Courier New" panose="02070309020205020404" pitchFamily="49" charset="0"/>
                <a:sym typeface="Wingdings" panose="05000000000000000000" pitchFamily="2" charset="2"/>
              </a:rPr>
              <a:t> </a:t>
            </a:r>
            <a:r>
              <a:rPr lang="en-US" altLang="el-GR" dirty="0">
                <a:latin typeface="Courier New" panose="02070309020205020404" pitchFamily="49" charset="0"/>
                <a:sym typeface="Wingdings" panose="05000000000000000000" pitchFamily="2" charset="2"/>
              </a:rPr>
              <a:t>=</a:t>
            </a:r>
            <a:r>
              <a:rPr lang="el-GR" altLang="el-GR" dirty="0">
                <a:latin typeface="Courier New" panose="02070309020205020404" pitchFamily="49" charset="0"/>
                <a:sym typeface="Wingdings" panose="05000000000000000000" pitchFamily="2" charset="2"/>
              </a:rPr>
              <a:t> </a:t>
            </a:r>
            <a:r>
              <a:rPr lang="en-US" altLang="el-GR" dirty="0" err="1">
                <a:latin typeface="Courier New" panose="02070309020205020404" pitchFamily="49" charset="0"/>
                <a:sym typeface="Wingdings" panose="05000000000000000000" pitchFamily="2" charset="2"/>
              </a:rPr>
              <a:t>jim</a:t>
            </a:r>
            <a:endParaRPr lang="en-US" altLang="el-GR" dirty="0">
              <a:latin typeface="Courier New" panose="02070309020205020404" pitchFamily="49" charset="0"/>
              <a:sym typeface="Wingdings" panose="05000000000000000000" pitchFamily="2" charset="2"/>
            </a:endParaRPr>
          </a:p>
          <a:p>
            <a:pPr marL="0" indent="0">
              <a:buNone/>
            </a:pPr>
            <a:r>
              <a:rPr lang="en-US" altLang="el-GR" dirty="0">
                <a:latin typeface="Courier New" panose="02070309020205020404" pitchFamily="49" charset="0"/>
                <a:sym typeface="Wingdings" panose="05000000000000000000" pitchFamily="2" charset="2"/>
              </a:rPr>
              <a:t>   </a:t>
            </a:r>
            <a:r>
              <a:rPr lang="en-US" altLang="el-GR" dirty="0" smtClean="0">
                <a:latin typeface="Courier New" panose="02070309020205020404" pitchFamily="49" charset="0"/>
                <a:sym typeface="Wingdings" panose="05000000000000000000" pitchFamily="2" charset="2"/>
              </a:rPr>
              <a:t>yes</a:t>
            </a:r>
            <a:endParaRPr lang="el-GR" altLang="el-GR" dirty="0">
              <a:latin typeface="Courier New" panose="02070309020205020404" pitchFamily="49" charset="0"/>
              <a:sym typeface="Wingdings" panose="05000000000000000000" pitchFamily="2" charset="2"/>
            </a:endParaRPr>
          </a:p>
        </p:txBody>
      </p:sp>
    </p:spTree>
    <p:extLst>
      <p:ext uri="{BB962C8B-B14F-4D97-AF65-F5344CB8AC3E}">
        <p14:creationId xmlns:p14="http://schemas.microsoft.com/office/powerpoint/2010/main" val="32929677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Πιο σύνθετες ερωτήσεις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en-US" altLang="el-GR" sz="2200" dirty="0">
                <a:latin typeface="Courier New" panose="02070309020205020404" pitchFamily="49" charset="0"/>
              </a:rPr>
              <a:t>?- parent(Y,</a:t>
            </a:r>
            <a:r>
              <a:rPr lang="el-GR" altLang="el-GR" sz="2200" dirty="0">
                <a:latin typeface="Courier New" panose="02070309020205020404" pitchFamily="49" charset="0"/>
              </a:rPr>
              <a:t> </a:t>
            </a:r>
            <a:r>
              <a:rPr lang="en-US" altLang="el-GR" sz="2200" dirty="0" err="1">
                <a:latin typeface="Courier New" panose="02070309020205020404" pitchFamily="49" charset="0"/>
              </a:rPr>
              <a:t>jim</a:t>
            </a:r>
            <a:r>
              <a:rPr lang="en-US" altLang="el-GR" sz="2200" dirty="0">
                <a:latin typeface="Courier New" panose="02070309020205020404" pitchFamily="49" charset="0"/>
              </a:rPr>
              <a:t>), parent(X,</a:t>
            </a:r>
            <a:r>
              <a:rPr lang="el-GR" altLang="el-GR" sz="2200" dirty="0">
                <a:latin typeface="Courier New" panose="02070309020205020404" pitchFamily="49" charset="0"/>
              </a:rPr>
              <a:t> </a:t>
            </a:r>
            <a:r>
              <a:rPr lang="en-US" altLang="el-GR" sz="2200" dirty="0">
                <a:latin typeface="Courier New" panose="02070309020205020404" pitchFamily="49" charset="0"/>
              </a:rPr>
              <a:t>Y).</a:t>
            </a:r>
          </a:p>
          <a:p>
            <a:pPr marL="0" indent="0">
              <a:buNone/>
            </a:pPr>
            <a:r>
              <a:rPr lang="en-US" altLang="el-GR" sz="2200" dirty="0">
                <a:latin typeface="Courier New" panose="02070309020205020404" pitchFamily="49" charset="0"/>
              </a:rPr>
              <a:t>  </a:t>
            </a:r>
            <a:r>
              <a:rPr lang="el-GR" altLang="el-GR" sz="2200" dirty="0" smtClean="0">
                <a:latin typeface="Courier New" panose="02070309020205020404" pitchFamily="49" charset="0"/>
              </a:rPr>
              <a:t> </a:t>
            </a:r>
            <a:r>
              <a:rPr lang="en-US" altLang="el-GR" sz="2200" dirty="0" smtClean="0">
                <a:latin typeface="Courier New" panose="02070309020205020404" pitchFamily="49" charset="0"/>
              </a:rPr>
              <a:t>X</a:t>
            </a:r>
            <a:r>
              <a:rPr lang="el-GR" altLang="el-GR" sz="2200" dirty="0" smtClean="0">
                <a:latin typeface="Courier New" panose="02070309020205020404" pitchFamily="49" charset="0"/>
              </a:rPr>
              <a:t> </a:t>
            </a:r>
            <a:r>
              <a:rPr lang="en-US" altLang="el-GR" sz="2200" dirty="0">
                <a:latin typeface="Courier New" panose="02070309020205020404" pitchFamily="49" charset="0"/>
              </a:rPr>
              <a:t>=</a:t>
            </a:r>
            <a:r>
              <a:rPr lang="el-GR" altLang="el-GR" sz="2200" dirty="0">
                <a:latin typeface="Courier New" panose="02070309020205020404" pitchFamily="49" charset="0"/>
              </a:rPr>
              <a:t> </a:t>
            </a:r>
            <a:r>
              <a:rPr lang="en-US" altLang="el-GR" sz="2200" dirty="0">
                <a:latin typeface="Courier New" panose="02070309020205020404" pitchFamily="49" charset="0"/>
              </a:rPr>
              <a:t>bob</a:t>
            </a:r>
          </a:p>
          <a:p>
            <a:pPr marL="0" indent="0">
              <a:buNone/>
            </a:pPr>
            <a:r>
              <a:rPr lang="en-US" altLang="el-GR" sz="2200" dirty="0">
                <a:latin typeface="Courier New" panose="02070309020205020404" pitchFamily="49" charset="0"/>
              </a:rPr>
              <a:t>  </a:t>
            </a:r>
            <a:r>
              <a:rPr lang="el-GR" altLang="el-GR" sz="2200" dirty="0" smtClean="0">
                <a:latin typeface="Courier New" panose="02070309020205020404" pitchFamily="49" charset="0"/>
              </a:rPr>
              <a:t> </a:t>
            </a:r>
            <a:r>
              <a:rPr lang="en-US" altLang="el-GR" sz="2200" dirty="0" smtClean="0">
                <a:latin typeface="Courier New" panose="02070309020205020404" pitchFamily="49" charset="0"/>
              </a:rPr>
              <a:t>Y</a:t>
            </a:r>
            <a:r>
              <a:rPr lang="el-GR" altLang="el-GR" sz="2200" dirty="0" smtClean="0">
                <a:latin typeface="Courier New" panose="02070309020205020404" pitchFamily="49" charset="0"/>
              </a:rPr>
              <a:t> </a:t>
            </a:r>
            <a:r>
              <a:rPr lang="en-US" altLang="el-GR" sz="2200" dirty="0">
                <a:latin typeface="Courier New" panose="02070309020205020404" pitchFamily="49" charset="0"/>
              </a:rPr>
              <a:t>=</a:t>
            </a:r>
            <a:r>
              <a:rPr lang="el-GR" altLang="el-GR" sz="2200" dirty="0">
                <a:latin typeface="Courier New" panose="02070309020205020404" pitchFamily="49" charset="0"/>
              </a:rPr>
              <a:t> </a:t>
            </a:r>
            <a:r>
              <a:rPr lang="en-US" altLang="el-GR" sz="2200" dirty="0">
                <a:latin typeface="Courier New" panose="02070309020205020404" pitchFamily="49" charset="0"/>
              </a:rPr>
              <a:t>pat</a:t>
            </a:r>
          </a:p>
          <a:p>
            <a:pPr marL="0" indent="0">
              <a:buNone/>
            </a:pPr>
            <a:r>
              <a:rPr lang="en-US" altLang="el-GR" sz="2200" dirty="0">
                <a:latin typeface="Courier New" panose="02070309020205020404" pitchFamily="49" charset="0"/>
              </a:rPr>
              <a:t>  </a:t>
            </a:r>
            <a:r>
              <a:rPr lang="el-GR" altLang="el-GR" sz="2200" dirty="0" smtClean="0">
                <a:latin typeface="Courier New" panose="02070309020205020404" pitchFamily="49" charset="0"/>
              </a:rPr>
              <a:t> </a:t>
            </a:r>
            <a:r>
              <a:rPr lang="en-US" altLang="el-GR" sz="2200" dirty="0" smtClean="0">
                <a:latin typeface="Courier New" panose="02070309020205020404" pitchFamily="49" charset="0"/>
              </a:rPr>
              <a:t>yes</a:t>
            </a:r>
            <a:endParaRPr lang="en-US" altLang="el-GR" sz="2200" dirty="0">
              <a:latin typeface="Courier New" panose="02070309020205020404" pitchFamily="49" charset="0"/>
            </a:endParaRPr>
          </a:p>
          <a:p>
            <a:pPr marL="0" indent="0">
              <a:buNone/>
            </a:pPr>
            <a:r>
              <a:rPr lang="en-US" altLang="el-GR" sz="2200" dirty="0">
                <a:latin typeface="Courier New" panose="02070309020205020404" pitchFamily="49" charset="0"/>
              </a:rPr>
              <a:t>?- parent(X,</a:t>
            </a:r>
            <a:r>
              <a:rPr lang="el-GR" altLang="el-GR" sz="2200" dirty="0">
                <a:latin typeface="Courier New" panose="02070309020205020404" pitchFamily="49" charset="0"/>
              </a:rPr>
              <a:t> </a:t>
            </a:r>
            <a:r>
              <a:rPr lang="en-US" altLang="el-GR" sz="2200" dirty="0">
                <a:latin typeface="Courier New" panose="02070309020205020404" pitchFamily="49" charset="0"/>
              </a:rPr>
              <a:t>Y), parent(Y,</a:t>
            </a:r>
            <a:r>
              <a:rPr lang="el-GR" altLang="el-GR" sz="2200" dirty="0">
                <a:latin typeface="Courier New" panose="02070309020205020404" pitchFamily="49" charset="0"/>
              </a:rPr>
              <a:t> </a:t>
            </a:r>
            <a:r>
              <a:rPr lang="en-US" altLang="el-GR" sz="2200" dirty="0" err="1">
                <a:latin typeface="Courier New" panose="02070309020205020404" pitchFamily="49" charset="0"/>
              </a:rPr>
              <a:t>jim</a:t>
            </a:r>
            <a:r>
              <a:rPr lang="en-US" altLang="el-GR" sz="2200" dirty="0">
                <a:latin typeface="Courier New" panose="02070309020205020404" pitchFamily="49" charset="0"/>
              </a:rPr>
              <a:t>).</a:t>
            </a:r>
          </a:p>
          <a:p>
            <a:pPr marL="0" indent="0">
              <a:buNone/>
            </a:pPr>
            <a:r>
              <a:rPr lang="en-US" altLang="el-GR" sz="2200" dirty="0">
                <a:latin typeface="Courier New" panose="02070309020205020404" pitchFamily="49" charset="0"/>
              </a:rPr>
              <a:t>  </a:t>
            </a:r>
            <a:r>
              <a:rPr lang="el-GR" altLang="el-GR" sz="2200" dirty="0" smtClean="0">
                <a:latin typeface="Courier New" panose="02070309020205020404" pitchFamily="49" charset="0"/>
              </a:rPr>
              <a:t> </a:t>
            </a:r>
            <a:r>
              <a:rPr lang="en-US" altLang="el-GR" sz="2200" dirty="0" smtClean="0">
                <a:latin typeface="Courier New" panose="02070309020205020404" pitchFamily="49" charset="0"/>
              </a:rPr>
              <a:t>X</a:t>
            </a:r>
            <a:r>
              <a:rPr lang="el-GR" altLang="el-GR" sz="2200" dirty="0" smtClean="0">
                <a:latin typeface="Courier New" panose="02070309020205020404" pitchFamily="49" charset="0"/>
              </a:rPr>
              <a:t> </a:t>
            </a:r>
            <a:r>
              <a:rPr lang="en-US" altLang="el-GR" sz="2200" dirty="0">
                <a:latin typeface="Courier New" panose="02070309020205020404" pitchFamily="49" charset="0"/>
              </a:rPr>
              <a:t>=</a:t>
            </a:r>
            <a:r>
              <a:rPr lang="el-GR" altLang="el-GR" sz="2200" dirty="0">
                <a:latin typeface="Courier New" panose="02070309020205020404" pitchFamily="49" charset="0"/>
              </a:rPr>
              <a:t> </a:t>
            </a:r>
            <a:r>
              <a:rPr lang="en-US" altLang="el-GR" sz="2200" dirty="0">
                <a:latin typeface="Courier New" panose="02070309020205020404" pitchFamily="49" charset="0"/>
              </a:rPr>
              <a:t>bob</a:t>
            </a:r>
          </a:p>
          <a:p>
            <a:pPr marL="0" indent="0">
              <a:buNone/>
            </a:pPr>
            <a:r>
              <a:rPr lang="en-US" altLang="el-GR" sz="2200" dirty="0">
                <a:latin typeface="Courier New" panose="02070309020205020404" pitchFamily="49" charset="0"/>
              </a:rPr>
              <a:t>  </a:t>
            </a:r>
            <a:r>
              <a:rPr lang="el-GR" altLang="el-GR" sz="2200" dirty="0" smtClean="0">
                <a:latin typeface="Courier New" panose="02070309020205020404" pitchFamily="49" charset="0"/>
              </a:rPr>
              <a:t> </a:t>
            </a:r>
            <a:r>
              <a:rPr lang="en-US" altLang="el-GR" sz="2200" dirty="0" smtClean="0">
                <a:latin typeface="Courier New" panose="02070309020205020404" pitchFamily="49" charset="0"/>
              </a:rPr>
              <a:t>Y</a:t>
            </a:r>
            <a:r>
              <a:rPr lang="el-GR" altLang="el-GR" sz="2200" dirty="0" smtClean="0">
                <a:latin typeface="Courier New" panose="02070309020205020404" pitchFamily="49" charset="0"/>
              </a:rPr>
              <a:t> </a:t>
            </a:r>
            <a:r>
              <a:rPr lang="en-US" altLang="el-GR" sz="2200" dirty="0">
                <a:latin typeface="Courier New" panose="02070309020205020404" pitchFamily="49" charset="0"/>
              </a:rPr>
              <a:t>=</a:t>
            </a:r>
            <a:r>
              <a:rPr lang="el-GR" altLang="el-GR" sz="2200" dirty="0">
                <a:latin typeface="Courier New" panose="02070309020205020404" pitchFamily="49" charset="0"/>
              </a:rPr>
              <a:t> </a:t>
            </a:r>
            <a:r>
              <a:rPr lang="en-US" altLang="el-GR" sz="2200" dirty="0">
                <a:latin typeface="Courier New" panose="02070309020205020404" pitchFamily="49" charset="0"/>
              </a:rPr>
              <a:t>pat</a:t>
            </a:r>
          </a:p>
          <a:p>
            <a:pPr marL="0" indent="0">
              <a:buNone/>
            </a:pPr>
            <a:r>
              <a:rPr lang="en-US" altLang="el-GR" sz="2200" dirty="0">
                <a:latin typeface="Courier New" panose="02070309020205020404" pitchFamily="49" charset="0"/>
              </a:rPr>
              <a:t>  </a:t>
            </a:r>
            <a:r>
              <a:rPr lang="el-GR" altLang="el-GR" sz="2200" dirty="0" smtClean="0">
                <a:latin typeface="Courier New" panose="02070309020205020404" pitchFamily="49" charset="0"/>
              </a:rPr>
              <a:t> </a:t>
            </a:r>
            <a:r>
              <a:rPr lang="en-US" altLang="el-GR" sz="2200" dirty="0" smtClean="0">
                <a:latin typeface="Courier New" panose="02070309020205020404" pitchFamily="49" charset="0"/>
              </a:rPr>
              <a:t>yes</a:t>
            </a:r>
            <a:endParaRPr lang="en-US" altLang="el-GR" sz="2200" dirty="0">
              <a:latin typeface="Courier New" panose="02070309020205020404" pitchFamily="49" charset="0"/>
            </a:endParaRP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el-GR" sz="2200" dirty="0">
                <a:latin typeface="Courier New" panose="02070309020205020404" pitchFamily="49" charset="0"/>
              </a:rPr>
              <a:t>?- parent(tom,</a:t>
            </a:r>
            <a:r>
              <a:rPr lang="el-GR" altLang="el-GR" sz="2200" dirty="0">
                <a:latin typeface="Courier New" panose="02070309020205020404" pitchFamily="49" charset="0"/>
              </a:rPr>
              <a:t> </a:t>
            </a:r>
            <a:r>
              <a:rPr lang="en-US" altLang="el-GR" sz="2200" dirty="0">
                <a:latin typeface="Courier New" panose="02070309020205020404" pitchFamily="49" charset="0"/>
              </a:rPr>
              <a:t>X), parent(X,</a:t>
            </a:r>
            <a:r>
              <a:rPr lang="el-GR" altLang="el-GR" sz="2200" dirty="0">
                <a:latin typeface="Courier New" panose="02070309020205020404" pitchFamily="49" charset="0"/>
              </a:rPr>
              <a:t> </a:t>
            </a:r>
            <a:r>
              <a:rPr lang="en-US" altLang="el-GR" sz="2200" dirty="0">
                <a:latin typeface="Courier New" panose="02070309020205020404" pitchFamily="49" charset="0"/>
              </a:rPr>
              <a:t>Y).</a:t>
            </a:r>
          </a:p>
          <a:p>
            <a:pPr marL="0" indent="0">
              <a:buNone/>
            </a:pPr>
            <a:r>
              <a:rPr lang="en-US" altLang="el-GR" sz="2200" dirty="0">
                <a:latin typeface="Courier New" panose="02070309020205020404" pitchFamily="49" charset="0"/>
              </a:rPr>
              <a:t>   X</a:t>
            </a:r>
            <a:r>
              <a:rPr lang="el-GR" altLang="el-GR" sz="2200" dirty="0">
                <a:latin typeface="Courier New" panose="02070309020205020404" pitchFamily="49" charset="0"/>
              </a:rPr>
              <a:t> </a:t>
            </a:r>
            <a:r>
              <a:rPr lang="en-US" altLang="el-GR" sz="2200" dirty="0">
                <a:latin typeface="Courier New" panose="02070309020205020404" pitchFamily="49" charset="0"/>
              </a:rPr>
              <a:t>=</a:t>
            </a:r>
            <a:r>
              <a:rPr lang="el-GR" altLang="el-GR" sz="2200" dirty="0">
                <a:latin typeface="Courier New" panose="02070309020205020404" pitchFamily="49" charset="0"/>
              </a:rPr>
              <a:t> </a:t>
            </a:r>
            <a:r>
              <a:rPr lang="en-US" altLang="el-GR" sz="2200" dirty="0">
                <a:latin typeface="Courier New" panose="02070309020205020404" pitchFamily="49" charset="0"/>
              </a:rPr>
              <a:t>bob</a:t>
            </a:r>
          </a:p>
          <a:p>
            <a:pPr marL="0" indent="0">
              <a:buNone/>
            </a:pPr>
            <a:r>
              <a:rPr lang="en-US" altLang="el-GR" sz="2200" dirty="0">
                <a:latin typeface="Courier New" panose="02070309020205020404" pitchFamily="49" charset="0"/>
              </a:rPr>
              <a:t>   Y</a:t>
            </a:r>
            <a:r>
              <a:rPr lang="el-GR" altLang="el-GR" sz="2200" dirty="0">
                <a:latin typeface="Courier New" panose="02070309020205020404" pitchFamily="49" charset="0"/>
              </a:rPr>
              <a:t> </a:t>
            </a:r>
            <a:r>
              <a:rPr lang="en-US" altLang="el-GR" sz="2200" dirty="0">
                <a:latin typeface="Courier New" panose="02070309020205020404" pitchFamily="49" charset="0"/>
              </a:rPr>
              <a:t>=</a:t>
            </a:r>
            <a:r>
              <a:rPr lang="el-GR" altLang="el-GR" sz="2200" dirty="0">
                <a:latin typeface="Courier New" panose="02070309020205020404" pitchFamily="49" charset="0"/>
              </a:rPr>
              <a:t> </a:t>
            </a:r>
            <a:r>
              <a:rPr lang="en-US" altLang="el-GR" sz="2200" dirty="0" err="1">
                <a:latin typeface="Courier New" panose="02070309020205020404" pitchFamily="49" charset="0"/>
              </a:rPr>
              <a:t>ann</a:t>
            </a:r>
            <a:r>
              <a:rPr lang="en-US" altLang="el-GR" sz="2200" dirty="0">
                <a:latin typeface="Courier New" panose="02070309020205020404" pitchFamily="49" charset="0"/>
              </a:rPr>
              <a:t>       -&gt; </a:t>
            </a:r>
            <a:r>
              <a:rPr lang="en-US" altLang="el-GR" sz="2200" dirty="0">
                <a:latin typeface="Courier New" panose="02070309020205020404" pitchFamily="49" charset="0"/>
                <a:sym typeface="Wingdings" panose="05000000000000000000" pitchFamily="2" charset="2"/>
              </a:rPr>
              <a:t>;</a:t>
            </a:r>
            <a:endParaRPr lang="en-US" altLang="el-GR" sz="2200" dirty="0">
              <a:latin typeface="Courier New" panose="02070309020205020404" pitchFamily="49" charset="0"/>
            </a:endParaRPr>
          </a:p>
          <a:p>
            <a:pPr marL="0" indent="0">
              <a:buNone/>
            </a:pPr>
            <a:r>
              <a:rPr lang="en-US" altLang="el-GR" sz="2200" dirty="0">
                <a:latin typeface="Courier New" panose="02070309020205020404" pitchFamily="49" charset="0"/>
              </a:rPr>
              <a:t>   X</a:t>
            </a:r>
            <a:r>
              <a:rPr lang="el-GR" altLang="el-GR" sz="2200" dirty="0">
                <a:latin typeface="Courier New" panose="02070309020205020404" pitchFamily="49" charset="0"/>
              </a:rPr>
              <a:t> </a:t>
            </a:r>
            <a:r>
              <a:rPr lang="en-US" altLang="el-GR" sz="2200" dirty="0">
                <a:latin typeface="Courier New" panose="02070309020205020404" pitchFamily="49" charset="0"/>
              </a:rPr>
              <a:t>=</a:t>
            </a:r>
            <a:r>
              <a:rPr lang="el-GR" altLang="el-GR" sz="2200" dirty="0">
                <a:latin typeface="Courier New" panose="02070309020205020404" pitchFamily="49" charset="0"/>
              </a:rPr>
              <a:t> </a:t>
            </a:r>
            <a:r>
              <a:rPr lang="en-US" altLang="el-GR" sz="2200" dirty="0">
                <a:latin typeface="Courier New" panose="02070309020205020404" pitchFamily="49" charset="0"/>
              </a:rPr>
              <a:t>bob</a:t>
            </a:r>
          </a:p>
          <a:p>
            <a:pPr marL="0" indent="0">
              <a:buNone/>
            </a:pPr>
            <a:r>
              <a:rPr lang="en-US" altLang="el-GR" sz="2200" dirty="0">
                <a:latin typeface="Courier New" panose="02070309020205020404" pitchFamily="49" charset="0"/>
              </a:rPr>
              <a:t>   y</a:t>
            </a:r>
            <a:r>
              <a:rPr lang="el-GR" altLang="el-GR" sz="2200" dirty="0">
                <a:latin typeface="Courier New" panose="02070309020205020404" pitchFamily="49" charset="0"/>
              </a:rPr>
              <a:t> </a:t>
            </a:r>
            <a:r>
              <a:rPr lang="en-US" altLang="el-GR" sz="2200" dirty="0">
                <a:latin typeface="Courier New" panose="02070309020205020404" pitchFamily="49" charset="0"/>
              </a:rPr>
              <a:t>=</a:t>
            </a:r>
            <a:r>
              <a:rPr lang="el-GR" altLang="el-GR" sz="2200" dirty="0">
                <a:latin typeface="Courier New" panose="02070309020205020404" pitchFamily="49" charset="0"/>
              </a:rPr>
              <a:t> </a:t>
            </a:r>
            <a:r>
              <a:rPr lang="en-US" altLang="el-GR" sz="2200" dirty="0">
                <a:latin typeface="Courier New" panose="02070309020205020404" pitchFamily="49" charset="0"/>
              </a:rPr>
              <a:t>pat</a:t>
            </a:r>
          </a:p>
          <a:p>
            <a:pPr marL="0" indent="0">
              <a:buNone/>
            </a:pPr>
            <a:r>
              <a:rPr lang="en-US" altLang="el-GR" sz="2200" dirty="0">
                <a:latin typeface="Courier New" panose="02070309020205020404" pitchFamily="49" charset="0"/>
              </a:rPr>
              <a:t>   yes</a:t>
            </a:r>
          </a:p>
          <a:p>
            <a:pPr marL="0" indent="0">
              <a:buNone/>
            </a:pPr>
            <a:r>
              <a:rPr lang="en-US" altLang="el-GR" sz="2200" dirty="0">
                <a:latin typeface="Courier New" panose="02070309020205020404" pitchFamily="49" charset="0"/>
              </a:rPr>
              <a:t>?- parent(X,</a:t>
            </a:r>
            <a:r>
              <a:rPr lang="el-GR" altLang="el-GR" sz="2200" dirty="0">
                <a:latin typeface="Courier New" panose="02070309020205020404" pitchFamily="49" charset="0"/>
              </a:rPr>
              <a:t> </a:t>
            </a:r>
            <a:r>
              <a:rPr lang="en-US" altLang="el-GR" sz="2200" dirty="0" err="1">
                <a:latin typeface="Courier New" panose="02070309020205020404" pitchFamily="49" charset="0"/>
              </a:rPr>
              <a:t>ann</a:t>
            </a:r>
            <a:r>
              <a:rPr lang="en-US" altLang="el-GR" sz="2200" dirty="0">
                <a:latin typeface="Courier New" panose="02070309020205020404" pitchFamily="49" charset="0"/>
              </a:rPr>
              <a:t>), parent(X,</a:t>
            </a:r>
            <a:r>
              <a:rPr lang="el-GR" altLang="el-GR" sz="2200" dirty="0">
                <a:latin typeface="Courier New" panose="02070309020205020404" pitchFamily="49" charset="0"/>
              </a:rPr>
              <a:t> </a:t>
            </a:r>
            <a:r>
              <a:rPr lang="en-US" altLang="el-GR" sz="2200" dirty="0">
                <a:latin typeface="Courier New" panose="02070309020205020404" pitchFamily="49" charset="0"/>
              </a:rPr>
              <a:t>pat).</a:t>
            </a:r>
          </a:p>
          <a:p>
            <a:pPr marL="0" indent="0">
              <a:buNone/>
            </a:pPr>
            <a:r>
              <a:rPr lang="en-US" altLang="el-GR" sz="2200" dirty="0">
                <a:latin typeface="Courier New" panose="02070309020205020404" pitchFamily="49" charset="0"/>
              </a:rPr>
              <a:t>   X</a:t>
            </a:r>
            <a:r>
              <a:rPr lang="el-GR" altLang="el-GR" sz="2200" dirty="0">
                <a:latin typeface="Courier New" panose="02070309020205020404" pitchFamily="49" charset="0"/>
              </a:rPr>
              <a:t> </a:t>
            </a:r>
            <a:r>
              <a:rPr lang="en-US" altLang="el-GR" sz="2200" dirty="0">
                <a:latin typeface="Courier New" panose="02070309020205020404" pitchFamily="49" charset="0"/>
              </a:rPr>
              <a:t>=</a:t>
            </a:r>
            <a:r>
              <a:rPr lang="el-GR" altLang="el-GR" sz="2200" dirty="0">
                <a:latin typeface="Courier New" panose="02070309020205020404" pitchFamily="49" charset="0"/>
              </a:rPr>
              <a:t> </a:t>
            </a:r>
            <a:r>
              <a:rPr lang="en-US" altLang="el-GR" sz="2200" dirty="0">
                <a:latin typeface="Courier New" panose="02070309020205020404" pitchFamily="49" charset="0"/>
              </a:rPr>
              <a:t>bob</a:t>
            </a:r>
          </a:p>
          <a:p>
            <a:pPr marL="0" indent="0">
              <a:buNone/>
            </a:pPr>
            <a:r>
              <a:rPr lang="en-US" altLang="el-GR" sz="2200" dirty="0">
                <a:latin typeface="Courier New" panose="02070309020205020404" pitchFamily="49" charset="0"/>
              </a:rPr>
              <a:t>   yes</a:t>
            </a:r>
          </a:p>
          <a:p>
            <a:endParaRPr lang="el-GR" sz="2200" dirty="0"/>
          </a:p>
        </p:txBody>
      </p:sp>
    </p:spTree>
    <p:extLst>
      <p:ext uri="{BB962C8B-B14F-4D97-AF65-F5344CB8AC3E}">
        <p14:creationId xmlns:p14="http://schemas.microsoft.com/office/powerpoint/2010/main" val="24737255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Απαντήσεις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8229600" cy="2476871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altLang="el-GR" sz="2200" dirty="0">
                <a:latin typeface="Courier New" panose="02070309020205020404" pitchFamily="49" charset="0"/>
              </a:rPr>
              <a:t>?- parent(</a:t>
            </a:r>
            <a:r>
              <a:rPr lang="en-US" altLang="el-GR" sz="2200" dirty="0" err="1">
                <a:latin typeface="Courier New" panose="02070309020205020404" pitchFamily="49" charset="0"/>
              </a:rPr>
              <a:t>jim</a:t>
            </a:r>
            <a:r>
              <a:rPr lang="en-US" altLang="el-GR" sz="2200" dirty="0">
                <a:latin typeface="Courier New" panose="02070309020205020404" pitchFamily="49" charset="0"/>
              </a:rPr>
              <a:t>,</a:t>
            </a:r>
            <a:r>
              <a:rPr lang="el-GR" altLang="el-GR" sz="2200" dirty="0">
                <a:latin typeface="Courier New" panose="02070309020205020404" pitchFamily="49" charset="0"/>
              </a:rPr>
              <a:t> </a:t>
            </a:r>
            <a:r>
              <a:rPr lang="en-US" altLang="el-GR" sz="2200" dirty="0">
                <a:latin typeface="Courier New" panose="02070309020205020404" pitchFamily="49" charset="0"/>
              </a:rPr>
              <a:t>X).</a:t>
            </a:r>
          </a:p>
          <a:p>
            <a:pPr marL="0" indent="0">
              <a:buNone/>
            </a:pPr>
            <a:r>
              <a:rPr lang="en-US" altLang="el-GR" sz="2200" dirty="0">
                <a:latin typeface="Courier New" panose="02070309020205020404" pitchFamily="49" charset="0"/>
              </a:rPr>
              <a:t>?- parent(X,</a:t>
            </a:r>
            <a:r>
              <a:rPr lang="el-GR" altLang="el-GR" sz="2200" dirty="0">
                <a:latin typeface="Courier New" panose="02070309020205020404" pitchFamily="49" charset="0"/>
              </a:rPr>
              <a:t> </a:t>
            </a:r>
            <a:r>
              <a:rPr lang="en-US" altLang="el-GR" sz="2200" dirty="0" err="1">
                <a:latin typeface="Courier New" panose="02070309020205020404" pitchFamily="49" charset="0"/>
              </a:rPr>
              <a:t>jim</a:t>
            </a:r>
            <a:r>
              <a:rPr lang="en-US" altLang="el-GR" sz="2200" dirty="0">
                <a:latin typeface="Courier New" panose="02070309020205020404" pitchFamily="49" charset="0"/>
              </a:rPr>
              <a:t>).</a:t>
            </a:r>
          </a:p>
          <a:p>
            <a:pPr marL="0" indent="0">
              <a:buNone/>
            </a:pPr>
            <a:r>
              <a:rPr lang="en-US" altLang="el-GR" sz="2200" dirty="0">
                <a:latin typeface="Courier New" panose="02070309020205020404" pitchFamily="49" charset="0"/>
              </a:rPr>
              <a:t>?- parent(pam,</a:t>
            </a:r>
            <a:r>
              <a:rPr lang="el-GR" altLang="el-GR" sz="2200" dirty="0">
                <a:latin typeface="Courier New" panose="02070309020205020404" pitchFamily="49" charset="0"/>
              </a:rPr>
              <a:t> </a:t>
            </a:r>
            <a:r>
              <a:rPr lang="en-US" altLang="el-GR" sz="2200" dirty="0">
                <a:latin typeface="Courier New" panose="02070309020205020404" pitchFamily="49" charset="0"/>
              </a:rPr>
              <a:t>X</a:t>
            </a:r>
            <a:r>
              <a:rPr lang="en-US" altLang="el-GR" sz="2200" dirty="0" smtClean="0">
                <a:latin typeface="Courier New" panose="02070309020205020404" pitchFamily="49" charset="0"/>
              </a:rPr>
              <a:t>)</a:t>
            </a:r>
            <a:r>
              <a:rPr lang="el-GR" altLang="el-GR" sz="2200" dirty="0" smtClean="0">
                <a:latin typeface="Courier New" panose="02070309020205020404" pitchFamily="49" charset="0"/>
              </a:rPr>
              <a:t>,                   </a:t>
            </a:r>
            <a:r>
              <a:rPr lang="el-GR" altLang="el-GR" sz="2200" dirty="0" smtClean="0"/>
              <a:t>Απαντήσεις</a:t>
            </a:r>
            <a:endParaRPr lang="el-GR" altLang="el-GR" sz="2200" dirty="0" smtClean="0"/>
          </a:p>
          <a:p>
            <a:pPr marL="0" indent="0">
              <a:buNone/>
            </a:pPr>
            <a:r>
              <a:rPr lang="el-GR" altLang="el-GR" sz="2200" dirty="0" smtClean="0">
                <a:latin typeface="Courier New" panose="02070309020205020404" pitchFamily="49" charset="0"/>
              </a:rPr>
              <a:t>   </a:t>
            </a:r>
            <a:r>
              <a:rPr lang="en-US" altLang="el-GR" sz="2200" dirty="0" smtClean="0">
                <a:latin typeface="Courier New" panose="02070309020205020404" pitchFamily="49" charset="0"/>
              </a:rPr>
              <a:t>parent(X</a:t>
            </a:r>
            <a:r>
              <a:rPr lang="en-US" altLang="el-GR" sz="2200" dirty="0">
                <a:latin typeface="Courier New" panose="02070309020205020404" pitchFamily="49" charset="0"/>
              </a:rPr>
              <a:t>,</a:t>
            </a:r>
            <a:r>
              <a:rPr lang="el-GR" altLang="el-GR" sz="2200" dirty="0">
                <a:latin typeface="Courier New" panose="02070309020205020404" pitchFamily="49" charset="0"/>
              </a:rPr>
              <a:t> </a:t>
            </a:r>
            <a:r>
              <a:rPr lang="en-US" altLang="el-GR" sz="2200" dirty="0">
                <a:latin typeface="Courier New" panose="02070309020205020404" pitchFamily="49" charset="0"/>
              </a:rPr>
              <a:t>pat).</a:t>
            </a:r>
          </a:p>
          <a:p>
            <a:pPr marL="0" indent="0">
              <a:buNone/>
            </a:pPr>
            <a:r>
              <a:rPr lang="en-US" altLang="el-GR" sz="2200" dirty="0">
                <a:latin typeface="Courier New" panose="02070309020205020404" pitchFamily="49" charset="0"/>
              </a:rPr>
              <a:t>?- parent(pam,</a:t>
            </a:r>
            <a:r>
              <a:rPr lang="el-GR" altLang="el-GR" sz="2200" dirty="0">
                <a:latin typeface="Courier New" panose="02070309020205020404" pitchFamily="49" charset="0"/>
              </a:rPr>
              <a:t> </a:t>
            </a:r>
            <a:r>
              <a:rPr lang="en-US" altLang="el-GR" sz="2200" dirty="0">
                <a:latin typeface="Courier New" panose="02070309020205020404" pitchFamily="49" charset="0"/>
              </a:rPr>
              <a:t>X</a:t>
            </a:r>
            <a:r>
              <a:rPr lang="en-US" altLang="el-GR" sz="2200" dirty="0" smtClean="0">
                <a:latin typeface="Courier New" panose="02070309020205020404" pitchFamily="49" charset="0"/>
              </a:rPr>
              <a:t>),</a:t>
            </a:r>
            <a:endParaRPr lang="el-GR" altLang="el-GR" sz="2200" dirty="0" smtClean="0">
              <a:latin typeface="Courier New" panose="02070309020205020404" pitchFamily="49" charset="0"/>
            </a:endParaRPr>
          </a:p>
          <a:p>
            <a:pPr marL="0" indent="0">
              <a:buNone/>
            </a:pPr>
            <a:r>
              <a:rPr lang="el-GR" altLang="el-GR" sz="2200" dirty="0" smtClean="0">
                <a:latin typeface="Courier New" panose="02070309020205020404" pitchFamily="49" charset="0"/>
              </a:rPr>
              <a:t>   </a:t>
            </a:r>
            <a:r>
              <a:rPr lang="en-US" altLang="el-GR" sz="2200" dirty="0" smtClean="0">
                <a:latin typeface="Courier New" panose="02070309020205020404" pitchFamily="49" charset="0"/>
              </a:rPr>
              <a:t>parent(X</a:t>
            </a:r>
            <a:r>
              <a:rPr lang="en-US" altLang="el-GR" sz="2200" dirty="0">
                <a:latin typeface="Courier New" panose="02070309020205020404" pitchFamily="49" charset="0"/>
              </a:rPr>
              <a:t>,</a:t>
            </a:r>
            <a:r>
              <a:rPr lang="el-GR" altLang="el-GR" sz="2200" dirty="0">
                <a:latin typeface="Courier New" panose="02070309020205020404" pitchFamily="49" charset="0"/>
              </a:rPr>
              <a:t> </a:t>
            </a:r>
            <a:r>
              <a:rPr lang="en-US" altLang="el-GR" sz="2200" dirty="0">
                <a:latin typeface="Courier New" panose="02070309020205020404" pitchFamily="49" charset="0"/>
              </a:rPr>
              <a:t>Y), parent(Y,</a:t>
            </a:r>
            <a:r>
              <a:rPr lang="el-GR" altLang="el-GR" sz="2200" dirty="0">
                <a:latin typeface="Courier New" panose="02070309020205020404" pitchFamily="49" charset="0"/>
              </a:rPr>
              <a:t> </a:t>
            </a:r>
            <a:r>
              <a:rPr lang="en-US" altLang="el-GR" sz="2200" dirty="0" err="1">
                <a:latin typeface="Courier New" panose="02070309020205020404" pitchFamily="49" charset="0"/>
              </a:rPr>
              <a:t>jim</a:t>
            </a:r>
            <a:r>
              <a:rPr lang="en-US" altLang="el-GR" sz="2200" dirty="0" smtClean="0">
                <a:latin typeface="Courier New" panose="02070309020205020404" pitchFamily="49" charset="0"/>
              </a:rPr>
              <a:t>).</a:t>
            </a:r>
            <a:endParaRPr lang="en-US" altLang="el-GR" sz="2200" dirty="0">
              <a:latin typeface="Courier New" panose="02070309020205020404" pitchFamily="49" charset="0"/>
            </a:endParaRP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57200" y="4259635"/>
            <a:ext cx="8229600" cy="1866529"/>
          </a:xfrm>
        </p:spPr>
        <p:txBody>
          <a:bodyPr>
            <a:normAutofit/>
          </a:bodyPr>
          <a:lstStyle/>
          <a:p>
            <a:r>
              <a:rPr lang="el-GR" altLang="el-GR" sz="2400" dirty="0"/>
              <a:t>Ποιος είναι γονιός της </a:t>
            </a:r>
            <a:r>
              <a:rPr lang="en-US" altLang="el-GR" sz="2400" dirty="0"/>
              <a:t>pat;</a:t>
            </a:r>
          </a:p>
          <a:p>
            <a:r>
              <a:rPr lang="el-GR" altLang="el-GR" sz="2400" dirty="0"/>
              <a:t>Έχει η </a:t>
            </a:r>
            <a:r>
              <a:rPr lang="en-US" altLang="el-GR" sz="2400" dirty="0" err="1"/>
              <a:t>liz</a:t>
            </a:r>
            <a:r>
              <a:rPr lang="en-US" altLang="el-GR" sz="2400" dirty="0"/>
              <a:t> </a:t>
            </a:r>
            <a:r>
              <a:rPr lang="el-GR" altLang="el-GR" sz="2400" dirty="0"/>
              <a:t>παιδί</a:t>
            </a:r>
            <a:r>
              <a:rPr lang="en-US" altLang="el-GR" sz="2400" dirty="0"/>
              <a:t>;</a:t>
            </a:r>
          </a:p>
          <a:p>
            <a:r>
              <a:rPr lang="el-GR" altLang="el-GR" sz="2400" dirty="0"/>
              <a:t>Ποιος είναι </a:t>
            </a:r>
            <a:r>
              <a:rPr lang="el-GR" altLang="el-GR" sz="2400" dirty="0" smtClean="0"/>
              <a:t>παππούς / γιαγιά </a:t>
            </a:r>
            <a:r>
              <a:rPr lang="el-GR" altLang="el-GR" sz="2400" dirty="0"/>
              <a:t>της </a:t>
            </a:r>
            <a:r>
              <a:rPr lang="en-US" altLang="el-GR" sz="2400" dirty="0"/>
              <a:t>pat;</a:t>
            </a:r>
            <a:endParaRPr lang="el-GR" altLang="el-GR" sz="2400" dirty="0"/>
          </a:p>
        </p:txBody>
      </p:sp>
      <p:sp>
        <p:nvSpPr>
          <p:cNvPr id="5" name="AutoShape 6"/>
          <p:cNvSpPr>
            <a:spLocks/>
          </p:cNvSpPr>
          <p:nvPr/>
        </p:nvSpPr>
        <p:spPr bwMode="auto">
          <a:xfrm>
            <a:off x="6012160" y="1916832"/>
            <a:ext cx="288032" cy="1944216"/>
          </a:xfrm>
          <a:prstGeom prst="rightBrace">
            <a:avLst>
              <a:gd name="adj1" fmla="val 58191"/>
              <a:gd name="adj2" fmla="val 36936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>
            <a:spAutoFit/>
          </a:bodyPr>
          <a:lstStyle>
            <a:lvl1pPr eaLnBrk="0" hangingPunct="0">
              <a:defRPr sz="10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1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10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1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1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18629753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Τίτλος 6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dirty="0" smtClean="0"/>
              <a:t>Τέλος Ενότητας</a:t>
            </a:r>
            <a:endParaRPr lang="el-GR" dirty="0"/>
          </a:p>
        </p:txBody>
      </p:sp>
      <p:sp>
        <p:nvSpPr>
          <p:cNvPr id="8" name="Υπότιτλος 7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12802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/>
      <a:bodyPr vert="horz" lIns="91440" tIns="45720" rIns="91440" bIns="45720" rtlCol="0" anchor="ctr">
        <a:normAutofit/>
      </a:bodyPr>
      <a:lstStyle>
        <a:defPPr>
          <a:defRPr dirty="0" smtClean="0"/>
        </a:defPPr>
      </a:lstStyle>
    </a:txDef>
  </a:objectDefaults>
  <a:extraClrSchemeLst/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1752</TotalTime>
  <Words>665</Words>
  <Application>Microsoft Office PowerPoint</Application>
  <PresentationFormat>Προβολή στην οθόνη (4:3)</PresentationFormat>
  <Paragraphs>130</Paragraphs>
  <Slides>16</Slides>
  <Notes>11</Notes>
  <HiddenSlides>0</HiddenSlides>
  <MMClips>0</MMClips>
  <ScaleCrop>false</ScaleCrop>
  <HeadingPairs>
    <vt:vector size="8" baseType="variant">
      <vt:variant>
        <vt:lpstr>Γραμματοσειρές που χρησιμοποιούνται</vt:lpstr>
      </vt:variant>
      <vt:variant>
        <vt:i4>7</vt:i4>
      </vt:variant>
      <vt:variant>
        <vt:lpstr>Θέμα</vt:lpstr>
      </vt:variant>
      <vt:variant>
        <vt:i4>1</vt:i4>
      </vt:variant>
      <vt:variant>
        <vt:lpstr>Ενσωματωμένοι διακομιστές OLE</vt:lpstr>
      </vt:variant>
      <vt:variant>
        <vt:i4>1</vt:i4>
      </vt:variant>
      <vt:variant>
        <vt:lpstr>Τίτλοι διαφανειών</vt:lpstr>
      </vt:variant>
      <vt:variant>
        <vt:i4>16</vt:i4>
      </vt:variant>
    </vt:vector>
  </HeadingPairs>
  <TitlesOfParts>
    <vt:vector size="25" baseType="lpstr">
      <vt:lpstr>Arial Unicode MS</vt:lpstr>
      <vt:lpstr>ＭＳ Ｐゴシック</vt:lpstr>
      <vt:lpstr>Arial</vt:lpstr>
      <vt:lpstr>Calibri</vt:lpstr>
      <vt:lpstr>Courier New</vt:lpstr>
      <vt:lpstr>Times New Roman</vt:lpstr>
      <vt:lpstr>Wingdings</vt:lpstr>
      <vt:lpstr>Θέμα του Office</vt:lpstr>
      <vt:lpstr>Εξίσωση</vt:lpstr>
      <vt:lpstr>Τίτλος Μαθήματος</vt:lpstr>
      <vt:lpstr>Περιγραφή ενότητας</vt:lpstr>
      <vt:lpstr>Γενικά περί λογικού προγραμματισμού</vt:lpstr>
      <vt:lpstr>Λογική</vt:lpstr>
      <vt:lpstr> PROLOG  (PROgramming in LOGic)</vt:lpstr>
      <vt:lpstr>Ερωτήσεις</vt:lpstr>
      <vt:lpstr>Πιο σύνθετες ερωτήσεις</vt:lpstr>
      <vt:lpstr>Απαντήσεις</vt:lpstr>
      <vt:lpstr>Τέλος Ενότητας</vt:lpstr>
      <vt:lpstr>Χρηματοδότηση</vt:lpstr>
      <vt:lpstr>Σημειώματα</vt:lpstr>
      <vt:lpstr>Σημείωμα Ιστορικού Εκδόσεων Έργου</vt:lpstr>
      <vt:lpstr>Σημείωμα Αναφοράς</vt:lpstr>
      <vt:lpstr>Σημείωμα Αδειοδότησης</vt:lpstr>
      <vt:lpstr>Διατήρηση Σημειωμάτων</vt:lpstr>
      <vt:lpstr>Σημείωμα Χρήσης Έργων Τρίτων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Παρουσίαση του PowerPoint</dc:title>
  <dc:creator>Stevy</dc:creator>
  <cp:lastModifiedBy>slim</cp:lastModifiedBy>
  <cp:revision>203</cp:revision>
  <dcterms:created xsi:type="dcterms:W3CDTF">2012-09-06T09:03:05Z</dcterms:created>
  <dcterms:modified xsi:type="dcterms:W3CDTF">2015-08-07T11:40:45Z</dcterms:modified>
</cp:coreProperties>
</file>