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6"/>
  </p:notesMasterIdLst>
  <p:sldIdLst>
    <p:sldId id="417" r:id="rId2"/>
    <p:sldId id="449" r:id="rId3"/>
    <p:sldId id="447" r:id="rId4"/>
    <p:sldId id="420" r:id="rId5"/>
    <p:sldId id="422" r:id="rId6"/>
    <p:sldId id="423" r:id="rId7"/>
    <p:sldId id="424" r:id="rId8"/>
    <p:sldId id="450" r:id="rId9"/>
    <p:sldId id="448" r:id="rId10"/>
    <p:sldId id="451" r:id="rId11"/>
    <p:sldId id="427" r:id="rId12"/>
    <p:sldId id="428" r:id="rId13"/>
    <p:sldId id="429" r:id="rId14"/>
    <p:sldId id="430" r:id="rId15"/>
    <p:sldId id="431" r:id="rId16"/>
    <p:sldId id="432" r:id="rId17"/>
    <p:sldId id="452" r:id="rId18"/>
    <p:sldId id="453" r:id="rId19"/>
    <p:sldId id="434" r:id="rId20"/>
    <p:sldId id="435" r:id="rId21"/>
    <p:sldId id="436" r:id="rId22"/>
    <p:sldId id="455" r:id="rId23"/>
    <p:sldId id="439" r:id="rId24"/>
    <p:sldId id="440" r:id="rId25"/>
    <p:sldId id="441" r:id="rId26"/>
    <p:sldId id="442" r:id="rId27"/>
    <p:sldId id="443" r:id="rId28"/>
    <p:sldId id="456" r:id="rId29"/>
    <p:sldId id="445" r:id="rId30"/>
    <p:sldId id="410" r:id="rId31"/>
    <p:sldId id="411" r:id="rId32"/>
    <p:sldId id="412" r:id="rId33"/>
    <p:sldId id="457" r:id="rId34"/>
    <p:sldId id="458" r:id="rId35"/>
    <p:sldId id="414" r:id="rId36"/>
    <p:sldId id="415" r:id="rId37"/>
    <p:sldId id="416" r:id="rId38"/>
    <p:sldId id="459" r:id="rId39"/>
    <p:sldId id="460" r:id="rId40"/>
    <p:sldId id="461" r:id="rId41"/>
    <p:sldId id="462" r:id="rId42"/>
    <p:sldId id="463" r:id="rId43"/>
    <p:sldId id="464" r:id="rId44"/>
    <p:sldId id="465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CC"/>
    <a:srgbClr val="006699"/>
    <a:srgbClr val="F2F1E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7394" autoAdjust="0"/>
    <p:restoredTop sz="95501" autoAdjust="0"/>
  </p:normalViewPr>
  <p:slideViewPr>
    <p:cSldViewPr snapToGrid="0">
      <p:cViewPr>
        <p:scale>
          <a:sx n="80" d="100"/>
          <a:sy n="80" d="100"/>
        </p:scale>
        <p:origin x="-81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8062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2.xml"/><Relationship Id="rId1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A15CB-E518-42D0-B086-3B1AF5864A87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DB2FB-1A1E-483C-8906-5BB705B55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3658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1722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3142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6005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1775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7954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2782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7016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2447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5185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8159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6503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27838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41249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23399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28621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42937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53616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62970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393025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022421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94518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315576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88502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730069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132558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588500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107441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253124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689402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217384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902983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16050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4413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0797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1266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0379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334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3268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1819"/>
            <a:ext cx="7772400" cy="1415846"/>
          </a:xfrm>
        </p:spPr>
        <p:txBody>
          <a:bodyPr anchor="b"/>
          <a:lstStyle>
            <a:lvl1pPr algn="ctr">
              <a:defRPr sz="600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602037"/>
            <a:ext cx="6894871" cy="2710273"/>
          </a:xfrm>
        </p:spPr>
        <p:txBody>
          <a:bodyPr/>
          <a:lstStyle>
            <a:lvl1pPr marL="0" indent="0" algn="ctr">
              <a:buNone/>
              <a:defRPr lang="en-US" sz="2400" b="1" smtClean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l-GR" sz="2800" dirty="0" smtClean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5800" y="621594"/>
            <a:ext cx="4147938" cy="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361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12"/>
          </p:nvPr>
        </p:nvSpPr>
        <p:spPr>
          <a:xfrm>
            <a:off x="3790950" y="1828800"/>
            <a:ext cx="4724400" cy="4379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28650" y="1798638"/>
            <a:ext cx="3101975" cy="4410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0118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4022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12"/>
          </p:nvPr>
        </p:nvSpPr>
        <p:spPr>
          <a:xfrm>
            <a:off x="628650" y="1855788"/>
            <a:ext cx="7886700" cy="230505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628650" y="4214813"/>
            <a:ext cx="7886700" cy="194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94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54200"/>
            <a:ext cx="3890963" cy="4308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2668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28650" y="1853430"/>
            <a:ext cx="3836988" cy="43092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154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0238" y="2160588"/>
            <a:ext cx="2949575" cy="37004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2833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7393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628650" y="1854200"/>
            <a:ext cx="7886700" cy="3860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147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7"/>
          </p:nvPr>
        </p:nvSpPr>
        <p:spPr>
          <a:xfrm>
            <a:off x="62865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9"/>
          <p:cNvSpPr>
            <a:spLocks noGrp="1"/>
          </p:cNvSpPr>
          <p:nvPr>
            <p:ph sz="quarter" idx="18"/>
          </p:nvPr>
        </p:nvSpPr>
        <p:spPr>
          <a:xfrm>
            <a:off x="4724400" y="184833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9"/>
          <p:cNvSpPr>
            <a:spLocks noGrp="1"/>
          </p:cNvSpPr>
          <p:nvPr>
            <p:ph sz="quarter" idx="19"/>
          </p:nvPr>
        </p:nvSpPr>
        <p:spPr>
          <a:xfrm>
            <a:off x="473710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38603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37100" y="1854200"/>
            <a:ext cx="3778250" cy="2044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682875" y="4075111"/>
            <a:ext cx="3778250" cy="203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4026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3919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27050" y="2311400"/>
            <a:ext cx="252095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302000" y="2311400"/>
            <a:ext cx="250190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076950" y="2311400"/>
            <a:ext cx="2495550" cy="3187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7252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5075BC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575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altLang="en-US" smtClean="0"/>
              <a:t>Ενότητα 1η. Εργαστηριακή Άσκηση Μορφολογίας , Βιολογίας Χονδριχθύων</a:t>
            </a:r>
            <a:endParaRPr lang="el-G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58EC12-2765-4873-BB2B-5AE8067EC2B8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xmlns="" val="92816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l-GR" altLang="en-US" smtClean="0"/>
              <a:t>Ενότητα 1η. Εργαστηριακή Άσκηση Μορφολογίας , Βιολογίας Χονδριχθύων</a:t>
            </a:r>
            <a:endParaRPr lang="el-GR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8EAF37A-6D21-4E00-BA1C-A0235060B8FD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xmlns="" val="3402222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l-GR" altLang="en-US" smtClean="0"/>
              <a:t>Ενότητα 1η. Εργαστηριακή Άσκηση Μορφολογίας , Βιολογίας Χονδριχθύων</a:t>
            </a:r>
            <a:endParaRPr lang="el-G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FDB4C36-6BA9-4AAF-A059-ADDDD74BA4BD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xmlns="" val="16650273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altLang="en-US" smtClean="0"/>
              <a:t>Ενότητα 1η. Εργαστηριακή Άσκηση Μορφολογίας , Βιολογίας Χονδριχθύων</a:t>
            </a:r>
            <a:endParaRPr lang="el-G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214D2B-3C7C-4025-99AC-356BDC27D4A2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xmlns="" val="419411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0713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37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15" y="3386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0295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8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7913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Θέση εικόνας 6"/>
          <p:cNvSpPr>
            <a:spLocks noGrp="1"/>
          </p:cNvSpPr>
          <p:nvPr>
            <p:ph type="pic" sz="quarter" idx="13"/>
          </p:nvPr>
        </p:nvSpPr>
        <p:spPr>
          <a:xfrm>
            <a:off x="628651" y="1794694"/>
            <a:ext cx="7886699" cy="38369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 dirty="0"/>
          </a:p>
        </p:txBody>
      </p:sp>
      <p:sp>
        <p:nvSpPr>
          <p:cNvPr id="9" name="Θέση κειμένου 8"/>
          <p:cNvSpPr>
            <a:spLocks noGrp="1"/>
          </p:cNvSpPr>
          <p:nvPr>
            <p:ph type="body" sz="quarter" idx="14"/>
          </p:nvPr>
        </p:nvSpPr>
        <p:spPr>
          <a:xfrm>
            <a:off x="628650" y="5735636"/>
            <a:ext cx="7940675" cy="485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896607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SmartArt 5"/>
          <p:cNvSpPr>
            <a:spLocks noGrp="1"/>
          </p:cNvSpPr>
          <p:nvPr>
            <p:ph type="dgm" sz="quarter" idx="12"/>
          </p:nvPr>
        </p:nvSpPr>
        <p:spPr>
          <a:xfrm>
            <a:off x="628650" y="1858963"/>
            <a:ext cx="7886700" cy="4261618"/>
          </a:xfrm>
        </p:spPr>
        <p:txBody>
          <a:bodyPr/>
          <a:lstStyle/>
          <a:p>
            <a:r>
              <a:rPr lang="en-US" smtClean="0"/>
              <a:t>Click icon to add SmartArt graphic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15136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628650" y="1843088"/>
            <a:ext cx="5300663" cy="42624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091238" y="1843088"/>
            <a:ext cx="2595562" cy="4233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30882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3889" y="6325416"/>
            <a:ext cx="6830668" cy="2809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4557" y="6325416"/>
            <a:ext cx="550793" cy="2809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 rotWithShape="1">
          <a:blip r:embed="rId27" cstate="print"/>
          <a:srcRect l="1" r="85167"/>
          <a:stretch/>
        </p:blipFill>
        <p:spPr>
          <a:xfrm>
            <a:off x="628650" y="6164722"/>
            <a:ext cx="505239" cy="622325"/>
          </a:xfrm>
          <a:prstGeom prst="rect">
            <a:avLst/>
          </a:prstGeom>
        </p:spPr>
      </p:pic>
      <p:cxnSp>
        <p:nvCxnSpPr>
          <p:cNvPr id="18" name="Straight Connector 17"/>
          <p:cNvCxnSpPr/>
          <p:nvPr userDrawn="1"/>
        </p:nvCxnSpPr>
        <p:spPr>
          <a:xfrm>
            <a:off x="1133889" y="6261916"/>
            <a:ext cx="7381461" cy="0"/>
          </a:xfrm>
          <a:prstGeom prst="line">
            <a:avLst/>
          </a:prstGeom>
          <a:ln w="38100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3585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9" r:id="rId5"/>
    <p:sldLayoutId id="2147483686" r:id="rId6"/>
    <p:sldLayoutId id="2147483666" r:id="rId7"/>
    <p:sldLayoutId id="2147483671" r:id="rId8"/>
    <p:sldLayoutId id="2147483672" r:id="rId9"/>
    <p:sldLayoutId id="2147483673" r:id="rId10"/>
    <p:sldLayoutId id="2147483674" r:id="rId11"/>
    <p:sldLayoutId id="2147483685" r:id="rId12"/>
    <p:sldLayoutId id="2147483681" r:id="rId13"/>
    <p:sldLayoutId id="2147483682" r:id="rId14"/>
    <p:sldLayoutId id="2147483680" r:id="rId15"/>
    <p:sldLayoutId id="2147483669" r:id="rId16"/>
    <p:sldLayoutId id="2147483675" r:id="rId17"/>
    <p:sldLayoutId id="2147483676" r:id="rId18"/>
    <p:sldLayoutId id="2147483678" r:id="rId19"/>
    <p:sldLayoutId id="2147483677" r:id="rId20"/>
    <p:sldLayoutId id="2147483683" r:id="rId21"/>
    <p:sldLayoutId id="2147483687" r:id="rId22"/>
    <p:sldLayoutId id="2147483688" r:id="rId23"/>
    <p:sldLayoutId id="2147483690" r:id="rId24"/>
    <p:sldLayoutId id="2147483691" r:id="rId25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66CC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Ιχθυολογία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029" y="3573008"/>
            <a:ext cx="8069942" cy="2710273"/>
          </a:xfrm>
        </p:spPr>
        <p:txBody>
          <a:bodyPr>
            <a:normAutofit lnSpcReduction="10000"/>
          </a:bodyPr>
          <a:lstStyle/>
          <a:p>
            <a:r>
              <a:rPr lang="el-GR" sz="2800" dirty="0">
                <a:solidFill>
                  <a:srgbClr val="006699"/>
                </a:solidFill>
              </a:rPr>
              <a:t>Ενότητα </a:t>
            </a:r>
            <a:r>
              <a:rPr lang="el-GR" sz="2800" dirty="0" smtClean="0">
                <a:solidFill>
                  <a:srgbClr val="006699"/>
                </a:solidFill>
              </a:rPr>
              <a:t>1</a:t>
            </a:r>
            <a:r>
              <a:rPr lang="el-GR" sz="2800" baseline="30000" dirty="0" smtClean="0">
                <a:solidFill>
                  <a:srgbClr val="006699"/>
                </a:solidFill>
              </a:rPr>
              <a:t>η</a:t>
            </a:r>
            <a:r>
              <a:rPr lang="en-US" sz="2800" dirty="0" smtClean="0">
                <a:solidFill>
                  <a:srgbClr val="006699"/>
                </a:solidFill>
              </a:rPr>
              <a:t>. </a:t>
            </a:r>
            <a:r>
              <a:rPr lang="el-GR" sz="2800" dirty="0" smtClean="0">
                <a:solidFill>
                  <a:srgbClr val="006699"/>
                </a:solidFill>
              </a:rPr>
              <a:t>Εργαστηριακή Άσκηση </a:t>
            </a:r>
            <a:endParaRPr lang="el-GR" sz="2800" dirty="0" smtClean="0">
              <a:solidFill>
                <a:srgbClr val="006699"/>
              </a:solidFill>
            </a:endParaRPr>
          </a:p>
          <a:p>
            <a:r>
              <a:rPr lang="el-GR" sz="2800" dirty="0" smtClean="0">
                <a:solidFill>
                  <a:srgbClr val="006699"/>
                </a:solidFill>
              </a:rPr>
              <a:t>Μορφολογία, Βιολογία </a:t>
            </a:r>
            <a:r>
              <a:rPr lang="el-GR" sz="2800" dirty="0" smtClean="0">
                <a:solidFill>
                  <a:srgbClr val="006699"/>
                </a:solidFill>
              </a:rPr>
              <a:t>Χονδριχθύων</a:t>
            </a:r>
          </a:p>
          <a:p>
            <a:endParaRPr lang="el-GR" dirty="0"/>
          </a:p>
          <a:p>
            <a:r>
              <a:rPr lang="el-GR" dirty="0"/>
              <a:t>Περσεφόνη Μεγαλοφώνου, </a:t>
            </a:r>
            <a:r>
              <a:rPr lang="el-GR" dirty="0" smtClean="0"/>
              <a:t>Αναπλ. </a:t>
            </a:r>
            <a:r>
              <a:rPr lang="el-GR" dirty="0"/>
              <a:t>Καθηγήτρια</a:t>
            </a:r>
          </a:p>
          <a:p>
            <a:r>
              <a:rPr lang="el-GR" dirty="0"/>
              <a:t>Σχολή Θετικών Επιστημών</a:t>
            </a:r>
          </a:p>
          <a:p>
            <a:r>
              <a:rPr lang="el-GR" dirty="0"/>
              <a:t>Τμήμα Βιολογίας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2274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Αισθήσεις</a:t>
            </a:r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1" name="Θέση περιεχομένου 10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9918" y="1854200"/>
            <a:ext cx="3239901" cy="2068513"/>
          </a:xfrm>
        </p:spPr>
      </p:pic>
      <p:pic>
        <p:nvPicPr>
          <p:cNvPr id="12" name="Θέση περιεχομένου 11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9188" y="4048125"/>
            <a:ext cx="3171824" cy="2114550"/>
          </a:xfrm>
        </p:spPr>
      </p:pic>
      <p:sp>
        <p:nvSpPr>
          <p:cNvPr id="10" name="Θέση περιεχομένου 9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ct val="20000"/>
              </a:spcBef>
              <a:buNone/>
            </a:pPr>
            <a:r>
              <a:rPr lang="el-GR" altLang="en-US" sz="2200" b="1" dirty="0"/>
              <a:t>Οι αισθήσεις τους θεωρούνται </a:t>
            </a:r>
            <a:r>
              <a:rPr lang="el-GR" altLang="en-US" sz="2200" b="1" dirty="0" smtClean="0"/>
              <a:t>εξαιρετικές :</a:t>
            </a:r>
          </a:p>
          <a:p>
            <a:pPr marL="0" indent="0">
              <a:spcBef>
                <a:spcPct val="20000"/>
              </a:spcBef>
              <a:buNone/>
            </a:pPr>
            <a:endParaRPr lang="el-GR" altLang="en-US" sz="2200" dirty="0"/>
          </a:p>
          <a:p>
            <a:pPr>
              <a:spcBef>
                <a:spcPct val="20000"/>
              </a:spcBef>
              <a:buFontTx/>
              <a:buChar char="•"/>
            </a:pPr>
            <a:r>
              <a:rPr lang="el-GR" altLang="en-US" sz="2200" dirty="0" smtClean="0"/>
              <a:t>Όσφρηση. Γεύση.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l-GR" altLang="en-US" sz="2200" dirty="0" smtClean="0"/>
              <a:t>Ακοή.</a:t>
            </a:r>
            <a:endParaRPr lang="el-GR" altLang="en-US" sz="2200" dirty="0"/>
          </a:p>
          <a:p>
            <a:pPr>
              <a:spcBef>
                <a:spcPct val="20000"/>
              </a:spcBef>
              <a:buFontTx/>
              <a:buChar char="•"/>
            </a:pPr>
            <a:r>
              <a:rPr lang="el-GR" altLang="en-US" sz="2200" dirty="0" smtClean="0"/>
              <a:t>Όραση.</a:t>
            </a:r>
            <a:endParaRPr lang="el-GR" altLang="en-US" sz="2200" dirty="0"/>
          </a:p>
          <a:p>
            <a:pPr>
              <a:spcBef>
                <a:spcPct val="20000"/>
              </a:spcBef>
              <a:buFontTx/>
              <a:buChar char="•"/>
            </a:pPr>
            <a:r>
              <a:rPr lang="el-GR" altLang="en-US" sz="2200" dirty="0"/>
              <a:t>Πλευρική </a:t>
            </a:r>
            <a:r>
              <a:rPr lang="el-GR" altLang="en-US" sz="2200" dirty="0" smtClean="0"/>
              <a:t>γραμμή. </a:t>
            </a:r>
            <a:endParaRPr lang="el-GR" altLang="en-US" sz="2200" dirty="0"/>
          </a:p>
          <a:p>
            <a:pPr>
              <a:spcBef>
                <a:spcPct val="20000"/>
              </a:spcBef>
              <a:buFontTx/>
              <a:buChar char="•"/>
            </a:pPr>
            <a:r>
              <a:rPr lang="el-GR" altLang="en-US" sz="2200" dirty="0"/>
              <a:t>Αντίληψη ηλεκτρικού </a:t>
            </a:r>
            <a:r>
              <a:rPr lang="el-GR" altLang="en-US" sz="2200" dirty="0" smtClean="0"/>
              <a:t>πεδίου.</a:t>
            </a:r>
            <a:r>
              <a:rPr lang="en-US" altLang="en-US" sz="2200" dirty="0" smtClean="0"/>
              <a:t> </a:t>
            </a:r>
            <a:endParaRPr lang="el-GR" altLang="en-US" sz="2200" dirty="0"/>
          </a:p>
          <a:p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7964557" y="364571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</a:t>
            </a:r>
            <a:endParaRPr lang="el-GR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379405" y="584040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xmlns="" val="2804928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4700953" y="5343713"/>
            <a:ext cx="32033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altLang="en-US" sz="1600" dirty="0"/>
              <a:t>Δύο καρχαρίες των υφάλων  </a:t>
            </a:r>
            <a:r>
              <a:rPr lang="el-GR" altLang="en-US" sz="1600" dirty="0" smtClean="0"/>
              <a:t>σε </a:t>
            </a:r>
            <a:r>
              <a:rPr lang="el-GR" altLang="en-US" sz="1600" dirty="0"/>
              <a:t>θέση ζευγαρώματος</a:t>
            </a:r>
            <a:endParaRPr lang="en-US" altLang="en-US" sz="1600" dirty="0"/>
          </a:p>
        </p:txBody>
      </p:sp>
      <p:sp>
        <p:nvSpPr>
          <p:cNvPr id="2" name="Θέση περιεχομένου 1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568212" cy="435133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l-GR" sz="2200" dirty="0"/>
              <a:t>Η γονιμοποίηση στους καρχαρίες είναι εσωτερική. </a:t>
            </a:r>
            <a:endParaRPr lang="el-GR" sz="2200" dirty="0" smtClean="0"/>
          </a:p>
          <a:p>
            <a:pPr>
              <a:spcBef>
                <a:spcPts val="1200"/>
              </a:spcBef>
            </a:pPr>
            <a:endParaRPr lang="el-GR" sz="2200" dirty="0"/>
          </a:p>
          <a:p>
            <a:pPr>
              <a:spcBef>
                <a:spcPts val="1200"/>
              </a:spcBef>
            </a:pPr>
            <a:r>
              <a:rPr lang="el-GR" sz="2200" dirty="0" smtClean="0"/>
              <a:t>Τα </a:t>
            </a:r>
            <a:r>
              <a:rPr lang="el-GR" sz="2200" dirty="0"/>
              <a:t>νεαρά άτομα όταν γεννηθούν είναι σε θέση να επιβιώσουν αυτόνομα. </a:t>
            </a:r>
            <a:br>
              <a:rPr lang="el-GR" sz="2200" dirty="0"/>
            </a:br>
            <a:endParaRPr lang="el-GR" sz="22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9518" y="1825625"/>
            <a:ext cx="3886200" cy="3313055"/>
          </a:xfrm>
        </p:spPr>
      </p:pic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Αναπαραγωγή</a:t>
            </a:r>
            <a:endParaRPr lang="el-GR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04284" y="485398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</a:t>
            </a:r>
            <a:endParaRPr lang="el-GR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1062768" y="5105716"/>
            <a:ext cx="1752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1600" b="1" dirty="0"/>
              <a:t>ΩΟΤΟΚΙΑ</a:t>
            </a:r>
            <a:endParaRPr lang="en-GB" altLang="en-US" sz="1600" b="1" dirty="0"/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3327157" y="1974561"/>
            <a:ext cx="1981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n-US" sz="1600" b="1" dirty="0"/>
              <a:t>ΖΩΟΤΟΚΙΑ</a:t>
            </a:r>
            <a:endParaRPr lang="en-GB" altLang="en-US" sz="1600" b="1" dirty="0"/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3948480" y="5784433"/>
            <a:ext cx="2438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n-US" sz="1600" b="1" dirty="0"/>
              <a:t>ΩΟΖΩΟΤΟΚΙΑ</a:t>
            </a:r>
            <a:endParaRPr lang="en-GB" altLang="en-US" sz="1600" b="1" dirty="0"/>
          </a:p>
        </p:txBody>
      </p:sp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Τρόποι αναπαραγωγής</a:t>
            </a:r>
            <a:endParaRPr lang="el-GR" dirty="0"/>
          </a:p>
        </p:txBody>
      </p:sp>
      <p:pic>
        <p:nvPicPr>
          <p:cNvPr id="11" name="Θέση περιεχομένου 10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3167" y="1939924"/>
            <a:ext cx="3400295" cy="2068513"/>
          </a:xfrm>
        </p:spPr>
      </p:pic>
      <p:pic>
        <p:nvPicPr>
          <p:cNvPr id="12" name="Θέση περιεχομένου 11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1419" y="4048441"/>
            <a:ext cx="2079502" cy="2114550"/>
          </a:xfrm>
        </p:spPr>
      </p:pic>
      <p:pic>
        <p:nvPicPr>
          <p:cNvPr id="10" name="Θέση περιεχομένου 9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2768" y="2935541"/>
            <a:ext cx="2968752" cy="2145792"/>
          </a:xfrm>
        </p:spPr>
      </p:pic>
      <p:sp>
        <p:nvSpPr>
          <p:cNvPr id="13" name="Θέση υποσέλιδου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14" name="Θέση αριθμού διαφάνειας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685266" y="482871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12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68681" y="377144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13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46020" y="589126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14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Εσωτερική μορφολογία </a:t>
            </a:r>
            <a:br>
              <a:rPr lang="el-GR" sz="4000" dirty="0" smtClean="0"/>
            </a:br>
            <a:r>
              <a:rPr lang="el-GR" sz="4000" dirty="0" smtClean="0"/>
              <a:t>αρσενικού καρχαρία</a:t>
            </a:r>
            <a:endParaRPr lang="el-GR" sz="40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419" y="2097699"/>
            <a:ext cx="7886700" cy="3385159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64557" y="520585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15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2" name="Rectangle 8"/>
          <p:cNvSpPr>
            <a:spLocks noChangeArrowheads="1"/>
          </p:cNvSpPr>
          <p:nvPr/>
        </p:nvSpPr>
        <p:spPr bwMode="auto">
          <a:xfrm>
            <a:off x="1938338" y="1900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Ανατομή αρσενικού καρχαρία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197" y="1825625"/>
            <a:ext cx="7489605" cy="4351338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64557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16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1938338" y="1662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Εσωτερικά όργανα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0811" y="1825625"/>
            <a:ext cx="6482378" cy="4351338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56560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17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n-US" dirty="0" smtClean="0"/>
              <a:t> </a:t>
            </a:r>
            <a:br>
              <a:rPr lang="el-GR" altLang="en-US" dirty="0" smtClean="0"/>
            </a:br>
            <a:r>
              <a:rPr lang="el-GR" altLang="en-US" dirty="0" smtClean="0"/>
              <a:t>Κλίμακα σταδίων γεννητικής ωριμότητας αρσενικών  </a:t>
            </a:r>
            <a:endParaRPr lang="en-US" altLang="en-US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1562" y="1825625"/>
            <a:ext cx="6420876" cy="4351338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Τίτλος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 smtClean="0"/>
              <a:t>Στάδια </a:t>
            </a:r>
            <a:r>
              <a:rPr lang="el-GR" sz="4000" dirty="0"/>
              <a:t>γεννητικής ωριμότητας </a:t>
            </a:r>
            <a:r>
              <a:rPr lang="el-GR" sz="4000" dirty="0" smtClean="0"/>
              <a:t>αρσενικών</a:t>
            </a:r>
            <a:r>
              <a:rPr lang="en-US" sz="4000" dirty="0" smtClean="0"/>
              <a:t> </a:t>
            </a:r>
            <a:r>
              <a:rPr lang="el-GR" sz="4000" dirty="0" smtClean="0"/>
              <a:t>Ι &amp; ΙΙ </a:t>
            </a:r>
            <a:r>
              <a:rPr lang="el-GR" dirty="0"/>
              <a:t> </a:t>
            </a:r>
          </a:p>
        </p:txBody>
      </p:sp>
      <p:sp>
        <p:nvSpPr>
          <p:cNvPr id="10" name="Θέση κειμένου 9"/>
          <p:cNvSpPr>
            <a:spLocks noGrp="1"/>
          </p:cNvSpPr>
          <p:nvPr>
            <p:ph type="body" idx="1"/>
          </p:nvPr>
        </p:nvSpPr>
        <p:spPr>
          <a:xfrm>
            <a:off x="629842" y="1681162"/>
            <a:ext cx="3868340" cy="1800591"/>
          </a:xfrm>
        </p:spPr>
        <p:txBody>
          <a:bodyPr>
            <a:noAutofit/>
          </a:bodyPr>
          <a:lstStyle/>
          <a:p>
            <a:r>
              <a:rPr lang="el-GR" sz="1600" dirty="0"/>
              <a:t>Ανώριμα. Στάδιο I</a:t>
            </a:r>
            <a:br>
              <a:rPr lang="el-GR" sz="1600" dirty="0"/>
            </a:br>
            <a:r>
              <a:rPr lang="el-GR" sz="1600" b="0" dirty="0" err="1"/>
              <a:t>Γονοπόδια</a:t>
            </a:r>
            <a:r>
              <a:rPr lang="el-GR" sz="1600" b="0" dirty="0"/>
              <a:t> μικρά, εύκαμπτα, δεν ξεπερνούν το μήκος του εσωτερικού μέρους των κοιλιακών πτερυγίων. </a:t>
            </a:r>
            <a:br>
              <a:rPr lang="el-GR" sz="1600" b="0" dirty="0"/>
            </a:br>
            <a:r>
              <a:rPr lang="el-GR" sz="1600" b="0" dirty="0"/>
              <a:t>Οι </a:t>
            </a:r>
            <a:r>
              <a:rPr lang="el-GR" sz="1600" b="0" dirty="0" err="1"/>
              <a:t>όρχεις</a:t>
            </a:r>
            <a:r>
              <a:rPr lang="el-GR" sz="1600" b="0" dirty="0"/>
              <a:t> είναι μικροί, λευκού χρώματος, </a:t>
            </a:r>
            <a:br>
              <a:rPr lang="el-GR" sz="1600" b="0" dirty="0"/>
            </a:br>
            <a:r>
              <a:rPr lang="el-GR" sz="1600" b="0" dirty="0"/>
              <a:t>οι σπερματικοί αγωγοί σχηματίζουν ευθεία </a:t>
            </a:r>
            <a:r>
              <a:rPr lang="el-GR" sz="1600" b="0" dirty="0" smtClean="0"/>
              <a:t>γραμμή.</a:t>
            </a:r>
            <a:endParaRPr lang="el-GR" sz="1600" b="0" dirty="0"/>
          </a:p>
        </p:txBody>
      </p:sp>
      <p:pic>
        <p:nvPicPr>
          <p:cNvPr id="14" name="Θέση περιεχομένου 1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841" y="3786991"/>
            <a:ext cx="3742261" cy="1494722"/>
          </a:xfrm>
        </p:spPr>
      </p:pic>
      <p:sp>
        <p:nvSpPr>
          <p:cNvPr id="12" name="Θέση κειμένου 11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1800590"/>
          </a:xfrm>
        </p:spPr>
        <p:txBody>
          <a:bodyPr>
            <a:noAutofit/>
          </a:bodyPr>
          <a:lstStyle/>
          <a:p>
            <a:r>
              <a:rPr lang="el-GR" sz="1600" dirty="0"/>
              <a:t>Αναπτυσσόμενα. Στάδιο II</a:t>
            </a:r>
            <a:r>
              <a:rPr lang="el-GR" sz="1600" b="0" dirty="0"/>
              <a:t/>
            </a:r>
            <a:br>
              <a:rPr lang="el-GR" sz="1600" b="0" dirty="0"/>
            </a:br>
            <a:r>
              <a:rPr lang="el-GR" sz="1600" b="0" dirty="0"/>
              <a:t>Τα </a:t>
            </a:r>
            <a:r>
              <a:rPr lang="el-GR" sz="1600" b="0" dirty="0" err="1"/>
              <a:t>γονοπόδια</a:t>
            </a:r>
            <a:r>
              <a:rPr lang="el-GR" sz="1600" b="0" dirty="0"/>
              <a:t> ξεπερνούν το μήκος του εσωτερικού μέρους των κοιλιακών πτερυγίων. </a:t>
            </a:r>
            <a:br>
              <a:rPr lang="el-GR" sz="1600" b="0" dirty="0"/>
            </a:br>
            <a:r>
              <a:rPr lang="el-GR" sz="1600" b="0" dirty="0"/>
              <a:t>Οι </a:t>
            </a:r>
            <a:r>
              <a:rPr lang="el-GR" sz="1600" b="0" dirty="0" err="1"/>
              <a:t>όρχεις</a:t>
            </a:r>
            <a:r>
              <a:rPr lang="el-GR" sz="1600" b="0" dirty="0"/>
              <a:t> είναι μικροί, λευκού χρώματος, </a:t>
            </a:r>
            <a:br>
              <a:rPr lang="el-GR" sz="1600" b="0" dirty="0"/>
            </a:br>
            <a:r>
              <a:rPr lang="el-GR" sz="1600" b="0" dirty="0"/>
              <a:t>οι σπερματικοί αγωγοί αρχίζουν να </a:t>
            </a:r>
            <a:r>
              <a:rPr lang="el-GR" sz="1600" b="0" dirty="0" smtClean="0"/>
              <a:t>ελίσσονται.</a:t>
            </a:r>
            <a:endParaRPr lang="el-GR" sz="1600" b="0" dirty="0"/>
          </a:p>
        </p:txBody>
      </p:sp>
      <p:pic>
        <p:nvPicPr>
          <p:cNvPr id="15" name="Θέση περιεχομένου 14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9150" y="3696197"/>
            <a:ext cx="4044243" cy="1676309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09975" y="509550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18</a:t>
            </a:r>
            <a:endParaRPr lang="el-GR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8131285" y="509550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19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xmlns="" val="379845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Τίτλος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 smtClean="0"/>
              <a:t>Σταδίων </a:t>
            </a:r>
            <a:r>
              <a:rPr lang="el-GR" sz="4000" dirty="0"/>
              <a:t>γεννητικής ωριμότητας </a:t>
            </a:r>
            <a:r>
              <a:rPr lang="el-GR" sz="4000" dirty="0" smtClean="0"/>
              <a:t>αρσενικών</a:t>
            </a:r>
            <a:r>
              <a:rPr lang="en-US" sz="4000" dirty="0" smtClean="0"/>
              <a:t> </a:t>
            </a:r>
            <a:r>
              <a:rPr lang="el-GR" sz="4000" dirty="0" smtClean="0"/>
              <a:t>ΙΙΙ &amp; Ι</a:t>
            </a:r>
            <a:r>
              <a:rPr lang="en-US" sz="4000" dirty="0" smtClean="0"/>
              <a:t>V</a:t>
            </a:r>
            <a:r>
              <a:rPr lang="el-GR" sz="4000" dirty="0" smtClean="0"/>
              <a:t> </a:t>
            </a:r>
            <a:r>
              <a:rPr lang="el-GR" dirty="0"/>
              <a:t> </a:t>
            </a:r>
          </a:p>
        </p:txBody>
      </p:sp>
      <p:sp>
        <p:nvSpPr>
          <p:cNvPr id="10" name="Θέση κειμένου 9"/>
          <p:cNvSpPr>
            <a:spLocks noGrp="1"/>
          </p:cNvSpPr>
          <p:nvPr>
            <p:ph type="body" idx="1"/>
          </p:nvPr>
        </p:nvSpPr>
        <p:spPr>
          <a:xfrm>
            <a:off x="680883" y="1631143"/>
            <a:ext cx="3868340" cy="1800591"/>
          </a:xfrm>
        </p:spPr>
        <p:txBody>
          <a:bodyPr>
            <a:noAutofit/>
          </a:bodyPr>
          <a:lstStyle/>
          <a:p>
            <a:r>
              <a:rPr lang="el-GR" sz="1600" dirty="0"/>
              <a:t>Ώριμα. Στάδιο IIΙ</a:t>
            </a:r>
            <a:br>
              <a:rPr lang="el-GR" sz="1600" dirty="0"/>
            </a:br>
            <a:r>
              <a:rPr lang="el-GR" sz="1600" b="0" dirty="0" err="1"/>
              <a:t>Γονοπόδια</a:t>
            </a:r>
            <a:r>
              <a:rPr lang="el-GR" sz="1600" b="0" dirty="0"/>
              <a:t> πλήρως δομημένα, σκληρά, με προεξέχοντα εξαρτήματα. </a:t>
            </a:r>
            <a:br>
              <a:rPr lang="el-GR" sz="1600" b="0" dirty="0"/>
            </a:br>
            <a:r>
              <a:rPr lang="el-GR" sz="1600" b="0" dirty="0"/>
              <a:t>Οι </a:t>
            </a:r>
            <a:r>
              <a:rPr lang="el-GR" sz="1600" b="0" dirty="0" err="1"/>
              <a:t>όρχεις</a:t>
            </a:r>
            <a:r>
              <a:rPr lang="el-GR" sz="1600" b="0" dirty="0"/>
              <a:t> επιμήκεις, κίτρινου χρώματος, με </a:t>
            </a:r>
            <a:r>
              <a:rPr lang="el-GR" sz="1600" b="0" dirty="0" smtClean="0"/>
              <a:t>σπέρμα.</a:t>
            </a:r>
            <a:r>
              <a:rPr lang="el-GR" sz="1600" b="0" dirty="0"/>
              <a:t/>
            </a:r>
            <a:br>
              <a:rPr lang="el-GR" sz="1600" b="0" dirty="0"/>
            </a:br>
            <a:r>
              <a:rPr lang="el-GR" sz="1600" b="0" dirty="0" smtClean="0"/>
              <a:t>Οι </a:t>
            </a:r>
            <a:r>
              <a:rPr lang="el-GR" sz="1600" b="0" dirty="0"/>
              <a:t>σπερματικοί αγωγοί σπειροειδείς με </a:t>
            </a:r>
            <a:r>
              <a:rPr lang="el-GR" sz="1600" b="0" dirty="0" smtClean="0"/>
              <a:t>σπέρμα.</a:t>
            </a:r>
            <a:endParaRPr lang="el-GR" sz="1600" b="0" dirty="0"/>
          </a:p>
        </p:txBody>
      </p:sp>
      <p:sp>
        <p:nvSpPr>
          <p:cNvPr id="12" name="Θέση κειμένου 11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1800590"/>
          </a:xfrm>
        </p:spPr>
        <p:txBody>
          <a:bodyPr>
            <a:noAutofit/>
          </a:bodyPr>
          <a:lstStyle/>
          <a:p>
            <a:r>
              <a:rPr lang="el-GR" sz="1600" dirty="0"/>
              <a:t>Δραστήρια. Στάδιο IV</a:t>
            </a:r>
            <a:br>
              <a:rPr lang="el-GR" sz="1600" dirty="0"/>
            </a:br>
            <a:r>
              <a:rPr lang="el-GR" sz="1600" b="0" dirty="0" err="1"/>
              <a:t>Γονοπόδια</a:t>
            </a:r>
            <a:r>
              <a:rPr lang="el-GR" sz="1600" b="0" dirty="0"/>
              <a:t> διεσταλμένα, με χόνδρινες άκανθες. </a:t>
            </a:r>
            <a:br>
              <a:rPr lang="el-GR" sz="1600" b="0" dirty="0"/>
            </a:br>
            <a:r>
              <a:rPr lang="el-GR" sz="1600" b="0" dirty="0"/>
              <a:t>Σπέρμα κυλά από την </a:t>
            </a:r>
            <a:r>
              <a:rPr lang="el-GR" sz="1600" b="0" dirty="0" err="1" smtClean="0"/>
              <a:t>κλοάκη</a:t>
            </a:r>
            <a:r>
              <a:rPr lang="el-GR" sz="1600" b="0" dirty="0" smtClean="0"/>
              <a:t>.</a:t>
            </a:r>
          </a:p>
          <a:p>
            <a:endParaRPr lang="el-GR" sz="1600" b="0" dirty="0"/>
          </a:p>
          <a:p>
            <a:endParaRPr lang="el-GR" sz="1600" b="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637" y="3705398"/>
            <a:ext cx="3286584" cy="1667108"/>
          </a:xfrm>
        </p:spPr>
      </p:pic>
      <p:pic>
        <p:nvPicPr>
          <p:cNvPr id="7" name="Θέση περιεχομένου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2521" y="3673569"/>
            <a:ext cx="3286584" cy="1667108"/>
          </a:xfrm>
        </p:spPr>
      </p:pic>
      <p:sp>
        <p:nvSpPr>
          <p:cNvPr id="11" name="TextBox 10"/>
          <p:cNvSpPr txBox="1"/>
          <p:nvPr/>
        </p:nvSpPr>
        <p:spPr>
          <a:xfrm>
            <a:off x="3935614" y="509550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</a:t>
            </a:r>
            <a:endParaRPr lang="el-GR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7976739" y="509550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21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xmlns="" val="2998437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9" name="Rectangle 11"/>
          <p:cNvSpPr>
            <a:spLocks noChangeArrowheads="1"/>
          </p:cNvSpPr>
          <p:nvPr/>
        </p:nvSpPr>
        <p:spPr bwMode="auto">
          <a:xfrm>
            <a:off x="1943100" y="1671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Ανατομή </a:t>
            </a:r>
            <a:r>
              <a:rPr lang="el-GR" dirty="0" smtClean="0"/>
              <a:t>θηλυκού</a:t>
            </a:r>
            <a:r>
              <a:rPr lang="en-US" dirty="0" smtClean="0"/>
              <a:t> </a:t>
            </a:r>
            <a:r>
              <a:rPr lang="el-GR" dirty="0" smtClean="0"/>
              <a:t>Καρχαρία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1267" y="1825625"/>
            <a:ext cx="6501465" cy="4351338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74499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22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Καρχαρίες</a:t>
            </a:r>
            <a:endParaRPr lang="el-GR" dirty="0"/>
          </a:p>
        </p:txBody>
      </p:sp>
      <p:sp>
        <p:nvSpPr>
          <p:cNvPr id="7" name="Θέση περιεχομένου 6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4295042" cy="4351338"/>
          </a:xfrm>
        </p:spPr>
        <p:txBody>
          <a:bodyPr>
            <a:normAutofit fontScale="92500"/>
          </a:bodyPr>
          <a:lstStyle/>
          <a:p>
            <a:pPr>
              <a:spcBef>
                <a:spcPct val="20000"/>
              </a:spcBef>
            </a:pPr>
            <a:r>
              <a:rPr lang="el-GR" altLang="en-US" sz="2200" dirty="0" smtClean="0"/>
              <a:t>Οι καρχαρίες εξελίσσονται εδώ και 4</a:t>
            </a:r>
            <a:r>
              <a:rPr lang="en-US" altLang="en-US" sz="2200" dirty="0" smtClean="0"/>
              <a:t>5</a:t>
            </a:r>
            <a:r>
              <a:rPr lang="el-GR" altLang="en-US" sz="2200" dirty="0" smtClean="0"/>
              <a:t>0 εκατομμύρια χρόνια στους πιο ικανούς θηρευτές των ωκεανών.</a:t>
            </a:r>
          </a:p>
          <a:p>
            <a:pPr>
              <a:spcBef>
                <a:spcPct val="20000"/>
              </a:spcBef>
            </a:pPr>
            <a:endParaRPr lang="el-GR" altLang="en-US" sz="2200" dirty="0" smtClean="0"/>
          </a:p>
          <a:p>
            <a:pPr>
              <a:spcBef>
                <a:spcPct val="20000"/>
              </a:spcBef>
            </a:pPr>
            <a:r>
              <a:rPr lang="el-GR" altLang="en-US" sz="2200" dirty="0" smtClean="0"/>
              <a:t>Έχουν καταγραφεί </a:t>
            </a:r>
            <a:r>
              <a:rPr lang="el-GR" altLang="en-US" sz="2200" dirty="0" smtClean="0"/>
              <a:t>πάνω από </a:t>
            </a:r>
            <a:r>
              <a:rPr lang="en-US" altLang="en-US" sz="2200" dirty="0" smtClean="0"/>
              <a:t>4</a:t>
            </a:r>
            <a:r>
              <a:rPr lang="el-GR" altLang="en-US" sz="2200" dirty="0" smtClean="0"/>
              <a:t>00 είδη καρχαριών στον κόσμο.</a:t>
            </a:r>
          </a:p>
          <a:p>
            <a:pPr marL="0" indent="0">
              <a:spcBef>
                <a:spcPct val="20000"/>
              </a:spcBef>
              <a:buNone/>
            </a:pPr>
            <a:endParaRPr lang="el-GR" altLang="en-US" sz="2200" b="1" dirty="0" smtClean="0"/>
          </a:p>
          <a:p>
            <a:pPr marL="0" indent="0">
              <a:spcBef>
                <a:spcPct val="20000"/>
              </a:spcBef>
              <a:buNone/>
            </a:pPr>
            <a:r>
              <a:rPr lang="el-GR" altLang="en-US" sz="2200" b="1" dirty="0" smtClean="0"/>
              <a:t>Κύρια Χαρακτηριστικά Καρχαριών</a:t>
            </a:r>
          </a:p>
          <a:p>
            <a:pPr marL="0" indent="0">
              <a:spcBef>
                <a:spcPct val="20000"/>
              </a:spcBef>
              <a:buNone/>
            </a:pPr>
            <a:endParaRPr lang="el-GR" altLang="en-US" sz="2200" b="1" dirty="0" smtClean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chemeClr val="tx1"/>
              </a:buClr>
            </a:pPr>
            <a:r>
              <a:rPr lang="en-US" altLang="en-US" sz="2200" dirty="0" smtClean="0"/>
              <a:t>X</a:t>
            </a:r>
            <a:r>
              <a:rPr lang="el-GR" altLang="en-US" sz="2200" dirty="0" smtClean="0"/>
              <a:t>όνδρινος σκελετός.</a:t>
            </a:r>
            <a:endParaRPr lang="en-US" altLang="en-US" sz="2200" dirty="0" smtClean="0"/>
          </a:p>
          <a:p>
            <a:pPr>
              <a:lnSpc>
                <a:spcPct val="50000"/>
              </a:lnSpc>
              <a:spcBef>
                <a:spcPct val="50000"/>
              </a:spcBef>
              <a:buClr>
                <a:schemeClr val="tx1"/>
              </a:buClr>
            </a:pPr>
            <a:r>
              <a:rPr lang="el-GR" altLang="en-US" sz="2200" dirty="0" smtClean="0"/>
              <a:t>Σώμα ατρακτοειδές. 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chemeClr val="tx1"/>
              </a:buClr>
            </a:pPr>
            <a:r>
              <a:rPr lang="el-GR" altLang="en-US" sz="2200" dirty="0" smtClean="0"/>
              <a:t>5-7 πλευρικές βραγχιακές σχισμές.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chemeClr val="tx1"/>
              </a:buClr>
            </a:pPr>
            <a:r>
              <a:rPr lang="el-GR" altLang="en-US" sz="2200" dirty="0" smtClean="0"/>
              <a:t>Σιαγώνες με ισχυρά δόντια</a:t>
            </a:r>
            <a:r>
              <a:rPr lang="en-US" altLang="en-US" sz="2200" dirty="0" smtClean="0"/>
              <a:t>.</a:t>
            </a:r>
            <a:endParaRPr lang="el-GR" altLang="en-US" sz="2200" dirty="0" smtClean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4" name="Content Placeholder 13" descr="ff9d001c267159187c37d776ff39701e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22470" y="2560321"/>
            <a:ext cx="4329898" cy="2362200"/>
          </a:xfrm>
        </p:spPr>
      </p:pic>
      <p:sp>
        <p:nvSpPr>
          <p:cNvPr id="3" name="TextBox 2"/>
          <p:cNvSpPr txBox="1"/>
          <p:nvPr/>
        </p:nvSpPr>
        <p:spPr>
          <a:xfrm>
            <a:off x="8565563" y="460456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xmlns="" val="19338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1943100" y="1666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Όργανα αναπαραγωγής</a:t>
            </a:r>
            <a:endParaRPr lang="el-GR" i="1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7961" y="1825625"/>
            <a:ext cx="6488078" cy="4351338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44837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23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Κλίμακα σταδίων γεννητικής ωριμότητας </a:t>
            </a:r>
            <a:r>
              <a:rPr lang="el-GR" sz="4000" dirty="0" smtClean="0"/>
              <a:t>ωοθηκών</a:t>
            </a:r>
            <a:r>
              <a:rPr lang="en-US" sz="4000" dirty="0" smtClean="0"/>
              <a:t> </a:t>
            </a:r>
            <a:r>
              <a:rPr lang="el-GR" sz="4000" dirty="0" smtClean="0"/>
              <a:t> </a:t>
            </a:r>
            <a:r>
              <a:rPr lang="el-GR" dirty="0"/>
              <a:t> 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1714" y="1825625"/>
            <a:ext cx="6720572" cy="4351338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Στάδια </a:t>
            </a:r>
            <a:r>
              <a:rPr lang="el-GR" sz="4000" dirty="0"/>
              <a:t>γεννητικής ωριμότητας ωοθηκών 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1" name="Θέση περιεχομένου 10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2913" y="1934389"/>
            <a:ext cx="2761644" cy="862689"/>
          </a:xfrm>
        </p:spPr>
      </p:pic>
      <p:pic>
        <p:nvPicPr>
          <p:cNvPr id="12" name="Θέση περιεχομένου 11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3452" y="4038482"/>
            <a:ext cx="3066501" cy="1026600"/>
          </a:xfrm>
        </p:spPr>
      </p:pic>
      <p:pic>
        <p:nvPicPr>
          <p:cNvPr id="10" name="Θέση περιεχομένου 9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254" y="2169218"/>
            <a:ext cx="3362794" cy="1438476"/>
          </a:xfrm>
        </p:spPr>
      </p:pic>
      <p:sp>
        <p:nvSpPr>
          <p:cNvPr id="13" name="Ορθογώνιο 12"/>
          <p:cNvSpPr/>
          <p:nvPr/>
        </p:nvSpPr>
        <p:spPr>
          <a:xfrm>
            <a:off x="971254" y="3895588"/>
            <a:ext cx="30263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n-US" sz="1600" b="1" dirty="0"/>
              <a:t>Στάδιο ωοθήκης Ι</a:t>
            </a:r>
            <a:r>
              <a:rPr lang="el-GR" altLang="en-US" sz="1600" dirty="0"/>
              <a:t/>
            </a:r>
            <a:br>
              <a:rPr lang="el-GR" altLang="en-US" sz="1600" dirty="0"/>
            </a:br>
            <a:r>
              <a:rPr lang="el-GR" altLang="en-US" sz="1600" dirty="0" smtClean="0"/>
              <a:t>Το </a:t>
            </a:r>
            <a:r>
              <a:rPr lang="el-GR" altLang="en-US" sz="1600" dirty="0"/>
              <a:t>εσωτερικό υλικό </a:t>
            </a:r>
            <a:r>
              <a:rPr lang="el-GR" altLang="en-US" sz="1600" dirty="0" err="1"/>
              <a:t>πηκτοειδές</a:t>
            </a:r>
            <a:r>
              <a:rPr lang="el-GR" altLang="en-US" sz="1600" dirty="0"/>
              <a:t> και κοκκώδες. </a:t>
            </a:r>
            <a:br>
              <a:rPr lang="el-GR" altLang="en-US" sz="1600" dirty="0"/>
            </a:br>
            <a:r>
              <a:rPr lang="el-GR" altLang="en-US" sz="1600" dirty="0"/>
              <a:t>Καμία ένδειξη παρουσίας </a:t>
            </a:r>
            <a:r>
              <a:rPr lang="el-GR" altLang="en-US" sz="1600" dirty="0" smtClean="0"/>
              <a:t>ωοκυττάρων. </a:t>
            </a:r>
            <a:endParaRPr lang="el-GR" sz="1600" dirty="0"/>
          </a:p>
        </p:txBody>
      </p:sp>
      <p:sp>
        <p:nvSpPr>
          <p:cNvPr id="14" name="Ορθογώνιο 13"/>
          <p:cNvSpPr/>
          <p:nvPr/>
        </p:nvSpPr>
        <p:spPr>
          <a:xfrm>
            <a:off x="5359919" y="2919019"/>
            <a:ext cx="2743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n-US" sz="1600" b="1" dirty="0"/>
              <a:t>Στάδιο ωοθήκης ΙΙ</a:t>
            </a:r>
            <a:r>
              <a:rPr lang="el-GR" altLang="en-US" sz="1600" dirty="0"/>
              <a:t/>
            </a:r>
            <a:br>
              <a:rPr lang="el-GR" altLang="en-US" sz="1600" dirty="0"/>
            </a:br>
            <a:r>
              <a:rPr lang="el-GR" altLang="en-US" sz="1600" dirty="0"/>
              <a:t> Ωοκύτταρα μικρού μεγέθους</a:t>
            </a:r>
            <a:r>
              <a:rPr lang="el-GR" altLang="en-US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Ορθογώνιο 14"/>
          <p:cNvSpPr/>
          <p:nvPr/>
        </p:nvSpPr>
        <p:spPr>
          <a:xfrm>
            <a:off x="5259588" y="5268177"/>
            <a:ext cx="29438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n-US" sz="1600" b="1" dirty="0"/>
              <a:t>Στάδιο ωοθήκης ΙΙΙ</a:t>
            </a:r>
            <a:r>
              <a:rPr lang="el-GR" altLang="en-US" sz="1600" dirty="0">
                <a:solidFill>
                  <a:srgbClr val="990033"/>
                </a:solidFill>
              </a:rPr>
              <a:t/>
            </a:r>
            <a:br>
              <a:rPr lang="el-GR" altLang="en-US" sz="1600" dirty="0">
                <a:solidFill>
                  <a:srgbClr val="990033"/>
                </a:solidFill>
              </a:rPr>
            </a:br>
            <a:r>
              <a:rPr lang="el-GR" altLang="en-US" sz="1600" dirty="0"/>
              <a:t> Ωοκύτταρα μεγάλου μεγέθους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70834" y="360769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24</a:t>
            </a:r>
            <a:endParaRPr lang="el-GR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803366" y="26968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25</a:t>
            </a:r>
            <a:endParaRPr lang="el-GR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7842639" y="506508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26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xmlns="" val="2643166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Κλίμακα σταδίων </a:t>
            </a:r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 smtClean="0"/>
              <a:t>ωριμότητας μήτρας </a:t>
            </a:r>
            <a:endParaRPr lang="el-GR" sz="40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1243" y="1825625"/>
            <a:ext cx="6321514" cy="4351338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dirty="0"/>
              <a:t>Στάδια Μήτρας </a:t>
            </a:r>
            <a:r>
              <a:rPr lang="el-GR" dirty="0" err="1"/>
              <a:t>ωρίμων</a:t>
            </a:r>
            <a:r>
              <a:rPr lang="el-GR" dirty="0"/>
              <a:t> ατόμων</a:t>
            </a:r>
          </a:p>
        </p:txBody>
      </p:sp>
      <p:pic>
        <p:nvPicPr>
          <p:cNvPr id="126979" name="Picture 3" descr="female_d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7737" y="2352675"/>
            <a:ext cx="3286125" cy="1238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6980" name="Picture 4" descr="female_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6325" y="2328862"/>
            <a:ext cx="3333750" cy="12858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6981" name="Picture 5" descr="female_f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450" y="4410075"/>
            <a:ext cx="3314700" cy="13906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6982" name="Picture 6" descr="female_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5850" y="4552950"/>
            <a:ext cx="3314700" cy="11049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1219200" y="3505200"/>
            <a:ext cx="16325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en-US" sz="1600" b="1" dirty="0"/>
              <a:t>Στάδιο μήτρας ΙΙΙ</a:t>
            </a:r>
            <a:br>
              <a:rPr lang="el-GR" altLang="en-US" sz="1600" b="1" dirty="0"/>
            </a:br>
            <a:endParaRPr lang="el-GR" altLang="en-US" sz="1600" b="1" dirty="0"/>
          </a:p>
        </p:txBody>
      </p:sp>
      <p:sp>
        <p:nvSpPr>
          <p:cNvPr id="126984" name="Rectangle 8"/>
          <p:cNvSpPr>
            <a:spLocks noChangeArrowheads="1"/>
          </p:cNvSpPr>
          <p:nvPr/>
        </p:nvSpPr>
        <p:spPr bwMode="auto">
          <a:xfrm>
            <a:off x="5410200" y="3429000"/>
            <a:ext cx="16453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en-US" sz="1600" b="1"/>
              <a:t>Στάδιο μήτρας Ι</a:t>
            </a:r>
            <a:r>
              <a:rPr lang="en-US" altLang="en-US" sz="1600" b="1"/>
              <a:t>V</a:t>
            </a:r>
            <a:r>
              <a:rPr lang="el-GR" altLang="en-US" sz="1600" b="1"/>
              <a:t/>
            </a:r>
            <a:br>
              <a:rPr lang="el-GR" altLang="en-US" sz="1600" b="1"/>
            </a:br>
            <a:endParaRPr lang="el-GR" altLang="en-US" sz="1600" b="1"/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1219200" y="5638800"/>
            <a:ext cx="15908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en-US" sz="1600" b="1"/>
              <a:t>Στάδιο μήτρας </a:t>
            </a:r>
            <a:r>
              <a:rPr lang="en-US" altLang="en-US" sz="1600" b="1"/>
              <a:t>V</a:t>
            </a:r>
            <a:r>
              <a:rPr lang="el-GR" altLang="en-US" sz="1600" b="1"/>
              <a:t/>
            </a:r>
            <a:br>
              <a:rPr lang="el-GR" altLang="en-US" sz="1600" b="1"/>
            </a:br>
            <a:endParaRPr lang="el-GR" altLang="en-US" sz="1600" b="1"/>
          </a:p>
        </p:txBody>
      </p:sp>
      <p:sp>
        <p:nvSpPr>
          <p:cNvPr id="126986" name="Rectangle 10"/>
          <p:cNvSpPr>
            <a:spLocks noChangeArrowheads="1"/>
          </p:cNvSpPr>
          <p:nvPr/>
        </p:nvSpPr>
        <p:spPr bwMode="auto">
          <a:xfrm>
            <a:off x="5334000" y="5486400"/>
            <a:ext cx="16453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en-US" sz="1600" b="1"/>
              <a:t>Στάδιο μήτρας </a:t>
            </a:r>
            <a:r>
              <a:rPr lang="en-US" altLang="en-US" sz="1600" b="1"/>
              <a:t>VI</a:t>
            </a:r>
            <a:r>
              <a:rPr lang="el-GR" altLang="en-US" sz="1600" b="1"/>
              <a:t/>
            </a:r>
            <a:br>
              <a:rPr lang="el-GR" altLang="en-US" sz="1600" b="1"/>
            </a:br>
            <a:endParaRPr lang="el-GR" altLang="en-US" sz="1600" b="1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n-US" smtClean="0"/>
              <a:t>Ενότητα 1η. Εργαστηριακή Άσκηση Μορφολογίας , Βιολογίας Χονδριχθύων</a:t>
            </a:r>
            <a:endParaRPr lang="el-GR" alt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B4C36-6BA9-4AAF-A059-ADDDD74BA4BD}" type="slidenum">
              <a:rPr lang="el-GR" altLang="en-US" smtClean="0"/>
              <a:pPr/>
              <a:t>24</a:t>
            </a:fld>
            <a:endParaRPr lang="el-G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096738" y="352535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27</a:t>
            </a:r>
            <a:endParaRPr lang="el-GR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888481" y="354440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28</a:t>
            </a:r>
            <a:endParaRPr lang="el-GR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089711" y="56090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29</a:t>
            </a:r>
            <a:endParaRPr lang="el-GR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912808" y="558751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30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1927958" y="5691553"/>
            <a:ext cx="556260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/>
            <a:r>
              <a:rPr lang="el-GR" altLang="en-US" sz="1400" dirty="0"/>
              <a:t>Λεκιθική μάζα διαχωρισμένη και </a:t>
            </a:r>
          </a:p>
          <a:p>
            <a:pPr algn="ctr"/>
            <a:r>
              <a:rPr lang="el-GR" altLang="en-US" sz="1400" dirty="0"/>
              <a:t>έμβρυα πολύ μικρά</a:t>
            </a:r>
            <a:endParaRPr lang="en-US" altLang="en-US" sz="1400" dirty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Στάδιο μήτρας Ι</a:t>
            </a:r>
            <a:r>
              <a:rPr lang="en-US" dirty="0" smtClean="0"/>
              <a:t>V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7958" y="1862321"/>
            <a:ext cx="5499100" cy="3657600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85298" y="522073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31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Έμβρυο με το λεκιθικό </a:t>
            </a:r>
            <a:r>
              <a:rPr lang="el-GR" dirty="0" smtClean="0"/>
              <a:t>σάκο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" y="2015783"/>
            <a:ext cx="7886700" cy="3971022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08346" y="570980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32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4000" dirty="0" smtClean="0"/>
              <a:t>Προσδιορισμός </a:t>
            </a:r>
            <a:r>
              <a:rPr lang="el-GR" sz="4000" dirty="0" smtClean="0"/>
              <a:t>στομαχικού περιεχομένου</a:t>
            </a:r>
            <a:endParaRPr lang="el-GR" sz="4000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628650" y="1825625"/>
            <a:ext cx="7652465" cy="3905474"/>
          </a:xfrm>
        </p:spPr>
        <p:txBody>
          <a:bodyPr>
            <a:normAutofit fontScale="77500" lnSpcReduction="20000"/>
          </a:bodyPr>
          <a:lstStyle/>
          <a:p>
            <a:pPr marL="0" indent="0" eaLnBrk="0" hangingPunct="0">
              <a:spcBef>
                <a:spcPct val="50000"/>
              </a:spcBef>
              <a:buNone/>
            </a:pPr>
            <a:r>
              <a:rPr lang="el-GR" altLang="en-US" sz="2800" b="1" dirty="0"/>
              <a:t>Δειγματοληψία ιστών </a:t>
            </a:r>
          </a:p>
          <a:p>
            <a:pPr marL="673200" indent="-457200" eaLnBrk="0" hangingPunct="0">
              <a:lnSpc>
                <a:spcPct val="110000"/>
              </a:lnSpc>
              <a:spcBef>
                <a:spcPts val="1200"/>
              </a:spcBef>
            </a:pPr>
            <a:r>
              <a:rPr lang="el-GR" altLang="en-US" sz="2800" dirty="0"/>
              <a:t>Δειγματοληψία ήπατος, </a:t>
            </a:r>
            <a:r>
              <a:rPr lang="el-GR" altLang="en-US" sz="2800" dirty="0" err="1"/>
              <a:t>γονάδων</a:t>
            </a:r>
            <a:r>
              <a:rPr lang="en-US" altLang="en-US" sz="2800" dirty="0">
                <a:cs typeface="Times New Roman" panose="02020603050405020304" pitchFamily="18" charset="0"/>
              </a:rPr>
              <a:t>, </a:t>
            </a:r>
            <a:r>
              <a:rPr lang="el-GR" altLang="en-US" sz="2800" dirty="0"/>
              <a:t>βραγχίων</a:t>
            </a:r>
            <a:r>
              <a:rPr lang="el-GR" altLang="en-US" sz="2800" dirty="0">
                <a:cs typeface="Times New Roman" panose="02020603050405020304" pitchFamily="18" charset="0"/>
              </a:rPr>
              <a:t> </a:t>
            </a:r>
            <a:r>
              <a:rPr lang="el-GR" altLang="en-US" sz="2800" dirty="0"/>
              <a:t>και</a:t>
            </a:r>
            <a:r>
              <a:rPr lang="el-GR" altLang="en-US" sz="2800" dirty="0">
                <a:cs typeface="Times New Roman" panose="02020603050405020304" pitchFamily="18" charset="0"/>
              </a:rPr>
              <a:t> </a:t>
            </a:r>
            <a:r>
              <a:rPr lang="el-GR" altLang="en-US" sz="2800" dirty="0"/>
              <a:t>σάρκας</a:t>
            </a:r>
            <a:r>
              <a:rPr lang="el-GR" altLang="en-US" sz="2800" dirty="0">
                <a:cs typeface="Times New Roman" panose="02020603050405020304" pitchFamily="18" charset="0"/>
              </a:rPr>
              <a:t>, </a:t>
            </a:r>
            <a:r>
              <a:rPr lang="el-GR" altLang="en-US" sz="2800" dirty="0" smtClean="0"/>
              <a:t>σε </a:t>
            </a:r>
            <a:r>
              <a:rPr lang="el-GR" altLang="en-US" sz="2800" dirty="0"/>
              <a:t>πλαστικά φιαλίδια μαρκαρισμένα με τον κωδικό του </a:t>
            </a:r>
            <a:r>
              <a:rPr lang="el-GR" altLang="en-US" sz="2800" dirty="0" smtClean="0"/>
              <a:t>δείγματος</a:t>
            </a:r>
            <a:r>
              <a:rPr lang="el-GR" altLang="en-US" sz="2800" dirty="0"/>
              <a:t>, το μήκος, το βάρος και το φύλο του. </a:t>
            </a:r>
          </a:p>
          <a:p>
            <a:pPr eaLnBrk="0" hangingPunct="0">
              <a:spcBef>
                <a:spcPct val="50000"/>
              </a:spcBef>
            </a:pPr>
            <a:endParaRPr lang="el-GR" altLang="en-US" sz="2800" b="1" dirty="0"/>
          </a:p>
          <a:p>
            <a:pPr marL="0" indent="0" eaLnBrk="0" hangingPunct="0">
              <a:spcBef>
                <a:spcPct val="50000"/>
              </a:spcBef>
              <a:buNone/>
            </a:pPr>
            <a:r>
              <a:rPr lang="el-GR" altLang="en-US" sz="2800" b="1" dirty="0"/>
              <a:t>Προσδιορισμός στομαχικού περιεχομένου</a:t>
            </a:r>
          </a:p>
          <a:p>
            <a:pPr marL="673200" indent="-457200" eaLnBrk="0" hangingPunct="0">
              <a:lnSpc>
                <a:spcPct val="110000"/>
              </a:lnSpc>
              <a:spcBef>
                <a:spcPts val="1200"/>
              </a:spcBef>
            </a:pPr>
            <a:r>
              <a:rPr lang="el-GR" altLang="en-US" sz="2800" dirty="0"/>
              <a:t>Αφαίρεση στομάχου, ζύγιση στομάχου πριν και μετά </a:t>
            </a:r>
            <a:r>
              <a:rPr lang="el-GR" altLang="en-US" sz="2800" dirty="0" smtClean="0"/>
              <a:t>την </a:t>
            </a:r>
            <a:r>
              <a:rPr lang="el-GR" altLang="en-US" sz="2800" dirty="0"/>
              <a:t>αφαίρεση του περιεχομένου του. </a:t>
            </a:r>
          </a:p>
          <a:p>
            <a:pPr marL="673200" indent="-457200" eaLnBrk="0" hangingPunct="0">
              <a:spcBef>
                <a:spcPts val="1200"/>
              </a:spcBef>
            </a:pPr>
            <a:r>
              <a:rPr lang="el-GR" altLang="en-US" sz="2800" dirty="0"/>
              <a:t>Παρατήρηση και καταγραφή στομαχικού περιεχομένου.</a:t>
            </a:r>
          </a:p>
          <a:p>
            <a:pPr marL="673200" indent="-457200" eaLnBrk="0" hangingPunct="0">
              <a:spcBef>
                <a:spcPts val="1200"/>
              </a:spcBef>
            </a:pPr>
            <a:r>
              <a:rPr lang="el-GR" altLang="en-US" sz="2800" dirty="0"/>
              <a:t>Διατήρησή του σε φιαλίδιο με φορμόλη 4%. </a:t>
            </a:r>
            <a:endParaRPr lang="el-GR" altLang="en-US" sz="2800" dirty="0">
              <a:cs typeface="Times New Roman" panose="02020603050405020304" pitchFamily="18" charset="0"/>
            </a:endParaRPr>
          </a:p>
          <a:p>
            <a:endParaRPr lang="el-GR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Προσδιορισμός ηλικίας</a:t>
            </a:r>
            <a:endParaRPr lang="el-GR" sz="4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Θέση περιεχομένου 6"/>
          <p:cNvSpPr>
            <a:spLocks noGrp="1"/>
          </p:cNvSpPr>
          <p:nvPr>
            <p:ph sz="quarter" idx="16"/>
          </p:nvPr>
        </p:nvSpPr>
        <p:spPr>
          <a:xfrm>
            <a:off x="628650" y="1866900"/>
            <a:ext cx="4303958" cy="2032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l-GR" sz="2000" dirty="0"/>
              <a:t>Οι άκανθες και οι σπόνδυλοι καθαρισμένοι μπορούν να τοποθετηθούν σε φακέλους με τον κωδικό του δείγματος, το μήκος, το βάρος και το φύλο του. </a:t>
            </a:r>
          </a:p>
          <a:p>
            <a:endParaRPr lang="el-GR" dirty="0"/>
          </a:p>
        </p:txBody>
      </p:sp>
      <p:pic>
        <p:nvPicPr>
          <p:cNvPr id="12" name="Θέση περιεχομένου 11"/>
          <p:cNvPicPr>
            <a:picLocks noGrp="1" noChangeAspect="1"/>
          </p:cNvPicPr>
          <p:nvPr>
            <p:ph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3630" y="4117205"/>
            <a:ext cx="1805608" cy="2032000"/>
          </a:xfrm>
        </p:spPr>
      </p:pic>
      <p:pic>
        <p:nvPicPr>
          <p:cNvPr id="11" name="Θέση περιεχομένου 10"/>
          <p:cNvPicPr>
            <a:picLocks noGrp="1" noChangeAspect="1"/>
          </p:cNvPicPr>
          <p:nvPr>
            <p:ph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6465" y="1847850"/>
            <a:ext cx="2334119" cy="2032000"/>
          </a:xfrm>
        </p:spPr>
      </p:pic>
      <p:pic>
        <p:nvPicPr>
          <p:cNvPr id="13" name="Θέση περιεχομένου 12"/>
          <p:cNvPicPr>
            <a:picLocks noGrp="1" noChangeAspect="1"/>
          </p:cNvPicPr>
          <p:nvPr>
            <p:ph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9223" y="4165643"/>
            <a:ext cx="2046760" cy="2032000"/>
          </a:xfrm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102225" y="3775891"/>
            <a:ext cx="3048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l-GR" altLang="en-US" sz="1600" dirty="0"/>
              <a:t>Άνω ουραίος λοβός σε τομή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-267769" y="5812655"/>
            <a:ext cx="3048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l-GR" altLang="en-US" sz="1600" dirty="0"/>
              <a:t>Σπόνδυλος καρχαρία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5777943" y="5814099"/>
            <a:ext cx="3048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l-GR" altLang="en-US" sz="1600" dirty="0"/>
              <a:t>Τρόποι τομής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38824" y="361389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33</a:t>
            </a:r>
            <a:endParaRPr lang="el-GR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4008951" y="589781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34</a:t>
            </a:r>
            <a:endParaRPr lang="el-GR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6238877" y="589781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35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xmlns="" val="3533167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Λειτουργία </a:t>
            </a:r>
            <a:r>
              <a:rPr lang="el-GR" sz="4000" dirty="0"/>
              <a:t>των αισθήσεων </a:t>
            </a:r>
            <a:r>
              <a:rPr lang="el-GR" sz="4000" dirty="0" smtClean="0"/>
              <a:t>στους </a:t>
            </a:r>
            <a:r>
              <a:rPr lang="el-GR" sz="4000" dirty="0" smtClean="0"/>
              <a:t>καρχαρίες αναφορικά με την απόσταση</a:t>
            </a:r>
            <a:endParaRPr lang="el-GR" sz="4000" dirty="0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258" y="2192216"/>
            <a:ext cx="8131484" cy="3425764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239953" y="5240215"/>
            <a:ext cx="364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36</a:t>
            </a:r>
            <a:endParaRPr lang="el-GR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98493" y="300406"/>
            <a:ext cx="8380268" cy="1325563"/>
          </a:xfrm>
        </p:spPr>
        <p:txBody>
          <a:bodyPr>
            <a:normAutofit/>
          </a:bodyPr>
          <a:lstStyle/>
          <a:p>
            <a:r>
              <a:rPr lang="el-GR" sz="4000" dirty="0"/>
              <a:t>Συστηματική κατάταξη </a:t>
            </a:r>
            <a:r>
              <a:rPr lang="el-GR" sz="4000" dirty="0" smtClean="0"/>
              <a:t>καρχαριών</a:t>
            </a:r>
            <a:r>
              <a:rPr lang="en-US" sz="4000" dirty="0" smtClean="0"/>
              <a:t> </a:t>
            </a:r>
            <a:endParaRPr lang="el-GR" sz="40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9316" y="1690689"/>
            <a:ext cx="6098622" cy="4505287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37938" y="59189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37</a:t>
            </a:r>
            <a:endParaRPr lang="el-GR" sz="12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Τέλος Παρουσίασης</a:t>
            </a:r>
            <a:endParaRPr lang="en-US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81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04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16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Σημείωμα Ιστορικού Εκδόσεων</a:t>
            </a:r>
            <a:r>
              <a:rPr lang="en-US" altLang="en-US" sz="4000" smtClean="0"/>
              <a:t> </a:t>
            </a:r>
            <a:r>
              <a:rPr lang="el-GR" altLang="en-US" sz="4000" smtClean="0"/>
              <a:t>Έργου</a:t>
            </a:r>
            <a:endParaRPr lang="en-US" altLang="en-US" sz="4000" smtClean="0"/>
          </a:p>
        </p:txBody>
      </p:sp>
      <p:sp useBgFill="1">
        <p:nvSpPr>
          <p:cNvPr id="112643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l-GR" altLang="en-US" sz="2000" smtClean="0"/>
              <a:t>Το παρόν έργο αποτελεί την έκδοση 1.0.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1η. Εργαστηριακή Άσκηση Μορφολογίας , Βιολογίας Χονδριχθύων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1F546-0C8F-4432-ACA8-6C0ADB8BBB42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Σημείωμα Αναφοράς</a:t>
            </a:r>
            <a:endParaRPr lang="en-US" altLang="en-US" sz="4000" smtClean="0"/>
          </a:p>
        </p:txBody>
      </p:sp>
      <p:sp useBgFill="1">
        <p:nvSpPr>
          <p:cNvPr id="11366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altLang="en-US" sz="2000" dirty="0" err="1" smtClean="0"/>
              <a:t>Copyright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Εθνικόν</a:t>
            </a:r>
            <a:r>
              <a:rPr lang="el-GR" altLang="en-US" sz="2000" dirty="0" smtClean="0"/>
              <a:t> και </a:t>
            </a:r>
            <a:r>
              <a:rPr lang="el-GR" altLang="en-US" sz="2000" dirty="0" err="1" smtClean="0"/>
              <a:t>Καποδιστριακόν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Πανεπιστήμιον</a:t>
            </a:r>
            <a:r>
              <a:rPr lang="el-GR" altLang="en-US" sz="2000" dirty="0" smtClean="0"/>
              <a:t> Αθηνών</a:t>
            </a:r>
            <a:r>
              <a:rPr lang="en-US" altLang="en-US" sz="2000" dirty="0" smtClean="0"/>
              <a:t>, </a:t>
            </a:r>
            <a:r>
              <a:rPr lang="el-GR" altLang="en-US" sz="2000" dirty="0" smtClean="0"/>
              <a:t>Περσεφόνη Μεγαλοφώνου, Επίκουρη Καθηγήτρια. «Ιχθυολογία.</a:t>
            </a:r>
            <a:r>
              <a:rPr lang="el-GR" altLang="en-US" sz="2000" dirty="0" smtClean="0">
                <a:solidFill>
                  <a:srgbClr val="FF0000"/>
                </a:solidFill>
              </a:rPr>
              <a:t> </a:t>
            </a:r>
            <a:r>
              <a:rPr lang="el-GR" altLang="en-US" sz="2000" dirty="0" smtClean="0"/>
              <a:t>Ενότητα </a:t>
            </a:r>
            <a:r>
              <a:rPr lang="en-US" altLang="en-US" sz="2000" dirty="0" smtClean="0"/>
              <a:t>1</a:t>
            </a:r>
            <a:r>
              <a:rPr lang="el-GR" altLang="en-US" sz="2000" dirty="0" smtClean="0"/>
              <a:t>η. Εργαστηριακή Άσκηση Μορφολογίας, Βιολογίας </a:t>
            </a:r>
            <a:r>
              <a:rPr lang="el-GR" altLang="en-US" sz="2000" dirty="0" err="1" smtClean="0"/>
              <a:t>Χονδριχθύων</a:t>
            </a:r>
            <a:r>
              <a:rPr lang="el-GR" altLang="en-US" sz="2000" dirty="0" smtClean="0"/>
              <a:t>». Έκδοση: 1.0. Αθήνα 201</a:t>
            </a:r>
            <a:r>
              <a:rPr lang="en-US" altLang="en-US" sz="2000" dirty="0" smtClean="0"/>
              <a:t>5</a:t>
            </a:r>
            <a:r>
              <a:rPr lang="el-GR" altLang="en-US" sz="2000" dirty="0" smtClean="0"/>
              <a:t>. Διαθέσιμο από τη δικτυακή διεύθυνση: </a:t>
            </a:r>
            <a:r>
              <a:rPr lang="en-GB" altLang="en-US" sz="2000" dirty="0"/>
              <a:t>http://</a:t>
            </a:r>
            <a:r>
              <a:rPr lang="en-GB" altLang="en-US" sz="2000" dirty="0" smtClean="0"/>
              <a:t>opencourses.uoa.gr/courses/BIOL1</a:t>
            </a:r>
            <a:r>
              <a:rPr lang="el-GR" altLang="en-US" sz="2000" dirty="0" smtClean="0"/>
              <a:t>01</a:t>
            </a:r>
            <a:r>
              <a:rPr lang="en-GB" altLang="en-US" sz="2000" dirty="0" smtClean="0"/>
              <a:t>/</a:t>
            </a:r>
            <a:r>
              <a:rPr lang="el-GR" altLang="en-US" sz="2000" dirty="0" smtClean="0"/>
              <a:t>.</a:t>
            </a:r>
          </a:p>
          <a:p>
            <a:pPr marL="0" indent="0"/>
            <a:endParaRPr lang="el-GR" altLang="en-US" dirty="0" smtClean="0"/>
          </a:p>
          <a:p>
            <a:pPr marL="0" indent="0"/>
            <a:endParaRPr lang="en-US" alt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1η. Εργαστηριακή Άσκηση Μορφολογίας , Βιολογίας Χονδριχθύων</a:t>
            </a:r>
            <a:endParaRPr lang="el-GR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EBA9A-717F-4E81-A601-969B4396BD57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9850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>Αδειοδότησης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4" y="1066800"/>
            <a:ext cx="8305801" cy="2110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4320" y="2776024"/>
            <a:ext cx="1405355" cy="4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025" y="3267074"/>
            <a:ext cx="8543926" cy="29337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101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/>
              <a:t>Διατήρηση </a:t>
            </a:r>
            <a:r>
              <a:rPr lang="el-GR" b="1" dirty="0" smtClean="0"/>
              <a:t>Σημειωμάτων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16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 smtClean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(1/</a:t>
            </a:r>
            <a:r>
              <a:rPr lang="el-GR" sz="4000" b="1" dirty="0" smtClean="0"/>
              <a:t>8</a:t>
            </a:r>
            <a:r>
              <a:rPr lang="en-US" sz="4000" b="1" dirty="0" smtClean="0"/>
              <a:t>)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l-GR" sz="1600" b="1" dirty="0" smtClean="0"/>
              <a:t>Εικόνα 1:</a:t>
            </a:r>
            <a:r>
              <a:rPr lang="el-GR" sz="1600" dirty="0" smtClean="0"/>
              <a:t> </a:t>
            </a:r>
            <a:r>
              <a:rPr lang="en-US" sz="1600" dirty="0" smtClean="0"/>
              <a:t>Copyright</a:t>
            </a:r>
            <a:r>
              <a:rPr lang="el-GR" sz="1600" dirty="0" smtClean="0"/>
              <a:t> 2014. </a:t>
            </a:r>
            <a:r>
              <a:rPr lang="en-US" sz="1600" dirty="0" smtClean="0"/>
              <a:t>LauraRamirez.deviantart.com All rights reserved</a:t>
            </a:r>
            <a:r>
              <a:rPr lang="en-US" sz="1600" smtClean="0"/>
              <a:t>. </a:t>
            </a:r>
            <a:endParaRPr lang="el-GR" sz="1600" dirty="0"/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n-US" sz="1600" b="1" dirty="0"/>
              <a:t>2</a:t>
            </a:r>
            <a:r>
              <a:rPr lang="el-GR" sz="1600" b="1" dirty="0"/>
              <a:t>. </a:t>
            </a:r>
            <a:r>
              <a:rPr lang="en-US" sz="1600" dirty="0"/>
              <a:t>© 2015 </a:t>
            </a:r>
            <a:r>
              <a:rPr lang="en-US" sz="1600" dirty="0" err="1"/>
              <a:t>StudyBlue</a:t>
            </a:r>
            <a:r>
              <a:rPr lang="en-US" sz="1600" dirty="0"/>
              <a:t> Inc. All rights reserved.</a:t>
            </a:r>
            <a:r>
              <a:rPr lang="el-GR" sz="1600" dirty="0"/>
              <a:t>Σύνδεσμος:</a:t>
            </a:r>
            <a:r>
              <a:rPr lang="en-US" sz="1600" dirty="0"/>
              <a:t> https://www.studyblue.com/notes/note/n/animal-midterm2/deck/10260624</a:t>
            </a:r>
            <a:r>
              <a:rPr lang="el-GR" sz="1600" dirty="0"/>
              <a:t> Πηγή:</a:t>
            </a:r>
            <a:r>
              <a:rPr lang="en-US" sz="1600" dirty="0"/>
              <a:t> https://www.studyblue.com/</a:t>
            </a:r>
            <a:endParaRPr lang="el-GR" sz="1600" dirty="0"/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n-US" sz="1600" b="1" dirty="0"/>
              <a:t>3</a:t>
            </a:r>
            <a:r>
              <a:rPr lang="el-GR" sz="1600" b="1" dirty="0"/>
              <a:t>.</a:t>
            </a:r>
            <a:r>
              <a:rPr lang="en-US" sz="1600" b="1" dirty="0"/>
              <a:t> </a:t>
            </a:r>
            <a:r>
              <a:rPr lang="en-US" sz="1600" dirty="0"/>
              <a:t>© Canadian Shark Research Lab. </a:t>
            </a:r>
            <a:r>
              <a:rPr lang="el-GR" sz="1600" dirty="0"/>
              <a:t>Σύνδεσμος: </a:t>
            </a:r>
            <a:r>
              <a:rPr lang="en-US" sz="1600" dirty="0"/>
              <a:t>http://reptiles-auvergne.forumgratuit.org/t318-accouplement-et-reproduction-requins. </a:t>
            </a:r>
            <a:r>
              <a:rPr lang="el-GR" sz="1600" dirty="0"/>
              <a:t>Πηγή:</a:t>
            </a:r>
            <a:r>
              <a:rPr lang="en-US" sz="1600" dirty="0"/>
              <a:t> http://reptiles-auvergne.forumgratuit.org/.</a:t>
            </a:r>
            <a:endParaRPr lang="el-GR" sz="1600" dirty="0"/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n-US" sz="1600" b="1" dirty="0"/>
              <a:t>4</a:t>
            </a:r>
            <a:r>
              <a:rPr lang="el-GR" sz="1600" b="1" dirty="0"/>
              <a:t>. </a:t>
            </a:r>
            <a:r>
              <a:rPr lang="en-US" sz="1600" dirty="0"/>
              <a:t>© Canadian Shark Research Lab. </a:t>
            </a:r>
            <a:r>
              <a:rPr lang="el-GR" sz="1600" dirty="0"/>
              <a:t>Σύνδεσμος: </a:t>
            </a:r>
            <a:r>
              <a:rPr lang="en-US" sz="1600" dirty="0"/>
              <a:t>http://reptiles-auvergne.forumgratuit.org/t318-accouplement-et-reproduction-requins. </a:t>
            </a:r>
            <a:r>
              <a:rPr lang="el-GR" sz="1600" dirty="0"/>
              <a:t>Πηγή:</a:t>
            </a:r>
            <a:r>
              <a:rPr lang="en-US" sz="1600" dirty="0"/>
              <a:t> http://reptiles-auvergne.forumgratuit.org/.</a:t>
            </a:r>
            <a:endParaRPr lang="el-GR" sz="1600" dirty="0"/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n-US" sz="1600" b="1" dirty="0"/>
              <a:t>5</a:t>
            </a:r>
            <a:r>
              <a:rPr lang="el-GR" sz="1600" b="1" dirty="0"/>
              <a:t>. </a:t>
            </a:r>
            <a:r>
              <a:rPr lang="en-US" sz="1600" dirty="0"/>
              <a:t>Spiny Dogfish </a:t>
            </a:r>
            <a:r>
              <a:rPr lang="en-US" sz="1600" dirty="0" err="1"/>
              <a:t>denticles</a:t>
            </a:r>
            <a:r>
              <a:rPr lang="en-US" sz="1600" dirty="0"/>
              <a:t> (180X). © Canadian Shark Research Lab. </a:t>
            </a:r>
            <a:r>
              <a:rPr lang="el-GR" sz="1600" dirty="0"/>
              <a:t>Σύνδεσμος: </a:t>
            </a:r>
            <a:r>
              <a:rPr lang="en-US" sz="1600" dirty="0"/>
              <a:t>http://www.bio.gc.ca/sharks/anatomy-anatomie/skin-peau-en.php. </a:t>
            </a:r>
            <a:r>
              <a:rPr lang="el-GR" sz="1600" dirty="0"/>
              <a:t>Πηγή:</a:t>
            </a:r>
            <a:r>
              <a:rPr lang="en-US" sz="1600" dirty="0"/>
              <a:t> http://www.bio.gc.ca. 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/>
              <a:t>Εικόνα </a:t>
            </a:r>
            <a:r>
              <a:rPr lang="en-US" sz="1600" b="1" dirty="0"/>
              <a:t>6</a:t>
            </a:r>
            <a:r>
              <a:rPr lang="el-GR" sz="1600" b="1" dirty="0"/>
              <a:t>. </a:t>
            </a:r>
            <a:r>
              <a:rPr lang="en-US" sz="1600" dirty="0" err="1"/>
              <a:t>Porbeagle</a:t>
            </a:r>
            <a:r>
              <a:rPr lang="en-US" sz="1600" dirty="0"/>
              <a:t> </a:t>
            </a:r>
            <a:r>
              <a:rPr lang="en-US" sz="1600" dirty="0" err="1"/>
              <a:t>denticles</a:t>
            </a:r>
            <a:r>
              <a:rPr lang="en-US" sz="1600" dirty="0"/>
              <a:t> (200X). © Canadian Shark Research Lab. </a:t>
            </a:r>
            <a:r>
              <a:rPr lang="el-GR" sz="1600" dirty="0"/>
              <a:t>Σύνδεσμος: </a:t>
            </a:r>
            <a:r>
              <a:rPr lang="en-US" sz="1600" dirty="0"/>
              <a:t>http://www.bio.gc.ca/sharks/anatomy-anatomie/skin-peau-en.php. </a:t>
            </a:r>
            <a:r>
              <a:rPr lang="el-GR" sz="1600" dirty="0"/>
              <a:t>Πηγή:</a:t>
            </a:r>
            <a:r>
              <a:rPr lang="en-US" sz="1600" dirty="0"/>
              <a:t> http://www.bio.gc.ca. 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30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(</a:t>
            </a:r>
            <a:r>
              <a:rPr lang="el-GR" sz="4000" b="1" dirty="0" smtClean="0"/>
              <a:t>2</a:t>
            </a:r>
            <a:r>
              <a:rPr lang="en-US" sz="4000" b="1" dirty="0" smtClean="0"/>
              <a:t>/</a:t>
            </a:r>
            <a:r>
              <a:rPr lang="el-GR" sz="4000" b="1" dirty="0" smtClean="0"/>
              <a:t>8</a:t>
            </a:r>
            <a:r>
              <a:rPr lang="en-US" sz="4000" b="1" dirty="0" smtClean="0"/>
              <a:t>)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</a:t>
            </a:r>
            <a:r>
              <a:rPr lang="el-GR" sz="2000" dirty="0" smtClean="0"/>
              <a:t>:</a:t>
            </a:r>
            <a:endParaRPr lang="el-GR" sz="2000" dirty="0"/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/>
              <a:t>Εικόνα 7. </a:t>
            </a:r>
            <a:r>
              <a:rPr lang="el-GR" sz="1600" dirty="0"/>
              <a:t>© </a:t>
            </a:r>
            <a:r>
              <a:rPr lang="en-US" sz="1600" dirty="0"/>
              <a:t>Fossiel.net Team. </a:t>
            </a:r>
            <a:r>
              <a:rPr lang="el-GR" sz="1600" dirty="0"/>
              <a:t>Σύνδεσμος: </a:t>
            </a:r>
            <a:r>
              <a:rPr lang="en-US" sz="1600" dirty="0"/>
              <a:t>http://english.fossiel.net/forums/viewtopic.php?TopicID=3098. </a:t>
            </a:r>
            <a:r>
              <a:rPr lang="el-GR" sz="1600" dirty="0"/>
              <a:t>Πηγή:</a:t>
            </a:r>
            <a:r>
              <a:rPr lang="en-US" sz="1600" dirty="0"/>
              <a:t>http://english.fossiel.net.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n-US" sz="1600" b="1" dirty="0"/>
              <a:t>8</a:t>
            </a:r>
            <a:r>
              <a:rPr lang="el-GR" sz="1600" b="1" dirty="0"/>
              <a:t>. </a:t>
            </a:r>
            <a:r>
              <a:rPr lang="en-US" sz="1600" dirty="0"/>
              <a:t>© 1999-2015 Antonio </a:t>
            </a:r>
            <a:r>
              <a:rPr lang="en-US" sz="1600" dirty="0" err="1"/>
              <a:t>Nonnis</a:t>
            </a:r>
            <a:r>
              <a:rPr lang="en-US" sz="1600" dirty="0"/>
              <a:t>.  </a:t>
            </a:r>
            <a:r>
              <a:rPr lang="el-GR" sz="1600" dirty="0"/>
              <a:t>Σύνδεσμος: </a:t>
            </a:r>
            <a:r>
              <a:rPr lang="en-US" sz="1600" dirty="0"/>
              <a:t>http://www.squali.com/biologia_degli_squali/anatomia_degli_squali/denti_degli_squali.php. </a:t>
            </a:r>
            <a:r>
              <a:rPr lang="el-GR" sz="1600" dirty="0"/>
              <a:t>Πηγή:</a:t>
            </a:r>
            <a:r>
              <a:rPr lang="en-US" sz="1600" dirty="0"/>
              <a:t> http://www.squali.com.</a:t>
            </a:r>
            <a:endParaRPr lang="el-GR" sz="1600" dirty="0"/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n-US" sz="1600" b="1" dirty="0"/>
              <a:t>9</a:t>
            </a:r>
            <a:r>
              <a:rPr lang="el-GR" sz="1600" b="1" dirty="0"/>
              <a:t>. </a:t>
            </a:r>
            <a:r>
              <a:rPr lang="fr-FR" sz="1600" dirty="0"/>
              <a:t>Ampoules de </a:t>
            </a:r>
            <a:r>
              <a:rPr lang="fr-FR" sz="1600" dirty="0" err="1"/>
              <a:t>Lorenzini</a:t>
            </a:r>
            <a:r>
              <a:rPr lang="fr-FR" sz="1600" dirty="0"/>
              <a:t> sur un requin-taupe commun. © Canadian Shark </a:t>
            </a:r>
            <a:r>
              <a:rPr lang="fr-FR" sz="1600" dirty="0" err="1"/>
              <a:t>Research</a:t>
            </a:r>
            <a:r>
              <a:rPr lang="fr-FR" sz="1600" dirty="0"/>
              <a:t> Lab. </a:t>
            </a:r>
            <a:r>
              <a:rPr lang="el-GR" sz="1600" dirty="0"/>
              <a:t>Σύνδεσμος:</a:t>
            </a:r>
            <a:r>
              <a:rPr lang="en-US" sz="1600" dirty="0"/>
              <a:t> http://www.bio.gc.ca/sharks/anatomy-anatomie/ampullae-ampoules-fr.php.</a:t>
            </a:r>
            <a:r>
              <a:rPr lang="el-GR" sz="1600" dirty="0"/>
              <a:t> Πηγή:</a:t>
            </a:r>
            <a:r>
              <a:rPr lang="en-US" sz="1600" dirty="0"/>
              <a:t> http://www.bio.gc.ca.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n-US" sz="1600" b="1" dirty="0"/>
              <a:t>10</a:t>
            </a:r>
            <a:r>
              <a:rPr lang="el-GR" sz="1600" b="1" dirty="0"/>
              <a:t>. </a:t>
            </a:r>
            <a:r>
              <a:rPr lang="en-US" sz="1600" dirty="0"/>
              <a:t>© </a:t>
            </a:r>
            <a:r>
              <a:rPr lang="en-US" sz="1600" dirty="0" smtClean="0"/>
              <a:t>2015 Biomimetic </a:t>
            </a:r>
            <a:r>
              <a:rPr lang="en-US" sz="1600" dirty="0"/>
              <a:t>Design. </a:t>
            </a:r>
            <a:r>
              <a:rPr lang="el-GR" sz="1600" dirty="0"/>
              <a:t>Σύνδεσμος: </a:t>
            </a:r>
            <a:r>
              <a:rPr lang="en-US" sz="1600" dirty="0"/>
              <a:t>http://www.levinegabriella.com/exploringbiomimicry/itp/electroreception-locator/. </a:t>
            </a:r>
            <a:r>
              <a:rPr lang="el-GR" sz="1600" dirty="0"/>
              <a:t>Πηγή:</a:t>
            </a:r>
            <a:r>
              <a:rPr lang="en-US" sz="1600" dirty="0"/>
              <a:t> http://www.levinegabriella.com. </a:t>
            </a:r>
            <a:endParaRPr lang="el-GR" sz="1600" dirty="0"/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n-US" sz="1600" b="1" dirty="0"/>
              <a:t>11</a:t>
            </a:r>
            <a:r>
              <a:rPr lang="el-GR" sz="1600" b="1" dirty="0"/>
              <a:t>.</a:t>
            </a:r>
            <a:r>
              <a:rPr lang="en-US" sz="1600" b="1" dirty="0"/>
              <a:t> </a:t>
            </a:r>
            <a:r>
              <a:rPr lang="en-US" sz="1600" dirty="0"/>
              <a:t>Photo modified from Sharks, Editor John D. Stevens. 1987. Facts on File Inc. New York, NY. © Canadian Shark Research Lab. </a:t>
            </a:r>
            <a:r>
              <a:rPr lang="el-GR" sz="1600" dirty="0"/>
              <a:t> Σύνδεσμος:</a:t>
            </a:r>
            <a:r>
              <a:rPr lang="en-US" sz="1600" dirty="0"/>
              <a:t> http://www.bio.gc.ca/sharks/reproduction-en.php. </a:t>
            </a:r>
            <a:r>
              <a:rPr lang="el-GR" sz="1600" dirty="0"/>
              <a:t> Πηγή:</a:t>
            </a:r>
            <a:r>
              <a:rPr lang="en-US" sz="1600" dirty="0"/>
              <a:t>http</a:t>
            </a:r>
            <a:r>
              <a:rPr lang="en-US" sz="1600"/>
              <a:t>://</a:t>
            </a:r>
            <a:r>
              <a:rPr lang="en-US" sz="1600" smtClean="0"/>
              <a:t>www.bio.gc.ca.</a:t>
            </a:r>
            <a:endParaRPr lang="el-GR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l-GR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036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(</a:t>
            </a:r>
            <a:r>
              <a:rPr lang="el-GR" sz="4000" b="1" dirty="0" smtClean="0"/>
              <a:t>3</a:t>
            </a:r>
            <a:r>
              <a:rPr lang="en-US" sz="4000" b="1" dirty="0" smtClean="0"/>
              <a:t>/</a:t>
            </a:r>
            <a:r>
              <a:rPr lang="el-GR" sz="4000" b="1" dirty="0" smtClean="0"/>
              <a:t>8</a:t>
            </a:r>
            <a:r>
              <a:rPr lang="en-US" sz="4000" b="1" dirty="0" smtClean="0"/>
              <a:t>)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/>
              <a:t>Εικόνα 12. </a:t>
            </a:r>
            <a:r>
              <a:rPr lang="en-US" sz="1600" dirty="0"/>
              <a:t>Oeuf </a:t>
            </a:r>
            <a:r>
              <a:rPr lang="en-US" sz="1600" dirty="0" err="1"/>
              <a:t>encapsulé</a:t>
            </a:r>
            <a:r>
              <a:rPr lang="en-US" sz="1600" dirty="0"/>
              <a:t> </a:t>
            </a:r>
            <a:r>
              <a:rPr lang="en-US" sz="1600" dirty="0" err="1"/>
              <a:t>d'une</a:t>
            </a:r>
            <a:r>
              <a:rPr lang="en-US" sz="1600" dirty="0"/>
              <a:t> </a:t>
            </a:r>
            <a:r>
              <a:rPr lang="en-US" sz="1600" dirty="0" err="1"/>
              <a:t>Holbiche</a:t>
            </a:r>
            <a:r>
              <a:rPr lang="en-US" sz="1600" dirty="0"/>
              <a:t> à </a:t>
            </a:r>
            <a:r>
              <a:rPr lang="en-US" sz="1600" dirty="0" err="1"/>
              <a:t>damier</a:t>
            </a:r>
            <a:r>
              <a:rPr lang="en-US" sz="1600" dirty="0"/>
              <a:t>. </a:t>
            </a:r>
            <a:r>
              <a:rPr lang="el-GR" sz="1600" dirty="0"/>
              <a:t>Σύνδεσμος:</a:t>
            </a:r>
            <a:r>
              <a:rPr lang="en-US" sz="1600" dirty="0"/>
              <a:t>http://larmeedes12requins.e-monsite.com/pages/reproduction-des-requins.html.  </a:t>
            </a:r>
            <a:r>
              <a:rPr lang="el-GR" sz="1600" dirty="0"/>
              <a:t>Πηγή:</a:t>
            </a:r>
            <a:r>
              <a:rPr lang="en-US" sz="1600" dirty="0"/>
              <a:t>http://larmeedes12requins.e-monsite.com.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l-GR" sz="1600" b="1" dirty="0"/>
              <a:t>13. </a:t>
            </a:r>
            <a:r>
              <a:rPr lang="en-US" sz="1600" dirty="0"/>
              <a:t>FLV Computer©Copyright2007-2015. </a:t>
            </a:r>
            <a:r>
              <a:rPr lang="el-GR" sz="1600" dirty="0"/>
              <a:t>Σύνδεσμος:</a:t>
            </a:r>
            <a:r>
              <a:rPr lang="en-US" sz="1600" dirty="0"/>
              <a:t>http://www.requins.eu/html/predateurs_nat.html.  </a:t>
            </a:r>
            <a:r>
              <a:rPr lang="el-GR" sz="1600" dirty="0"/>
              <a:t>Πηγή: </a:t>
            </a:r>
            <a:r>
              <a:rPr lang="en-US" sz="1600" dirty="0"/>
              <a:t>http://www.requins.eu.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l-GR" sz="1600" b="1" dirty="0"/>
              <a:t>14. </a:t>
            </a:r>
            <a:r>
              <a:rPr lang="en-US" sz="1600" dirty="0"/>
              <a:t>Newborn Spiny Dogfish, Squalus </a:t>
            </a:r>
            <a:r>
              <a:rPr lang="en-US" sz="1600" dirty="0" err="1"/>
              <a:t>acanthias</a:t>
            </a:r>
            <a:r>
              <a:rPr lang="en-US" sz="1600" dirty="0"/>
              <a:t>, with yolk sac still attached. © Jeff </a:t>
            </a:r>
            <a:r>
              <a:rPr lang="en-US" sz="1600" dirty="0" err="1"/>
              <a:t>Rottman</a:t>
            </a:r>
            <a:r>
              <a:rPr lang="en-US" sz="1600" dirty="0"/>
              <a:t>, gettyimages.com. http://www.gettyimages.com/Corporate/LicenseAgreements.aspx#RM.   </a:t>
            </a:r>
            <a:r>
              <a:rPr lang="el-GR" sz="1600" dirty="0"/>
              <a:t>Σύνδεσμος: </a:t>
            </a:r>
            <a:r>
              <a:rPr lang="en-US" sz="1600" dirty="0"/>
              <a:t>http://www.gettyimages.com/detail/photo/newborn-spiny-dogfish-squalus-acanthias-high-res-stock-photography/128106696. </a:t>
            </a:r>
            <a:r>
              <a:rPr lang="el-GR" sz="1600" dirty="0"/>
              <a:t>Πηγή: </a:t>
            </a:r>
            <a:r>
              <a:rPr lang="en-US" sz="1600" dirty="0"/>
              <a:t>http://www.gettyimages.com.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l-GR" sz="1600" b="1" dirty="0"/>
              <a:t>15. </a:t>
            </a:r>
            <a:r>
              <a:rPr lang="el-GR" sz="1600" dirty="0"/>
              <a:t>© 2015 </a:t>
            </a:r>
            <a:r>
              <a:rPr lang="en-US" sz="1600" dirty="0" err="1"/>
              <a:t>StudyBlue</a:t>
            </a:r>
            <a:r>
              <a:rPr lang="en-US" sz="1600" dirty="0"/>
              <a:t> Inc.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https://www.studyblue.com/notes/note/n/animal-midterm2/deck/10260624. </a:t>
            </a:r>
            <a:r>
              <a:rPr lang="el-GR" sz="1600" dirty="0"/>
              <a:t>Πηγή: </a:t>
            </a:r>
            <a:r>
              <a:rPr lang="en-US" sz="1600" dirty="0"/>
              <a:t>https://www.studyblue.com/.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l-GR" sz="1600" b="1" dirty="0"/>
              <a:t>16. </a:t>
            </a:r>
            <a:r>
              <a:rPr lang="en-US" sz="1600" dirty="0"/>
              <a:t>Photo </a:t>
            </a:r>
            <a:r>
              <a:rPr lang="en-US" sz="1600" dirty="0" err="1"/>
              <a:t>montrant</a:t>
            </a:r>
            <a:r>
              <a:rPr lang="en-US" sz="1600" dirty="0"/>
              <a:t> le foie d'un </a:t>
            </a:r>
            <a:r>
              <a:rPr lang="en-US" sz="1600" dirty="0" err="1"/>
              <a:t>requin</a:t>
            </a:r>
            <a:r>
              <a:rPr lang="en-US" sz="1600" dirty="0"/>
              <a:t>-taupe </a:t>
            </a:r>
            <a:r>
              <a:rPr lang="en-US" sz="1600" dirty="0" err="1"/>
              <a:t>commun</a:t>
            </a:r>
            <a:r>
              <a:rPr lang="en-US" sz="1600" dirty="0"/>
              <a:t> (</a:t>
            </a:r>
            <a:r>
              <a:rPr lang="en-US" sz="1600" dirty="0" err="1"/>
              <a:t>mâle</a:t>
            </a:r>
            <a:r>
              <a:rPr lang="en-US" sz="1600" dirty="0"/>
              <a:t> </a:t>
            </a:r>
            <a:r>
              <a:rPr lang="en-US" sz="1600" dirty="0" err="1"/>
              <a:t>adulte</a:t>
            </a:r>
            <a:r>
              <a:rPr lang="en-US" sz="1600" dirty="0"/>
              <a:t>). © 2003 Canadian Shark Research Lab. </a:t>
            </a:r>
            <a:r>
              <a:rPr lang="el-GR" sz="1600" dirty="0"/>
              <a:t>Σύνδεσμος: </a:t>
            </a:r>
            <a:r>
              <a:rPr lang="en-US" sz="1600" dirty="0"/>
              <a:t>http://www.bio.gc.ca/sharks/anatomy-anatomie/internal-interne-fr.php. </a:t>
            </a:r>
            <a:r>
              <a:rPr lang="el-GR" sz="1600" dirty="0"/>
              <a:t>Πηγή: </a:t>
            </a:r>
            <a:r>
              <a:rPr lang="en-US" sz="1600" dirty="0"/>
              <a:t>http://</a:t>
            </a:r>
            <a:r>
              <a:rPr lang="en-US" sz="1600" dirty="0" smtClean="0"/>
              <a:t>www.bio.gc.ca.</a:t>
            </a: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/>
              <a:t>Ενότητα 1η. Εργαστηριακή Άσκηση Μορφολογίας , Βιολογίας </a:t>
            </a:r>
            <a:r>
              <a:rPr lang="el-GR" dirty="0" err="1" smtClean="0"/>
              <a:t>Χονδριχθύων</a:t>
            </a:r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663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Εργασίες Άσκησης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16000" lvl="1" eaLnBrk="0" hangingPunct="0">
              <a:spcBef>
                <a:spcPts val="1200"/>
              </a:spcBef>
              <a:buClr>
                <a:schemeClr val="tx1"/>
              </a:buClr>
            </a:pPr>
            <a:r>
              <a:rPr lang="el-GR" altLang="en-US" sz="2400" dirty="0"/>
              <a:t>Θα γίνουν παρατηρήσεις των εξωτερικών μορφολογικών </a:t>
            </a:r>
            <a:r>
              <a:rPr lang="el-GR" altLang="en-US" sz="2400" dirty="0" smtClean="0"/>
              <a:t>γνωρισμάτων.</a:t>
            </a:r>
            <a:endParaRPr lang="el-GR" altLang="en-US" sz="2400" dirty="0"/>
          </a:p>
          <a:p>
            <a:pPr marL="216000" lvl="1" eaLnBrk="0" hangingPunct="0">
              <a:spcBef>
                <a:spcPts val="1200"/>
              </a:spcBef>
              <a:buClr>
                <a:schemeClr val="tx1"/>
              </a:buClr>
            </a:pPr>
            <a:r>
              <a:rPr lang="el-GR" altLang="en-US" sz="2400" dirty="0"/>
              <a:t>Θα πραγματοποιηθούν οι μετρήσεις των διαφόρων σωματομετρικών και μεριστικών χαρακτηριστικών του εξεταζόμενου αντιπροσώπου και θα καταχωρηθούν σε πίνακα καταγραφής στοιχείων και </a:t>
            </a:r>
            <a:r>
              <a:rPr lang="el-GR" altLang="en-US" sz="2400" dirty="0" smtClean="0"/>
              <a:t>μετρήσεων.</a:t>
            </a:r>
            <a:endParaRPr lang="el-GR" altLang="en-US" sz="2400" dirty="0"/>
          </a:p>
          <a:p>
            <a:pPr marL="216000" lvl="1" eaLnBrk="0" hangingPunct="0">
              <a:spcBef>
                <a:spcPts val="1200"/>
              </a:spcBef>
              <a:buClr>
                <a:schemeClr val="tx1"/>
              </a:buClr>
            </a:pPr>
            <a:r>
              <a:rPr lang="el-GR" altLang="en-US" sz="2400" dirty="0"/>
              <a:t>Θα γίνει ανατομή και παρατηρήσεις των εσωτερικών </a:t>
            </a:r>
            <a:r>
              <a:rPr lang="el-GR" altLang="en-US" sz="2400" dirty="0" smtClean="0"/>
              <a:t>οργάνων.</a:t>
            </a:r>
            <a:endParaRPr lang="el-GR" altLang="en-US" sz="2400" dirty="0"/>
          </a:p>
          <a:p>
            <a:pPr marL="216000" lvl="1" eaLnBrk="0" hangingPunct="0">
              <a:spcBef>
                <a:spcPts val="1200"/>
              </a:spcBef>
              <a:buClr>
                <a:schemeClr val="tx1"/>
              </a:buClr>
            </a:pPr>
            <a:r>
              <a:rPr lang="el-GR" altLang="en-US" sz="2400" dirty="0"/>
              <a:t>θα διερευνηθεί η στρατηγική αναπαραγωγής του είδους και θα εκτιμηθεί η γεννητική ωριμότητα του </a:t>
            </a:r>
            <a:r>
              <a:rPr lang="el-GR" altLang="en-US" sz="2400" dirty="0" smtClean="0"/>
              <a:t>ατόμου.</a:t>
            </a:r>
            <a:endParaRPr lang="el-GR" altLang="en-US" sz="2400" dirty="0"/>
          </a:p>
          <a:p>
            <a:pPr marL="216000">
              <a:spcBef>
                <a:spcPts val="1200"/>
              </a:spcBef>
            </a:pPr>
            <a:endParaRPr lang="el-GR" sz="24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(</a:t>
            </a:r>
            <a:r>
              <a:rPr lang="el-GR" sz="4000" b="1" dirty="0" smtClean="0"/>
              <a:t>4</a:t>
            </a:r>
            <a:r>
              <a:rPr lang="en-US" sz="4000" b="1" dirty="0" smtClean="0"/>
              <a:t>/</a:t>
            </a:r>
            <a:r>
              <a:rPr lang="el-GR" sz="4000" b="1" dirty="0" smtClean="0"/>
              <a:t>8</a:t>
            </a:r>
            <a:r>
              <a:rPr lang="en-US" sz="4000" b="1" dirty="0" smtClean="0"/>
              <a:t>)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l-GR" sz="1600" b="1" dirty="0"/>
              <a:t>17. </a:t>
            </a:r>
            <a:r>
              <a:rPr lang="en-US" sz="1600" dirty="0"/>
              <a:t>Photo </a:t>
            </a:r>
            <a:r>
              <a:rPr lang="en-US" sz="1600" dirty="0" err="1"/>
              <a:t>montrant</a:t>
            </a:r>
            <a:r>
              <a:rPr lang="en-US" sz="1600" dirty="0"/>
              <a:t> </a:t>
            </a:r>
            <a:r>
              <a:rPr lang="en-US" sz="1600" dirty="0" err="1"/>
              <a:t>l'épididyme</a:t>
            </a:r>
            <a:r>
              <a:rPr lang="en-US" sz="1600" dirty="0"/>
              <a:t>, </a:t>
            </a:r>
            <a:r>
              <a:rPr lang="en-US" sz="1600" dirty="0" err="1"/>
              <a:t>l'organe</a:t>
            </a:r>
            <a:r>
              <a:rPr lang="en-US" sz="1600" dirty="0"/>
              <a:t> </a:t>
            </a:r>
            <a:r>
              <a:rPr lang="en-US" sz="1600" dirty="0" err="1"/>
              <a:t>épigonal</a:t>
            </a:r>
            <a:r>
              <a:rPr lang="en-US" sz="1600" dirty="0"/>
              <a:t>, le </a:t>
            </a:r>
            <a:r>
              <a:rPr lang="en-US" sz="1600" dirty="0" err="1"/>
              <a:t>testicule</a:t>
            </a:r>
            <a:r>
              <a:rPr lang="en-US" sz="1600" dirty="0"/>
              <a:t>, le </a:t>
            </a:r>
            <a:r>
              <a:rPr lang="en-US" sz="1600" dirty="0" err="1"/>
              <a:t>duodénum</a:t>
            </a:r>
            <a:r>
              <a:rPr lang="en-US" sz="1600" dirty="0"/>
              <a:t>, </a:t>
            </a:r>
            <a:r>
              <a:rPr lang="en-US" sz="1600" dirty="0" err="1"/>
              <a:t>l'estomac</a:t>
            </a:r>
            <a:r>
              <a:rPr lang="en-US" sz="1600" dirty="0"/>
              <a:t>, le </a:t>
            </a:r>
            <a:r>
              <a:rPr lang="en-US" sz="1600" dirty="0" err="1"/>
              <a:t>pylore</a:t>
            </a:r>
            <a:r>
              <a:rPr lang="en-US" sz="1600" dirty="0"/>
              <a:t>, la </a:t>
            </a:r>
            <a:r>
              <a:rPr lang="en-US" sz="1600" dirty="0" err="1"/>
              <a:t>valvule</a:t>
            </a:r>
            <a:r>
              <a:rPr lang="en-US" sz="1600" dirty="0"/>
              <a:t> </a:t>
            </a:r>
            <a:r>
              <a:rPr lang="en-US" sz="1600" dirty="0" err="1"/>
              <a:t>spirale</a:t>
            </a:r>
            <a:r>
              <a:rPr lang="en-US" sz="1600" dirty="0"/>
              <a:t>, la </a:t>
            </a:r>
            <a:r>
              <a:rPr lang="en-US" sz="1600" dirty="0" err="1"/>
              <a:t>glande</a:t>
            </a:r>
            <a:r>
              <a:rPr lang="en-US" sz="1600" dirty="0"/>
              <a:t> </a:t>
            </a:r>
            <a:r>
              <a:rPr lang="en-US" sz="1600" dirty="0" err="1"/>
              <a:t>rectale</a:t>
            </a:r>
            <a:r>
              <a:rPr lang="en-US" sz="1600" dirty="0"/>
              <a:t>, le rectum et </a:t>
            </a:r>
            <a:r>
              <a:rPr lang="en-US" sz="1600" dirty="0" err="1"/>
              <a:t>l'anus</a:t>
            </a:r>
            <a:r>
              <a:rPr lang="en-US" sz="1600" dirty="0"/>
              <a:t> d'un </a:t>
            </a:r>
            <a:r>
              <a:rPr lang="en-US" sz="1600" dirty="0" err="1"/>
              <a:t>requin</a:t>
            </a:r>
            <a:r>
              <a:rPr lang="en-US" sz="1600" dirty="0"/>
              <a:t>-taupe </a:t>
            </a:r>
            <a:r>
              <a:rPr lang="en-US" sz="1600" dirty="0" err="1"/>
              <a:t>commun</a:t>
            </a:r>
            <a:r>
              <a:rPr lang="en-US" sz="1600" dirty="0"/>
              <a:t> (</a:t>
            </a:r>
            <a:r>
              <a:rPr lang="en-US" sz="1600" dirty="0" err="1"/>
              <a:t>mâle</a:t>
            </a:r>
            <a:r>
              <a:rPr lang="en-US" sz="1600" dirty="0"/>
              <a:t> </a:t>
            </a:r>
            <a:r>
              <a:rPr lang="en-US" sz="1600" dirty="0" err="1"/>
              <a:t>adulte</a:t>
            </a:r>
            <a:r>
              <a:rPr lang="en-US" sz="1600" dirty="0"/>
              <a:t>). © 2003 Canadian Shark Research Lab. </a:t>
            </a:r>
            <a:r>
              <a:rPr lang="el-GR" sz="1600" dirty="0"/>
              <a:t>Σύνδεσμος: </a:t>
            </a:r>
            <a:r>
              <a:rPr lang="en-US" sz="1600" dirty="0"/>
              <a:t>http://www.bio.gc.ca/sharks/anatomy-anatomie/internal-interne-fr.php. </a:t>
            </a:r>
            <a:r>
              <a:rPr lang="el-GR" sz="1600" dirty="0"/>
              <a:t>Πηγή: </a:t>
            </a:r>
            <a:r>
              <a:rPr lang="en-US" sz="1600" dirty="0"/>
              <a:t>http://www.bio.gc.ca.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l-GR" sz="1600" b="1" dirty="0"/>
              <a:t>18. </a:t>
            </a:r>
            <a:r>
              <a:rPr lang="en-US" sz="1600" dirty="0" err="1"/>
              <a:t>ReefQuest</a:t>
            </a:r>
            <a:r>
              <a:rPr lang="en-US" sz="1600" dirty="0"/>
              <a:t> Centre for Shark Research Text and illustrations © R. Aidan Martin. </a:t>
            </a:r>
            <a:r>
              <a:rPr lang="el-GR" sz="1600" dirty="0"/>
              <a:t>Σύνδεσμος:</a:t>
            </a:r>
            <a:r>
              <a:rPr lang="en-US" sz="1600" dirty="0"/>
              <a:t>http://www.elasmo-research.org/research/maturity_stages.htm. </a:t>
            </a:r>
            <a:r>
              <a:rPr lang="el-GR" sz="1600" dirty="0"/>
              <a:t>Πηγή: </a:t>
            </a:r>
            <a:r>
              <a:rPr lang="en-US" sz="1600" dirty="0"/>
              <a:t>http://www.elasmo-research.org/.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l-GR" sz="1600" b="1" dirty="0"/>
              <a:t>19. </a:t>
            </a:r>
            <a:r>
              <a:rPr lang="en-US" sz="1600" dirty="0" err="1"/>
              <a:t>ReefQuest</a:t>
            </a:r>
            <a:r>
              <a:rPr lang="en-US" sz="1600" dirty="0"/>
              <a:t> Centre for Shark Research Text and illustrations © R. Aidan Martin. </a:t>
            </a:r>
            <a:r>
              <a:rPr lang="el-GR" sz="1600" dirty="0"/>
              <a:t>Σύνδεσμος:</a:t>
            </a:r>
            <a:r>
              <a:rPr lang="en-US" sz="1600" dirty="0"/>
              <a:t>http://www.elasmo-research.org/research/maturity_stages.htm. </a:t>
            </a:r>
            <a:r>
              <a:rPr lang="el-GR" sz="1600" dirty="0"/>
              <a:t>Πηγή: </a:t>
            </a:r>
            <a:r>
              <a:rPr lang="en-US" sz="1600" dirty="0"/>
              <a:t>http://www.elasmo-research.org/.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l-GR" sz="1600" b="1" dirty="0"/>
              <a:t>20. </a:t>
            </a:r>
            <a:r>
              <a:rPr lang="en-US" sz="1600" dirty="0" err="1"/>
              <a:t>ReefQuest</a:t>
            </a:r>
            <a:r>
              <a:rPr lang="en-US" sz="1600" dirty="0"/>
              <a:t> Centre for Shark Research Text and illustrations © R. Aidan Martin. </a:t>
            </a:r>
            <a:r>
              <a:rPr lang="el-GR" sz="1600" dirty="0"/>
              <a:t>Σύνδεσμος:</a:t>
            </a:r>
            <a:r>
              <a:rPr lang="en-US" sz="1600" dirty="0"/>
              <a:t>http://www.elasmo-research.org/research/maturity_stages.htm. </a:t>
            </a:r>
            <a:r>
              <a:rPr lang="el-GR" sz="1600" dirty="0"/>
              <a:t>Πηγή: </a:t>
            </a:r>
            <a:r>
              <a:rPr lang="en-US" sz="1600" dirty="0"/>
              <a:t>http://www.elasmo-research.org/.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/>
              <a:t>Ενότητα 1η. Εργαστηριακή Άσκηση Μορφολογίας , Βιολογίας </a:t>
            </a:r>
            <a:r>
              <a:rPr lang="el-GR" dirty="0" err="1" smtClean="0"/>
              <a:t>Χονδριχθύων</a:t>
            </a:r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581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(</a:t>
            </a:r>
            <a:r>
              <a:rPr lang="el-GR" sz="4000" b="1" dirty="0" smtClean="0"/>
              <a:t>5</a:t>
            </a:r>
            <a:r>
              <a:rPr lang="en-US" sz="4000" b="1" dirty="0" smtClean="0"/>
              <a:t>/</a:t>
            </a:r>
            <a:r>
              <a:rPr lang="el-GR" sz="4000" b="1" dirty="0" smtClean="0"/>
              <a:t>8</a:t>
            </a:r>
            <a:r>
              <a:rPr lang="en-US" sz="4000" b="1" dirty="0" smtClean="0"/>
              <a:t>)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l-GR" sz="1600" b="1" dirty="0"/>
              <a:t>21. </a:t>
            </a:r>
            <a:r>
              <a:rPr lang="en-US" sz="1600" dirty="0" err="1"/>
              <a:t>ReefQuest</a:t>
            </a:r>
            <a:r>
              <a:rPr lang="en-US" sz="1600" dirty="0"/>
              <a:t> Centre for Shark Research Text and illustrations © R. Aidan Martin. </a:t>
            </a:r>
            <a:r>
              <a:rPr lang="el-GR" sz="1600" dirty="0"/>
              <a:t>Σύνδεσμος:</a:t>
            </a:r>
            <a:r>
              <a:rPr lang="en-US" sz="1600" dirty="0"/>
              <a:t>http://www.elasmo-research.org/research/maturity_stages.htm. </a:t>
            </a:r>
            <a:r>
              <a:rPr lang="el-GR" sz="1600" dirty="0"/>
              <a:t>Πηγή: </a:t>
            </a:r>
            <a:r>
              <a:rPr lang="en-US" sz="1600" dirty="0"/>
              <a:t>http://www.elasmo-research.org/.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l-GR" sz="1600" b="1" dirty="0"/>
              <a:t>22. </a:t>
            </a:r>
            <a:r>
              <a:rPr lang="en-US" sz="1600" dirty="0"/>
              <a:t>Female dogfish, </a:t>
            </a:r>
            <a:r>
              <a:rPr lang="en-US" sz="1600" dirty="0" err="1"/>
              <a:t>oviducal</a:t>
            </a:r>
            <a:r>
              <a:rPr lang="en-US" sz="1600" dirty="0"/>
              <a:t> (shell) gland, ova and uterus. © 2003 Canadian Shark Research Lab. </a:t>
            </a:r>
            <a:r>
              <a:rPr lang="el-GR" sz="1600" dirty="0"/>
              <a:t>Σύνδεσμος: </a:t>
            </a:r>
            <a:r>
              <a:rPr lang="en-US" sz="1600" dirty="0"/>
              <a:t>http://www.bi.o.gc.ca/sharks/research-recherche/squalus-acanthias-en.php?pedisable=true. </a:t>
            </a:r>
            <a:r>
              <a:rPr lang="el-GR" sz="1600" dirty="0"/>
              <a:t>Πηγή: </a:t>
            </a:r>
            <a:r>
              <a:rPr lang="en-US" sz="1600" dirty="0"/>
              <a:t>http://www.bio.gc.ca.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l-GR" sz="1600" b="1" dirty="0"/>
              <a:t>23. </a:t>
            </a:r>
            <a:r>
              <a:rPr lang="en-US" sz="1600" dirty="0"/>
              <a:t>Female dogfish, ova and pups in uterus. © 2003 Canadian Shark Research Lab. </a:t>
            </a:r>
            <a:r>
              <a:rPr lang="el-GR" sz="1600" dirty="0"/>
              <a:t>Σύνδεσμος: </a:t>
            </a:r>
            <a:r>
              <a:rPr lang="en-US" sz="1600" dirty="0"/>
              <a:t>http://www.bio.gc.ca/sharks/research-recherche/squalus-acanthias-en.php?pedisable=true.  </a:t>
            </a:r>
            <a:r>
              <a:rPr lang="el-GR" sz="1600" dirty="0"/>
              <a:t>Πηγή: </a:t>
            </a:r>
            <a:r>
              <a:rPr lang="en-US" sz="1600" dirty="0"/>
              <a:t>http://www.bio.gc.ca.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l-GR" sz="1600" b="1" dirty="0"/>
              <a:t>24. </a:t>
            </a:r>
            <a:r>
              <a:rPr lang="en-US" sz="1600" dirty="0" err="1"/>
              <a:t>ReefQuest</a:t>
            </a:r>
            <a:r>
              <a:rPr lang="en-US" sz="1600" dirty="0"/>
              <a:t> Centre for Shark Research Text and illustrations © R. Aidan Martin. </a:t>
            </a:r>
            <a:r>
              <a:rPr lang="el-GR" sz="1600" dirty="0"/>
              <a:t>Σύνδεσμος:</a:t>
            </a:r>
            <a:r>
              <a:rPr lang="en-US" sz="1600" dirty="0"/>
              <a:t>http://www.elasmo-research.org/research/maturity_stages.htm. </a:t>
            </a:r>
            <a:r>
              <a:rPr lang="el-GR" sz="1600" dirty="0"/>
              <a:t>Πηγή: </a:t>
            </a:r>
            <a:r>
              <a:rPr lang="en-US" sz="1600" dirty="0"/>
              <a:t>http://www.elasmo-research.org/.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l-GR" sz="1600" b="1" dirty="0"/>
              <a:t>25. </a:t>
            </a:r>
            <a:r>
              <a:rPr lang="en-US" sz="1600" dirty="0" err="1"/>
              <a:t>ReefQuest</a:t>
            </a:r>
            <a:r>
              <a:rPr lang="en-US" sz="1600" dirty="0"/>
              <a:t> Centre for Shark Research Text and illustrations © R. Aidan Martin. </a:t>
            </a:r>
            <a:r>
              <a:rPr lang="el-GR" sz="1600" dirty="0"/>
              <a:t>Σύνδεσμος:</a:t>
            </a:r>
            <a:r>
              <a:rPr lang="en-US" sz="1600" dirty="0"/>
              <a:t>http://www.elasmo-research.org/research/maturity_stages.htm. </a:t>
            </a:r>
            <a:r>
              <a:rPr lang="el-GR" sz="1600" dirty="0"/>
              <a:t>Πηγή: </a:t>
            </a:r>
            <a:r>
              <a:rPr lang="en-US" sz="1600" dirty="0"/>
              <a:t>http://www.elasmo-research.org/.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/>
              <a:t>Ενότητα 1η. Εργαστηριακή Άσκηση Μορφολογίας , Βιολογίας </a:t>
            </a:r>
            <a:r>
              <a:rPr lang="el-GR" dirty="0" err="1" smtClean="0"/>
              <a:t>Χονδριχθύων</a:t>
            </a:r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556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(</a:t>
            </a:r>
            <a:r>
              <a:rPr lang="el-GR" sz="4000" b="1" dirty="0" smtClean="0"/>
              <a:t>6</a:t>
            </a:r>
            <a:r>
              <a:rPr lang="en-US" sz="4000" b="1" dirty="0" smtClean="0"/>
              <a:t>/</a:t>
            </a:r>
            <a:r>
              <a:rPr lang="el-GR" sz="4000" b="1" dirty="0" smtClean="0"/>
              <a:t>8</a:t>
            </a:r>
            <a:r>
              <a:rPr lang="en-US" sz="4000" b="1" dirty="0" smtClean="0"/>
              <a:t>)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l-GR" sz="1600" b="1" dirty="0"/>
              <a:t>26. </a:t>
            </a:r>
            <a:r>
              <a:rPr lang="en-US" sz="1600" dirty="0" err="1"/>
              <a:t>ReefQuest</a:t>
            </a:r>
            <a:r>
              <a:rPr lang="en-US" sz="1600" dirty="0"/>
              <a:t> Centre for Shark Research Text and illustrations © R. Aidan Martin. </a:t>
            </a:r>
            <a:r>
              <a:rPr lang="el-GR" sz="1600" dirty="0"/>
              <a:t>Σύνδεσμος:</a:t>
            </a:r>
            <a:r>
              <a:rPr lang="en-US" sz="1600" dirty="0"/>
              <a:t>http://www.elasmo-research.org/research/maturity_stages.htm. </a:t>
            </a:r>
            <a:r>
              <a:rPr lang="el-GR" sz="1600" dirty="0"/>
              <a:t>Πηγή: </a:t>
            </a:r>
            <a:r>
              <a:rPr lang="en-US" sz="1600" dirty="0"/>
              <a:t>http://www.elasmo-research.org/.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l-GR" sz="1600" b="1" dirty="0"/>
              <a:t>27. </a:t>
            </a:r>
            <a:r>
              <a:rPr lang="en-US" sz="1600" dirty="0" err="1"/>
              <a:t>ReefQuest</a:t>
            </a:r>
            <a:r>
              <a:rPr lang="en-US" sz="1600" dirty="0"/>
              <a:t> Centre for Shark Research Text and illustrations © R. Aidan Martin. </a:t>
            </a:r>
            <a:r>
              <a:rPr lang="el-GR" sz="1600" dirty="0"/>
              <a:t>Σύνδεσμος:</a:t>
            </a:r>
            <a:r>
              <a:rPr lang="en-US" sz="1600" dirty="0"/>
              <a:t>http://www.elasmo-research.org/research/maturity_stages.htm. </a:t>
            </a:r>
            <a:r>
              <a:rPr lang="el-GR" sz="1600" dirty="0"/>
              <a:t>Πηγή: </a:t>
            </a:r>
            <a:r>
              <a:rPr lang="en-US" sz="1600" dirty="0"/>
              <a:t>http://www.elasmo-research.org/.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l-GR" sz="1600" b="1" dirty="0"/>
              <a:t>28. </a:t>
            </a:r>
            <a:r>
              <a:rPr lang="en-US" sz="1600" dirty="0" err="1"/>
              <a:t>ReefQuest</a:t>
            </a:r>
            <a:r>
              <a:rPr lang="en-US" sz="1600" dirty="0"/>
              <a:t> Centre for Shark Research Text and illustrations © R. Aidan Martin. </a:t>
            </a:r>
            <a:r>
              <a:rPr lang="el-GR" sz="1600" dirty="0"/>
              <a:t>Σύνδεσμος:</a:t>
            </a:r>
            <a:r>
              <a:rPr lang="en-US" sz="1600" dirty="0"/>
              <a:t>http://www.elasmo-research.org/research/maturity_stages.htm. </a:t>
            </a:r>
            <a:r>
              <a:rPr lang="el-GR" sz="1600" dirty="0"/>
              <a:t>Πηγή: </a:t>
            </a:r>
            <a:r>
              <a:rPr lang="en-US" sz="1600" dirty="0"/>
              <a:t>http://www.elasmo-research.org/.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l-GR" sz="1600" b="1" dirty="0"/>
              <a:t>29. </a:t>
            </a:r>
            <a:r>
              <a:rPr lang="en-US" sz="1600" dirty="0" err="1"/>
              <a:t>ReefQuest</a:t>
            </a:r>
            <a:r>
              <a:rPr lang="en-US" sz="1600" dirty="0"/>
              <a:t> Centre for Shark Research Text and illustrations © R. Aidan Martin. </a:t>
            </a:r>
            <a:r>
              <a:rPr lang="el-GR" sz="1600" dirty="0"/>
              <a:t>Σύνδεσμος:</a:t>
            </a:r>
            <a:r>
              <a:rPr lang="en-US" sz="1600" dirty="0"/>
              <a:t>http://www.elasmo-research.org/research/maturity_stages.htm. </a:t>
            </a:r>
            <a:r>
              <a:rPr lang="el-GR" sz="1600" dirty="0"/>
              <a:t>Πηγή: </a:t>
            </a:r>
            <a:r>
              <a:rPr lang="en-US" sz="1600" dirty="0"/>
              <a:t>http://www.elasmo-research.org/.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l-GR" sz="1600" b="1" dirty="0"/>
              <a:t>30. </a:t>
            </a:r>
            <a:r>
              <a:rPr lang="en-US" sz="1600" dirty="0" err="1"/>
              <a:t>ReefQuest</a:t>
            </a:r>
            <a:r>
              <a:rPr lang="en-US" sz="1600" dirty="0"/>
              <a:t> Centre for Shark Research Text and illustrations © R. Aidan Martin. </a:t>
            </a:r>
            <a:r>
              <a:rPr lang="el-GR" sz="1600" dirty="0"/>
              <a:t>Σύνδεσμος:</a:t>
            </a:r>
            <a:r>
              <a:rPr lang="en-US" sz="1600" dirty="0"/>
              <a:t>http://www.elasmo-research.org/research/maturity_stages.htm. </a:t>
            </a:r>
            <a:r>
              <a:rPr lang="el-GR" sz="1600" dirty="0"/>
              <a:t>Πηγή: </a:t>
            </a:r>
            <a:r>
              <a:rPr lang="en-US" sz="1600" dirty="0"/>
              <a:t>http://www.elasmo-research.org/.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/>
              <a:t>Ενότητα 1η. Εργαστηριακή Άσκηση Μορφολογίας , Βιολογίας </a:t>
            </a:r>
            <a:r>
              <a:rPr lang="el-GR" dirty="0" err="1" smtClean="0"/>
              <a:t>Χονδριχθύων</a:t>
            </a:r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757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(</a:t>
            </a:r>
            <a:r>
              <a:rPr lang="el-GR" sz="4000" b="1" dirty="0" smtClean="0"/>
              <a:t>7</a:t>
            </a:r>
            <a:r>
              <a:rPr lang="en-US" sz="4000" b="1" dirty="0" smtClean="0"/>
              <a:t>/</a:t>
            </a:r>
            <a:r>
              <a:rPr lang="el-GR" sz="4000" b="1" dirty="0" smtClean="0"/>
              <a:t>8</a:t>
            </a:r>
            <a:r>
              <a:rPr lang="en-US" sz="4000" b="1" dirty="0" smtClean="0"/>
              <a:t>)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l-GR" sz="1600" b="1" dirty="0"/>
              <a:t>31.</a:t>
            </a:r>
            <a:r>
              <a:rPr lang="el-GR" sz="1600" dirty="0"/>
              <a:t>(</a:t>
            </a:r>
            <a:r>
              <a:rPr lang="en-US" sz="1600" dirty="0"/>
              <a:t>C) 2003 Canadian Shark Research Lab.  </a:t>
            </a:r>
            <a:r>
              <a:rPr lang="el-GR" sz="1600" dirty="0"/>
              <a:t>Σύνδεσμος:</a:t>
            </a:r>
            <a:r>
              <a:rPr lang="en-US" sz="1600" dirty="0"/>
              <a:t>http://www.bio.gc.ca/sharks/maritime/squalusacanthias-en.php.  </a:t>
            </a:r>
            <a:r>
              <a:rPr lang="el-GR" sz="1600" dirty="0"/>
              <a:t>Πηγή</a:t>
            </a:r>
            <a:r>
              <a:rPr lang="el-GR" sz="1600" dirty="0" smtClean="0"/>
              <a:t>:</a:t>
            </a:r>
            <a:r>
              <a:rPr lang="en-US" sz="1600" dirty="0" smtClean="0"/>
              <a:t> http</a:t>
            </a:r>
            <a:r>
              <a:rPr lang="en-US" sz="1600" dirty="0"/>
              <a:t>://www.bio.gc.ca/index-en.php.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l-GR" sz="1600" b="1" dirty="0"/>
              <a:t>32</a:t>
            </a:r>
            <a:r>
              <a:rPr lang="el-GR" sz="1600" dirty="0"/>
              <a:t>. </a:t>
            </a:r>
            <a:r>
              <a:rPr lang="en-US" sz="1600" dirty="0"/>
              <a:t>Spiny dogfish embryo (19 cm TL). </a:t>
            </a:r>
            <a:r>
              <a:rPr lang="el-GR" sz="1600" dirty="0"/>
              <a:t>Σύνδεσμος: </a:t>
            </a:r>
            <a:r>
              <a:rPr lang="en-US" sz="1600" dirty="0"/>
              <a:t>http://www.bio.gc.ca/sharks/maritime/squalusacanthias-en.php. </a:t>
            </a:r>
            <a:r>
              <a:rPr lang="el-GR" sz="1600" dirty="0"/>
              <a:t>Πηγή: </a:t>
            </a:r>
            <a:r>
              <a:rPr lang="en-US" sz="1600" dirty="0"/>
              <a:t>http://www.bio.gc.ca. 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l-GR" sz="1600" b="1" dirty="0"/>
              <a:t>33. </a:t>
            </a:r>
            <a:r>
              <a:rPr lang="en-US" sz="1600" dirty="0"/>
              <a:t>Copyrighted.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l-GR" sz="1600" b="1" dirty="0"/>
              <a:t>34. </a:t>
            </a:r>
            <a:r>
              <a:rPr lang="el-GR" sz="1600" dirty="0"/>
              <a:t>© 2003 </a:t>
            </a:r>
            <a:r>
              <a:rPr lang="en-US" sz="1600" dirty="0"/>
              <a:t>Canadian Shark Research Lab. </a:t>
            </a:r>
            <a:r>
              <a:rPr lang="el-GR" sz="1600" dirty="0"/>
              <a:t>Σύνδεσμος: </a:t>
            </a:r>
            <a:r>
              <a:rPr lang="en-US" sz="1600" dirty="0"/>
              <a:t>http://www.marinebiodiversity.ca/skatesandrays/skate%20research/age%20and%20growth.htm. </a:t>
            </a:r>
            <a:r>
              <a:rPr lang="el-GR" sz="1600" dirty="0"/>
              <a:t>Πηγή:</a:t>
            </a:r>
            <a:r>
              <a:rPr lang="en-US" sz="1600" dirty="0"/>
              <a:t>http://www.marinebiodiversity.ca.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l-GR" sz="1600" b="1" dirty="0"/>
              <a:t>35</a:t>
            </a:r>
            <a:r>
              <a:rPr lang="el-GR" sz="1600" dirty="0"/>
              <a:t>. </a:t>
            </a:r>
            <a:r>
              <a:rPr lang="en-US" sz="1600" dirty="0"/>
              <a:t>Copyrighted.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l-GR" sz="1600" b="1" dirty="0"/>
              <a:t>36</a:t>
            </a:r>
            <a:r>
              <a:rPr lang="el-GR" sz="1600" dirty="0"/>
              <a:t>. © 1997 - 2015 </a:t>
            </a:r>
            <a:r>
              <a:rPr lang="en-US" sz="1600" dirty="0"/>
              <a:t>Shark Foundation / Hai-</a:t>
            </a:r>
            <a:r>
              <a:rPr lang="en-US" sz="1600" dirty="0" err="1"/>
              <a:t>Stiftung</a:t>
            </a:r>
            <a:r>
              <a:rPr lang="en-US" sz="1600" dirty="0"/>
              <a:t>.  </a:t>
            </a:r>
            <a:r>
              <a:rPr lang="el-GR" sz="1600" dirty="0"/>
              <a:t>Σύνδεσμος: </a:t>
            </a:r>
            <a:r>
              <a:rPr lang="en-US" sz="1600" dirty="0"/>
              <a:t>http://www.sharkfoundation.org/Information/Senses/index.html </a:t>
            </a:r>
            <a:r>
              <a:rPr lang="el-GR" sz="1600" dirty="0"/>
              <a:t>Πηγή: </a:t>
            </a:r>
            <a:r>
              <a:rPr lang="en-US" sz="1600" dirty="0"/>
              <a:t>http://www.sharkfoundation.org.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/>
              <a:t>Ενότητα 1η. Εργαστηριακή Άσκηση Μορφολογίας , Βιολογίας </a:t>
            </a:r>
            <a:r>
              <a:rPr lang="el-GR" dirty="0" err="1" smtClean="0"/>
              <a:t>Χονδριχθύων</a:t>
            </a:r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436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(</a:t>
            </a:r>
            <a:r>
              <a:rPr lang="el-GR" sz="4000" b="1" dirty="0" smtClean="0"/>
              <a:t>8</a:t>
            </a:r>
            <a:r>
              <a:rPr lang="en-US" sz="4000" b="1" dirty="0" smtClean="0"/>
              <a:t>/</a:t>
            </a:r>
            <a:r>
              <a:rPr lang="el-GR" sz="4000" b="1" dirty="0" smtClean="0"/>
              <a:t>8</a:t>
            </a:r>
            <a:r>
              <a:rPr lang="en-US" sz="4000" b="1" dirty="0" smtClean="0"/>
              <a:t>)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l-GR" sz="1600" b="1" dirty="0"/>
              <a:t>37. </a:t>
            </a:r>
            <a:r>
              <a:rPr lang="el-GR" sz="1600" dirty="0" err="1"/>
              <a:t>Copyrighted</a:t>
            </a:r>
            <a:r>
              <a:rPr lang="el-GR" sz="1600" dirty="0"/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l-GR" sz="1600" b="1" dirty="0"/>
              <a:t>38. </a:t>
            </a:r>
            <a:r>
              <a:rPr lang="el-GR" sz="1600" dirty="0" smtClean="0"/>
              <a:t>Σύνδεσμος: http</a:t>
            </a:r>
            <a:r>
              <a:rPr lang="el-GR" sz="1600" dirty="0"/>
              <a:t>://www.squali.com/biologia_degli_squali/anatomia_degli_squali/denti_degli_squali.php. Πηγή: http://www.squali.com/.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1600" b="1" dirty="0" smtClean="0"/>
              <a:t>Εικόνα </a:t>
            </a:r>
            <a:r>
              <a:rPr lang="el-GR" sz="1600" b="1" dirty="0"/>
              <a:t>39. </a:t>
            </a:r>
            <a:r>
              <a:rPr lang="el-GR" sz="1600" dirty="0" smtClean="0"/>
              <a:t>Σύνδεσμος: http</a:t>
            </a:r>
            <a:r>
              <a:rPr lang="el-GR" sz="1600" dirty="0"/>
              <a:t>://www.squali.com/biologia_degli_squali/anatomia_degli_squali/denti_degli_squali.php. Πηγή: http://www.squali.com/.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el-GR" sz="1600" b="1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el-GR" sz="1600" b="1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el-GR" sz="1600" b="1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el-GR" sz="1600" b="1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el-GR" sz="1600" b="1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/>
              <a:t>Ενότητα 1η. Εργαστηριακή Άσκηση Μορφολογίας , Βιολογίας </a:t>
            </a:r>
            <a:r>
              <a:rPr lang="el-GR" dirty="0" err="1" smtClean="0"/>
              <a:t>Χονδριχθύων</a:t>
            </a:r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965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49140" y="353402"/>
            <a:ext cx="8245719" cy="1325563"/>
          </a:xfrm>
        </p:spPr>
        <p:txBody>
          <a:bodyPr>
            <a:noAutofit/>
          </a:bodyPr>
          <a:lstStyle/>
          <a:p>
            <a:r>
              <a:rPr lang="el-GR" sz="3600" dirty="0"/>
              <a:t>Εξωτερικά Μορφολογικά χαρακτηριστικά</a:t>
            </a:r>
            <a:br>
              <a:rPr lang="el-GR" sz="3600" dirty="0"/>
            </a:br>
            <a:r>
              <a:rPr lang="el-GR" sz="3600" i="1" dirty="0" err="1"/>
              <a:t>Squalus</a:t>
            </a:r>
            <a:r>
              <a:rPr lang="el-GR" sz="3600" i="1" dirty="0"/>
              <a:t> </a:t>
            </a:r>
            <a:r>
              <a:rPr lang="el-GR" sz="3600" i="1" dirty="0" err="1" smtClean="0"/>
              <a:t>acantias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" y="2103047"/>
            <a:ext cx="7886700" cy="3796494"/>
          </a:xfrm>
        </p:spPr>
      </p:pic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64557" y="491522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Προσδιορισμός </a:t>
            </a:r>
            <a:r>
              <a:rPr lang="el-GR" dirty="0"/>
              <a:t>του φύλου</a:t>
            </a:r>
          </a:p>
        </p:txBody>
      </p:sp>
      <p:pic>
        <p:nvPicPr>
          <p:cNvPr id="102403" name="Picture 3" descr="C:\Brian\Senior Seminar\Pictures\anatomymal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4589" y="2037566"/>
            <a:ext cx="3563309" cy="2356834"/>
          </a:xfrm>
        </p:spPr>
      </p:pic>
      <p:pic>
        <p:nvPicPr>
          <p:cNvPr id="3" name="Θέση περιεχομένου 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2608123"/>
            <a:ext cx="3596640" cy="2340864"/>
          </a:xfrm>
        </p:spPr>
      </p:pic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871743" y="4533489"/>
            <a:ext cx="3429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altLang="en-US" sz="1600" dirty="0"/>
              <a:t>Τα αρσενικά έχουν τροποποιήσει τ</a:t>
            </a:r>
            <a:r>
              <a:rPr lang="en-US" altLang="en-US" sz="1600" dirty="0"/>
              <a:t>o </a:t>
            </a:r>
            <a:r>
              <a:rPr lang="el-GR" altLang="en-US" sz="1600" dirty="0"/>
              <a:t>εσωτερικό τμήμα των κοιλιακών πτερυγίων τους σε </a:t>
            </a:r>
            <a:r>
              <a:rPr lang="el-GR" altLang="en-US" sz="1600" b="1" dirty="0" err="1"/>
              <a:t>γονοπόδια</a:t>
            </a:r>
            <a:endParaRPr lang="en-US" altLang="en-US" sz="1600" b="1" dirty="0"/>
          </a:p>
        </p:txBody>
      </p:sp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4617720" y="5089001"/>
            <a:ext cx="3810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altLang="en-US" sz="1600" dirty="0"/>
              <a:t>Τα θηλυκά δεν έχουν </a:t>
            </a:r>
            <a:r>
              <a:rPr lang="el-GR" altLang="en-US" sz="1600" dirty="0" err="1"/>
              <a:t>γονοπόδια</a:t>
            </a:r>
            <a:r>
              <a:rPr lang="el-GR" altLang="en-US" sz="1600" dirty="0"/>
              <a:t>. </a:t>
            </a:r>
            <a:endParaRPr lang="en-US" altLang="en-US" sz="16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17751" y="411740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l-GR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057826" y="467198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4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Δέρμα σκληρό και τραχύ</a:t>
            </a:r>
            <a:br>
              <a:rPr lang="el-GR" sz="4000" dirty="0"/>
            </a:br>
            <a:r>
              <a:rPr lang="el-GR" sz="4000" dirty="0"/>
              <a:t>Λέπια </a:t>
            </a:r>
            <a:r>
              <a:rPr lang="el-GR" sz="4000" dirty="0" smtClean="0"/>
              <a:t>πλακοειδή</a:t>
            </a:r>
            <a:endParaRPr lang="el-GR" sz="4000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791" y="2068694"/>
            <a:ext cx="3657917" cy="3865199"/>
          </a:xfrm>
        </p:spPr>
      </p:pic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3291" y="2068694"/>
            <a:ext cx="3657917" cy="3865199"/>
          </a:xfrm>
        </p:spPr>
      </p:pic>
      <p:sp>
        <p:nvSpPr>
          <p:cNvPr id="9" name="Θέση υποσέλιδου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/>
          </a:p>
        </p:txBody>
      </p:sp>
      <p:sp>
        <p:nvSpPr>
          <p:cNvPr id="10" name="Θέση αριθμού διαφάνειας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37494" y="565689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5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37994" y="567063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6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Δόντια Καρχαριών</a:t>
            </a:r>
          </a:p>
        </p:txBody>
      </p:sp>
      <p:graphicFrame>
        <p:nvGraphicFramePr>
          <p:cNvPr id="60419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3333508630"/>
              </p:ext>
            </p:extLst>
          </p:nvPr>
        </p:nvGraphicFramePr>
        <p:xfrm>
          <a:off x="566738" y="1830143"/>
          <a:ext cx="3886200" cy="2443162"/>
        </p:xfrm>
        <a:graphic>
          <a:graphicData uri="http://schemas.openxmlformats.org/presentationml/2006/ole">
            <p:oleObj spid="_x0000_s7244" name="Εικόνα bitmap" r:id="rId4" imgW="5514286" imgH="3467584" progId="PBrush">
              <p:embed/>
            </p:oleObj>
          </a:graphicData>
        </a:graphic>
      </p:graphicFrame>
      <p:graphicFrame>
        <p:nvGraphicFramePr>
          <p:cNvPr id="60420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65643863"/>
              </p:ext>
            </p:extLst>
          </p:nvPr>
        </p:nvGraphicFramePr>
        <p:xfrm>
          <a:off x="4625779" y="1845384"/>
          <a:ext cx="3886200" cy="2443162"/>
        </p:xfrm>
        <a:graphic>
          <a:graphicData uri="http://schemas.openxmlformats.org/presentationml/2006/ole">
            <p:oleObj spid="_x0000_s7245" name="Εικόνα bitmap" r:id="rId5" imgW="5514286" imgH="3467584" progId="PBrush">
              <p:embed/>
            </p:oleObj>
          </a:graphicData>
        </a:graphic>
      </p:graphicFrame>
      <p:sp>
        <p:nvSpPr>
          <p:cNvPr id="2" name="Ορθογώνιο 1"/>
          <p:cNvSpPr/>
          <p:nvPr/>
        </p:nvSpPr>
        <p:spPr>
          <a:xfrm>
            <a:off x="904874" y="4412759"/>
            <a:ext cx="3371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/>
              <a:t>Λευκός καρχαρίας </a:t>
            </a:r>
            <a:r>
              <a:rPr lang="el-GR" sz="1600" dirty="0" smtClean="0"/>
              <a:t>:  Τα </a:t>
            </a:r>
            <a:r>
              <a:rPr lang="el-GR" sz="1600" dirty="0"/>
              <a:t>δόντια είναι τριγωνικά και γενικά </a:t>
            </a:r>
            <a:r>
              <a:rPr lang="el-GR" sz="1600" dirty="0" smtClean="0"/>
              <a:t>μοιάζουν.</a:t>
            </a:r>
            <a:endParaRPr lang="el-GR" sz="1600" dirty="0"/>
          </a:p>
        </p:txBody>
      </p:sp>
      <p:sp>
        <p:nvSpPr>
          <p:cNvPr id="3" name="Ορθογώνιο 2"/>
          <p:cNvSpPr/>
          <p:nvPr/>
        </p:nvSpPr>
        <p:spPr>
          <a:xfrm>
            <a:off x="4729089" y="4494614"/>
            <a:ext cx="36795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 err="1"/>
              <a:t>Μάκο</a:t>
            </a:r>
            <a:r>
              <a:rPr lang="el-GR" sz="1600" dirty="0"/>
              <a:t> </a:t>
            </a:r>
            <a:r>
              <a:rPr lang="el-GR" sz="1600" dirty="0" smtClean="0"/>
              <a:t>: Τα </a:t>
            </a:r>
            <a:r>
              <a:rPr lang="el-GR" sz="1600" dirty="0"/>
              <a:t>δόντια γυρίζουν προς τα </a:t>
            </a:r>
            <a:r>
              <a:rPr lang="el-GR" sz="1600" dirty="0" smtClean="0"/>
              <a:t>μέσα.</a:t>
            </a:r>
            <a:endParaRPr lang="el-GR" sz="16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97877" y="399630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7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55445" y="460590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8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Σύγκριση  Δοντιών</a:t>
            </a:r>
          </a:p>
        </p:txBody>
      </p:sp>
      <p:graphicFrame>
        <p:nvGraphicFramePr>
          <p:cNvPr id="61443" name="Object 3"/>
          <p:cNvGraphicFramePr>
            <a:graphicFrameLocks noGrp="1" noChangeAspect="1"/>
          </p:cNvGraphicFramePr>
          <p:nvPr>
            <p:ph sz="quarter" idx="12"/>
          </p:nvPr>
        </p:nvGraphicFramePr>
        <p:xfrm>
          <a:off x="4924425" y="1854200"/>
          <a:ext cx="3290888" cy="2068513"/>
        </p:xfrm>
        <a:graphic>
          <a:graphicData uri="http://schemas.openxmlformats.org/presentationml/2006/ole">
            <p:oleObj spid="_x0000_s6234" name="Bitmap Image" r:id="rId4" imgW="5514286" imgH="3467584" progId="PBrush">
              <p:embed/>
            </p:oleObj>
          </a:graphicData>
        </a:graphic>
      </p:graphicFrame>
      <p:graphicFrame>
        <p:nvGraphicFramePr>
          <p:cNvPr id="61444" name="Object 4"/>
          <p:cNvGraphicFramePr>
            <a:graphicFrameLocks noGrp="1" noChangeAspect="1"/>
          </p:cNvGraphicFramePr>
          <p:nvPr>
            <p:ph sz="quarter" idx="13"/>
          </p:nvPr>
        </p:nvGraphicFramePr>
        <p:xfrm>
          <a:off x="4887913" y="4048125"/>
          <a:ext cx="3363912" cy="2114550"/>
        </p:xfrm>
        <a:graphic>
          <a:graphicData uri="http://schemas.openxmlformats.org/presentationml/2006/ole">
            <p:oleObj spid="_x0000_s6235" name="Bitmap Image" r:id="rId5" imgW="5514286" imgH="3467584" progId="PBrush">
              <p:embed/>
            </p:oleObj>
          </a:graphicData>
        </a:graphic>
      </p:graphicFrame>
      <p:sp>
        <p:nvSpPr>
          <p:cNvPr id="61445" name="Rectangle 5"/>
          <p:cNvSpPr>
            <a:spLocks noGrp="1" noChangeArrowheads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l-GR" altLang="en-US" sz="2200" dirty="0"/>
              <a:t>Διαφέρουν σημαντικά στο σχήμα </a:t>
            </a:r>
            <a:r>
              <a:rPr lang="el-GR" altLang="en-US" sz="2200" dirty="0" smtClean="0"/>
              <a:t>τους.</a:t>
            </a:r>
            <a:endParaRPr lang="el-GR" altLang="en-US" sz="2200" dirty="0"/>
          </a:p>
          <a:p>
            <a:r>
              <a:rPr lang="el-GR" altLang="en-US" sz="2200" dirty="0"/>
              <a:t>Η τοποθέτησή τους είναι </a:t>
            </a:r>
            <a:r>
              <a:rPr lang="el-GR" altLang="en-US" sz="2200" dirty="0" smtClean="0"/>
              <a:t>διαφορετική.</a:t>
            </a:r>
            <a:endParaRPr lang="el-GR" altLang="en-US" sz="2200" dirty="0"/>
          </a:p>
          <a:p>
            <a:r>
              <a:rPr lang="el-GR" altLang="en-US" sz="2200" dirty="0"/>
              <a:t>Ένα και μόνο δόντι θα έφτανε να αναγνωρίσουμε μια </a:t>
            </a:r>
            <a:r>
              <a:rPr lang="el-GR" altLang="en-US" sz="2200" dirty="0" smtClean="0"/>
              <a:t>επίθεση.</a:t>
            </a:r>
            <a:endParaRPr lang="el-GR" altLang="en-US" sz="2200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Εργαστηριακή Άσκηση Μορφολογίας , Βιολογίας Χονδριχθύων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15313" y="368975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38</a:t>
            </a:r>
            <a:endParaRPr lang="el-GR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8239953" y="585361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39</a:t>
            </a:r>
            <a:endParaRPr lang="el-GR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Πρασινοκίτρινο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Θέμα του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EMPLATE1.pptx" id="{384095AA-3FED-4702-B384-88A1E9625162}" vid="{8E3B2130-187F-4ED6-B635-B15099330E84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1451</TotalTime>
  <Words>2289</Words>
  <Application>Microsoft Office PowerPoint</Application>
  <PresentationFormat>On-screen Show (4:3)</PresentationFormat>
  <Paragraphs>344</Paragraphs>
  <Slides>44</Slides>
  <Notes>38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Θέμα του Office</vt:lpstr>
      <vt:lpstr>Εικόνα bitmap</vt:lpstr>
      <vt:lpstr>Bitmap Image</vt:lpstr>
      <vt:lpstr>Ιχθυολογία</vt:lpstr>
      <vt:lpstr>Καρχαρίες</vt:lpstr>
      <vt:lpstr>Συστηματική κατάταξη καρχαριών </vt:lpstr>
      <vt:lpstr>Εργασίες Άσκησης</vt:lpstr>
      <vt:lpstr>Εξωτερικά Μορφολογικά χαρακτηριστικά Squalus acantias</vt:lpstr>
      <vt:lpstr>Προσδιορισμός του φύλου</vt:lpstr>
      <vt:lpstr>Δέρμα σκληρό και τραχύ Λέπια πλακοειδή</vt:lpstr>
      <vt:lpstr>Δόντια Καρχαριών</vt:lpstr>
      <vt:lpstr>Σύγκριση  Δοντιών</vt:lpstr>
      <vt:lpstr>Αισθήσεις</vt:lpstr>
      <vt:lpstr>Αναπαραγωγή</vt:lpstr>
      <vt:lpstr>Τρόποι αναπαραγωγής</vt:lpstr>
      <vt:lpstr>Εσωτερική μορφολογία  αρσενικού καρχαρία</vt:lpstr>
      <vt:lpstr>Ανατομή αρσενικού καρχαρία</vt:lpstr>
      <vt:lpstr>Εσωτερικά όργανα</vt:lpstr>
      <vt:lpstr>  Κλίμακα σταδίων γεννητικής ωριμότητας αρσενικών  </vt:lpstr>
      <vt:lpstr>Στάδια γεννητικής ωριμότητας αρσενικών Ι &amp; ΙΙ  </vt:lpstr>
      <vt:lpstr>Σταδίων γεννητικής ωριμότητας αρσενικών ΙΙΙ &amp; ΙV  </vt:lpstr>
      <vt:lpstr>Ανατομή θηλυκού Καρχαρία</vt:lpstr>
      <vt:lpstr>Όργανα αναπαραγωγής</vt:lpstr>
      <vt:lpstr>Κλίμακα σταδίων γεννητικής ωριμότητας ωοθηκών   </vt:lpstr>
      <vt:lpstr>Στάδια γεννητικής ωριμότητας ωοθηκών </vt:lpstr>
      <vt:lpstr>Κλίμακα σταδίων  ωριμότητας μήτρας </vt:lpstr>
      <vt:lpstr>Στάδια Μήτρας ωρίμων ατόμων</vt:lpstr>
      <vt:lpstr>Στάδιο μήτρας ΙV</vt:lpstr>
      <vt:lpstr>Έμβρυο με το λεκιθικό σάκο</vt:lpstr>
      <vt:lpstr>Προσδιορισμός στομαχικού περιεχομένου</vt:lpstr>
      <vt:lpstr>Προσδιορισμός ηλικίας</vt:lpstr>
      <vt:lpstr>Λειτουργία των αισθήσεων στους καρχαρίες αναφορικά με την απόσταση</vt:lpstr>
      <vt:lpstr>Τέλος Παρουσίασης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 Χρήσης Έργων Τρίτων (1/8)</vt:lpstr>
      <vt:lpstr>Σημείωμα  Χρήσης Έργων Τρίτων (2/8)</vt:lpstr>
      <vt:lpstr>Σημείωμα  Χρήσης Έργων Τρίτων (3/8)</vt:lpstr>
      <vt:lpstr>Σημείωμα  Χρήσης Έργων Τρίτων (4/8)</vt:lpstr>
      <vt:lpstr>Σημείωμα  Χρήσης Έργων Τρίτων (5/8)</vt:lpstr>
      <vt:lpstr>Σημείωμα  Χρήσης Έργων Τρίτων (6/8)</vt:lpstr>
      <vt:lpstr>Σημείωμα  Χρήσης Έργων Τρίτων (7/8)</vt:lpstr>
      <vt:lpstr>Σημείωμα  Χρήσης Έργων Τρίτων (8/8)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Vassiliki Siafaka</dc:creator>
  <cp:lastModifiedBy>Πανεπιστημιο</cp:lastModifiedBy>
  <cp:revision>251</cp:revision>
  <dcterms:created xsi:type="dcterms:W3CDTF">2015-03-24T06:43:16Z</dcterms:created>
  <dcterms:modified xsi:type="dcterms:W3CDTF">2016-10-18T03:03:26Z</dcterms:modified>
</cp:coreProperties>
</file>