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6"/>
  </p:notesMasterIdLst>
  <p:sldIdLst>
    <p:sldId id="301" r:id="rId2"/>
    <p:sldId id="302" r:id="rId3"/>
    <p:sldId id="303" r:id="rId4"/>
    <p:sldId id="304" r:id="rId5"/>
    <p:sldId id="265" r:id="rId6"/>
    <p:sldId id="274" r:id="rId7"/>
    <p:sldId id="305" r:id="rId8"/>
    <p:sldId id="306" r:id="rId9"/>
    <p:sldId id="307" r:id="rId10"/>
    <p:sldId id="308" r:id="rId11"/>
    <p:sldId id="309" r:id="rId12"/>
    <p:sldId id="310" r:id="rId13"/>
    <p:sldId id="311" r:id="rId14"/>
    <p:sldId id="312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4" r:id="rId27"/>
    <p:sldId id="325" r:id="rId28"/>
    <p:sldId id="326" r:id="rId29"/>
    <p:sldId id="327" r:id="rId30"/>
    <p:sldId id="328" r:id="rId31"/>
    <p:sldId id="329" r:id="rId32"/>
    <p:sldId id="330" r:id="rId33"/>
    <p:sldId id="331" r:id="rId34"/>
    <p:sldId id="332" r:id="rId35"/>
    <p:sldId id="333" r:id="rId36"/>
    <p:sldId id="334" r:id="rId37"/>
    <p:sldId id="335" r:id="rId38"/>
    <p:sldId id="336" r:id="rId39"/>
    <p:sldId id="280" r:id="rId40"/>
    <p:sldId id="290" r:id="rId41"/>
    <p:sldId id="295" r:id="rId42"/>
    <p:sldId id="292" r:id="rId43"/>
    <p:sldId id="291" r:id="rId44"/>
    <p:sldId id="294" r:id="rId45"/>
  </p:sldIdLst>
  <p:sldSz cx="9144000" cy="6858000" type="screen4x3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7512F115-2FCC-49EE-8759-A71F26F5819E}">
          <p14:sldIdLst>
            <p14:sldId id="301"/>
            <p14:sldId id="302"/>
            <p14:sldId id="303"/>
            <p14:sldId id="304"/>
            <p14:sldId id="265"/>
            <p14:sldId id="27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4"/>
            <p14:sldId id="315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8"/>
            <p14:sldId id="329"/>
            <p14:sldId id="330"/>
            <p14:sldId id="331"/>
            <p14:sldId id="332"/>
            <p14:sldId id="333"/>
            <p14:sldId id="334"/>
            <p14:sldId id="335"/>
            <p14:sldId id="336"/>
            <p14:sldId id="280"/>
            <p14:sldId id="290"/>
            <p14:sldId id="295"/>
            <p14:sldId id="292"/>
            <p14:sldId id="291"/>
            <p14:sldId id="294"/>
          </p14:sldIdLst>
        </p14:section>
        <p14:section name="Untitled Section" id="{0F1CB131-A6BD-43D0-B8D4-1F27CEF7A05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user" initials="u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075BC"/>
    <a:srgbClr val="4F81BD"/>
    <a:srgbClr val="50AB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377" autoAdjust="0"/>
    <p:restoredTop sz="99309" autoAdjust="0"/>
  </p:normalViewPr>
  <p:slideViewPr>
    <p:cSldViewPr>
      <p:cViewPr varScale="1">
        <p:scale>
          <a:sx n="71" d="100"/>
          <a:sy n="71" d="100"/>
        </p:scale>
        <p:origin x="72" y="83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commentAuthors" Target="commentAuthors.xml"/><Relationship Id="rId50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presProps" Target="presProps.xml"/><Relationship Id="rId8" Type="http://schemas.openxmlformats.org/officeDocument/2006/relationships/slide" Target="slides/slide7.xml"/><Relationship Id="rId51" Type="http://schemas.openxmlformats.org/officeDocument/2006/relationships/tableStyles" Target="tableStyle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7A379C-B41D-45E1-80CB-01FC82FDADA9}" type="datetimeFigureOut">
              <a:rPr lang="el-GR" smtClean="0"/>
              <a:t>6/7/2015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A60D4E-153C-481E-9C52-31B1E4926C1F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9553540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>
              <a:solidFill>
                <a:srgbClr val="FF0000"/>
              </a:solidFill>
            </a:endParaRPr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720446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022928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1846180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4105413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40779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0199743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0624241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78176154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7187710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605899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19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275343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6178393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8705206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3108535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137171127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5745120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7714852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2905150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362248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3346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82184651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29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089966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2753926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8836133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1656336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52763995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02633965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26767152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8217004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30088206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2010515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1157821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39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179400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25072024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>
              <a:buFont typeface="Arial" pitchFamily="34" charset="0"/>
              <a:buChar char="•"/>
            </a:pP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40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445984667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41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749721137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42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37509716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10165918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44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753707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5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21415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8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9296773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9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602102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886200"/>
            <a:ext cx="7776864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dirty="0" smtClean="0"/>
              <a:t>Στυλ κύριου υπότιτλου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2452477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861566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23861268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64156" y="1556792"/>
            <a:ext cx="8229600" cy="4525963"/>
          </a:xfrm>
        </p:spPr>
        <p:txBody>
          <a:bodyPr/>
          <a:lstStyle>
            <a:lvl1pPr>
              <a:spcBef>
                <a:spcPts val="1200"/>
              </a:spcBef>
              <a:defRPr/>
            </a:lvl1pPr>
            <a:lvl2pPr>
              <a:spcBef>
                <a:spcPts val="1200"/>
              </a:spcBef>
              <a:defRPr/>
            </a:lvl2pPr>
            <a:lvl3pPr>
              <a:spcBef>
                <a:spcPts val="1200"/>
              </a:spcBef>
              <a:defRPr/>
            </a:lvl3pPr>
            <a:lvl4pPr>
              <a:spcBef>
                <a:spcPts val="1200"/>
              </a:spcBef>
              <a:defRPr/>
            </a:lvl4pPr>
            <a:lvl5pPr>
              <a:spcBef>
                <a:spcPts val="1200"/>
              </a:spcBef>
              <a:defRPr/>
            </a:lvl5pPr>
          </a:lstStyle>
          <a:p>
            <a:pPr lvl="0"/>
            <a:r>
              <a:rPr lang="el-GR" dirty="0" smtClean="0"/>
              <a:t>Στυλ υποδείγματος κειμένου</a:t>
            </a:r>
          </a:p>
          <a:p>
            <a:pPr lvl="1"/>
            <a:r>
              <a:rPr lang="el-GR" dirty="0" smtClean="0"/>
              <a:t>Δεύτερου επιπέδου</a:t>
            </a:r>
          </a:p>
          <a:p>
            <a:pPr lvl="2"/>
            <a:r>
              <a:rPr lang="el-GR" dirty="0" smtClean="0"/>
              <a:t>Τρίτου επιπέδου</a:t>
            </a:r>
          </a:p>
          <a:p>
            <a:pPr lvl="3"/>
            <a:r>
              <a:rPr lang="el-GR" dirty="0" smtClean="0"/>
              <a:t>Τέταρτου επιπέδου</a:t>
            </a:r>
          </a:p>
          <a:p>
            <a:pPr lvl="4"/>
            <a:r>
              <a:rPr lang="el-GR" dirty="0" smtClean="0"/>
              <a:t>Πέμπτου επιπέδου</a:t>
            </a:r>
            <a:endParaRPr lang="el-GR" dirty="0"/>
          </a:p>
        </p:txBody>
      </p:sp>
      <p:sp>
        <p:nvSpPr>
          <p:cNvPr id="4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5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διερεύνηση της σκέψης των μαθητών σε συγκεκριμένες μαθηματικές περιοχές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5188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 baseline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</p:spTree>
    <p:extLst>
      <p:ext uri="{BB962C8B-B14F-4D97-AF65-F5344CB8AC3E}">
        <p14:creationId xmlns:p14="http://schemas.microsoft.com/office/powerpoint/2010/main" val="121208612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Η διερεύνηση της σκέψης των μαθητών σε συγκεκριμένες μαθηματικές περιοχές 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832509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5075BC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74254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214016"/>
            <a:ext cx="4040188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74254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214016"/>
            <a:ext cx="4041775" cy="387928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8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611275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>
                <a:solidFill>
                  <a:schemeClr val="accent1"/>
                </a:solidFill>
              </a:defRPr>
            </a:lvl1pPr>
          </a:lstStyle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4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7946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0962021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1556792"/>
            <a:ext cx="5111750" cy="4608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556792"/>
            <a:ext cx="3008313" cy="4608512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6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7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31715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1556792"/>
            <a:ext cx="5486400" cy="345638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 dirty="0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157192"/>
            <a:ext cx="5486400" cy="1015008"/>
          </a:xfrm>
        </p:spPr>
        <p:txBody>
          <a:bodyPr>
            <a:normAutofit/>
          </a:bodyPr>
          <a:lstStyle>
            <a:lvl1pPr marL="0" indent="0">
              <a:buNone/>
              <a:defRPr sz="20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dirty="0" smtClean="0"/>
              <a:t>Στυλ υποδείγματος κειμένου</a:t>
            </a:r>
          </a:p>
        </p:txBody>
      </p:sp>
      <p:sp>
        <p:nvSpPr>
          <p:cNvPr id="9" name="Τίτλος 1"/>
          <p:cNvSpPr>
            <a:spLocks noGrp="1"/>
          </p:cNvSpPr>
          <p:nvPr>
            <p:ph type="title"/>
          </p:nvPr>
        </p:nvSpPr>
        <p:spPr>
          <a:xfrm>
            <a:off x="457200" y="273600"/>
            <a:ext cx="8229600" cy="11448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l-GR" b="0">
                <a:solidFill>
                  <a:schemeClr val="accent1"/>
                </a:solidFill>
              </a:defRPr>
            </a:lvl1pPr>
          </a:lstStyle>
          <a:p>
            <a:pPr lvl="0"/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5" name="Θέση αριθμού διαφάνειας 5"/>
          <p:cNvSpPr txBox="1">
            <a:spLocks/>
          </p:cNvSpPr>
          <p:nvPr userDrawn="1"/>
        </p:nvSpPr>
        <p:spPr>
          <a:xfrm>
            <a:off x="8644854" y="6441971"/>
            <a:ext cx="432869" cy="268139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/>
          <a:lstStyle>
            <a:defPPr>
              <a:defRPr lang="el-GR"/>
            </a:defPPr>
            <a:lvl1pPr marL="0" algn="l" defTabSz="914400" rtl="0" eaLnBrk="1" latinLnBrk="0" hangingPunct="1">
              <a:defRPr sz="1200" b="0" kern="120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53C4726A-630D-4CB4-B088-BAB00F4188E9}" type="slidenum">
              <a:rPr lang="el-GR" smtClean="0">
                <a:solidFill>
                  <a:srgbClr val="5075BC"/>
                </a:solidFill>
              </a:rPr>
              <a:pPr algn="ctr"/>
              <a:t>‹#›</a:t>
            </a:fld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6" name="2 - Θέση υποσέλιδου"/>
          <p:cNvSpPr txBox="1">
            <a:spLocks/>
          </p:cNvSpPr>
          <p:nvPr userDrawn="1"/>
        </p:nvSpPr>
        <p:spPr bwMode="auto">
          <a:xfrm>
            <a:off x="539552" y="6441600"/>
            <a:ext cx="7992887" cy="26813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miter lim="800000"/>
            <a:headEnd/>
            <a:tailEnd/>
          </a:ln>
        </p:spPr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1000" dirty="0" smtClean="0">
                <a:solidFill>
                  <a:srgbClr val="5075BC"/>
                </a:solidFill>
              </a:rPr>
              <a:t>Τίτλος Ενότητας</a:t>
            </a:r>
            <a:endParaRPr lang="en-US" sz="1000" dirty="0">
              <a:solidFill>
                <a:srgbClr val="5075BC"/>
              </a:solidFill>
              <a:ea typeface="ＭＳ Ｐゴシック" pitchFamily="34" charset="-128"/>
              <a:cs typeface="+mn-cs"/>
            </a:endParaRPr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58723" y="6255465"/>
            <a:ext cx="431834" cy="5700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776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dirty="0" smtClean="0"/>
              <a:t>Στυλ κύριου τίτλου</a:t>
            </a:r>
            <a:endParaRPr lang="el-GR" dirty="0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38095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0" r:id="rId8"/>
    <p:sldLayoutId id="2147483661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b="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1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4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5" Type="http://schemas.openxmlformats.org/officeDocument/2006/relationships/image" Target="../media/image7.png"/><Relationship Id="rId4" Type="http://schemas.openxmlformats.org/officeDocument/2006/relationships/oleObject" Target="../embeddings/oleObject2.bin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hyperlink" Target="%5b1%5d%20http:/creativecommons.org/licenses/by-nc-sa/4.0/" TargetMode="External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Λογότυπο Εθνικόν και Καποδιστριακόν Πανεπιστήμιον Αθηνών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79512" y="404664"/>
            <a:ext cx="4147938" cy="817388"/>
          </a:xfrm>
          <a:prstGeom prst="rect">
            <a:avLst/>
          </a:prstGeom>
        </p:spPr>
      </p:pic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006575"/>
            <a:ext cx="7772400" cy="1470025"/>
          </a:xfrm>
        </p:spPr>
        <p:txBody>
          <a:bodyPr/>
          <a:lstStyle/>
          <a:p>
            <a:r>
              <a:rPr lang="el-GR" altLang="el-GR" dirty="0"/>
              <a:t>Διδακτική Μαθηματικών ΙΙ</a:t>
            </a:r>
            <a:endParaRPr lang="el-GR" dirty="0">
              <a:solidFill>
                <a:srgbClr val="5075BC"/>
              </a:solidFill>
            </a:endParaRPr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683568" y="3384823"/>
            <a:ext cx="7776864" cy="1752600"/>
          </a:xfrm>
        </p:spPr>
        <p:txBody>
          <a:bodyPr>
            <a:noAutofit/>
          </a:bodyPr>
          <a:lstStyle/>
          <a:p>
            <a:r>
              <a:rPr lang="el-GR" sz="2800" dirty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Ενότητα 4</a:t>
            </a:r>
            <a:r>
              <a:rPr lang="el-GR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:</a:t>
            </a:r>
            <a:r>
              <a:rPr lang="en-US" sz="2800" dirty="0" smtClean="0">
                <a:solidFill>
                  <a:srgbClr val="5075BC"/>
                </a:solidFill>
                <a:latin typeface="+mj-lt"/>
                <a:ea typeface="+mj-ea"/>
                <a:cs typeface="+mj-cs"/>
              </a:rPr>
              <a:t> </a:t>
            </a:r>
            <a:r>
              <a:rPr lang="el-GR" sz="2800" dirty="0"/>
              <a:t>Η διερεύνηση της σκέψης των μαθητών σε συγκεκριμένες μαθηματικές περιοχές </a:t>
            </a:r>
            <a:endParaRPr lang="el-GR" sz="2800" dirty="0" smtClean="0"/>
          </a:p>
          <a:p>
            <a:endParaRPr lang="en-US" sz="2800" dirty="0" smtClean="0"/>
          </a:p>
          <a:p>
            <a:r>
              <a:rPr lang="el-GR" altLang="el-GR" sz="2800" dirty="0"/>
              <a:t>Δέσποινα Πόταρη</a:t>
            </a:r>
          </a:p>
          <a:p>
            <a:r>
              <a:rPr lang="el-GR" sz="2800" dirty="0"/>
              <a:t>Σχολή Θετικών επιστημών</a:t>
            </a:r>
          </a:p>
          <a:p>
            <a:r>
              <a:rPr lang="el-GR" sz="2800" dirty="0"/>
              <a:t>Τμήμα Μαθηματικό</a:t>
            </a:r>
            <a:endParaRPr lang="en-US" sz="2800" dirty="0"/>
          </a:p>
          <a:p>
            <a:endParaRPr lang="el-GR" sz="2800" dirty="0" smtClean="0"/>
          </a:p>
        </p:txBody>
      </p:sp>
    </p:spTree>
    <p:extLst>
      <p:ext uri="{BB962C8B-B14F-4D97-AF65-F5344CB8AC3E}">
        <p14:creationId xmlns:p14="http://schemas.microsoft.com/office/powerpoint/2010/main" val="66251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Διδακτική </a:t>
            </a:r>
            <a:r>
              <a:rPr lang="el-GR" altLang="el-GR" dirty="0" smtClean="0"/>
              <a:t>διάσταση </a:t>
            </a:r>
            <a:r>
              <a:rPr lang="el-GR" altLang="el-GR" dirty="0"/>
              <a:t>της </a:t>
            </a:r>
            <a:r>
              <a:rPr lang="el-GR" altLang="el-GR" dirty="0" smtClean="0"/>
              <a:t>έννοιας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Δυσκολίες των μαθητών σχετικά με την έννοια της συνάρτησης</a:t>
            </a:r>
          </a:p>
          <a:p>
            <a:pPr lvl="1"/>
            <a:r>
              <a:rPr lang="el-GR" altLang="el-GR" dirty="0"/>
              <a:t>Ορισμός – γραφική παράσταση, μεταβλητή, συντεταγμένες</a:t>
            </a:r>
          </a:p>
          <a:p>
            <a:pPr lvl="1"/>
            <a:r>
              <a:rPr lang="el-GR" altLang="el-GR" dirty="0"/>
              <a:t>Δομική αντιμετώπιση (ως αντικείμενο) – Λειτουργική αντιμετώπιση (ως διαδικασία)</a:t>
            </a:r>
          </a:p>
          <a:p>
            <a:pPr lvl="1"/>
            <a:r>
              <a:rPr lang="el-GR" altLang="el-GR" dirty="0"/>
              <a:t>Αντικείμενο: ένα σύνολο διατεταγμένων ζευγών</a:t>
            </a:r>
          </a:p>
          <a:p>
            <a:pPr lvl="1"/>
            <a:r>
              <a:rPr lang="el-GR" altLang="el-GR" dirty="0"/>
              <a:t>Διαδικασία: Μέθοδος για να μεταφέρομαι από ένα σύστημα σε ένα άλλο (</a:t>
            </a:r>
            <a:r>
              <a:rPr lang="el-GR" altLang="el-GR" dirty="0" err="1"/>
              <a:t>π.χ</a:t>
            </a:r>
            <a:r>
              <a:rPr lang="el-GR" altLang="el-GR" dirty="0"/>
              <a:t> να βρω την τιμή)</a:t>
            </a:r>
          </a:p>
        </p:txBody>
      </p:sp>
    </p:spTree>
    <p:extLst>
      <p:ext uri="{BB962C8B-B14F-4D97-AF65-F5344CB8AC3E}">
        <p14:creationId xmlns:p14="http://schemas.microsoft.com/office/powerpoint/2010/main" val="10745530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Διδακτική διάσταση της έννοιας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800" dirty="0"/>
              <a:t>Ο συμβολισμός της συνάρτησης προκαλεί δυσκολίες</a:t>
            </a:r>
          </a:p>
          <a:p>
            <a:pPr lvl="1"/>
            <a:r>
              <a:rPr lang="en-US" altLang="el-GR" dirty="0"/>
              <a:t>F(x) </a:t>
            </a:r>
            <a:r>
              <a:rPr lang="el-GR" altLang="el-GR" dirty="0"/>
              <a:t>αναπαριστά το όνομα της συνάρτησης και την τιμή της συνάρτησης</a:t>
            </a:r>
          </a:p>
          <a:p>
            <a:pPr lvl="1"/>
            <a:r>
              <a:rPr lang="el-GR" altLang="el-GR" dirty="0"/>
              <a:t>Η ερμηνεία εξαρτάται από το πλαίσιο άρα αυτό προκαλεί δυσκολίες</a:t>
            </a:r>
          </a:p>
          <a:p>
            <a:r>
              <a:rPr lang="el-GR" altLang="el-GR" sz="2800" dirty="0"/>
              <a:t>Η έννοια της συνάρτησης περιλαμβάνει διάφορες </a:t>
            </a:r>
            <a:r>
              <a:rPr lang="el-GR" altLang="el-GR" sz="2800" dirty="0" err="1"/>
              <a:t>εννοιακές</a:t>
            </a:r>
            <a:r>
              <a:rPr lang="el-GR" altLang="el-GR" sz="2800" dirty="0"/>
              <a:t> εικόνες (</a:t>
            </a:r>
            <a:r>
              <a:rPr lang="en-US" altLang="el-GR" sz="2800" dirty="0"/>
              <a:t>concept images) (</a:t>
            </a:r>
            <a:r>
              <a:rPr lang="en-US" altLang="el-GR" sz="2800" dirty="0" err="1"/>
              <a:t>procept</a:t>
            </a:r>
            <a:r>
              <a:rPr lang="en-US" altLang="el-GR" sz="2800" dirty="0"/>
              <a:t> (process – concept), symbol)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30476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συνάρτηση ως </a:t>
            </a:r>
            <a:r>
              <a:rPr lang="el-GR" altLang="el-GR" dirty="0" smtClean="0"/>
              <a:t>μεταβολή (1/3)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dirty="0"/>
              <a:t>Αναπαραστάσεις</a:t>
            </a:r>
          </a:p>
          <a:p>
            <a:pPr lvl="1"/>
            <a:r>
              <a:rPr lang="el-GR" altLang="el-GR" dirty="0"/>
              <a:t>(</a:t>
            </a:r>
            <a:r>
              <a:rPr lang="el-GR" altLang="el-GR" dirty="0" err="1"/>
              <a:t>Οπτικο</a:t>
            </a:r>
            <a:r>
              <a:rPr lang="el-GR" altLang="el-GR" dirty="0"/>
              <a:t>-χωρική) – Έννοια της μεταβολής</a:t>
            </a:r>
          </a:p>
          <a:p>
            <a:pPr lvl="2"/>
            <a:r>
              <a:rPr lang="el-GR" altLang="el-GR" dirty="0"/>
              <a:t>Παρατήρηση - Πειραματισμός</a:t>
            </a:r>
          </a:p>
          <a:p>
            <a:pPr lvl="2"/>
            <a:r>
              <a:rPr lang="el-GR" altLang="el-GR" dirty="0"/>
              <a:t>Απόσταση – ταχύτητα σε σχέση με το χρόνο</a:t>
            </a:r>
          </a:p>
          <a:p>
            <a:pPr lvl="2"/>
            <a:r>
              <a:rPr lang="el-GR" altLang="el-GR" dirty="0"/>
              <a:t>Επίλυση προβλήματος</a:t>
            </a:r>
          </a:p>
          <a:p>
            <a:pPr lvl="1"/>
            <a:r>
              <a:rPr lang="el-GR" altLang="el-GR" dirty="0"/>
              <a:t>Αριθμητική (Ποσοτικοποίηση</a:t>
            </a:r>
            <a:r>
              <a:rPr lang="en-US" altLang="el-GR" dirty="0"/>
              <a:t>)</a:t>
            </a:r>
            <a:endParaRPr lang="el-GR" altLang="el-GR" dirty="0"/>
          </a:p>
          <a:p>
            <a:pPr lvl="2"/>
            <a:r>
              <a:rPr lang="el-GR" altLang="el-GR" dirty="0"/>
              <a:t>Εκτίμηση – Προσέγγιση</a:t>
            </a:r>
          </a:p>
          <a:p>
            <a:pPr lvl="2"/>
            <a:r>
              <a:rPr lang="el-GR" altLang="el-GR" dirty="0"/>
              <a:t>Αριθμητικές τιμές</a:t>
            </a:r>
          </a:p>
          <a:p>
            <a:pPr lvl="2"/>
            <a:r>
              <a:rPr lang="el-GR" altLang="el-GR" dirty="0"/>
              <a:t>Αριθμητικές λύσεις εξισώσεων</a:t>
            </a:r>
          </a:p>
        </p:txBody>
      </p:sp>
    </p:spTree>
    <p:extLst>
      <p:ext uri="{BB962C8B-B14F-4D97-AF65-F5344CB8AC3E}">
        <p14:creationId xmlns:p14="http://schemas.microsoft.com/office/powerpoint/2010/main" val="1214871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συνάρτηση ως μεταβολή </a:t>
            </a:r>
            <a:r>
              <a:rPr lang="el-GR" altLang="el-GR" dirty="0" smtClean="0"/>
              <a:t>(2/3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lvl="1"/>
            <a:r>
              <a:rPr lang="el-GR" altLang="el-GR" sz="1600" dirty="0"/>
              <a:t>Συμβολική</a:t>
            </a:r>
          </a:p>
          <a:p>
            <a:pPr lvl="2"/>
            <a:r>
              <a:rPr lang="el-GR" altLang="el-GR" sz="1600" dirty="0"/>
              <a:t>Υπολογισμοί</a:t>
            </a:r>
          </a:p>
          <a:p>
            <a:pPr lvl="2"/>
            <a:r>
              <a:rPr lang="el-GR" altLang="el-GR" sz="1600" dirty="0"/>
              <a:t>Αλγεβρικά σύμβολα</a:t>
            </a:r>
          </a:p>
          <a:p>
            <a:pPr lvl="2"/>
            <a:r>
              <a:rPr lang="el-GR" altLang="el-GR" sz="1600" dirty="0"/>
              <a:t>Συμβολική επίλυση εξισώσεων</a:t>
            </a:r>
          </a:p>
          <a:p>
            <a:pPr lvl="1"/>
            <a:r>
              <a:rPr lang="el-GR" altLang="el-GR" sz="1600" dirty="0"/>
              <a:t>Γραφική</a:t>
            </a:r>
          </a:p>
          <a:p>
            <a:pPr lvl="2"/>
            <a:r>
              <a:rPr lang="el-GR" altLang="el-GR" sz="1600" dirty="0" err="1"/>
              <a:t>Οπτικοποίηση</a:t>
            </a:r>
            <a:r>
              <a:rPr lang="el-GR" altLang="el-GR" sz="1600" dirty="0"/>
              <a:t> –ερμηνεία</a:t>
            </a:r>
          </a:p>
          <a:p>
            <a:pPr lvl="2"/>
            <a:r>
              <a:rPr lang="el-GR" altLang="el-GR" sz="1600" dirty="0"/>
              <a:t>Γραφικές παραστάσεις</a:t>
            </a:r>
          </a:p>
          <a:p>
            <a:pPr lvl="2"/>
            <a:r>
              <a:rPr lang="el-GR" altLang="el-GR" sz="1600" dirty="0"/>
              <a:t>Γραφική επίλυση εξισώσεων</a:t>
            </a:r>
          </a:p>
          <a:p>
            <a:pPr lvl="1"/>
            <a:r>
              <a:rPr lang="el-GR" altLang="el-GR" sz="1600" dirty="0"/>
              <a:t>Τυπική</a:t>
            </a:r>
          </a:p>
          <a:p>
            <a:pPr lvl="2"/>
            <a:r>
              <a:rPr lang="el-GR" altLang="el-GR" sz="1600" dirty="0"/>
              <a:t>Ορισμός – συμπεράσματα</a:t>
            </a:r>
          </a:p>
          <a:p>
            <a:pPr lvl="2"/>
            <a:r>
              <a:rPr lang="el-GR" altLang="el-GR" sz="1600" dirty="0" err="1"/>
              <a:t>Συνολοθεωρητικός</a:t>
            </a:r>
            <a:r>
              <a:rPr lang="el-GR" altLang="el-GR" sz="1600" dirty="0"/>
              <a:t> ορισμός</a:t>
            </a:r>
          </a:p>
          <a:p>
            <a:pPr lvl="2"/>
            <a:r>
              <a:rPr lang="el-GR" altLang="el-GR" sz="1600" dirty="0"/>
              <a:t>Θεώρημα ενδιαμέσου τιμής, αντίστροφης συνάρτησης</a:t>
            </a:r>
          </a:p>
        </p:txBody>
      </p:sp>
    </p:spTree>
    <p:extLst>
      <p:ext uri="{BB962C8B-B14F-4D97-AF65-F5344CB8AC3E}">
        <p14:creationId xmlns:p14="http://schemas.microsoft.com/office/powerpoint/2010/main" val="565644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Η συνάρτηση ως μεταβολή </a:t>
            </a:r>
            <a:r>
              <a:rPr lang="el-GR" altLang="el-GR" dirty="0" smtClean="0"/>
              <a:t>(3/3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/>
              <a:t>O </a:t>
            </a:r>
            <a:r>
              <a:rPr lang="el-GR" altLang="el-GR" sz="2800" dirty="0" err="1"/>
              <a:t>συνολοθεωρητικός</a:t>
            </a:r>
            <a:r>
              <a:rPr lang="el-GR" altLang="el-GR" sz="2800" dirty="0"/>
              <a:t> ορισμός της συνάρτησης στα «Μοντέρνα μαθηματικά» δεν φάνηκε κατάλληλος καθώς ερχόταν σε αντιπαράθεση με τη δομή του αναλυτικού προγράμματος (γραμμικές, </a:t>
            </a:r>
            <a:r>
              <a:rPr lang="el-GR" altLang="el-GR" sz="2800" dirty="0" err="1"/>
              <a:t>πολυωνυμικές</a:t>
            </a:r>
            <a:r>
              <a:rPr lang="el-GR" altLang="el-GR" sz="2800" dirty="0"/>
              <a:t>, τριγωνομετρικές, εκθετικές, λογαριθμικές συναρτήσεις)</a:t>
            </a:r>
          </a:p>
        </p:txBody>
      </p:sp>
    </p:spTree>
    <p:extLst>
      <p:ext uri="{BB962C8B-B14F-4D97-AF65-F5344CB8AC3E}">
        <p14:creationId xmlns:p14="http://schemas.microsoft.com/office/powerpoint/2010/main" val="1868233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Αντιλήψεις μαθητών για τη συνάρτηση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Εικόνες συναρτήσεων «κανονικές» «αύξουσες» δεν αναγνωρίζουν ως συναρτήσεις μη οικείες γραφικές παραστάσεις</a:t>
            </a:r>
          </a:p>
          <a:p>
            <a:r>
              <a:rPr lang="el-GR" altLang="el-GR" sz="2400" dirty="0"/>
              <a:t>Πόσες διαφορετικές συναρτήσεις μπορείτε να σχεδιάσετε ώστε να διέρχονται από δύο σημεία; Κυρίως σχεδιάζουν μόνο ευθεία</a:t>
            </a:r>
          </a:p>
          <a:p>
            <a:r>
              <a:rPr lang="el-GR" altLang="el-GR" sz="2400" dirty="0"/>
              <a:t>Η ψ = 4 θεωρείται ότι δεν είναι συνάρτηση</a:t>
            </a:r>
          </a:p>
          <a:p>
            <a:r>
              <a:rPr lang="el-GR" altLang="el-GR" sz="2400" dirty="0"/>
              <a:t>Η συνάρτηση έχει μόνο ένα τύπο</a:t>
            </a:r>
          </a:p>
          <a:p>
            <a:r>
              <a:rPr lang="el-GR" altLang="el-GR" sz="2400" dirty="0"/>
              <a:t>Η συνάρτηση έχει «συνεχείς» ιδιότητες (</a:t>
            </a:r>
            <a:r>
              <a:rPr lang="el-GR" altLang="el-GR" sz="2400" dirty="0" smtClean="0"/>
              <a:t>π.χ. </a:t>
            </a:r>
            <a:r>
              <a:rPr lang="el-GR" altLang="el-GR" sz="2400" dirty="0"/>
              <a:t>η συνάρτηση του τέταρτου του κύκλου δεν αναγνωρίζεται ως συνάρτηση γιατί συνεχίζεται και φτιάχνει ένα κύκλο</a:t>
            </a:r>
          </a:p>
        </p:txBody>
      </p:sp>
    </p:spTree>
    <p:extLst>
      <p:ext uri="{BB962C8B-B14F-4D97-AF65-F5344CB8AC3E}">
        <p14:creationId xmlns:p14="http://schemas.microsoft.com/office/powerpoint/2010/main" val="485140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Παράδειγμα απάντησης μιας μαθήτριας 16 χρονών αναφορικά με την έννοια της </a:t>
            </a:r>
            <a:r>
              <a:rPr lang="el-GR" altLang="el-GR" sz="2800" dirty="0" smtClean="0"/>
              <a:t>συνάρτησης (1/2)</a:t>
            </a:r>
            <a:endParaRPr lang="el-GR" sz="28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«Δώσε ένα παράδειγμα συνάρτησης τέτοιο ώστε για κάθε πραγματικούς αριθμούς </a:t>
            </a:r>
            <a:r>
              <a:rPr lang="en-US" altLang="el-GR" sz="2800" dirty="0"/>
              <a:t>x, y</a:t>
            </a:r>
            <a:r>
              <a:rPr lang="el-GR" altLang="el-GR" sz="2800" dirty="0"/>
              <a:t> στο πεδίο ορισμού στης </a:t>
            </a:r>
            <a:r>
              <a:rPr lang="en-US" altLang="el-GR" sz="2800" dirty="0"/>
              <a:t>f </a:t>
            </a:r>
            <a:r>
              <a:rPr lang="el-GR" altLang="el-GR" sz="2800" dirty="0"/>
              <a:t>ισχύει η παρακάτω εξίσωση </a:t>
            </a:r>
            <a:r>
              <a:rPr lang="en-US" altLang="el-GR" sz="2800" dirty="0"/>
              <a:t>f(</a:t>
            </a:r>
            <a:r>
              <a:rPr lang="en-US" altLang="el-GR" sz="2800" dirty="0" err="1"/>
              <a:t>x+y</a:t>
            </a:r>
            <a:r>
              <a:rPr lang="en-US" altLang="el-GR" sz="2800" dirty="0"/>
              <a:t>) = f(x) + f(y)</a:t>
            </a:r>
            <a:r>
              <a:rPr lang="el-GR" altLang="el-GR" sz="2800" dirty="0"/>
              <a:t>»</a:t>
            </a:r>
          </a:p>
          <a:p>
            <a:pPr lvl="1"/>
            <a:r>
              <a:rPr lang="el-GR" altLang="el-GR" dirty="0"/>
              <a:t>Ξεκινά η μαθήτρια ψάχνοντας για συγκεκριμένες τιμές των </a:t>
            </a:r>
            <a:r>
              <a:rPr lang="en-US" altLang="el-GR" dirty="0"/>
              <a:t>x, y.</a:t>
            </a:r>
          </a:p>
          <a:p>
            <a:pPr lvl="1"/>
            <a:r>
              <a:rPr lang="el-GR" altLang="el-GR" dirty="0"/>
              <a:t>Στη συνέχεια κατανοεί ότι το πρόβλημα ζητά να δώσει ένα τύπο συνάρτησης</a:t>
            </a:r>
          </a:p>
          <a:p>
            <a:pPr lvl="1"/>
            <a:r>
              <a:rPr lang="el-GR" altLang="el-GR" dirty="0"/>
              <a:t>Δίνει ως παράδειγμα </a:t>
            </a:r>
            <a:r>
              <a:rPr lang="en-US" altLang="el-GR" dirty="0"/>
              <a:t>f(x)= x</a:t>
            </a:r>
            <a:r>
              <a:rPr lang="en-US" altLang="el-GR" baseline="30000" dirty="0"/>
              <a:t>2</a:t>
            </a:r>
            <a:r>
              <a:rPr lang="en-US" altLang="el-GR" dirty="0"/>
              <a:t> -2x +3</a:t>
            </a:r>
            <a:r>
              <a:rPr lang="el-GR" altLang="el-GR" dirty="0"/>
              <a:t> και </a:t>
            </a:r>
            <a:r>
              <a:rPr lang="en-US" altLang="el-GR" dirty="0"/>
              <a:t>f(x)= x</a:t>
            </a:r>
            <a:r>
              <a:rPr lang="en-US" altLang="el-GR" baseline="30000" dirty="0"/>
              <a:t>2</a:t>
            </a:r>
            <a:r>
              <a:rPr lang="en-US" altLang="el-GR" dirty="0"/>
              <a:t> +5 </a:t>
            </a:r>
            <a:endParaRPr lang="el-GR" altLang="el-GR" dirty="0"/>
          </a:p>
        </p:txBody>
      </p:sp>
    </p:spTree>
    <p:extLst>
      <p:ext uri="{BB962C8B-B14F-4D97-AF65-F5344CB8AC3E}">
        <p14:creationId xmlns:p14="http://schemas.microsoft.com/office/powerpoint/2010/main" val="2856296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Παράδειγμα απάντησης μιας μαθήτριας 16 χρονών αναφορικά με την έννοια της συνάρτησης </a:t>
            </a:r>
            <a:r>
              <a:rPr lang="el-GR" altLang="el-GR" sz="2800" dirty="0" smtClean="0"/>
              <a:t>(2/2</a:t>
            </a:r>
            <a:r>
              <a:rPr lang="el-GR" altLang="el-GR" sz="2800" dirty="0"/>
              <a:t>)</a:t>
            </a:r>
            <a:endParaRPr lang="el-GR" sz="28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Στη συνέχεια πειραματίζεται με γραμμικές συναρτήσεις, βρίσκει την </a:t>
            </a:r>
            <a:r>
              <a:rPr lang="en-US" altLang="el-GR" sz="2400" dirty="0"/>
              <a:t>f(x) = 2x</a:t>
            </a:r>
            <a:r>
              <a:rPr lang="el-GR" altLang="el-GR" sz="2400" dirty="0"/>
              <a:t> </a:t>
            </a:r>
          </a:p>
          <a:p>
            <a:r>
              <a:rPr lang="el-GR" altLang="el-GR" sz="2400" dirty="0"/>
              <a:t>Η ερευνήτρια της ζητά άλλες συναρτήσεις</a:t>
            </a:r>
          </a:p>
          <a:p>
            <a:r>
              <a:rPr lang="el-GR" altLang="el-GR" sz="2400" dirty="0"/>
              <a:t>Καταλήγει στην </a:t>
            </a:r>
            <a:r>
              <a:rPr lang="en-US" altLang="el-GR" sz="2400" dirty="0"/>
              <a:t>f(x) = 0</a:t>
            </a:r>
          </a:p>
          <a:p>
            <a:r>
              <a:rPr lang="el-GR" altLang="el-GR" sz="2400" dirty="0"/>
              <a:t>Στη συζήτηση εμφανίζεται το τι είναι συνάρτηση</a:t>
            </a:r>
          </a:p>
          <a:p>
            <a:pPr lvl="1"/>
            <a:r>
              <a:rPr lang="el-GR" altLang="el-GR" sz="2000" dirty="0"/>
              <a:t>Σύμβολο: Δυσκολεύεται να δει το σύμβολο </a:t>
            </a:r>
            <a:r>
              <a:rPr lang="en-US" altLang="el-GR" sz="2000" dirty="0"/>
              <a:t>f </a:t>
            </a:r>
            <a:r>
              <a:rPr lang="el-GR" altLang="el-GR" sz="2000" dirty="0"/>
              <a:t>ως την ίδια συνάρτηση που ορίζεται από την εξίσωση</a:t>
            </a:r>
          </a:p>
          <a:p>
            <a:pPr lvl="1"/>
            <a:r>
              <a:rPr lang="el-GR" altLang="el-GR" sz="2000" dirty="0"/>
              <a:t>Διαδικασία: Η συνάρτηση είναι ένας τύπος που μας οδηγεί στο να σχεδιάσουμε μια παραβολή ή κάτι τέτοιο</a:t>
            </a:r>
          </a:p>
          <a:p>
            <a:pPr lvl="1"/>
            <a:r>
              <a:rPr lang="el-GR" altLang="el-GR" sz="2000" dirty="0"/>
              <a:t>Έννοια: Αλλά η συνάρτηση είναι μόνο ένας τύπος;</a:t>
            </a:r>
          </a:p>
        </p:txBody>
      </p:sp>
    </p:spTree>
    <p:extLst>
      <p:ext uri="{BB962C8B-B14F-4D97-AF65-F5344CB8AC3E}">
        <p14:creationId xmlns:p14="http://schemas.microsoft.com/office/powerpoint/2010/main" val="194283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Ανάλυση της σκέψης </a:t>
            </a:r>
            <a:r>
              <a:rPr lang="el-GR" altLang="el-GR" dirty="0" smtClean="0"/>
              <a:t>της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/>
              <a:t>Ερμηνεία της λέξης «παράδειγμα»</a:t>
            </a:r>
          </a:p>
          <a:p>
            <a:pPr lvl="1"/>
            <a:r>
              <a:rPr lang="el-GR" altLang="el-GR" dirty="0"/>
              <a:t>Θέλει κάτι συγκεκριμένο αρχικά (ψάχνει για αριθμούς που να ικανοποιούν τη σχέση </a:t>
            </a:r>
            <a:r>
              <a:rPr lang="el-GR" altLang="el-GR" dirty="0" smtClean="0"/>
              <a:t>π.χ. </a:t>
            </a:r>
            <a:r>
              <a:rPr lang="el-GR" altLang="el-GR" dirty="0"/>
              <a:t>3 και 5)</a:t>
            </a:r>
          </a:p>
          <a:p>
            <a:pPr lvl="1"/>
            <a:r>
              <a:rPr lang="el-GR" altLang="el-GR" dirty="0"/>
              <a:t>Διαβάζει τη σχέση </a:t>
            </a:r>
            <a:r>
              <a:rPr lang="en-US" altLang="el-GR" dirty="0"/>
              <a:t>f(3+5) = f(3) + f(5) </a:t>
            </a:r>
            <a:r>
              <a:rPr lang="el-GR" altLang="el-GR" dirty="0"/>
              <a:t>χωρίς κατανόηση (μόνο συμβολικά)</a:t>
            </a:r>
          </a:p>
          <a:p>
            <a:pPr lvl="1"/>
            <a:r>
              <a:rPr lang="el-GR" altLang="el-GR" dirty="0"/>
              <a:t>Βλέπει </a:t>
            </a:r>
            <a:r>
              <a:rPr lang="en-US" altLang="el-GR" dirty="0"/>
              <a:t>f(3) </a:t>
            </a:r>
            <a:r>
              <a:rPr lang="el-GR" altLang="el-GR" dirty="0"/>
              <a:t>ως μια «ρίζα της συνάρτησης»</a:t>
            </a:r>
          </a:p>
        </p:txBody>
      </p:sp>
    </p:spTree>
    <p:extLst>
      <p:ext uri="{BB962C8B-B14F-4D97-AF65-F5344CB8AC3E}">
        <p14:creationId xmlns:p14="http://schemas.microsoft.com/office/powerpoint/2010/main" val="23194189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Ανάλυση της σκέψης της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Συνδέσεις που έγιναν μέσα από την λέξη «εξίσωση»</a:t>
            </a:r>
          </a:p>
          <a:p>
            <a:pPr lvl="1"/>
            <a:r>
              <a:rPr lang="el-GR" altLang="el-GR" dirty="0"/>
              <a:t>Βλέπει ένα πρόβλημα να είναι εξίσωση ενώ περιέχει το σύμβολο </a:t>
            </a:r>
            <a:r>
              <a:rPr lang="en-US" altLang="el-GR" dirty="0"/>
              <a:t>f</a:t>
            </a:r>
          </a:p>
          <a:p>
            <a:pPr lvl="1"/>
            <a:r>
              <a:rPr lang="el-GR" altLang="el-GR" dirty="0"/>
              <a:t>Αναγνωρίζει ως διαφορετικές συναρτήσεις την </a:t>
            </a:r>
            <a:r>
              <a:rPr lang="en-US" altLang="el-GR" dirty="0"/>
              <a:t>f(x) </a:t>
            </a:r>
            <a:r>
              <a:rPr lang="el-GR" altLang="el-GR" dirty="0"/>
              <a:t>και </a:t>
            </a:r>
            <a:r>
              <a:rPr lang="en-US" altLang="el-GR" dirty="0"/>
              <a:t>f(y), </a:t>
            </a:r>
            <a:r>
              <a:rPr lang="el-GR" altLang="el-GR" dirty="0"/>
              <a:t>φτιάχνει τη σχέση </a:t>
            </a:r>
            <a:r>
              <a:rPr lang="en-US" altLang="el-GR" dirty="0"/>
              <a:t>f(</a:t>
            </a:r>
            <a:r>
              <a:rPr lang="en-US" altLang="el-GR" dirty="0" err="1"/>
              <a:t>x+y</a:t>
            </a:r>
            <a:r>
              <a:rPr lang="en-US" altLang="el-GR" dirty="0"/>
              <a:t>) = (x</a:t>
            </a:r>
            <a:r>
              <a:rPr lang="en-US" altLang="el-GR" baseline="30000" dirty="0"/>
              <a:t>2</a:t>
            </a:r>
            <a:r>
              <a:rPr lang="en-US" altLang="el-GR" dirty="0"/>
              <a:t> -2x +3)</a:t>
            </a:r>
            <a:r>
              <a:rPr lang="el-GR" altLang="el-GR" dirty="0"/>
              <a:t> </a:t>
            </a:r>
            <a:r>
              <a:rPr lang="en-US" altLang="el-GR" dirty="0"/>
              <a:t>+(x</a:t>
            </a:r>
            <a:r>
              <a:rPr lang="en-US" altLang="el-GR" baseline="30000" dirty="0"/>
              <a:t>2</a:t>
            </a:r>
            <a:r>
              <a:rPr lang="en-US" altLang="el-GR" dirty="0"/>
              <a:t> +5)</a:t>
            </a:r>
          </a:p>
          <a:p>
            <a:pPr lvl="1"/>
            <a:r>
              <a:rPr lang="el-GR" altLang="el-GR" dirty="0"/>
              <a:t>Θεωρεί ότι ο τύπος μιας συνάρτησης είναι εξίσωση (ολιστική αντιμετώπιση του τύπου)</a:t>
            </a:r>
          </a:p>
        </p:txBody>
      </p:sp>
    </p:spTree>
    <p:extLst>
      <p:ext uri="{BB962C8B-B14F-4D97-AF65-F5344CB8AC3E}">
        <p14:creationId xmlns:p14="http://schemas.microsoft.com/office/powerpoint/2010/main" val="25070489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Περιεχόμενα ενότητας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dirty="0" smtClean="0"/>
              <a:t>Διδασκαλία και μάθηση της έννοιας της γωνίας</a:t>
            </a:r>
          </a:p>
          <a:p>
            <a:r>
              <a:rPr lang="en-US" altLang="el-GR" dirty="0" smtClean="0"/>
              <a:t>H</a:t>
            </a:r>
            <a:r>
              <a:rPr lang="el-GR" altLang="el-GR" dirty="0" smtClean="0"/>
              <a:t> </a:t>
            </a:r>
            <a:r>
              <a:rPr lang="el-GR" altLang="el-GR" dirty="0"/>
              <a:t>έννοια της συνάρτησης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112332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Συνδέσεις που γίνονται από τα σύμβολα </a:t>
            </a:r>
            <a:r>
              <a:rPr lang="en-US" altLang="el-GR" dirty="0"/>
              <a:t>f,</a:t>
            </a:r>
            <a:r>
              <a:rPr lang="el-GR" altLang="el-GR" dirty="0"/>
              <a:t> </a:t>
            </a:r>
            <a:r>
              <a:rPr lang="en-US" altLang="el-GR" dirty="0"/>
              <a:t>f(x) </a:t>
            </a:r>
            <a:r>
              <a:rPr lang="el-GR" altLang="el-GR" dirty="0"/>
              <a:t>και </a:t>
            </a:r>
            <a:r>
              <a:rPr lang="en-US" altLang="el-GR" dirty="0"/>
              <a:t>f(y</a:t>
            </a:r>
            <a:r>
              <a:rPr lang="en-US" altLang="el-GR" dirty="0" smtClean="0"/>
              <a:t>)</a:t>
            </a:r>
            <a:r>
              <a:rPr lang="el-GR" altLang="el-GR" dirty="0" smtClean="0"/>
              <a:t>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altLang="el-GR" sz="2800" dirty="0"/>
              <a:t>Το σύμβολο </a:t>
            </a:r>
            <a:r>
              <a:rPr lang="en-US" altLang="el-GR" sz="2800" dirty="0"/>
              <a:t>f </a:t>
            </a:r>
            <a:r>
              <a:rPr lang="el-GR" altLang="el-GR" sz="2800" dirty="0"/>
              <a:t>συμβολίζει την αρχή μιας σκέψης ή ενός προβλήματος</a:t>
            </a:r>
          </a:p>
          <a:p>
            <a:r>
              <a:rPr lang="el-GR" altLang="el-GR" sz="2800" dirty="0"/>
              <a:t>Το σύμβολο </a:t>
            </a:r>
            <a:r>
              <a:rPr lang="en-US" altLang="el-GR" sz="2800" dirty="0"/>
              <a:t>f </a:t>
            </a:r>
            <a:r>
              <a:rPr lang="el-GR" altLang="el-GR" sz="2800" dirty="0"/>
              <a:t>συμβολίζει την αρχή του τύπου μιας συνάρτησης</a:t>
            </a:r>
          </a:p>
          <a:p>
            <a:r>
              <a:rPr lang="el-GR" altLang="el-GR" sz="2800" dirty="0"/>
              <a:t>Το σύμβολο </a:t>
            </a:r>
            <a:r>
              <a:rPr lang="en-US" altLang="el-GR" sz="2800" dirty="0"/>
              <a:t>f</a:t>
            </a:r>
            <a:r>
              <a:rPr lang="el-GR" altLang="el-GR" sz="2800" dirty="0"/>
              <a:t> παριστάνει μια συνάρτηση</a:t>
            </a:r>
          </a:p>
          <a:p>
            <a:r>
              <a:rPr lang="el-GR" altLang="el-GR" sz="2800" dirty="0"/>
              <a:t>Το σύμβολο δεν έχει περιεχόμενο</a:t>
            </a:r>
          </a:p>
          <a:p>
            <a:r>
              <a:rPr lang="el-GR" altLang="el-GR" sz="2800" dirty="0"/>
              <a:t>Ο τύπος μιας συνάρτησης αποτελείται από δύο μέρη (αριστερό – δεξιό) αποσπασματική κατανόηση του τύπου μιας συνάρτησης</a:t>
            </a:r>
          </a:p>
        </p:txBody>
      </p:sp>
    </p:spTree>
    <p:extLst>
      <p:ext uri="{BB962C8B-B14F-4D97-AF65-F5344CB8AC3E}">
        <p14:creationId xmlns:p14="http://schemas.microsoft.com/office/powerpoint/2010/main" val="42303909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Συνδέσεις που γίνονται από τα σύμβολα </a:t>
            </a:r>
            <a:r>
              <a:rPr lang="en-US" altLang="el-GR" dirty="0"/>
              <a:t>f,</a:t>
            </a:r>
            <a:r>
              <a:rPr lang="el-GR" altLang="el-GR" dirty="0"/>
              <a:t> </a:t>
            </a:r>
            <a:r>
              <a:rPr lang="en-US" altLang="el-GR" dirty="0"/>
              <a:t>f(x) </a:t>
            </a:r>
            <a:r>
              <a:rPr lang="el-GR" altLang="el-GR" dirty="0"/>
              <a:t>και </a:t>
            </a:r>
            <a:r>
              <a:rPr lang="en-US" altLang="el-GR" dirty="0"/>
              <a:t>f(y)</a:t>
            </a:r>
            <a:r>
              <a:rPr lang="el-GR" altLang="el-GR" dirty="0"/>
              <a:t>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n-US" altLang="el-GR" dirty="0"/>
              <a:t>f(x), f(y), f(</a:t>
            </a:r>
            <a:r>
              <a:rPr lang="en-US" altLang="el-GR" dirty="0" err="1"/>
              <a:t>x+y</a:t>
            </a:r>
            <a:r>
              <a:rPr lang="en-US" altLang="el-GR" dirty="0"/>
              <a:t>)</a:t>
            </a:r>
            <a:r>
              <a:rPr lang="el-GR" altLang="el-GR" dirty="0"/>
              <a:t>, </a:t>
            </a:r>
            <a:r>
              <a:rPr lang="en-US" altLang="el-GR" dirty="0"/>
              <a:t>f(b) </a:t>
            </a:r>
            <a:r>
              <a:rPr lang="el-GR" altLang="el-GR" dirty="0"/>
              <a:t>είναι διαφορετικοί τύποι </a:t>
            </a:r>
          </a:p>
          <a:p>
            <a:pPr lvl="1"/>
            <a:r>
              <a:rPr lang="en-US" altLang="el-GR" dirty="0"/>
              <a:t>f(y)= x</a:t>
            </a:r>
            <a:r>
              <a:rPr lang="en-US" altLang="el-GR" baseline="30000" dirty="0"/>
              <a:t>2</a:t>
            </a:r>
            <a:r>
              <a:rPr lang="en-US" altLang="el-GR" dirty="0"/>
              <a:t> +5 </a:t>
            </a:r>
            <a:r>
              <a:rPr lang="el-GR" altLang="el-GR" dirty="0"/>
              <a:t>μπορεί να γίνει </a:t>
            </a:r>
            <a:r>
              <a:rPr lang="en-US" altLang="el-GR" dirty="0"/>
              <a:t>f(b)= x</a:t>
            </a:r>
            <a:r>
              <a:rPr lang="en-US" altLang="el-GR" baseline="30000" dirty="0"/>
              <a:t>2</a:t>
            </a:r>
            <a:r>
              <a:rPr lang="en-US" altLang="el-GR" dirty="0"/>
              <a:t> +5 (</a:t>
            </a:r>
            <a:r>
              <a:rPr lang="el-GR" altLang="el-GR" dirty="0"/>
              <a:t>τα </a:t>
            </a:r>
            <a:r>
              <a:rPr lang="en-US" altLang="el-GR" dirty="0"/>
              <a:t>y, b</a:t>
            </a:r>
            <a:r>
              <a:rPr lang="el-GR" altLang="el-GR" dirty="0"/>
              <a:t>) δεν έχουν κάποια σχέση με τη μεταβλητή</a:t>
            </a:r>
          </a:p>
          <a:p>
            <a:pPr lvl="1"/>
            <a:r>
              <a:rPr lang="el-GR" altLang="el-GR" dirty="0"/>
              <a:t>Το </a:t>
            </a:r>
            <a:r>
              <a:rPr lang="en-US" altLang="el-GR" dirty="0"/>
              <a:t>b</a:t>
            </a:r>
            <a:r>
              <a:rPr lang="el-GR" altLang="el-GR" dirty="0"/>
              <a:t> δεν σημαίνει τίποτα αν δεν έχουμε γραφική παράσταση</a:t>
            </a:r>
          </a:p>
          <a:p>
            <a:pPr lvl="1"/>
            <a:r>
              <a:rPr lang="el-GR" altLang="el-GR" dirty="0"/>
              <a:t>Το σύμβολο </a:t>
            </a:r>
            <a:r>
              <a:rPr lang="en-US" altLang="el-GR" dirty="0"/>
              <a:t>y </a:t>
            </a:r>
            <a:r>
              <a:rPr lang="el-GR" altLang="el-GR" dirty="0"/>
              <a:t>συνδέεται με την </a:t>
            </a:r>
            <a:r>
              <a:rPr lang="el-GR" altLang="el-GR" dirty="0" err="1"/>
              <a:t>τεταγμένη</a:t>
            </a:r>
            <a:r>
              <a:rPr lang="el-GR" altLang="el-GR" dirty="0"/>
              <a:t> ενός σημείου πιθανόν ενός σημείου στη γραφική παράσταση της συνάρτησης</a:t>
            </a:r>
          </a:p>
        </p:txBody>
      </p:sp>
    </p:spTree>
    <p:extLst>
      <p:ext uri="{BB962C8B-B14F-4D97-AF65-F5344CB8AC3E}">
        <p14:creationId xmlns:p14="http://schemas.microsoft.com/office/powerpoint/2010/main" val="28641130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Συνδέσεις που έγιναν αναφορικά με τη συναρτησιακή εξίσωση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Το αριστερό τμήμα διαφέρει από το δεξιό</a:t>
            </a:r>
          </a:p>
          <a:p>
            <a:r>
              <a:rPr lang="el-GR" altLang="el-GR" sz="2800" dirty="0"/>
              <a:t>Σκέφτεται την επιμεριστική ιδιότητα του πολλαπλασιασμού</a:t>
            </a:r>
          </a:p>
          <a:p>
            <a:r>
              <a:rPr lang="el-GR" altLang="el-GR" sz="2800" dirty="0"/>
              <a:t>Εικονικές ομοιότητες του συμβολισμού</a:t>
            </a:r>
          </a:p>
          <a:p>
            <a:r>
              <a:rPr lang="el-GR" altLang="el-GR" sz="2800" dirty="0"/>
              <a:t>Το κύριο σημείο είναι η εξίσωση και όχι η συνάρτηση.</a:t>
            </a:r>
          </a:p>
        </p:txBody>
      </p:sp>
    </p:spTree>
    <p:extLst>
      <p:ext uri="{BB962C8B-B14F-4D97-AF65-F5344CB8AC3E}">
        <p14:creationId xmlns:p14="http://schemas.microsoft.com/office/powerpoint/2010/main" val="35954550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Αλλαγές στην κατανόηση της έννοιας της </a:t>
            </a:r>
            <a:r>
              <a:rPr lang="el-GR" altLang="el-GR" dirty="0" smtClean="0"/>
              <a:t>συνάρτησης (1/2) 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Ανακάλυψη ότι το σύμβολο </a:t>
            </a:r>
            <a:r>
              <a:rPr lang="en-US" altLang="el-GR" dirty="0"/>
              <a:t>f(y) </a:t>
            </a:r>
            <a:r>
              <a:rPr lang="el-GR" altLang="el-GR" dirty="0"/>
              <a:t>συνδέεται με το </a:t>
            </a:r>
            <a:r>
              <a:rPr lang="en-US" altLang="el-GR" dirty="0"/>
              <a:t>y</a:t>
            </a:r>
          </a:p>
          <a:p>
            <a:pPr lvl="1"/>
            <a:r>
              <a:rPr lang="el-GR" altLang="el-GR" dirty="0"/>
              <a:t>Πειραματισμός με την τιμή 1 και μετά με το </a:t>
            </a:r>
            <a:r>
              <a:rPr lang="en-US" altLang="el-GR" dirty="0"/>
              <a:t>z</a:t>
            </a:r>
            <a:r>
              <a:rPr lang="el-GR" altLang="el-GR" dirty="0"/>
              <a:t> μετακίνηση από το </a:t>
            </a:r>
            <a:r>
              <a:rPr lang="en-US" altLang="el-GR" dirty="0"/>
              <a:t>y </a:t>
            </a:r>
            <a:r>
              <a:rPr lang="el-GR" altLang="el-GR" dirty="0"/>
              <a:t>στο </a:t>
            </a:r>
            <a:r>
              <a:rPr lang="en-US" altLang="el-GR" dirty="0"/>
              <a:t>f(z).</a:t>
            </a:r>
          </a:p>
          <a:p>
            <a:pPr lvl="1"/>
            <a:r>
              <a:rPr lang="el-GR" altLang="el-GR" dirty="0"/>
              <a:t>Παραμένει να βλέπει τη μεταβλητή ως «θέση»</a:t>
            </a:r>
          </a:p>
          <a:p>
            <a:pPr lvl="1"/>
            <a:r>
              <a:rPr lang="el-GR" altLang="el-GR" dirty="0"/>
              <a:t>Προσπάθεια να δει ότι </a:t>
            </a:r>
            <a:r>
              <a:rPr lang="en-US" altLang="el-GR" dirty="0"/>
              <a:t>f(x) </a:t>
            </a:r>
            <a:r>
              <a:rPr lang="el-GR" altLang="el-GR" dirty="0"/>
              <a:t>και</a:t>
            </a:r>
            <a:r>
              <a:rPr lang="en-US" altLang="el-GR" dirty="0"/>
              <a:t> f(y) </a:t>
            </a:r>
            <a:r>
              <a:rPr lang="el-GR" altLang="el-GR" dirty="0"/>
              <a:t>αναπαριστούν τιμές της ίδιας συνάρτησης αλλά τα βλέπει ως ανεξάρτητες συναρτήσεις</a:t>
            </a:r>
          </a:p>
        </p:txBody>
      </p:sp>
    </p:spTree>
    <p:extLst>
      <p:ext uri="{BB962C8B-B14F-4D97-AF65-F5344CB8AC3E}">
        <p14:creationId xmlns:p14="http://schemas.microsoft.com/office/powerpoint/2010/main" val="32322840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Αλλαγές στην κατανόηση της έννοιας της συνάρτησης </a:t>
            </a:r>
            <a:r>
              <a:rPr lang="el-GR" altLang="el-GR" dirty="0" smtClean="0"/>
              <a:t>(2/2</a:t>
            </a:r>
            <a:r>
              <a:rPr lang="el-GR" altLang="el-GR" dirty="0"/>
              <a:t>) 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Κατανόηση ότι το </a:t>
            </a:r>
            <a:r>
              <a:rPr lang="en-US" altLang="el-GR" sz="2800" dirty="0"/>
              <a:t>f(x) </a:t>
            </a:r>
            <a:r>
              <a:rPr lang="el-GR" altLang="el-GR" sz="2800" dirty="0"/>
              <a:t>είναι μια τιμή της συνάρτησης όταν η μεταβλητή έχει την τιμή </a:t>
            </a:r>
            <a:r>
              <a:rPr lang="en-US" altLang="el-GR" sz="2800" dirty="0"/>
              <a:t>x</a:t>
            </a:r>
            <a:r>
              <a:rPr lang="el-GR" altLang="el-GR" sz="2800" dirty="0"/>
              <a:t> (σε αντιπαράθεση με άλλες συμβολικές αναπαραστάσεις (συνάρτηση </a:t>
            </a:r>
            <a:r>
              <a:rPr lang="en-US" altLang="el-GR" sz="2800" dirty="0"/>
              <a:t>g, h)</a:t>
            </a:r>
            <a:endParaRPr lang="el-GR" altLang="el-GR" sz="2800" dirty="0"/>
          </a:p>
        </p:txBody>
      </p:sp>
    </p:spTree>
    <p:extLst>
      <p:ext uri="{BB962C8B-B14F-4D97-AF65-F5344CB8AC3E}">
        <p14:creationId xmlns:p14="http://schemas.microsoft.com/office/powerpoint/2010/main" val="50348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Τι μας λένε οι παραπάνω διαπιστώσεις για τη διδασκαλία της </a:t>
            </a:r>
            <a:r>
              <a:rPr lang="el-GR" altLang="el-GR" sz="3200" dirty="0" smtClean="0"/>
              <a:t>συνάρτησης (1/2)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Οι εικόνες που έχουν οι μαθητές είναι περιορισμένες άρα χρειάζεται ένας εμπλουτισμός εικόνων των μαθητών που συσχετίζονται με την έννοια της συνάρτησης</a:t>
            </a:r>
          </a:p>
          <a:p>
            <a:r>
              <a:rPr lang="el-GR" altLang="el-GR" sz="2400" dirty="0"/>
              <a:t>Υπάρχει ανάγκη σύνδεσης των διαφόρων αναπαραστάσεων (ο υπολογιστής ένα χρήσιμο εργαλείο)-Δημιουργία δυναμικών εικόνων</a:t>
            </a:r>
          </a:p>
          <a:p>
            <a:r>
              <a:rPr lang="el-GR" altLang="el-GR" sz="2400" dirty="0"/>
              <a:t>Ευέλικτη χρήση συμβόλων (η αλλαγή της μεταβλητής συνήθως δημιουργεί για τους μαθητές ένα καινούριο πρόβλημα)</a:t>
            </a:r>
          </a:p>
        </p:txBody>
      </p:sp>
    </p:spTree>
    <p:extLst>
      <p:ext uri="{BB962C8B-B14F-4D97-AF65-F5344CB8AC3E}">
        <p14:creationId xmlns:p14="http://schemas.microsoft.com/office/powerpoint/2010/main" val="2672881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Τι μας λένε οι παραπάνω διαπιστώσεις για τη διδασκαλία της συνάρτησης </a:t>
            </a:r>
            <a:r>
              <a:rPr lang="el-GR" altLang="el-GR" sz="3200" dirty="0" smtClean="0"/>
              <a:t>(2/2</a:t>
            </a:r>
            <a:r>
              <a:rPr lang="el-GR" altLang="el-GR" sz="3200" dirty="0"/>
              <a:t>)</a:t>
            </a:r>
            <a:endParaRPr lang="el-GR" sz="3200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Φαίνεται φυσικό η έννοια της συνάρτησης να συνδέεται με τη γραφική της αναπαράσταση αλλά οι έρευνες δείχνουν ότι οι μαθητές δεν χρησιμοποιούν ουσιαστικά τέτοιες αναπαραστάσεις όταν λύνουν προβλήματα.</a:t>
            </a:r>
          </a:p>
        </p:txBody>
      </p:sp>
    </p:spTree>
    <p:extLst>
      <p:ext uri="{BB962C8B-B14F-4D97-AF65-F5344CB8AC3E}">
        <p14:creationId xmlns:p14="http://schemas.microsoft.com/office/powerpoint/2010/main" val="2104752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Παραδείγματα εφαρμογών της έννοιας της </a:t>
            </a:r>
            <a:r>
              <a:rPr lang="el-GR" altLang="el-GR" dirty="0" smtClean="0"/>
              <a:t>συνάρτησης (1/2)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defRPr/>
            </a:pPr>
            <a:r>
              <a:rPr lang="el-GR" sz="2000" dirty="0"/>
              <a:t>Προσπάθεια διδασκαλίας των εξισώσεων και ανισώσεων στο Γυμνάσιο μέσα από συναρτησιακές καταστάσεις (</a:t>
            </a:r>
            <a:r>
              <a:rPr lang="el-GR" sz="2000" dirty="0" err="1"/>
              <a:t>Βερύκιος</a:t>
            </a:r>
            <a:r>
              <a:rPr lang="el-GR" sz="2000" dirty="0"/>
              <a:t> – Φαρμάκη)</a:t>
            </a:r>
          </a:p>
          <a:p>
            <a:pPr lvl="1">
              <a:buNone/>
              <a:defRPr/>
            </a:pPr>
            <a:r>
              <a:rPr lang="el-GR" sz="2000" dirty="0" err="1"/>
              <a:t>Π.χ</a:t>
            </a:r>
            <a:r>
              <a:rPr lang="el-GR" sz="2000" dirty="0"/>
              <a:t> « Όταν χρησιμοποιούμε ταξί πληρώνουμε σημαία 0.80 ευρώ και 0.30 ευρώ για κάθε χιλιόμετρο που κάνουμε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el-GR" sz="2000" dirty="0"/>
              <a:t>Από τι εξαρτάται το κόστος μιας διαδρομής;</a:t>
            </a:r>
          </a:p>
          <a:p>
            <a:pPr marL="971550" lvl="1" indent="-514350">
              <a:buFontTx/>
              <a:buAutoNum type="arabicParenR"/>
              <a:defRPr/>
            </a:pPr>
            <a:r>
              <a:rPr lang="el-GR" sz="2000" dirty="0"/>
              <a:t>Αν </a:t>
            </a:r>
            <a:r>
              <a:rPr lang="en-US" sz="2000" dirty="0"/>
              <a:t>x</a:t>
            </a:r>
            <a:r>
              <a:rPr lang="el-GR" sz="2000" dirty="0"/>
              <a:t> είναι ο αριθμός των χιλιομέτρων που κάνουμε σε μια διαδρομή και </a:t>
            </a:r>
            <a:r>
              <a:rPr lang="en-US" sz="2000" dirty="0"/>
              <a:t>y o </a:t>
            </a:r>
            <a:r>
              <a:rPr lang="el-GR" sz="2000" dirty="0"/>
              <a:t>αριθμός που εκφράζει το ποσό σε ευρώ που πληρώνουμε γι’ αυτή τη διαδρομή, να εκφράσεις το </a:t>
            </a:r>
            <a:r>
              <a:rPr lang="en-US" sz="2000" dirty="0"/>
              <a:t>y</a:t>
            </a:r>
            <a:r>
              <a:rPr lang="el-GR" sz="2000" dirty="0"/>
              <a:t> ως συνάρτηση του </a:t>
            </a:r>
            <a:r>
              <a:rPr lang="en-US" sz="2000" dirty="0"/>
              <a:t>x </a:t>
            </a:r>
          </a:p>
        </p:txBody>
      </p:sp>
    </p:spTree>
    <p:extLst>
      <p:ext uri="{BB962C8B-B14F-4D97-AF65-F5344CB8AC3E}">
        <p14:creationId xmlns:p14="http://schemas.microsoft.com/office/powerpoint/2010/main" val="1219973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Παραδείγματα εφαρμογών της έννοιας της συνάρτησης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971550" lvl="1" indent="-514350">
              <a:buNone/>
            </a:pPr>
            <a:r>
              <a:rPr lang="el-GR" altLang="el-GR" sz="2000" dirty="0"/>
              <a:t>Συμπλήρωσε τον πίνακα (διαδρομή –κόστος (3 </a:t>
            </a:r>
            <a:r>
              <a:rPr lang="el-GR" altLang="el-GR" sz="2000" dirty="0" err="1"/>
              <a:t>χιλ</a:t>
            </a:r>
            <a:r>
              <a:rPr lang="el-GR" altLang="el-GR" sz="2000" dirty="0"/>
              <a:t>, 5 </a:t>
            </a:r>
            <a:r>
              <a:rPr lang="el-GR" altLang="el-GR" sz="2000" dirty="0" err="1"/>
              <a:t>χιλ</a:t>
            </a:r>
            <a:r>
              <a:rPr lang="el-GR" altLang="el-GR" sz="2000" dirty="0"/>
              <a:t>, 8 χιλ.)</a:t>
            </a:r>
          </a:p>
          <a:p>
            <a:pPr marL="971550" lvl="1" indent="-514350">
              <a:buNone/>
            </a:pPr>
            <a:r>
              <a:rPr lang="el-GR" altLang="el-GR" sz="2000" dirty="0"/>
              <a:t>4)	Κατασκεύασε τη γραφική παράσταση της συνάρτησης</a:t>
            </a:r>
          </a:p>
          <a:p>
            <a:pPr marL="971550" lvl="1" indent="-514350">
              <a:buFontTx/>
              <a:buAutoNum type="arabicParenR" startAt="5"/>
            </a:pPr>
            <a:r>
              <a:rPr lang="el-GR" altLang="el-GR" sz="2000" dirty="0"/>
              <a:t>Ο Γιώργος και ο φίλος του Κώστας παίρνουν ταξί από την Ομόνοια ο καθένας για το σπίτι του. Ο Γιώργος για τη διαδρομή που κάνει πληρώνει 3,5 ευρώ. Πόσα χιλιόμετρα απέχει το σπίτι του Γιώργου από την Ομόνοια;</a:t>
            </a:r>
          </a:p>
          <a:p>
            <a:pPr marL="971550" lvl="1" indent="-514350">
              <a:buFontTx/>
              <a:buAutoNum type="arabicParenR" startAt="5"/>
            </a:pPr>
            <a:r>
              <a:rPr lang="el-GR" altLang="el-GR" sz="2000" dirty="0"/>
              <a:t>Ο Κώστας έχει 5 ευρώ. Φθάνοντας στο σπίτι του πληρώνει και παίρνει και ρέστα. Πόσα χιλιόμετρα μπορεί να απέχει το σπίτι του Κώστα από την Ομόνοια;</a:t>
            </a:r>
            <a:endParaRPr lang="en-US" altLang="el-GR" sz="2000" dirty="0"/>
          </a:p>
        </p:txBody>
      </p:sp>
    </p:spTree>
    <p:extLst>
      <p:ext uri="{BB962C8B-B14F-4D97-AF65-F5344CB8AC3E}">
        <p14:creationId xmlns:p14="http://schemas.microsoft.com/office/powerpoint/2010/main" val="3310070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Παρατηρήσεις σχετικά με το τελευταίο ερώτημα και την έννοια της ανίσωσης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Το πλαίσιο του προβλήματος καθοριστικό για να εντοπιστεί η εννοιολογική διαφορά ανάμεσα στην εξίσωση και την ανίσωση</a:t>
            </a:r>
          </a:p>
          <a:p>
            <a:r>
              <a:rPr lang="el-GR" altLang="el-GR" sz="2400" dirty="0"/>
              <a:t>Η ανίσωση έχει πολλές λύσεις ενώ η εξίσωση περιορισμένο αριθμό λύσεων</a:t>
            </a:r>
          </a:p>
          <a:p>
            <a:r>
              <a:rPr lang="el-GR" altLang="el-GR" sz="2400" dirty="0"/>
              <a:t>Η ομοιότητα στην αλγεβρική επίλυση εξίσωσης και ανίσωσης δημιουργεί παρανοήσεις. (αλλαγές </a:t>
            </a:r>
            <a:r>
              <a:rPr lang="el-GR" altLang="el-GR" sz="2400" dirty="0" smtClean="0"/>
              <a:t>πρόσημου </a:t>
            </a:r>
            <a:r>
              <a:rPr lang="el-GR" altLang="el-GR" sz="2400" dirty="0"/>
              <a:t>χωρίς κατανόηση, διαίρεση με αρνητικό αριθμό χωρίς αλλαγή φοράς)</a:t>
            </a:r>
          </a:p>
          <a:p>
            <a:r>
              <a:rPr lang="el-GR" altLang="el-GR" sz="2400" dirty="0"/>
              <a:t>Η συναρτησιακή αντιμετώπιση διευκολύνει την κατανόηση</a:t>
            </a:r>
          </a:p>
        </p:txBody>
      </p:sp>
    </p:spTree>
    <p:extLst>
      <p:ext uri="{BB962C8B-B14F-4D97-AF65-F5344CB8AC3E}">
        <p14:creationId xmlns:p14="http://schemas.microsoft.com/office/powerpoint/2010/main" val="37100291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altLang="el-GR" dirty="0"/>
              <a:t>Διδακτική Μαθηματικών ΙΙ</a:t>
            </a:r>
            <a:endParaRPr lang="el-GR" dirty="0"/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altLang="el-GR" dirty="0"/>
              <a:t>Δέσποινα Πόταρη</a:t>
            </a:r>
          </a:p>
        </p:txBody>
      </p:sp>
    </p:spTree>
    <p:extLst>
      <p:ext uri="{BB962C8B-B14F-4D97-AF65-F5344CB8AC3E}">
        <p14:creationId xmlns:p14="http://schemas.microsoft.com/office/powerpoint/2010/main" val="4053566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Η συνάρτηση μέσα στην επίλυση προβλήματος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r>
              <a:rPr lang="el-GR" sz="2400" dirty="0"/>
              <a:t>Έρευνα των </a:t>
            </a:r>
            <a:r>
              <a:rPr lang="it-IT" sz="2400" dirty="0"/>
              <a:t>Gagatsis, A., Elia, I., Panaoura A., Gravvani, K., &amp; Spyrou, P. (2006). </a:t>
            </a:r>
            <a:endParaRPr lang="el-GR" sz="2400" dirty="0"/>
          </a:p>
          <a:p>
            <a:pPr marL="609600">
              <a:tabLst>
                <a:tab pos="266700" algn="l"/>
              </a:tabLst>
              <a:defRPr/>
            </a:pPr>
            <a:r>
              <a:rPr lang="el-GR" sz="2400" dirty="0"/>
              <a:t>Διαστάσεις της κατανόησης της έννοιας της συνάρτησης:</a:t>
            </a:r>
          </a:p>
          <a:p>
            <a:pPr marL="666750" lvl="1" indent="0">
              <a:tabLst>
                <a:tab pos="266700" algn="l"/>
              </a:tabLst>
              <a:defRPr/>
            </a:pPr>
            <a:r>
              <a:rPr lang="el-GR" sz="2000" dirty="0" smtClean="0"/>
              <a:t> Επίλυση </a:t>
            </a:r>
            <a:r>
              <a:rPr lang="el-GR" sz="2000" dirty="0"/>
              <a:t>προβλήματος συνάρτησης</a:t>
            </a:r>
          </a:p>
          <a:p>
            <a:pPr marL="666750" lvl="1" indent="0">
              <a:tabLst>
                <a:tab pos="266700" algn="l"/>
              </a:tabLst>
              <a:defRPr/>
            </a:pPr>
            <a:r>
              <a:rPr lang="el-GR" sz="2000" dirty="0" smtClean="0"/>
              <a:t> Ορθός </a:t>
            </a:r>
            <a:r>
              <a:rPr lang="el-GR" sz="2000" dirty="0"/>
              <a:t>ορισμός</a:t>
            </a:r>
          </a:p>
          <a:p>
            <a:pPr marL="666750" lvl="1" indent="0">
              <a:tabLst>
                <a:tab pos="266700" algn="l"/>
              </a:tabLst>
              <a:defRPr/>
            </a:pPr>
            <a:r>
              <a:rPr lang="el-GR" sz="2000" dirty="0" smtClean="0"/>
              <a:t> Παραδείγματα </a:t>
            </a:r>
            <a:r>
              <a:rPr lang="el-GR" sz="2000" dirty="0"/>
              <a:t>συνάρτησης</a:t>
            </a:r>
            <a:endParaRPr lang="el-GR" sz="2400" dirty="0"/>
          </a:p>
          <a:p>
            <a:pPr marL="666750" lvl="1" indent="0">
              <a:tabLst>
                <a:tab pos="266700" algn="l"/>
              </a:tabLst>
              <a:defRPr/>
            </a:pPr>
            <a:r>
              <a:rPr lang="el-GR" sz="2000" dirty="0" smtClean="0"/>
              <a:t> Μετάφραση </a:t>
            </a:r>
            <a:r>
              <a:rPr lang="el-GR" sz="2000" dirty="0"/>
              <a:t>από μια μορφή αναπαράστασης σε άλλη και αναγνώριση συναρτήσεων μέσα από γραφικές παραστάσεις</a:t>
            </a:r>
          </a:p>
          <a:p>
            <a:pPr marL="266700" indent="0">
              <a:buFontTx/>
              <a:buNone/>
              <a:tabLst>
                <a:tab pos="266700" algn="l"/>
              </a:tabLst>
              <a:defRPr/>
            </a:pPr>
            <a:r>
              <a:rPr lang="el-GR" sz="2400" dirty="0"/>
              <a:t>Σχέσεις ανάμεσα στην επίλυση προβλήματος και τις άλλες τρεις ικανότητες         </a:t>
            </a:r>
          </a:p>
        </p:txBody>
      </p:sp>
    </p:spTree>
    <p:extLst>
      <p:ext uri="{BB962C8B-B14F-4D97-AF65-F5344CB8AC3E}">
        <p14:creationId xmlns:p14="http://schemas.microsoft.com/office/powerpoint/2010/main" val="3292885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sz="3200" dirty="0"/>
              <a:t>Ερωτήματα στους μαθητές (Β και Γ Λυκείου</a:t>
            </a:r>
            <a:r>
              <a:rPr lang="el-GR" altLang="el-GR" sz="3200" dirty="0" smtClean="0"/>
              <a:t>) (1/5)</a:t>
            </a:r>
            <a:endParaRPr lang="el-GR" sz="3200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457200" indent="-457200">
              <a:buFont typeface="+mj-lt"/>
              <a:buAutoNum type="arabicPeriod"/>
            </a:pPr>
            <a:r>
              <a:rPr lang="el-GR" altLang="el-GR" sz="2400" dirty="0" smtClean="0"/>
              <a:t>Τι </a:t>
            </a:r>
            <a:r>
              <a:rPr lang="el-GR" altLang="el-GR" sz="2400" dirty="0"/>
              <a:t>είναι συνάρτηση; Δώσε ένα </a:t>
            </a:r>
            <a:r>
              <a:rPr lang="el-GR" altLang="el-GR" sz="2400" dirty="0" smtClean="0"/>
              <a:t>παράδειγμα</a:t>
            </a:r>
          </a:p>
          <a:p>
            <a:pPr marL="457200" indent="-457200">
              <a:buFont typeface="+mj-lt"/>
              <a:buAutoNum type="arabicPeriod"/>
            </a:pPr>
            <a:r>
              <a:rPr lang="el-GR" altLang="el-GR" sz="2400" dirty="0" smtClean="0"/>
              <a:t>Να </a:t>
            </a:r>
            <a:r>
              <a:rPr lang="el-GR" altLang="el-GR" sz="2400" dirty="0"/>
              <a:t>εξετάσεις ποιες από τις παρακάτω καμπύλες είναι γραφικές παραστάσεις συναρτήσεων</a:t>
            </a:r>
            <a:endParaRPr lang="el-GR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2195736" y="3131400"/>
            <a:ext cx="5011737" cy="1143000"/>
          </a:xfrm>
          <a:prstGeom prst="rect">
            <a:avLst/>
          </a:prstGeom>
          <a:noFill/>
        </p:spPr>
      </p:pic>
      <p:graphicFrame>
        <p:nvGraphicFramePr>
          <p:cNvPr id="7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62146467"/>
              </p:ext>
            </p:extLst>
          </p:nvPr>
        </p:nvGraphicFramePr>
        <p:xfrm>
          <a:off x="2410048" y="4488712"/>
          <a:ext cx="4664075" cy="16986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3" name="Εικόνα bitmap" r:id="rId5" imgW="6238095" imgH="2133898" progId="Paint.Picture">
                  <p:embed/>
                </p:oleObj>
              </mc:Choice>
              <mc:Fallback>
                <p:oleObj name="Εικόνα bitmap" r:id="rId5" imgW="6238095" imgH="2133898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410048" y="4488712"/>
                        <a:ext cx="4664075" cy="1698625"/>
                      </a:xfrm>
                      <a:prstGeom prst="rect">
                        <a:avLst/>
                      </a:prstGeom>
                      <a:solidFill>
                        <a:srgbClr val="FFFF66"/>
                      </a:solidFill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64801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Ερωτήματα στους μαθητές (Β και Γ Λυκείου) </a:t>
            </a:r>
            <a:r>
              <a:rPr lang="el-GR" altLang="el-GR" dirty="0" smtClean="0"/>
              <a:t>(2/5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el-GR" altLang="el-GR" sz="2800" dirty="0" smtClean="0"/>
              <a:t>3. Να αντιστοιχίσεις τις αλγεβρικές εκφράσεις της στήλης Α στις λεκτικές εκφράσεις της στήλης Β:</a:t>
            </a:r>
          </a:p>
          <a:p>
            <a:r>
              <a:rPr lang="el-GR" altLang="el-GR" sz="2800" u="sng" dirty="0"/>
              <a:t>ΣΤΗΛΗ Α</a:t>
            </a:r>
            <a:r>
              <a:rPr lang="el-GR" altLang="el-GR" sz="2800" dirty="0"/>
              <a:t> 			</a:t>
            </a:r>
            <a:r>
              <a:rPr lang="el-GR" altLang="el-GR" sz="2800" u="sng" dirty="0"/>
              <a:t>ΣΤΗΛΗ Β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/>
              <a:t>	α.  </a:t>
            </a:r>
            <a:r>
              <a:rPr lang="en-US" altLang="el-GR" sz="2800" dirty="0" err="1"/>
              <a:t>xy</a:t>
            </a:r>
            <a:r>
              <a:rPr lang="en-US" altLang="el-GR" sz="2800" dirty="0"/>
              <a:t> </a:t>
            </a:r>
            <a:r>
              <a:rPr lang="en-US" altLang="el-GR" sz="2800" dirty="0" smtClean="0"/>
              <a:t>≤</a:t>
            </a:r>
            <a:r>
              <a:rPr lang="el-GR" altLang="el-GR" sz="2800" dirty="0" smtClean="0"/>
              <a:t> </a:t>
            </a:r>
            <a:r>
              <a:rPr lang="en-GB" altLang="el-GR" sz="2800" dirty="0" smtClean="0"/>
              <a:t>0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		</a:t>
            </a:r>
            <a:r>
              <a:rPr lang="fr-FR" altLang="el-GR" sz="2800" dirty="0"/>
              <a:t>1) </a:t>
            </a:r>
            <a:r>
              <a:rPr lang="el-GR" altLang="el-GR" sz="2800" dirty="0"/>
              <a:t>1ο – 3ο τεταρτημόριο </a:t>
            </a:r>
          </a:p>
          <a:p>
            <a:pPr>
              <a:buNone/>
            </a:pPr>
            <a:r>
              <a:rPr lang="el-GR" altLang="el-GR" sz="2800" dirty="0"/>
              <a:t>	β</a:t>
            </a:r>
            <a:r>
              <a:rPr lang="fr-FR" altLang="el-GR" sz="2800" dirty="0"/>
              <a:t>.  </a:t>
            </a:r>
            <a:r>
              <a:rPr lang="fr-FR" altLang="el-GR" sz="2800" dirty="0" err="1"/>
              <a:t>xy</a:t>
            </a:r>
            <a:r>
              <a:rPr lang="fr-FR" altLang="el-GR" sz="2800" dirty="0"/>
              <a:t> = 0</a:t>
            </a:r>
            <a:r>
              <a:rPr lang="el-GR" altLang="el-GR" sz="2800" dirty="0"/>
              <a:t> 		2</a:t>
            </a:r>
            <a:r>
              <a:rPr lang="en-US" altLang="el-GR" sz="2800" dirty="0"/>
              <a:t>)</a:t>
            </a:r>
            <a:r>
              <a:rPr lang="fr-FR" altLang="el-GR" sz="2800" dirty="0"/>
              <a:t> </a:t>
            </a:r>
            <a:r>
              <a:rPr lang="el-GR" altLang="el-GR" sz="2800" dirty="0"/>
              <a:t>1ο – 2ο τεταρτημόριο </a:t>
            </a:r>
          </a:p>
          <a:p>
            <a:pPr>
              <a:buNone/>
            </a:pPr>
            <a:r>
              <a:rPr lang="el-GR" altLang="el-GR" sz="2800" dirty="0"/>
              <a:t>	</a:t>
            </a:r>
            <a:r>
              <a:rPr lang="en-GB" altLang="el-GR" sz="2800" dirty="0"/>
              <a:t>γ</a:t>
            </a:r>
            <a:r>
              <a:rPr lang="fr-FR" altLang="el-GR" sz="2800" dirty="0"/>
              <a:t>.  </a:t>
            </a:r>
            <a:r>
              <a:rPr lang="fr-FR" altLang="el-GR" sz="2800" dirty="0" err="1"/>
              <a:t>x</a:t>
            </a:r>
            <a:r>
              <a:rPr lang="fr-FR" altLang="el-GR" sz="2800" dirty="0" err="1" smtClean="0"/>
              <a:t>y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&gt;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0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		</a:t>
            </a:r>
            <a:r>
              <a:rPr lang="fr-FR" altLang="el-GR" sz="2800" dirty="0"/>
              <a:t>3) </a:t>
            </a:r>
            <a:r>
              <a:rPr lang="en-GB" altLang="el-GR" sz="2800" dirty="0" err="1"/>
              <a:t>άξον</a:t>
            </a:r>
            <a:r>
              <a:rPr lang="en-GB" altLang="el-GR" sz="2800" dirty="0"/>
              <a:t>ας</a:t>
            </a:r>
            <a:r>
              <a:rPr lang="fr-FR" altLang="el-GR" sz="2800" dirty="0"/>
              <a:t> x</a:t>
            </a:r>
            <a:r>
              <a:rPr lang="en-GB" altLang="el-GR" sz="2800" dirty="0"/>
              <a:t>΄</a:t>
            </a:r>
            <a:r>
              <a:rPr lang="fr-FR" altLang="el-GR" sz="2800" dirty="0"/>
              <a:t>x </a:t>
            </a:r>
            <a:r>
              <a:rPr lang="en-GB" altLang="el-GR" sz="2800" dirty="0"/>
              <a:t>ή </a:t>
            </a:r>
            <a:r>
              <a:rPr lang="en-GB" altLang="el-GR" sz="2800" dirty="0" err="1"/>
              <a:t>άξον</a:t>
            </a:r>
            <a:r>
              <a:rPr lang="en-GB" altLang="el-GR" sz="2800" dirty="0"/>
              <a:t>ας</a:t>
            </a:r>
            <a:r>
              <a:rPr lang="fr-FR" altLang="el-GR" sz="2800" dirty="0"/>
              <a:t> y</a:t>
            </a:r>
            <a:r>
              <a:rPr lang="en-GB" altLang="el-GR" sz="2800" dirty="0"/>
              <a:t>΄</a:t>
            </a:r>
            <a:r>
              <a:rPr lang="fr-FR" altLang="el-GR" sz="2800" dirty="0"/>
              <a:t>y</a:t>
            </a:r>
            <a:r>
              <a:rPr lang="el-GR" altLang="el-GR" sz="2800" dirty="0"/>
              <a:t> </a:t>
            </a:r>
          </a:p>
          <a:p>
            <a:pPr>
              <a:buNone/>
            </a:pPr>
            <a:r>
              <a:rPr lang="el-GR" altLang="el-GR" sz="2800" dirty="0"/>
              <a:t>	</a:t>
            </a:r>
            <a:r>
              <a:rPr lang="en-GB" altLang="el-GR" sz="2800" dirty="0"/>
              <a:t>δ</a:t>
            </a:r>
            <a:r>
              <a:rPr lang="fr-FR" altLang="el-GR" sz="2800" dirty="0"/>
              <a:t>.  </a:t>
            </a:r>
            <a:r>
              <a:rPr lang="en-US" altLang="el-GR" sz="2800" dirty="0" err="1"/>
              <a:t>x</a:t>
            </a:r>
            <a:r>
              <a:rPr lang="fr-FR" altLang="el-GR" sz="2800" dirty="0" smtClean="0"/>
              <a:t>y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&lt;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0</a:t>
            </a:r>
            <a:r>
              <a:rPr lang="fr-FR" altLang="el-GR" sz="2800" dirty="0"/>
              <a:t>, </a:t>
            </a:r>
            <a:r>
              <a:rPr lang="fr-FR" altLang="el-GR" sz="2800" dirty="0" smtClean="0"/>
              <a:t>x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&gt;</a:t>
            </a:r>
            <a:r>
              <a:rPr lang="el-GR" altLang="el-GR" sz="2800" dirty="0" smtClean="0"/>
              <a:t> </a:t>
            </a:r>
            <a:r>
              <a:rPr lang="fr-FR" altLang="el-GR" sz="2800" dirty="0" smtClean="0"/>
              <a:t>0</a:t>
            </a:r>
            <a:r>
              <a:rPr lang="el-GR" altLang="el-GR" sz="2800" dirty="0" smtClean="0"/>
              <a:t> </a:t>
            </a:r>
            <a:r>
              <a:rPr lang="el-GR" altLang="el-GR" sz="2800" dirty="0"/>
              <a:t>	</a:t>
            </a:r>
            <a:r>
              <a:rPr lang="el-GR" altLang="el-GR" sz="2800" dirty="0" smtClean="0"/>
              <a:t>4</a:t>
            </a:r>
            <a:r>
              <a:rPr lang="en-US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 err="1"/>
              <a:t>ημιάξονας</a:t>
            </a:r>
            <a:r>
              <a:rPr lang="el-GR" altLang="el-GR" sz="2800" dirty="0"/>
              <a:t> Ο</a:t>
            </a:r>
            <a:r>
              <a:rPr lang="en-US" altLang="el-GR" sz="2800" dirty="0"/>
              <a:t>x</a:t>
            </a:r>
            <a:r>
              <a:rPr lang="el-GR" altLang="el-GR" sz="2800" dirty="0"/>
              <a:t> ή </a:t>
            </a:r>
            <a:r>
              <a:rPr lang="el-GR" altLang="el-GR" sz="2800" dirty="0" err="1"/>
              <a:t>ημιάξονας</a:t>
            </a:r>
            <a:r>
              <a:rPr lang="el-GR" altLang="el-GR" sz="2800" dirty="0"/>
              <a:t> </a:t>
            </a:r>
            <a:r>
              <a:rPr lang="en-US" altLang="el-GR" sz="2800" dirty="0"/>
              <a:t>Oy</a:t>
            </a:r>
            <a:r>
              <a:rPr lang="el-GR" altLang="el-GR" sz="2800" dirty="0"/>
              <a:t> </a:t>
            </a:r>
          </a:p>
          <a:p>
            <a:pPr>
              <a:buNone/>
            </a:pPr>
            <a:r>
              <a:rPr lang="el-GR" altLang="el-GR" sz="2800" dirty="0"/>
              <a:t>				</a:t>
            </a:r>
            <a:r>
              <a:rPr lang="fr-FR" altLang="el-GR" sz="2800" dirty="0"/>
              <a:t>5) 2</a:t>
            </a:r>
            <a:r>
              <a:rPr lang="el-GR" altLang="el-GR" sz="2800" dirty="0"/>
              <a:t>ο – 4ο τεταρτημόριο </a:t>
            </a:r>
          </a:p>
          <a:p>
            <a:pPr>
              <a:buNone/>
            </a:pPr>
            <a:r>
              <a:rPr lang="el-GR" altLang="el-GR" sz="2800" dirty="0"/>
              <a:t>				6</a:t>
            </a:r>
            <a:r>
              <a:rPr lang="en-US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/>
              <a:t>2ο – 4ο τεταρτημόριο και οι άξονες </a:t>
            </a:r>
            <a:r>
              <a:rPr lang="en-US" altLang="el-GR" sz="2800" dirty="0"/>
              <a:t>x</a:t>
            </a:r>
            <a:r>
              <a:rPr lang="el-GR" altLang="el-GR" sz="2800" dirty="0"/>
              <a:t>΄</a:t>
            </a:r>
            <a:r>
              <a:rPr lang="en-US" altLang="el-GR" sz="2800" dirty="0"/>
              <a:t>x</a:t>
            </a:r>
            <a:r>
              <a:rPr lang="el-GR" altLang="el-GR" sz="2800" dirty="0"/>
              <a:t>, </a:t>
            </a:r>
            <a:r>
              <a:rPr lang="en-US" altLang="el-GR" sz="2800" dirty="0"/>
              <a:t>y</a:t>
            </a:r>
            <a:r>
              <a:rPr lang="el-GR" altLang="el-GR" sz="2800" dirty="0"/>
              <a:t>΄</a:t>
            </a:r>
            <a:r>
              <a:rPr lang="en-US" altLang="el-GR" sz="2800" dirty="0"/>
              <a:t>y</a:t>
            </a:r>
            <a:endParaRPr lang="el-GR" altLang="el-GR" sz="2800" dirty="0"/>
          </a:p>
          <a:p>
            <a:pPr>
              <a:buNone/>
            </a:pPr>
            <a:r>
              <a:rPr lang="el-GR" altLang="el-GR" sz="2800" dirty="0"/>
              <a:t>				7</a:t>
            </a:r>
            <a:r>
              <a:rPr lang="en-US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/>
              <a:t>2ο τεταρτημόριο </a:t>
            </a:r>
          </a:p>
          <a:p>
            <a:pPr>
              <a:buNone/>
            </a:pPr>
            <a:r>
              <a:rPr lang="el-GR" altLang="el-GR" sz="2800" dirty="0"/>
              <a:t>				8</a:t>
            </a:r>
            <a:r>
              <a:rPr lang="en-US" altLang="el-GR" sz="2800" dirty="0"/>
              <a:t>)</a:t>
            </a:r>
            <a:r>
              <a:rPr lang="en-GB" altLang="el-GR" sz="2800" dirty="0"/>
              <a:t> </a:t>
            </a:r>
            <a:r>
              <a:rPr lang="el-GR" altLang="el-GR" sz="2800" dirty="0"/>
              <a:t>4ο τεταρτημόριο </a:t>
            </a:r>
          </a:p>
          <a:p>
            <a:pPr marL="0" indent="0">
              <a:buNone/>
            </a:pP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3031945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Ερωτήματα στους μαθητές (Β και Γ Λυκείου) </a:t>
            </a:r>
            <a:r>
              <a:rPr lang="el-GR" altLang="el-GR" dirty="0" smtClean="0"/>
              <a:t>(3/5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el-GR" altLang="el-GR" sz="2400" dirty="0" smtClean="0"/>
              <a:t>4. Να </a:t>
            </a:r>
            <a:r>
              <a:rPr lang="el-GR" altLang="el-GR" sz="2400" dirty="0"/>
              <a:t>επιλέξεις τον αλγεβρικό τύπο της συνάρτησης που αντιστοιχεί στην κάθε γραφική παράσταση:</a:t>
            </a:r>
            <a:endParaRPr lang="el-GR" sz="2400" dirty="0"/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907704" y="2708920"/>
            <a:ext cx="2500312" cy="2124075"/>
          </a:xfrm>
          <a:prstGeom prst="rect">
            <a:avLst/>
          </a:prstGeom>
          <a:noFill/>
        </p:spPr>
      </p:pic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2329" y="2832745"/>
            <a:ext cx="2520950" cy="1949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8" name="Group 14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1350324"/>
              </p:ext>
            </p:extLst>
          </p:nvPr>
        </p:nvGraphicFramePr>
        <p:xfrm>
          <a:off x="1872779" y="5047307"/>
          <a:ext cx="3168650" cy="868363"/>
        </p:xfrm>
        <a:graphic>
          <a:graphicData uri="http://schemas.openxmlformats.org/drawingml/2006/table">
            <a:tbl>
              <a:tblPr/>
              <a:tblGrid>
                <a:gridCol w="1160462"/>
                <a:gridCol w="2008188"/>
              </a:tblGrid>
              <a:tr h="464511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i)    y +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 = 0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iii)  y +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 =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403852"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ii)   y = -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3</a:t>
                      </a: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x-2</a:t>
                      </a:r>
                      <a:endParaRPr kumimoji="0" lang="fr-FR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342900" marR="0" lvl="0" indent="-342900" algn="just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fr-FR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iv)  y + 3x = </a:t>
                      </a:r>
                      <a:r>
                        <a:rPr kumimoji="0" lang="en-US" sz="12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cs typeface="Times New Roman" pitchFamily="18" charset="0"/>
                        </a:rPr>
                        <a:t>2</a:t>
                      </a:r>
                      <a:endParaRPr kumimoji="0" lang="en-US" sz="18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9" name="Text Box 95"/>
          <p:cNvSpPr txBox="1">
            <a:spLocks noChangeArrowheads="1"/>
          </p:cNvSpPr>
          <p:nvPr/>
        </p:nvSpPr>
        <p:spPr bwMode="auto">
          <a:xfrm>
            <a:off x="4393729" y="5118745"/>
            <a:ext cx="2592387" cy="644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100000"/>
              </a:spcBef>
              <a:buFontTx/>
              <a:buAutoNum type="romanLcParenR"/>
            </a:pPr>
            <a:r>
              <a:rPr lang="en-GB" altLang="el-GR" sz="1200"/>
              <a:t> y = -3x, x&gt;0  iii) y+3x = -1, x ≥ 0</a:t>
            </a:r>
          </a:p>
          <a:p>
            <a:pPr eaLnBrk="1" hangingPunct="1">
              <a:spcBef>
                <a:spcPct val="100000"/>
              </a:spcBef>
              <a:buFontTx/>
              <a:buAutoNum type="romanLcParenR"/>
            </a:pPr>
            <a:r>
              <a:rPr lang="en-GB" altLang="el-GR" sz="1200"/>
              <a:t> y-3x = 1, x&lt;0 iv) y - 3x = -1, x ≤ 0</a:t>
            </a:r>
          </a:p>
        </p:txBody>
      </p:sp>
    </p:spTree>
    <p:extLst>
      <p:ext uri="{BB962C8B-B14F-4D97-AF65-F5344CB8AC3E}">
        <p14:creationId xmlns:p14="http://schemas.microsoft.com/office/powerpoint/2010/main" val="4143415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Ερωτήματα στους μαθητές (Β και Γ Λυκείου) </a:t>
            </a:r>
            <a:r>
              <a:rPr lang="el-GR" altLang="el-GR" dirty="0" smtClean="0"/>
              <a:t>(4/5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altLang="el-GR" sz="2800" dirty="0" smtClean="0"/>
              <a:t>5. Σε </a:t>
            </a:r>
            <a:r>
              <a:rPr lang="el-GR" altLang="el-GR" sz="2800" dirty="0"/>
              <a:t>ποια από τις παρακάτω γραφικές παραστάσεις αντιστοιχεί η αλγεβρική έκφραση </a:t>
            </a:r>
            <a:r>
              <a:rPr lang="en-US" altLang="el-GR" sz="2800" dirty="0"/>
              <a:t>y=-2x+1, -2≤x≤2</a:t>
            </a:r>
            <a:r>
              <a:rPr lang="en-GB" altLang="el-GR" sz="2800" dirty="0"/>
              <a:t>;</a:t>
            </a:r>
            <a:endParaRPr lang="el-GR" sz="28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0044735"/>
              </p:ext>
            </p:extLst>
          </p:nvPr>
        </p:nvGraphicFramePr>
        <p:xfrm>
          <a:off x="2627784" y="2592987"/>
          <a:ext cx="3889672" cy="359347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Εικόνα bitmap" r:id="rId4" imgW="5761905" imgH="5323810" progId="Paint.Picture">
                  <p:embed/>
                </p:oleObj>
              </mc:Choice>
              <mc:Fallback>
                <p:oleObj name="Εικόνα bitmap" r:id="rId4" imgW="5761905" imgH="5323810" progId="Paint.Picture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627784" y="2592987"/>
                        <a:ext cx="3889672" cy="359347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47374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Ερωτήματα στους μαθητές (Β και Γ Λυκείου) </a:t>
            </a:r>
            <a:r>
              <a:rPr lang="el-GR" altLang="el-GR" dirty="0" smtClean="0"/>
              <a:t>(5/5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266700" indent="-266700">
              <a:lnSpc>
                <a:spcPct val="80000"/>
              </a:lnSpc>
              <a:buFontTx/>
              <a:buNone/>
            </a:pPr>
            <a:r>
              <a:rPr lang="el-GR" altLang="el-GR" sz="2000" dirty="0" smtClean="0"/>
              <a:t>6. Βυτιοφόρο </a:t>
            </a:r>
            <a:r>
              <a:rPr lang="el-GR" altLang="el-GR" sz="2000" dirty="0"/>
              <a:t>με 17.000 </a:t>
            </a:r>
            <a:r>
              <a:rPr lang="en-US" altLang="el-GR" sz="2000" dirty="0" err="1"/>
              <a:t>lt</a:t>
            </a:r>
            <a:r>
              <a:rPr lang="el-GR" altLang="el-GR" sz="2000" dirty="0"/>
              <a:t> βενζίνη ανεφοδιάζει πρατήριο βενζίνης που διαθέτει δεξαμενή χωρητικότητας 15.000 </a:t>
            </a:r>
            <a:r>
              <a:rPr lang="en-US" altLang="el-GR" sz="2000" dirty="0" err="1"/>
              <a:t>lt</a:t>
            </a:r>
            <a:r>
              <a:rPr lang="el-GR" altLang="el-GR" sz="2000" dirty="0"/>
              <a:t>.  </a:t>
            </a:r>
            <a:endParaRPr lang="en-GB" altLang="el-GR" sz="2000" dirty="0"/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000" dirty="0" smtClean="0"/>
              <a:t>Τη </a:t>
            </a:r>
            <a:r>
              <a:rPr lang="el-GR" altLang="el-GR" sz="2000" dirty="0"/>
              <a:t>στιγμή της παράδοσης, η δεξαμενή περιέχει 1.000 </a:t>
            </a:r>
            <a:r>
              <a:rPr lang="en-US" altLang="el-GR" sz="2000" dirty="0" err="1"/>
              <a:t>lt</a:t>
            </a:r>
            <a:r>
              <a:rPr lang="el-GR" altLang="el-GR" sz="2000" dirty="0"/>
              <a:t> βενζίνης και το βυτιοφόρο αρχίζει να τη γεμίζει με σταθερή παροχή 400 </a:t>
            </a:r>
            <a:r>
              <a:rPr lang="en-US" altLang="el-GR" sz="2000" dirty="0" err="1"/>
              <a:t>lt</a:t>
            </a:r>
            <a:r>
              <a:rPr lang="el-GR" altLang="el-GR" sz="2000" dirty="0"/>
              <a:t> ανά λεπτό (γραμμική σχέση).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000" dirty="0"/>
              <a:t>α.</a:t>
            </a:r>
            <a:r>
              <a:rPr lang="en-GB" altLang="el-GR" sz="2000" dirty="0"/>
              <a:t> </a:t>
            </a:r>
            <a:r>
              <a:rPr lang="el-GR" altLang="el-GR" sz="2000" dirty="0"/>
              <a:t>Να σχεδιάσεις τη γραφική παράσταση που εκφράζει τον όγκο </a:t>
            </a:r>
            <a:r>
              <a:rPr lang="en-US" altLang="el-GR" sz="2000" dirty="0"/>
              <a:t>V</a:t>
            </a:r>
            <a:r>
              <a:rPr lang="el-GR" altLang="el-GR" sz="2000" dirty="0"/>
              <a:t>1  της βενζίνης της δεξαμενής ως συνάρτηση του χρόνου </a:t>
            </a:r>
            <a:r>
              <a:rPr lang="en-US" altLang="el-GR" sz="2000" dirty="0"/>
              <a:t>t</a:t>
            </a:r>
            <a:r>
              <a:rPr lang="el-GR" altLang="el-GR" sz="2000" dirty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000" dirty="0"/>
              <a:t>β.</a:t>
            </a:r>
            <a:r>
              <a:rPr lang="en-GB" altLang="el-GR" sz="2000" dirty="0"/>
              <a:t> </a:t>
            </a:r>
            <a:r>
              <a:rPr lang="el-GR" altLang="el-GR" sz="2000" dirty="0"/>
              <a:t>Στο ίδιο σύστημα αξόνων να σχεδιάσεις τη γραφική παράσταση του όγκου </a:t>
            </a:r>
            <a:r>
              <a:rPr lang="en-US" altLang="el-GR" sz="2000" dirty="0"/>
              <a:t>V</a:t>
            </a:r>
            <a:r>
              <a:rPr lang="el-GR" altLang="el-GR" sz="2000" dirty="0"/>
              <a:t>2 της βενζίνης στο βυτιοφόρο ως συνάρτηση του χρόνου </a:t>
            </a:r>
            <a:r>
              <a:rPr lang="en-US" altLang="el-GR" sz="2000" dirty="0"/>
              <a:t>t</a:t>
            </a:r>
            <a:r>
              <a:rPr lang="el-GR" altLang="el-GR" sz="2000" dirty="0" smtClean="0"/>
              <a:t>.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000" dirty="0" smtClean="0"/>
              <a:t>γ.</a:t>
            </a:r>
            <a:r>
              <a:rPr lang="en-GB" altLang="el-GR" sz="2000" dirty="0" smtClean="0"/>
              <a:t> </a:t>
            </a:r>
            <a:r>
              <a:rPr lang="el-GR" altLang="el-GR" sz="2000" dirty="0" smtClean="0"/>
              <a:t>Να βρεις σε πόσο χρόνο θα γεμίσει η δεξαμενή.  Πόση βενζίνη  περιέχει τότε το βυτιοφόρο;</a:t>
            </a:r>
          </a:p>
          <a:p>
            <a:pPr marL="0" indent="0">
              <a:lnSpc>
                <a:spcPct val="80000"/>
              </a:lnSpc>
              <a:buNone/>
            </a:pPr>
            <a:r>
              <a:rPr lang="el-GR" altLang="el-GR" sz="2000" dirty="0" smtClean="0"/>
              <a:t>δ</a:t>
            </a:r>
            <a:r>
              <a:rPr lang="el-GR" altLang="el-GR" sz="2000" dirty="0"/>
              <a:t>.</a:t>
            </a:r>
            <a:r>
              <a:rPr lang="en-GB" altLang="el-GR" sz="2000" dirty="0"/>
              <a:t> </a:t>
            </a:r>
            <a:r>
              <a:rPr lang="el-GR" altLang="el-GR" sz="2000" dirty="0"/>
              <a:t>Να εκτιμήσεις μετά από πόσο χρόνο η δεξαμενή και το βυτιοφόρο θα περιέχουν τον ίδιο όγκο βενζίνης.  Πόση βενζίνη περιέχεται τότε στη δεξαμενή και στο βυτιοφόρο;</a:t>
            </a:r>
          </a:p>
        </p:txBody>
      </p:sp>
    </p:spTree>
    <p:extLst>
      <p:ext uri="{BB962C8B-B14F-4D97-AF65-F5344CB8AC3E}">
        <p14:creationId xmlns:p14="http://schemas.microsoft.com/office/powerpoint/2010/main" val="539141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 smtClean="0"/>
              <a:t>Συμπεράσματα (1/2)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Η επίλυση προβλήματος βρίσκεται στον πυρήνα της κατανόησης της έννοιας της συνάρτησης, ενισχύοντας έτσι, την άποψη των </a:t>
            </a:r>
            <a:r>
              <a:rPr lang="en-US" altLang="el-GR" sz="2800" dirty="0" err="1"/>
              <a:t>Stanic</a:t>
            </a:r>
            <a:r>
              <a:rPr lang="en-US" altLang="el-GR" sz="2800" dirty="0"/>
              <a:t> </a:t>
            </a:r>
            <a:r>
              <a:rPr lang="el-GR" altLang="el-GR" sz="2800" dirty="0"/>
              <a:t>και </a:t>
            </a:r>
            <a:r>
              <a:rPr lang="en-GB" altLang="el-GR" sz="2800" dirty="0"/>
              <a:t>Kilpatrick</a:t>
            </a:r>
            <a:r>
              <a:rPr lang="el-GR" altLang="el-GR" sz="2800" dirty="0"/>
              <a:t> (1988), ότι μια κατάσταση προβλήματος είναι κεντρική στη μάθηση των μαθηματικών.</a:t>
            </a:r>
          </a:p>
        </p:txBody>
      </p:sp>
    </p:spTree>
    <p:extLst>
      <p:ext uri="{BB962C8B-B14F-4D97-AF65-F5344CB8AC3E}">
        <p14:creationId xmlns:p14="http://schemas.microsoft.com/office/powerpoint/2010/main" val="17073093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Συμπεράσματα </a:t>
            </a:r>
            <a:r>
              <a:rPr lang="el-GR" altLang="el-GR" dirty="0" smtClean="0"/>
              <a:t>(2/2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Η ανάπτυξη της κατανόησης της συνάρτησης παρέχεται μέσω δύο τουλάχιστον διαφορετικών ιεραρχικά διατεταγμένων επιπέδων:</a:t>
            </a:r>
          </a:p>
          <a:p>
            <a:pPr>
              <a:lnSpc>
                <a:spcPct val="80000"/>
              </a:lnSpc>
              <a:buClr>
                <a:srgbClr val="800000"/>
              </a:buClr>
              <a:buFont typeface="Wingdings" panose="05000000000000000000" pitchFamily="2" charset="2"/>
              <a:buNone/>
            </a:pPr>
            <a:endParaRPr lang="el-GR" altLang="el-GR" sz="2000" dirty="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Το πιο υψηλό επίπεδο θα μπορούσε να είναι η επιτυχής επίλυση προβλήματος</a:t>
            </a:r>
            <a:endParaRPr lang="en-GB" altLang="el-GR" sz="2000" dirty="0"/>
          </a:p>
          <a:p>
            <a:pPr>
              <a:lnSpc>
                <a:spcPct val="45000"/>
              </a:lnSpc>
              <a:buClr>
                <a:srgbClr val="800000"/>
              </a:buClr>
              <a:buFont typeface="Wingdings" panose="05000000000000000000" pitchFamily="2" charset="2"/>
              <a:buNone/>
            </a:pPr>
            <a:endParaRPr lang="el-GR" altLang="el-GR" sz="2000" dirty="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Ένα χαμηλότερο επίπεδο θα μπορούσε να περιλάβει μια σύνθεση των διαφορετικών ικανοτήτων που αναφέρονται στις τρεις άλλες διαστάσεις της κατανόησης της συνάρτησης: </a:t>
            </a:r>
            <a:endParaRPr lang="en-US" altLang="el-GR" sz="2000" dirty="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την παροχή ενός ορθού ορισμού, </a:t>
            </a:r>
            <a:endParaRPr lang="en-US" altLang="el-GR" sz="2000" dirty="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την παροχή ενός σωστού παραδείγματος συνάρτησης και</a:t>
            </a:r>
            <a:endParaRPr lang="en-US" altLang="el-GR" sz="2000" dirty="0"/>
          </a:p>
          <a:p>
            <a:pPr>
              <a:lnSpc>
                <a:spcPct val="80000"/>
              </a:lnSpc>
              <a:buClr>
                <a:srgbClr val="800000"/>
              </a:buClr>
            </a:pPr>
            <a:r>
              <a:rPr lang="el-GR" altLang="el-GR" sz="2000" dirty="0"/>
              <a:t> την ευέλικτη χρήση των διαφόρων αναπαραστάσεων της έννοιας</a:t>
            </a:r>
          </a:p>
        </p:txBody>
      </p:sp>
    </p:spTree>
    <p:extLst>
      <p:ext uri="{BB962C8B-B14F-4D97-AF65-F5344CB8AC3E}">
        <p14:creationId xmlns:p14="http://schemas.microsoft.com/office/powerpoint/2010/main" val="4156036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altLang="el-GR" dirty="0"/>
              <a:t>Προαιρετική εργασία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altLang="el-GR" sz="2800" dirty="0"/>
              <a:t>Βρείτε ένα άρθρο που αναφέρεται στη διδασκαλία και μάθηση της έννοιας της συνάρτησης.</a:t>
            </a:r>
          </a:p>
          <a:p>
            <a:r>
              <a:rPr lang="el-GR" altLang="el-GR" sz="2800" dirty="0"/>
              <a:t>Εντοπίστε 2 βασικά αποτελέσματα του άρθρου</a:t>
            </a:r>
          </a:p>
          <a:p>
            <a:r>
              <a:rPr lang="el-GR" altLang="el-GR" sz="2800" dirty="0"/>
              <a:t>Σκεφτείτε πώς θα αξιοποιούσατε αυτά τα δύο αποτελέσματα στην εισαγωγή της έννοιας στους μαθητές</a:t>
            </a:r>
          </a:p>
        </p:txBody>
      </p:sp>
    </p:spTree>
    <p:extLst>
      <p:ext uri="{BB962C8B-B14F-4D97-AF65-F5344CB8AC3E}">
        <p14:creationId xmlns:p14="http://schemas.microsoft.com/office/powerpoint/2010/main" val="991428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Τίτλος 6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l-GR" dirty="0" smtClean="0"/>
              <a:t>Τέλος Ενότητας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1280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dirty="0"/>
              <a:t>Η διερεύνηση της σκέψης των μαθητών σε συγκεκριμένες μαθηματικές περιοχές</a:t>
            </a:r>
          </a:p>
        </p:txBody>
      </p:sp>
      <p:sp>
        <p:nvSpPr>
          <p:cNvPr id="5" name="Υπότιτλος 4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/>
              <a:t>H</a:t>
            </a:r>
            <a:r>
              <a:rPr lang="el-GR" altLang="el-GR" sz="2800" dirty="0"/>
              <a:t> έννοια της συνάρτησης</a:t>
            </a:r>
            <a:endParaRPr lang="el-GR" sz="2800" dirty="0"/>
          </a:p>
        </p:txBody>
      </p:sp>
    </p:spTree>
    <p:extLst>
      <p:ext uri="{BB962C8B-B14F-4D97-AF65-F5344CB8AC3E}">
        <p14:creationId xmlns:p14="http://schemas.microsoft.com/office/powerpoint/2010/main" val="208516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Χρηματοδότηση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525963"/>
          </a:xfrm>
        </p:spPr>
        <p:txBody>
          <a:bodyPr>
            <a:normAutofit/>
          </a:bodyPr>
          <a:lstStyle/>
          <a:p>
            <a:r>
              <a:rPr lang="el-GR" sz="2000" dirty="0" smtClean="0"/>
              <a:t>Το παρόν εκπαιδευτικό υλικό έχει αναπτυχθεί </a:t>
            </a:r>
            <a:r>
              <a:rPr lang="el-GR" sz="2000" dirty="0" err="1" smtClean="0"/>
              <a:t>στ</a:t>
            </a:r>
            <a:r>
              <a:rPr lang="en-US" sz="2000" dirty="0" smtClean="0"/>
              <a:t>o</a:t>
            </a:r>
            <a:r>
              <a:rPr lang="el-GR" sz="2000" dirty="0" smtClean="0"/>
              <a:t> </a:t>
            </a:r>
            <a:r>
              <a:rPr lang="el-GR" sz="2000" dirty="0" err="1" smtClean="0"/>
              <a:t>πλαίσι</a:t>
            </a:r>
            <a:r>
              <a:rPr lang="en-US" sz="2000" dirty="0" smtClean="0"/>
              <a:t>o</a:t>
            </a:r>
            <a:r>
              <a:rPr lang="el-GR" sz="2000" dirty="0" smtClean="0"/>
              <a:t> του εκπαιδευτικού έργου του διδάσκοντα.</a:t>
            </a:r>
            <a:endParaRPr lang="en-US" sz="2000" dirty="0" smtClean="0"/>
          </a:p>
          <a:p>
            <a:r>
              <a:rPr lang="el-GR" sz="2000" dirty="0" smtClean="0"/>
              <a:t>Το έργο «</a:t>
            </a:r>
            <a:r>
              <a:rPr lang="el-GR" sz="2000" b="1" dirty="0" smtClean="0"/>
              <a:t>Ανοικτά Ακαδημαϊκά Μαθήματα στο Πανεπιστήμιο Αθηνών</a:t>
            </a:r>
            <a:r>
              <a:rPr lang="el-GR" sz="2000" dirty="0" smtClean="0"/>
              <a:t>» έχει χρηματοδοτήσει μόνο την αναδιαμόρφωση του εκπαιδευτικού υλικού. </a:t>
            </a:r>
            <a:endParaRPr lang="en-US" sz="2000" dirty="0" smtClean="0"/>
          </a:p>
          <a:p>
            <a:r>
              <a:rPr lang="el-GR" sz="2000" dirty="0" smtClean="0"/>
              <a:t>Το έργο υλοποιείται στο πλαίσιο του Επιχειρησιακού Προγράμματος «Εκπαίδευση και Δια Βίου Μάθηση» και συγχρηματοδοτείται από την Ευρωπαϊκή Ένωση (Ευρωπαϊκό Κοινωνικό Ταμείο) και από εθνικούς πόρους.</a:t>
            </a:r>
          </a:p>
        </p:txBody>
      </p:sp>
      <p:pic>
        <p:nvPicPr>
          <p:cNvPr id="7" name="Picture 6" descr="Λογότυπο Επιχειρησιακού Προγράμματος Εκπαίδευση και Δια βίου Μάθηση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19672" y="4653136"/>
            <a:ext cx="5501640" cy="13868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645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sz="4400" dirty="0" smtClean="0"/>
              <a:t>Σημειώματα</a:t>
            </a:r>
            <a:endParaRPr lang="el-GR" sz="4400" dirty="0"/>
          </a:p>
        </p:txBody>
      </p:sp>
    </p:spTree>
    <p:extLst>
      <p:ext uri="{BB962C8B-B14F-4D97-AF65-F5344CB8AC3E}">
        <p14:creationId xmlns:p14="http://schemas.microsoft.com/office/powerpoint/2010/main" val="224857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Αναφοράς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000" dirty="0" smtClean="0"/>
              <a:t>Copyright </a:t>
            </a:r>
            <a:r>
              <a:rPr lang="el-GR" sz="2000" dirty="0" err="1" smtClean="0"/>
              <a:t>Εθνικόν</a:t>
            </a:r>
            <a:r>
              <a:rPr lang="el-GR" sz="2000" dirty="0" smtClean="0"/>
              <a:t> και </a:t>
            </a:r>
            <a:r>
              <a:rPr lang="el-GR" sz="2000" dirty="0" err="1" smtClean="0"/>
              <a:t>Καποδιστριακόν</a:t>
            </a:r>
            <a:r>
              <a:rPr lang="el-GR" sz="2000" dirty="0" smtClean="0"/>
              <a:t> </a:t>
            </a:r>
            <a:r>
              <a:rPr lang="el-GR" sz="2000" dirty="0" err="1" smtClean="0"/>
              <a:t>Πανεπιστήμιον</a:t>
            </a:r>
            <a:r>
              <a:rPr lang="el-GR" sz="2000" dirty="0" smtClean="0"/>
              <a:t> Αθηνών</a:t>
            </a:r>
            <a:r>
              <a:rPr lang="en-US" sz="2000" dirty="0" smtClean="0"/>
              <a:t>, </a:t>
            </a:r>
            <a:r>
              <a:rPr lang="el-GR" altLang="el-GR" sz="2000" dirty="0"/>
              <a:t>Δέσποινα </a:t>
            </a:r>
            <a:r>
              <a:rPr lang="el-GR" altLang="el-GR" sz="2000" dirty="0" smtClean="0"/>
              <a:t>Πόταρη</a:t>
            </a:r>
            <a:r>
              <a:rPr lang="el-GR" sz="2000" dirty="0" smtClean="0"/>
              <a:t> 2014. </a:t>
            </a:r>
            <a:r>
              <a:rPr lang="el-GR" altLang="el-GR" sz="2000" dirty="0"/>
              <a:t>Δέσποινα </a:t>
            </a:r>
            <a:r>
              <a:rPr lang="el-GR" altLang="el-GR" sz="2000" dirty="0" smtClean="0"/>
              <a:t>Πόταρη</a:t>
            </a:r>
            <a:r>
              <a:rPr lang="el-GR" sz="2000" dirty="0" smtClean="0"/>
              <a:t>. «</a:t>
            </a:r>
            <a:r>
              <a:rPr lang="el-GR" altLang="el-GR" sz="2000" dirty="0"/>
              <a:t>Διδακτική Μαθηματικών ΙΙ</a:t>
            </a:r>
            <a:r>
              <a:rPr lang="el-GR" sz="2000" dirty="0" smtClean="0"/>
              <a:t>. </a:t>
            </a:r>
            <a:r>
              <a:rPr lang="el-GR" sz="2000" dirty="0"/>
              <a:t>Η διερεύνηση της σκέψης των μαθητών σε συγκεκριμένες μαθηματικές </a:t>
            </a:r>
            <a:r>
              <a:rPr lang="el-GR" sz="2000" dirty="0" smtClean="0"/>
              <a:t>περιοχές». </a:t>
            </a:r>
            <a:r>
              <a:rPr lang="el-GR" sz="2000" dirty="0"/>
              <a:t>Έκδοση: </a:t>
            </a:r>
            <a:r>
              <a:rPr lang="el-GR" sz="2000" dirty="0" smtClean="0"/>
              <a:t>1.0</a:t>
            </a:r>
            <a:r>
              <a:rPr lang="el-GR" sz="2000" dirty="0"/>
              <a:t>. Αθήνα </a:t>
            </a:r>
            <a:r>
              <a:rPr lang="el-GR" sz="2000" dirty="0" smtClean="0"/>
              <a:t>2014. </a:t>
            </a:r>
            <a:r>
              <a:rPr lang="el-GR" sz="2000" dirty="0"/>
              <a:t>Διαθέσιμο από τη δικτυακή </a:t>
            </a:r>
            <a:r>
              <a:rPr lang="el-GR" sz="2000" dirty="0" smtClean="0"/>
              <a:t>διεύθυνση: </a:t>
            </a:r>
            <a:r>
              <a:rPr lang="en-US" sz="2000" dirty="0"/>
              <a:t>http://opencourses.uoa.gr/courses/ MATH220</a:t>
            </a:r>
            <a:r>
              <a:rPr lang="el-GR" sz="2000" dirty="0" smtClean="0"/>
              <a:t>.</a:t>
            </a:r>
            <a:endParaRPr lang="el-GR" sz="2000" dirty="0"/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12082530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-162272"/>
            <a:ext cx="8229600" cy="1143000"/>
          </a:xfrm>
        </p:spPr>
        <p:txBody>
          <a:bodyPr>
            <a:normAutofit/>
          </a:bodyPr>
          <a:lstStyle/>
          <a:p>
            <a:r>
              <a:rPr lang="el-GR" dirty="0"/>
              <a:t>Σημείωμα </a:t>
            </a:r>
            <a:r>
              <a:rPr lang="el-GR" dirty="0" smtClean="0"/>
              <a:t>Αδειοδότησης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7504" y="764704"/>
            <a:ext cx="8928992" cy="144015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l-GR" sz="2000" dirty="0" smtClean="0"/>
              <a:t>Το </a:t>
            </a:r>
            <a:r>
              <a:rPr lang="el-GR" sz="2000" dirty="0"/>
              <a:t>παρόν υλικό διατίθεται με τους όρους της άδειας χρήσης Creative Commons Αναφορά, Μη Εμπορική Χρήση Παρόμοια Διανομή 4.0 [1] ή μεταγενέστερη, Διεθνής Έκδοση.   Εξαιρούνται τα αυτοτελή έργα τρίτων π.χ. φωτογραφίες, διαγράμματα </a:t>
            </a:r>
            <a:r>
              <a:rPr lang="el-GR" sz="2000" dirty="0" err="1"/>
              <a:t>κ.λ.π</a:t>
            </a:r>
            <a:r>
              <a:rPr lang="el-GR" sz="2000" dirty="0"/>
              <a:t>.,  τα οποία εμπεριέχονται σε αυτό και τα οποία αναφέρονται μαζί με τους όρους χρήσης τους στο «Σημείωμα Χρήσης Έργων Τρίτων</a:t>
            </a:r>
            <a:r>
              <a:rPr lang="el-GR" sz="2000" dirty="0" smtClean="0"/>
              <a:t>».                     </a:t>
            </a:r>
          </a:p>
          <a:p>
            <a:pPr marL="0" indent="0">
              <a:buNone/>
            </a:pPr>
            <a:endParaRPr lang="el-GR" sz="2000" dirty="0"/>
          </a:p>
        </p:txBody>
      </p:sp>
      <p:pic>
        <p:nvPicPr>
          <p:cNvPr id="2056" name="Picture 22" descr="Λογότυπο για Άδειες χρήσης Creative Commons BY-NC-ND">
            <a:hlinkClick r:id="rId3"/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47670" y="2420888"/>
            <a:ext cx="1648660" cy="576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2924944"/>
            <a:ext cx="9036496" cy="3456384"/>
          </a:xfrm>
          <a:prstGeom prst="rect">
            <a:avLst/>
          </a:prstGeom>
        </p:spPr>
        <p:txBody>
          <a:bodyPr vert="horz" wrap="square" lIns="91440" tIns="45720" rIns="91440" bIns="45720" rtlCol="0" anchor="ctr">
            <a:normAutofit/>
          </a:bodyPr>
          <a:lstStyle/>
          <a:p>
            <a:r>
              <a:rPr lang="el-GR" dirty="0"/>
              <a:t>[1] http://creativecommons.org/licenses/by-nc-sa/4.0/ </a:t>
            </a:r>
            <a:endParaRPr lang="en-US" smtClean="0"/>
          </a:p>
          <a:p>
            <a:endParaRPr lang="el-GR" dirty="0"/>
          </a:p>
          <a:p>
            <a:r>
              <a:rPr lang="el-GR" dirty="0"/>
              <a:t>Ως </a:t>
            </a:r>
            <a:r>
              <a:rPr lang="el-GR" b="1" dirty="0"/>
              <a:t>Μη Εμπορική</a:t>
            </a:r>
            <a:r>
              <a:rPr lang="el-GR" dirty="0"/>
              <a:t> ορίζεται η χρήση: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 δεν περιλαμβάνει άμεσο ή έμμεσο οικονομικό όφελος από την χρήση του έργου, για το διανομέα του έργου και </a:t>
            </a:r>
            <a:r>
              <a:rPr lang="el-GR" dirty="0" err="1"/>
              <a:t>αδειοδόχο</a:t>
            </a:r>
            <a:endParaRPr lang="el-GR" dirty="0"/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περιλαμβάνει οικονομική συναλλαγή ως προϋπόθεση για τη χρήση ή πρόσβαση στο έργο</a:t>
            </a:r>
          </a:p>
          <a:p>
            <a:pPr marL="342900" lvl="0" indent="-342900">
              <a:buFont typeface="Arial" panose="020B0604020202020204" pitchFamily="34" charset="0"/>
              <a:buChar char="•"/>
            </a:pPr>
            <a:r>
              <a:rPr lang="el-GR" dirty="0"/>
              <a:t>που</a:t>
            </a:r>
            <a:r>
              <a:rPr lang="en-GB" dirty="0"/>
              <a:t> </a:t>
            </a:r>
            <a:r>
              <a:rPr lang="el-GR" dirty="0"/>
              <a:t>δεν προσπορίζει στο διανομέα του έργου και</a:t>
            </a:r>
            <a:r>
              <a:rPr lang="en-GB" dirty="0"/>
              <a:t> </a:t>
            </a:r>
            <a:r>
              <a:rPr lang="el-GR" dirty="0" err="1"/>
              <a:t>αδειοδόχο</a:t>
            </a:r>
            <a:r>
              <a:rPr lang="en-GB" dirty="0"/>
              <a:t> </a:t>
            </a:r>
            <a:r>
              <a:rPr lang="el-GR" dirty="0"/>
              <a:t>έμμεσο οικονομικό όφελος (π.χ. διαφημίσεις) από την προβολή του έργου σε διαδικτυακό </a:t>
            </a:r>
            <a:r>
              <a:rPr lang="el-GR" dirty="0" smtClean="0"/>
              <a:t>τόπο</a:t>
            </a:r>
            <a:endParaRPr lang="en-US" dirty="0" smtClean="0"/>
          </a:p>
          <a:p>
            <a:pPr marL="342900" lvl="0" indent="-342900">
              <a:buFont typeface="Arial" panose="020B0604020202020204" pitchFamily="34" charset="0"/>
              <a:buChar char="•"/>
            </a:pPr>
            <a:endParaRPr lang="el-GR" dirty="0"/>
          </a:p>
          <a:p>
            <a:r>
              <a:rPr lang="el-GR" dirty="0" smtClean="0"/>
              <a:t>Ο </a:t>
            </a:r>
            <a:r>
              <a:rPr lang="el-GR" dirty="0"/>
              <a:t>δικαιούχος μπορεί να παρέχει στον </a:t>
            </a:r>
            <a:r>
              <a:rPr lang="el-GR" dirty="0" err="1"/>
              <a:t>αδειοδόχο</a:t>
            </a:r>
            <a:r>
              <a:rPr lang="el-GR" dirty="0"/>
              <a:t> ξεχωριστή άδεια να χρησιμοποιεί το έργο για εμπορική χρήση, εφόσον αυτό του ζητηθεί</a:t>
            </a:r>
            <a:r>
              <a:rPr lang="el-GR" dirty="0" smtClean="0"/>
              <a:t>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623648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/>
              <a:t>Διατήρηση </a:t>
            </a:r>
            <a:r>
              <a:rPr lang="el-GR" dirty="0" smtClean="0"/>
              <a:t>Σημειωμάτων</a:t>
            </a:r>
            <a:endParaRPr lang="el-G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2400" dirty="0" smtClean="0"/>
              <a:t>Οποιαδήποτε </a:t>
            </a:r>
            <a:r>
              <a:rPr lang="el-GR" sz="2400" dirty="0"/>
              <a:t>αναπαραγωγή ή διασκευή του υλικού θα πρέπει να συμπεριλαμβάνει:</a:t>
            </a:r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Αναφοράς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ο </a:t>
            </a:r>
            <a:r>
              <a:rPr lang="en-US" sz="2000" dirty="0" err="1"/>
              <a:t>Σημείωμ</a:t>
            </a:r>
            <a:r>
              <a:rPr lang="en-US" sz="2000" dirty="0"/>
              <a:t>α Αδειοδότησης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 err="1"/>
              <a:t>τ</a:t>
            </a:r>
            <a:r>
              <a:rPr lang="en-US" sz="2000" dirty="0" smtClean="0"/>
              <a:t>η </a:t>
            </a:r>
            <a:r>
              <a:rPr lang="en-US" sz="2000" dirty="0" err="1"/>
              <a:t>δήλωση</a:t>
            </a:r>
            <a:r>
              <a:rPr lang="en-US" sz="2000" dirty="0"/>
              <a:t> </a:t>
            </a:r>
            <a:r>
              <a:rPr lang="el-GR" sz="2000" dirty="0" err="1"/>
              <a:t>Δ</a:t>
            </a:r>
            <a:r>
              <a:rPr lang="en-US" sz="2000" dirty="0" smtClean="0"/>
              <a:t>ια</a:t>
            </a:r>
            <a:r>
              <a:rPr lang="en-US" sz="2000" dirty="0" err="1" smtClean="0"/>
              <a:t>τήρησης</a:t>
            </a:r>
            <a:r>
              <a:rPr lang="en-US" sz="2000" dirty="0" smtClean="0"/>
              <a:t> </a:t>
            </a:r>
            <a:r>
              <a:rPr lang="en-US" sz="2000" dirty="0"/>
              <a:t>Σημειωμάτων</a:t>
            </a:r>
            <a:endParaRPr lang="el-GR" sz="2000" dirty="0"/>
          </a:p>
          <a:p>
            <a:pPr lvl="1">
              <a:buFont typeface="Wingdings" panose="05000000000000000000" pitchFamily="2" charset="2"/>
              <a:buChar char="§"/>
            </a:pPr>
            <a:r>
              <a:rPr lang="el-GR" sz="2000" dirty="0"/>
              <a:t>τ</a:t>
            </a:r>
            <a:r>
              <a:rPr lang="el-GR" sz="2000" dirty="0" smtClean="0"/>
              <a:t>ο Σημείωμα Χρήσης Έργων Τρίτων </a:t>
            </a:r>
            <a:r>
              <a:rPr lang="el-GR" sz="2000" dirty="0"/>
              <a:t>(εφόσον υπάρχει)</a:t>
            </a:r>
          </a:p>
          <a:p>
            <a:pPr marL="0" indent="0">
              <a:buNone/>
            </a:pPr>
            <a:r>
              <a:rPr lang="el-GR" sz="2400" dirty="0"/>
              <a:t>μαζί με τους συνοδευόμενους </a:t>
            </a:r>
            <a:r>
              <a:rPr lang="el-GR" sz="2400" dirty="0" err="1"/>
              <a:t>υπερσυνδέσμους</a:t>
            </a:r>
            <a:r>
              <a:rPr lang="el-GR" sz="2400" dirty="0"/>
              <a:t>.</a:t>
            </a:r>
          </a:p>
          <a:p>
            <a:endParaRPr lang="el-GR" sz="2000" dirty="0"/>
          </a:p>
        </p:txBody>
      </p:sp>
    </p:spTree>
    <p:extLst>
      <p:ext uri="{BB962C8B-B14F-4D97-AF65-F5344CB8AC3E}">
        <p14:creationId xmlns:p14="http://schemas.microsoft.com/office/powerpoint/2010/main" val="424751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Επιστημολογική – ιστορική διάσταση της </a:t>
            </a:r>
            <a:r>
              <a:rPr lang="el-GR" altLang="el-GR" dirty="0" smtClean="0"/>
              <a:t>έννοιας (1/5)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Πρώιμες μορφές συναρτησιακών συσχετισμών υπάρχουν στην αρχαιότητα αλλά όχι η ύπαρξη ενός ορισμού</a:t>
            </a:r>
          </a:p>
          <a:p>
            <a:r>
              <a:rPr lang="el-GR" altLang="el-GR" sz="2400" dirty="0"/>
              <a:t>Από τα τέλη του 17</a:t>
            </a:r>
            <a:r>
              <a:rPr lang="el-GR" altLang="el-GR" sz="2400" baseline="30000" dirty="0"/>
              <a:t>ου</a:t>
            </a:r>
            <a:r>
              <a:rPr lang="el-GR" altLang="el-GR" sz="2400" dirty="0"/>
              <a:t> αιώνα δημιουργείται ο Απειροστικός Λογισμός  (η μελέτη της κίνησης) και εμφανίζονται ορισμοί της συνάρτησης ( </a:t>
            </a:r>
            <a:r>
              <a:rPr lang="en-US" altLang="el-GR" sz="2400" dirty="0"/>
              <a:t>Bernoulli, Euler, Cauchy)</a:t>
            </a:r>
            <a:endParaRPr lang="en-US" altLang="el-GR" sz="2000" dirty="0"/>
          </a:p>
          <a:p>
            <a:r>
              <a:rPr lang="en-US" altLang="el-GR" sz="2400" dirty="0"/>
              <a:t>O</a:t>
            </a:r>
            <a:r>
              <a:rPr lang="el-GR" altLang="el-GR" sz="2400" dirty="0"/>
              <a:t>ι παραπάνω ορισμοί βλέπουν συμμετρικά εξαρτημένη και ανεξάρτητη μεταβλητή, την έννοια της </a:t>
            </a:r>
            <a:r>
              <a:rPr lang="el-GR" altLang="el-GR" sz="2400" dirty="0" err="1"/>
              <a:t>χρονικότητας</a:t>
            </a:r>
            <a:r>
              <a:rPr lang="el-GR" altLang="el-GR" sz="2400" dirty="0"/>
              <a:t> από τη μεταβλητή</a:t>
            </a:r>
          </a:p>
        </p:txBody>
      </p:sp>
    </p:spTree>
    <p:extLst>
      <p:ext uri="{BB962C8B-B14F-4D97-AF65-F5344CB8AC3E}">
        <p14:creationId xmlns:p14="http://schemas.microsoft.com/office/powerpoint/2010/main" val="499955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Επιστημολογική – ιστορική διάσταση της έννοιας </a:t>
            </a:r>
            <a:r>
              <a:rPr lang="el-GR" altLang="el-GR" dirty="0" smtClean="0"/>
              <a:t>(2/5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2400" dirty="0"/>
              <a:t>O </a:t>
            </a:r>
            <a:r>
              <a:rPr lang="en-US" altLang="el-GR" sz="2400" dirty="0" err="1"/>
              <a:t>Dirichlet</a:t>
            </a:r>
            <a:r>
              <a:rPr lang="en-US" altLang="el-GR" sz="2400" dirty="0"/>
              <a:t> (1837) “H </a:t>
            </a:r>
            <a:r>
              <a:rPr lang="el-GR" altLang="el-GR" sz="2400" dirty="0"/>
              <a:t>μεταβλητή ψ είναι συνάρτηση της μεταβλητής χ η οποία ορίζεται στο διάστημα α &lt;χ&lt;β αν σε κάθε τιμή της μεταβλητής χ από αυτό το διάστημα αντιστοιχεί μια μόνη τιμή της μεταβλητής ψ ανεξάρτητα από τη μορφή της αντιστοιχίας»</a:t>
            </a:r>
          </a:p>
          <a:p>
            <a:pPr lvl="1"/>
            <a:r>
              <a:rPr lang="el-GR" altLang="el-GR" sz="2400" dirty="0"/>
              <a:t>Διατηρείται ο όρος μεταβλητή αλλά έχει τη θέση νοητής επιλογής ενός πραγματικού αριθμού</a:t>
            </a:r>
          </a:p>
          <a:p>
            <a:pPr lvl="1"/>
            <a:r>
              <a:rPr lang="el-GR" altLang="el-GR" sz="2400" dirty="0"/>
              <a:t>Εμπεριέχει το συσχετισμό της μορφής πολλά – ένα</a:t>
            </a:r>
          </a:p>
        </p:txBody>
      </p:sp>
    </p:spTree>
    <p:extLst>
      <p:ext uri="{BB962C8B-B14F-4D97-AF65-F5344CB8AC3E}">
        <p14:creationId xmlns:p14="http://schemas.microsoft.com/office/powerpoint/2010/main" val="37987708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Επιστημολογική – ιστορική διάσταση της έννοιας </a:t>
            </a:r>
            <a:r>
              <a:rPr lang="el-GR" altLang="el-GR" dirty="0" smtClean="0"/>
              <a:t>(3/5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dirty="0"/>
              <a:t>Η συνάρτηση είναι μια ειδική σχέση που προσφέρεται στους υπολογισμούς</a:t>
            </a:r>
          </a:p>
          <a:p>
            <a:pPr lvl="1"/>
            <a:r>
              <a:rPr lang="el-GR" altLang="el-GR" dirty="0"/>
              <a:t>εκτιμούμε ένα μέγεθος ψ το οποίο ανάγεται στην εκτίμηση ενός μεγέθους χ μέσω μιας σχέσης. Το χ μας είναι άμεσα προσπελάσιμο</a:t>
            </a:r>
          </a:p>
          <a:p>
            <a:pPr lvl="1"/>
            <a:r>
              <a:rPr lang="el-GR" altLang="el-GR" dirty="0"/>
              <a:t>Μια μέτρηση ενός μεγέθους έχει πάντα μια τιμή</a:t>
            </a:r>
          </a:p>
          <a:p>
            <a:pPr lvl="1"/>
            <a:r>
              <a:rPr lang="el-GR" altLang="el-GR" dirty="0"/>
              <a:t>η συνάρτηση είναι ένα εργαλείο</a:t>
            </a:r>
          </a:p>
        </p:txBody>
      </p:sp>
    </p:spTree>
    <p:extLst>
      <p:ext uri="{BB962C8B-B14F-4D97-AF65-F5344CB8AC3E}">
        <p14:creationId xmlns:p14="http://schemas.microsoft.com/office/powerpoint/2010/main" val="2787484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Επιστημολογική – ιστορική διάσταση της έννοιας </a:t>
            </a:r>
            <a:r>
              <a:rPr lang="el-GR" altLang="el-GR" dirty="0" smtClean="0"/>
              <a:t>(4/5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altLang="el-GR" sz="2800" dirty="0" err="1"/>
              <a:t>Fraenkel</a:t>
            </a:r>
            <a:r>
              <a:rPr lang="en-US" altLang="el-GR" sz="2800" dirty="0"/>
              <a:t> (1966) </a:t>
            </a:r>
            <a:r>
              <a:rPr lang="el-GR" altLang="el-GR" sz="2800" dirty="0"/>
              <a:t>«Η συνάρτηση που χαρακτηρίζει το θερμογράφο είναι </a:t>
            </a:r>
            <a:r>
              <a:rPr lang="el-GR" altLang="el-GR" sz="2800" dirty="0" err="1"/>
              <a:t>μονότιμη</a:t>
            </a:r>
            <a:r>
              <a:rPr lang="el-GR" altLang="el-GR" sz="2800" dirty="0"/>
              <a:t>, για κάθε χρονική στιγμή αντιστοιχεί μια κάποια θερμοκρασία. Αν, οποτεδήποτε, ρωτήσουμε σε ποια χρονική τιμή είχαμε μια συγκεκριμένη θερμοκρασία η απάντηση δίνεται από μια συνάρτηση- Η αντίστροφη της συνάρτησης είναι εν γένει μη </a:t>
            </a:r>
            <a:r>
              <a:rPr lang="el-GR" altLang="el-GR" sz="2800" dirty="0" err="1"/>
              <a:t>μονότιμη</a:t>
            </a:r>
            <a:r>
              <a:rPr lang="el-GR" altLang="el-GR" sz="2800" dirty="0"/>
              <a:t> καθόσον διαφορετικές χρονικές στιγμές μπορεί να έχουν την ίδια θερμοκρασία»</a:t>
            </a:r>
          </a:p>
        </p:txBody>
      </p:sp>
    </p:spTree>
    <p:extLst>
      <p:ext uri="{BB962C8B-B14F-4D97-AF65-F5344CB8AC3E}">
        <p14:creationId xmlns:p14="http://schemas.microsoft.com/office/powerpoint/2010/main" val="1880778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dirty="0"/>
              <a:t>Επιστημολογική – ιστορική διάσταση της έννοιας </a:t>
            </a:r>
            <a:r>
              <a:rPr lang="el-GR" altLang="el-GR" dirty="0" smtClean="0"/>
              <a:t>(5/5</a:t>
            </a:r>
            <a:r>
              <a:rPr lang="el-GR" altLang="el-GR" dirty="0"/>
              <a:t>)</a:t>
            </a:r>
            <a:endParaRPr lang="el-GR" dirty="0"/>
          </a:p>
        </p:txBody>
      </p:sp>
      <p:sp>
        <p:nvSpPr>
          <p:cNvPr id="5" name="Θέση περιεχομένου 4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el-GR" altLang="el-GR" sz="2400" dirty="0"/>
              <a:t>Σύγχρονος ορισμός της συνάρτησης δίνεται από τον </a:t>
            </a:r>
            <a:r>
              <a:rPr lang="en-US" altLang="el-GR" sz="2400" dirty="0" err="1"/>
              <a:t>Hausdorff</a:t>
            </a:r>
            <a:r>
              <a:rPr lang="en-US" altLang="el-GR" sz="2400" dirty="0"/>
              <a:t> (1914) </a:t>
            </a:r>
            <a:r>
              <a:rPr lang="el-GR" altLang="el-GR" sz="2400" dirty="0"/>
              <a:t>ο οποίος δίνει τον ορισμό του διατεταγμένου ζεύγους</a:t>
            </a:r>
          </a:p>
          <a:p>
            <a:r>
              <a:rPr lang="el-GR" altLang="el-GR" sz="2400" dirty="0"/>
              <a:t>Η συνάρτηση ως τυπική μαθηματική έννοια ολοκληρώθηκε σχετικώς πρόσφατα.</a:t>
            </a:r>
          </a:p>
        </p:txBody>
      </p:sp>
    </p:spTree>
    <p:extLst>
      <p:ext uri="{BB962C8B-B14F-4D97-AF65-F5344CB8AC3E}">
        <p14:creationId xmlns:p14="http://schemas.microsoft.com/office/powerpoint/2010/main" val="1916452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txDef>
      <a:spPr/>
      <a:bodyPr vert="horz" lIns="91440" tIns="45720" rIns="91440" bIns="45720" rtlCol="0" anchor="ctr">
        <a:normAutofit/>
      </a:bodyPr>
      <a:lstStyle>
        <a:defPPr>
          <a:defRPr dirty="0" smtClean="0"/>
        </a:defPPr>
      </a:lstStyle>
    </a:txDef>
  </a:objectDefaults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1592</TotalTime>
  <Words>2490</Words>
  <Application>Microsoft Office PowerPoint</Application>
  <PresentationFormat>Προβολή στην οθόνη (4:3)</PresentationFormat>
  <Paragraphs>300</Paragraphs>
  <Slides>44</Slides>
  <Notes>44</Notes>
  <HiddenSlides>0</HiddenSlides>
  <MMClips>0</MMClips>
  <ScaleCrop>false</ScaleCrop>
  <HeadingPairs>
    <vt:vector size="8" baseType="variant">
      <vt:variant>
        <vt:lpstr>Γραμματοσειρές που χρησιμοποιούνται</vt:lpstr>
      </vt:variant>
      <vt:variant>
        <vt:i4>5</vt:i4>
      </vt:variant>
      <vt:variant>
        <vt:lpstr>Θέμα</vt:lpstr>
      </vt:variant>
      <vt:variant>
        <vt:i4>1</vt:i4>
      </vt:variant>
      <vt:variant>
        <vt:lpstr>Ενσωματωμένοι διακομιστές OLE</vt:lpstr>
      </vt:variant>
      <vt:variant>
        <vt:i4>1</vt:i4>
      </vt:variant>
      <vt:variant>
        <vt:lpstr>Τίτλοι διαφανειών</vt:lpstr>
      </vt:variant>
      <vt:variant>
        <vt:i4>44</vt:i4>
      </vt:variant>
    </vt:vector>
  </HeadingPairs>
  <TitlesOfParts>
    <vt:vector size="51" baseType="lpstr">
      <vt:lpstr>ＭＳ Ｐゴシック</vt:lpstr>
      <vt:lpstr>Arial</vt:lpstr>
      <vt:lpstr>Calibri</vt:lpstr>
      <vt:lpstr>Times New Roman</vt:lpstr>
      <vt:lpstr>Wingdings</vt:lpstr>
      <vt:lpstr>Θέμα του Office</vt:lpstr>
      <vt:lpstr>Εικόνα bitmap</vt:lpstr>
      <vt:lpstr>Διδακτική Μαθηματικών ΙΙ</vt:lpstr>
      <vt:lpstr>Περιεχόμενα ενότητας</vt:lpstr>
      <vt:lpstr>Διδακτική Μαθηματικών ΙΙ</vt:lpstr>
      <vt:lpstr>Η διερεύνηση της σκέψης των μαθητών σε συγκεκριμένες μαθηματικές περιοχές</vt:lpstr>
      <vt:lpstr>Επιστημολογική – ιστορική διάσταση της έννοιας (1/5)</vt:lpstr>
      <vt:lpstr>Επιστημολογική – ιστορική διάσταση της έννοιας (2/5)</vt:lpstr>
      <vt:lpstr>Επιστημολογική – ιστορική διάσταση της έννοιας (3/5)</vt:lpstr>
      <vt:lpstr>Επιστημολογική – ιστορική διάσταση της έννοιας (4/5)</vt:lpstr>
      <vt:lpstr>Επιστημολογική – ιστορική διάσταση της έννοιας (5/5)</vt:lpstr>
      <vt:lpstr>Διδακτική διάσταση της έννοιας (1/2)</vt:lpstr>
      <vt:lpstr>Διδακτική διάσταση της έννοιας (2/2)</vt:lpstr>
      <vt:lpstr>Η συνάρτηση ως μεταβολή (1/3)</vt:lpstr>
      <vt:lpstr>Η συνάρτηση ως μεταβολή (2/3)</vt:lpstr>
      <vt:lpstr>Η συνάρτηση ως μεταβολή (3/3)</vt:lpstr>
      <vt:lpstr>Αντιλήψεις μαθητών για τη συνάρτηση</vt:lpstr>
      <vt:lpstr>Παράδειγμα απάντησης μιας μαθήτριας 16 χρονών αναφορικά με την έννοια της συνάρτησης (1/2)</vt:lpstr>
      <vt:lpstr>Παράδειγμα απάντησης μιας μαθήτριας 16 χρονών αναφορικά με την έννοια της συνάρτησης (2/2)</vt:lpstr>
      <vt:lpstr>Ανάλυση της σκέψης της (1/2)</vt:lpstr>
      <vt:lpstr>Ανάλυση της σκέψης της (2/2)</vt:lpstr>
      <vt:lpstr>Συνδέσεις που γίνονται από τα σύμβολα f, f(x) και f(y) (1/2)</vt:lpstr>
      <vt:lpstr>Συνδέσεις που γίνονται από τα σύμβολα f, f(x) και f(y) (2/2)</vt:lpstr>
      <vt:lpstr>Συνδέσεις που έγιναν αναφορικά με τη συναρτησιακή εξίσωση</vt:lpstr>
      <vt:lpstr>Αλλαγές στην κατανόηση της έννοιας της συνάρτησης (1/2) </vt:lpstr>
      <vt:lpstr>Αλλαγές στην κατανόηση της έννοιας της συνάρτησης (2/2) </vt:lpstr>
      <vt:lpstr>Τι μας λένε οι παραπάνω διαπιστώσεις για τη διδασκαλία της συνάρτησης (1/2)</vt:lpstr>
      <vt:lpstr>Τι μας λένε οι παραπάνω διαπιστώσεις για τη διδασκαλία της συνάρτησης (2/2)</vt:lpstr>
      <vt:lpstr>Παραδείγματα εφαρμογών της έννοιας της συνάρτησης (1/2)</vt:lpstr>
      <vt:lpstr>Παραδείγματα εφαρμογών της έννοιας της συνάρτησης (2/2)</vt:lpstr>
      <vt:lpstr>Παρατηρήσεις σχετικά με το τελευταίο ερώτημα και την έννοια της ανίσωσης</vt:lpstr>
      <vt:lpstr>Η συνάρτηση μέσα στην επίλυση προβλήματος</vt:lpstr>
      <vt:lpstr>Ερωτήματα στους μαθητές (Β και Γ Λυκείου) (1/5)</vt:lpstr>
      <vt:lpstr>Ερωτήματα στους μαθητές (Β και Γ Λυκείου) (2/5)</vt:lpstr>
      <vt:lpstr>Ερωτήματα στους μαθητές (Β και Γ Λυκείου) (3/5)</vt:lpstr>
      <vt:lpstr>Ερωτήματα στους μαθητές (Β και Γ Λυκείου) (4/5)</vt:lpstr>
      <vt:lpstr>Ερωτήματα στους μαθητές (Β και Γ Λυκείου) (5/5)</vt:lpstr>
      <vt:lpstr>Συμπεράσματα (1/2)</vt:lpstr>
      <vt:lpstr>Συμπεράσματα (2/2)</vt:lpstr>
      <vt:lpstr>Προαιρετική εργασία</vt:lpstr>
      <vt:lpstr>Τέλος Ενότητας</vt:lpstr>
      <vt:lpstr>Χρηματοδότηση</vt:lpstr>
      <vt:lpstr>Σημειώματα</vt:lpstr>
      <vt:lpstr>Σημείωμα Αναφοράς</vt:lpstr>
      <vt:lpstr>Σημείωμα Αδειοδότησης</vt:lpstr>
      <vt:lpstr>Διατήρηση Σημειωμάτων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Παρουσίαση του PowerPoint</dc:title>
  <dc:creator>Stevy</dc:creator>
  <cp:lastModifiedBy>Aggeliki Zoupa</cp:lastModifiedBy>
  <cp:revision>188</cp:revision>
  <dcterms:created xsi:type="dcterms:W3CDTF">2012-09-06T09:03:05Z</dcterms:created>
  <dcterms:modified xsi:type="dcterms:W3CDTF">2015-07-06T00:27:40Z</dcterms:modified>
</cp:coreProperties>
</file>