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01" r:id="rId2"/>
    <p:sldId id="302" r:id="rId3"/>
    <p:sldId id="303" r:id="rId4"/>
    <p:sldId id="304" r:id="rId5"/>
    <p:sldId id="265" r:id="rId6"/>
    <p:sldId id="27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280" r:id="rId40"/>
    <p:sldId id="290" r:id="rId41"/>
    <p:sldId id="295" r:id="rId42"/>
    <p:sldId id="292" r:id="rId43"/>
    <p:sldId id="291" r:id="rId44"/>
    <p:sldId id="294" r:id="rId4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01"/>
            <p14:sldId id="302"/>
            <p14:sldId id="303"/>
            <p14:sldId id="304"/>
            <p14:sldId id="265"/>
            <p14:sldId id="27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72044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2292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84618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0541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4077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19974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62424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17615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18771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05899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7534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17839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87052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31085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71711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74512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71485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90515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362248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3346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1846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899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7539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36133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65633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27639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26339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67671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21700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00882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010515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1578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0720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141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2967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0210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διερεύνηση της σκέψης των μαθητών σε συγκεκριμένες μαθηματικές περιοχές 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διερεύνηση της σκέψης των μαθητών σε συγκεκριμένες μαθηματικές περιοχές 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4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Η διερεύνηση της σκέψης των μαθητών σε συγκεκριμένες μαθηματικές περιοχές </a:t>
            </a:r>
            <a:endParaRPr lang="el-GR" sz="2800" dirty="0" smtClean="0"/>
          </a:p>
          <a:p>
            <a:endParaRPr lang="en-US" sz="2800" dirty="0" smtClean="0"/>
          </a:p>
          <a:p>
            <a:r>
              <a:rPr lang="el-GR" altLang="el-GR" sz="2800" dirty="0"/>
              <a:t>Δέσποινα Πόταρη</a:t>
            </a:r>
          </a:p>
          <a:p>
            <a:r>
              <a:rPr lang="el-GR" sz="2800" dirty="0"/>
              <a:t>Σχολή Θετικών επιστημών</a:t>
            </a:r>
          </a:p>
          <a:p>
            <a:r>
              <a:rPr lang="el-GR" sz="2800" dirty="0"/>
              <a:t>Τμήμα Μαθηματικό</a:t>
            </a:r>
            <a:endParaRPr lang="en-US" sz="2800" dirty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662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Διδακτική </a:t>
            </a:r>
            <a:r>
              <a:rPr lang="el-GR" altLang="el-GR" dirty="0" smtClean="0"/>
              <a:t>διάσταση </a:t>
            </a:r>
            <a:r>
              <a:rPr lang="el-GR" altLang="el-GR" dirty="0"/>
              <a:t>της </a:t>
            </a:r>
            <a:r>
              <a:rPr lang="el-GR" altLang="el-GR" dirty="0" smtClean="0"/>
              <a:t>έννοιας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Δυσκολίες των μαθητών σχετικά με την έννοια της συνάρτησης</a:t>
            </a:r>
          </a:p>
          <a:p>
            <a:pPr lvl="1"/>
            <a:r>
              <a:rPr lang="el-GR" altLang="el-GR" dirty="0"/>
              <a:t>Ορισμός – γραφική παράσταση, μεταβλητή, συντεταγμένες</a:t>
            </a:r>
          </a:p>
          <a:p>
            <a:pPr lvl="1"/>
            <a:r>
              <a:rPr lang="el-GR" altLang="el-GR" dirty="0"/>
              <a:t>Δομική αντιμετώπιση (ως αντικείμενο) – Λειτουργική αντιμετώπιση (ως διαδικασία)</a:t>
            </a:r>
          </a:p>
          <a:p>
            <a:pPr lvl="1"/>
            <a:r>
              <a:rPr lang="el-GR" altLang="el-GR" dirty="0"/>
              <a:t>Αντικείμενο: ένα σύνολο διατεταγμένων ζευγών</a:t>
            </a:r>
          </a:p>
          <a:p>
            <a:pPr lvl="1"/>
            <a:r>
              <a:rPr lang="el-GR" altLang="el-GR" dirty="0"/>
              <a:t>Διαδικασία: Μέθοδος για να μεταφέρομαι από ένα σύστημα σε ένα άλλο (</a:t>
            </a:r>
            <a:r>
              <a:rPr lang="el-GR" altLang="el-GR" dirty="0" err="1"/>
              <a:t>π.χ</a:t>
            </a:r>
            <a:r>
              <a:rPr lang="el-GR" altLang="el-GR" dirty="0"/>
              <a:t> να βρω την τιμή)</a:t>
            </a:r>
          </a:p>
        </p:txBody>
      </p:sp>
    </p:spTree>
    <p:extLst>
      <p:ext uri="{BB962C8B-B14F-4D97-AF65-F5344CB8AC3E}">
        <p14:creationId xmlns:p14="http://schemas.microsoft.com/office/powerpoint/2010/main" val="107455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Διδακτική διάσταση της έννοιας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Ο συμβολισμός της συνάρτησης προκαλεί δυσκολίες</a:t>
            </a:r>
          </a:p>
          <a:p>
            <a:pPr lvl="1"/>
            <a:r>
              <a:rPr lang="en-US" altLang="el-GR" dirty="0"/>
              <a:t>F(x) </a:t>
            </a:r>
            <a:r>
              <a:rPr lang="el-GR" altLang="el-GR" dirty="0"/>
              <a:t>αναπαριστά το όνομα της συνάρτησης και την τιμή της συνάρτησης</a:t>
            </a:r>
          </a:p>
          <a:p>
            <a:pPr lvl="1"/>
            <a:r>
              <a:rPr lang="el-GR" altLang="el-GR" dirty="0"/>
              <a:t>Η ερμηνεία εξαρτάται από το πλαίσιο άρα αυτό προκαλεί δυσκολίες</a:t>
            </a:r>
          </a:p>
          <a:p>
            <a:r>
              <a:rPr lang="el-GR" altLang="el-GR" sz="2800" dirty="0"/>
              <a:t>Η έννοια της συνάρτησης περιλαμβάνει διάφορες </a:t>
            </a:r>
            <a:r>
              <a:rPr lang="el-GR" altLang="el-GR" sz="2800" dirty="0" err="1"/>
              <a:t>εννοιακές</a:t>
            </a:r>
            <a:r>
              <a:rPr lang="el-GR" altLang="el-GR" sz="2800" dirty="0"/>
              <a:t> εικόνες (</a:t>
            </a:r>
            <a:r>
              <a:rPr lang="en-US" altLang="el-GR" sz="2800" dirty="0"/>
              <a:t>concept images) (</a:t>
            </a:r>
            <a:r>
              <a:rPr lang="en-US" altLang="el-GR" sz="2800" dirty="0" err="1"/>
              <a:t>procept</a:t>
            </a:r>
            <a:r>
              <a:rPr lang="en-US" altLang="el-GR" sz="2800" dirty="0"/>
              <a:t> (process – concept), symbol)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0476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συνάρτηση ως </a:t>
            </a:r>
            <a:r>
              <a:rPr lang="el-GR" altLang="el-GR" dirty="0" smtClean="0"/>
              <a:t>μεταβολή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Αναπαραστάσεις</a:t>
            </a:r>
          </a:p>
          <a:p>
            <a:pPr lvl="1"/>
            <a:r>
              <a:rPr lang="el-GR" altLang="el-GR" dirty="0"/>
              <a:t>(</a:t>
            </a:r>
            <a:r>
              <a:rPr lang="el-GR" altLang="el-GR" dirty="0" err="1"/>
              <a:t>Οπτικο</a:t>
            </a:r>
            <a:r>
              <a:rPr lang="el-GR" altLang="el-GR" dirty="0"/>
              <a:t>-χωρική) – Έννοια της μεταβολής</a:t>
            </a:r>
          </a:p>
          <a:p>
            <a:pPr lvl="2"/>
            <a:r>
              <a:rPr lang="el-GR" altLang="el-GR" dirty="0"/>
              <a:t>Παρατήρηση - Πειραματισμός</a:t>
            </a:r>
          </a:p>
          <a:p>
            <a:pPr lvl="2"/>
            <a:r>
              <a:rPr lang="el-GR" altLang="el-GR" dirty="0"/>
              <a:t>Απόσταση – ταχύτητα σε σχέση με το χρόνο</a:t>
            </a:r>
          </a:p>
          <a:p>
            <a:pPr lvl="2"/>
            <a:r>
              <a:rPr lang="el-GR" altLang="el-GR" dirty="0"/>
              <a:t>Επίλυση προβλήματος</a:t>
            </a:r>
          </a:p>
          <a:p>
            <a:pPr lvl="1"/>
            <a:r>
              <a:rPr lang="el-GR" altLang="el-GR" dirty="0"/>
              <a:t>Αριθμητική (Ποσοτικοποίηση</a:t>
            </a:r>
            <a:r>
              <a:rPr lang="en-US" altLang="el-GR" dirty="0"/>
              <a:t>)</a:t>
            </a:r>
            <a:endParaRPr lang="el-GR" altLang="el-GR" dirty="0"/>
          </a:p>
          <a:p>
            <a:pPr lvl="2"/>
            <a:r>
              <a:rPr lang="el-GR" altLang="el-GR" dirty="0"/>
              <a:t>Εκτίμηση – Προσέγγιση</a:t>
            </a:r>
          </a:p>
          <a:p>
            <a:pPr lvl="2"/>
            <a:r>
              <a:rPr lang="el-GR" altLang="el-GR" dirty="0"/>
              <a:t>Αριθμητικές τιμές</a:t>
            </a:r>
          </a:p>
          <a:p>
            <a:pPr lvl="2"/>
            <a:r>
              <a:rPr lang="el-GR" altLang="el-GR" dirty="0"/>
              <a:t>Αριθμητικές λύσεις εξισώσεων</a:t>
            </a:r>
          </a:p>
        </p:txBody>
      </p:sp>
    </p:spTree>
    <p:extLst>
      <p:ext uri="{BB962C8B-B14F-4D97-AF65-F5344CB8AC3E}">
        <p14:creationId xmlns:p14="http://schemas.microsoft.com/office/powerpoint/2010/main" val="12148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συνάρτηση ως μεταβολή </a:t>
            </a:r>
            <a:r>
              <a:rPr lang="el-GR" altLang="el-GR" dirty="0" smtClean="0"/>
              <a:t>(2/3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l-GR" altLang="el-GR" sz="1600" dirty="0"/>
              <a:t>Συμβολική</a:t>
            </a:r>
          </a:p>
          <a:p>
            <a:pPr lvl="2"/>
            <a:r>
              <a:rPr lang="el-GR" altLang="el-GR" sz="1600" dirty="0"/>
              <a:t>Υπολογισμοί</a:t>
            </a:r>
          </a:p>
          <a:p>
            <a:pPr lvl="2"/>
            <a:r>
              <a:rPr lang="el-GR" altLang="el-GR" sz="1600" dirty="0"/>
              <a:t>Αλγεβρικά σύμβολα</a:t>
            </a:r>
          </a:p>
          <a:p>
            <a:pPr lvl="2"/>
            <a:r>
              <a:rPr lang="el-GR" altLang="el-GR" sz="1600" dirty="0"/>
              <a:t>Συμβολική επίλυση εξισώσεων</a:t>
            </a:r>
          </a:p>
          <a:p>
            <a:pPr lvl="1"/>
            <a:r>
              <a:rPr lang="el-GR" altLang="el-GR" sz="1600" dirty="0"/>
              <a:t>Γραφική</a:t>
            </a:r>
          </a:p>
          <a:p>
            <a:pPr lvl="2"/>
            <a:r>
              <a:rPr lang="el-GR" altLang="el-GR" sz="1600" dirty="0" err="1"/>
              <a:t>Οπτικοποίηση</a:t>
            </a:r>
            <a:r>
              <a:rPr lang="el-GR" altLang="el-GR" sz="1600" dirty="0"/>
              <a:t> –ερμηνεία</a:t>
            </a:r>
          </a:p>
          <a:p>
            <a:pPr lvl="2"/>
            <a:r>
              <a:rPr lang="el-GR" altLang="el-GR" sz="1600" dirty="0"/>
              <a:t>Γραφικές παραστάσεις</a:t>
            </a:r>
          </a:p>
          <a:p>
            <a:pPr lvl="2"/>
            <a:r>
              <a:rPr lang="el-GR" altLang="el-GR" sz="1600" dirty="0"/>
              <a:t>Γραφική επίλυση εξισώσεων</a:t>
            </a:r>
          </a:p>
          <a:p>
            <a:pPr lvl="1"/>
            <a:r>
              <a:rPr lang="el-GR" altLang="el-GR" sz="1600" dirty="0"/>
              <a:t>Τυπική</a:t>
            </a:r>
          </a:p>
          <a:p>
            <a:pPr lvl="2"/>
            <a:r>
              <a:rPr lang="el-GR" altLang="el-GR" sz="1600" dirty="0"/>
              <a:t>Ορισμός – συμπεράσματα</a:t>
            </a:r>
          </a:p>
          <a:p>
            <a:pPr lvl="2"/>
            <a:r>
              <a:rPr lang="el-GR" altLang="el-GR" sz="1600" dirty="0" err="1"/>
              <a:t>Συνολοθεωρητικός</a:t>
            </a:r>
            <a:r>
              <a:rPr lang="el-GR" altLang="el-GR" sz="1600" dirty="0"/>
              <a:t> ορισμός</a:t>
            </a:r>
          </a:p>
          <a:p>
            <a:pPr lvl="2"/>
            <a:r>
              <a:rPr lang="el-GR" altLang="el-GR" sz="1600" dirty="0"/>
              <a:t>Θεώρημα ενδιαμέσου τιμής, αντίστροφης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56564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Η συνάρτηση ως μεταβολή </a:t>
            </a:r>
            <a:r>
              <a:rPr lang="el-GR" altLang="el-GR" dirty="0" smtClean="0"/>
              <a:t>(3/3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sz="2800" dirty="0"/>
              <a:t>O </a:t>
            </a:r>
            <a:r>
              <a:rPr lang="el-GR" altLang="el-GR" sz="2800" dirty="0" err="1"/>
              <a:t>συνολοθεωρητικός</a:t>
            </a:r>
            <a:r>
              <a:rPr lang="el-GR" altLang="el-GR" sz="2800" dirty="0"/>
              <a:t> ορισμός της συνάρτησης στα «Μοντέρνα μαθηματικά» δεν φάνηκε κατάλληλος καθώς ερχόταν σε αντιπαράθεση με τη δομή του αναλυτικού προγράμματος (γραμμικές, </a:t>
            </a:r>
            <a:r>
              <a:rPr lang="el-GR" altLang="el-GR" sz="2800" dirty="0" err="1"/>
              <a:t>πολυωνυμικές</a:t>
            </a:r>
            <a:r>
              <a:rPr lang="el-GR" altLang="el-GR" sz="2800" dirty="0"/>
              <a:t>, τριγωνομετρικές, εκθετικές, λογαριθμικές συναρτήσεις)</a:t>
            </a:r>
          </a:p>
        </p:txBody>
      </p:sp>
    </p:spTree>
    <p:extLst>
      <p:ext uri="{BB962C8B-B14F-4D97-AF65-F5344CB8AC3E}">
        <p14:creationId xmlns:p14="http://schemas.microsoft.com/office/powerpoint/2010/main" val="186823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Αντιλήψεις μαθητών για τη συνάρτηση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Εικόνες συναρτήσεων «κανονικές» «αύξουσες» δεν αναγνωρίζουν ως συναρτήσεις μη οικείες γραφικές παραστάσεις</a:t>
            </a:r>
          </a:p>
          <a:p>
            <a:r>
              <a:rPr lang="el-GR" altLang="el-GR" sz="2400" dirty="0"/>
              <a:t>Πόσες διαφορετικές συναρτήσεις μπορείτε να σχεδιάσετε ώστε να διέρχονται από δύο σημεία; Κυρίως σχεδιάζουν μόνο ευθεία</a:t>
            </a:r>
          </a:p>
          <a:p>
            <a:r>
              <a:rPr lang="el-GR" altLang="el-GR" sz="2400" dirty="0"/>
              <a:t>Η ψ = 4 θεωρείται ότι δεν είναι συνάρτηση</a:t>
            </a:r>
          </a:p>
          <a:p>
            <a:r>
              <a:rPr lang="el-GR" altLang="el-GR" sz="2400" dirty="0"/>
              <a:t>Η συνάρτηση έχει μόνο ένα τύπο</a:t>
            </a:r>
          </a:p>
          <a:p>
            <a:r>
              <a:rPr lang="el-GR" altLang="el-GR" sz="2400" dirty="0"/>
              <a:t>Η συνάρτηση έχει «συνεχείς» ιδιότητες (</a:t>
            </a:r>
            <a:r>
              <a:rPr lang="el-GR" altLang="el-GR" sz="2400" dirty="0" smtClean="0"/>
              <a:t>π.χ. </a:t>
            </a:r>
            <a:r>
              <a:rPr lang="el-GR" altLang="el-GR" sz="2400" dirty="0"/>
              <a:t>η συνάρτηση του τέταρτου του κύκλου δεν αναγνωρίζεται ως συνάρτηση γιατί συνεχίζεται και φτιάχνει ένα κύκλο</a:t>
            </a:r>
          </a:p>
        </p:txBody>
      </p:sp>
    </p:spTree>
    <p:extLst>
      <p:ext uri="{BB962C8B-B14F-4D97-AF65-F5344CB8AC3E}">
        <p14:creationId xmlns:p14="http://schemas.microsoft.com/office/powerpoint/2010/main" val="485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Παράδειγμα απάντησης μιας μαθήτριας 16 χρονών αναφορικά με την έννοια της </a:t>
            </a:r>
            <a:r>
              <a:rPr lang="el-GR" altLang="el-GR" sz="2800" dirty="0" smtClean="0"/>
              <a:t>συνάρτησης (1/2)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«Δώσε ένα παράδειγμα συνάρτησης τέτοιο ώστε για κάθε πραγματικούς αριθμούς </a:t>
            </a:r>
            <a:r>
              <a:rPr lang="en-US" altLang="el-GR" sz="2800" dirty="0"/>
              <a:t>x, y</a:t>
            </a:r>
            <a:r>
              <a:rPr lang="el-GR" altLang="el-GR" sz="2800" dirty="0"/>
              <a:t> στο πεδίο ορισμού στης </a:t>
            </a:r>
            <a:r>
              <a:rPr lang="en-US" altLang="el-GR" sz="2800" dirty="0"/>
              <a:t>f </a:t>
            </a:r>
            <a:r>
              <a:rPr lang="el-GR" altLang="el-GR" sz="2800" dirty="0"/>
              <a:t>ισχύει η παρακάτω εξίσωση </a:t>
            </a:r>
            <a:r>
              <a:rPr lang="en-US" altLang="el-GR" sz="2800" dirty="0"/>
              <a:t>f(</a:t>
            </a:r>
            <a:r>
              <a:rPr lang="en-US" altLang="el-GR" sz="2800" dirty="0" err="1"/>
              <a:t>x+y</a:t>
            </a:r>
            <a:r>
              <a:rPr lang="en-US" altLang="el-GR" sz="2800" dirty="0"/>
              <a:t>) = f(x) + f(y)</a:t>
            </a:r>
            <a:r>
              <a:rPr lang="el-GR" altLang="el-GR" sz="2800" dirty="0"/>
              <a:t>»</a:t>
            </a:r>
          </a:p>
          <a:p>
            <a:pPr lvl="1"/>
            <a:r>
              <a:rPr lang="el-GR" altLang="el-GR" dirty="0"/>
              <a:t>Ξεκινά η μαθήτρια ψάχνοντας για συγκεκριμένες τιμές των </a:t>
            </a:r>
            <a:r>
              <a:rPr lang="en-US" altLang="el-GR" dirty="0"/>
              <a:t>x, y.</a:t>
            </a:r>
          </a:p>
          <a:p>
            <a:pPr lvl="1"/>
            <a:r>
              <a:rPr lang="el-GR" altLang="el-GR" dirty="0"/>
              <a:t>Στη συνέχεια κατανοεί ότι το πρόβλημα ζητά να δώσει ένα τύπο συνάρτησης</a:t>
            </a:r>
          </a:p>
          <a:p>
            <a:pPr lvl="1"/>
            <a:r>
              <a:rPr lang="el-GR" altLang="el-GR" dirty="0"/>
              <a:t>Δίνει ως παράδειγμα </a:t>
            </a:r>
            <a:r>
              <a:rPr lang="en-US" altLang="el-GR" dirty="0"/>
              <a:t>f(x)= x</a:t>
            </a:r>
            <a:r>
              <a:rPr lang="en-US" altLang="el-GR" baseline="30000" dirty="0"/>
              <a:t>2</a:t>
            </a:r>
            <a:r>
              <a:rPr lang="en-US" altLang="el-GR" dirty="0"/>
              <a:t> -2x +3</a:t>
            </a:r>
            <a:r>
              <a:rPr lang="el-GR" altLang="el-GR" dirty="0"/>
              <a:t> και </a:t>
            </a:r>
            <a:r>
              <a:rPr lang="en-US" altLang="el-GR" dirty="0"/>
              <a:t>f(x)= x</a:t>
            </a:r>
            <a:r>
              <a:rPr lang="en-US" altLang="el-GR" baseline="30000" dirty="0"/>
              <a:t>2</a:t>
            </a:r>
            <a:r>
              <a:rPr lang="en-US" altLang="el-GR" dirty="0"/>
              <a:t> +5 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8562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Παράδειγμα απάντησης μιας μαθήτριας 16 χρονών αναφορικά με την έννοια της συνάρτησης </a:t>
            </a:r>
            <a:r>
              <a:rPr lang="el-GR" altLang="el-GR" sz="2800" dirty="0" smtClean="0"/>
              <a:t>(2/2</a:t>
            </a:r>
            <a:r>
              <a:rPr lang="el-GR" altLang="el-GR" sz="2800" dirty="0"/>
              <a:t>)</a:t>
            </a:r>
            <a:endParaRPr lang="el-GR" sz="28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Στη συνέχεια πειραματίζεται με γραμμικές συναρτήσεις, βρίσκει την </a:t>
            </a:r>
            <a:r>
              <a:rPr lang="en-US" altLang="el-GR" sz="2400" dirty="0"/>
              <a:t>f(x) = 2x</a:t>
            </a:r>
            <a:r>
              <a:rPr lang="el-GR" altLang="el-GR" sz="2400" dirty="0"/>
              <a:t> </a:t>
            </a:r>
          </a:p>
          <a:p>
            <a:r>
              <a:rPr lang="el-GR" altLang="el-GR" sz="2400" dirty="0"/>
              <a:t>Η ερευνήτρια της ζητά άλλες συναρτήσεις</a:t>
            </a:r>
          </a:p>
          <a:p>
            <a:r>
              <a:rPr lang="el-GR" altLang="el-GR" sz="2400" dirty="0"/>
              <a:t>Καταλήγει στην </a:t>
            </a:r>
            <a:r>
              <a:rPr lang="en-US" altLang="el-GR" sz="2400" dirty="0"/>
              <a:t>f(x) = 0</a:t>
            </a:r>
          </a:p>
          <a:p>
            <a:r>
              <a:rPr lang="el-GR" altLang="el-GR" sz="2400" dirty="0"/>
              <a:t>Στη συζήτηση εμφανίζεται το τι είναι συνάρτηση</a:t>
            </a:r>
          </a:p>
          <a:p>
            <a:pPr lvl="1"/>
            <a:r>
              <a:rPr lang="el-GR" altLang="el-GR" sz="2000" dirty="0"/>
              <a:t>Σύμβολο: Δυσκολεύεται να δει το σύμβολο </a:t>
            </a:r>
            <a:r>
              <a:rPr lang="en-US" altLang="el-GR" sz="2000" dirty="0"/>
              <a:t>f </a:t>
            </a:r>
            <a:r>
              <a:rPr lang="el-GR" altLang="el-GR" sz="2000" dirty="0"/>
              <a:t>ως την ίδια συνάρτηση που ορίζεται από την εξίσωση</a:t>
            </a:r>
          </a:p>
          <a:p>
            <a:pPr lvl="1"/>
            <a:r>
              <a:rPr lang="el-GR" altLang="el-GR" sz="2000" dirty="0"/>
              <a:t>Διαδικασία: Η συνάρτηση είναι ένας τύπος που μας οδηγεί στο να σχεδιάσουμε μια παραβολή ή κάτι τέτοιο</a:t>
            </a:r>
          </a:p>
          <a:p>
            <a:pPr lvl="1"/>
            <a:r>
              <a:rPr lang="el-GR" altLang="el-GR" sz="2000" dirty="0"/>
              <a:t>Έννοια: Αλλά η συνάρτηση είναι μόνο ένας τύπος;</a:t>
            </a:r>
          </a:p>
        </p:txBody>
      </p:sp>
    </p:spTree>
    <p:extLst>
      <p:ext uri="{BB962C8B-B14F-4D97-AF65-F5344CB8AC3E}">
        <p14:creationId xmlns:p14="http://schemas.microsoft.com/office/powerpoint/2010/main" val="194283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Ανάλυση της σκέψης </a:t>
            </a:r>
            <a:r>
              <a:rPr lang="el-GR" altLang="el-GR" dirty="0" smtClean="0"/>
              <a:t>της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Ερμηνεία της λέξης «παράδειγμα»</a:t>
            </a:r>
          </a:p>
          <a:p>
            <a:pPr lvl="1"/>
            <a:r>
              <a:rPr lang="el-GR" altLang="el-GR" dirty="0"/>
              <a:t>Θέλει κάτι συγκεκριμένο αρχικά (ψάχνει για αριθμούς που να ικανοποιούν τη σχέση </a:t>
            </a:r>
            <a:r>
              <a:rPr lang="el-GR" altLang="el-GR" dirty="0" smtClean="0"/>
              <a:t>π.χ. </a:t>
            </a:r>
            <a:r>
              <a:rPr lang="el-GR" altLang="el-GR" dirty="0"/>
              <a:t>3 και 5)</a:t>
            </a:r>
          </a:p>
          <a:p>
            <a:pPr lvl="1"/>
            <a:r>
              <a:rPr lang="el-GR" altLang="el-GR" dirty="0"/>
              <a:t>Διαβάζει τη σχέση </a:t>
            </a:r>
            <a:r>
              <a:rPr lang="en-US" altLang="el-GR" dirty="0"/>
              <a:t>f(3+5) = f(3) + f(5) </a:t>
            </a:r>
            <a:r>
              <a:rPr lang="el-GR" altLang="el-GR" dirty="0"/>
              <a:t>χωρίς κατανόηση (μόνο συμβολικά)</a:t>
            </a:r>
          </a:p>
          <a:p>
            <a:pPr lvl="1"/>
            <a:r>
              <a:rPr lang="el-GR" altLang="el-GR" dirty="0"/>
              <a:t>Βλέπει </a:t>
            </a:r>
            <a:r>
              <a:rPr lang="en-US" altLang="el-GR" dirty="0"/>
              <a:t>f(3) </a:t>
            </a:r>
            <a:r>
              <a:rPr lang="el-GR" altLang="el-GR" dirty="0"/>
              <a:t>ως μια «ρίζα της συνάρτησης»</a:t>
            </a:r>
          </a:p>
        </p:txBody>
      </p:sp>
    </p:spTree>
    <p:extLst>
      <p:ext uri="{BB962C8B-B14F-4D97-AF65-F5344CB8AC3E}">
        <p14:creationId xmlns:p14="http://schemas.microsoft.com/office/powerpoint/2010/main" val="231941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Ανάλυση της σκέψης της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Συνδέσεις που έγιναν μέσα από την λέξη «εξίσωση»</a:t>
            </a:r>
          </a:p>
          <a:p>
            <a:pPr lvl="1"/>
            <a:r>
              <a:rPr lang="el-GR" altLang="el-GR" dirty="0"/>
              <a:t>Βλέπει ένα πρόβλημα να είναι εξίσωση ενώ περιέχει το σύμβολο </a:t>
            </a:r>
            <a:r>
              <a:rPr lang="en-US" altLang="el-GR" dirty="0"/>
              <a:t>f</a:t>
            </a:r>
          </a:p>
          <a:p>
            <a:pPr lvl="1"/>
            <a:r>
              <a:rPr lang="el-GR" altLang="el-GR" dirty="0"/>
              <a:t>Αναγνωρίζει ως διαφορετικές συναρτήσεις την </a:t>
            </a:r>
            <a:r>
              <a:rPr lang="en-US" altLang="el-GR" dirty="0"/>
              <a:t>f(x) </a:t>
            </a:r>
            <a:r>
              <a:rPr lang="el-GR" altLang="el-GR" dirty="0"/>
              <a:t>και </a:t>
            </a:r>
            <a:r>
              <a:rPr lang="en-US" altLang="el-GR" dirty="0"/>
              <a:t>f(y), </a:t>
            </a:r>
            <a:r>
              <a:rPr lang="el-GR" altLang="el-GR" dirty="0"/>
              <a:t>φτιάχνει τη σχέση </a:t>
            </a:r>
            <a:r>
              <a:rPr lang="en-US" altLang="el-GR" dirty="0"/>
              <a:t>f(</a:t>
            </a:r>
            <a:r>
              <a:rPr lang="en-US" altLang="el-GR" dirty="0" err="1"/>
              <a:t>x+y</a:t>
            </a:r>
            <a:r>
              <a:rPr lang="en-US" altLang="el-GR" dirty="0"/>
              <a:t>) = (x</a:t>
            </a:r>
            <a:r>
              <a:rPr lang="en-US" altLang="el-GR" baseline="30000" dirty="0"/>
              <a:t>2</a:t>
            </a:r>
            <a:r>
              <a:rPr lang="en-US" altLang="el-GR" dirty="0"/>
              <a:t> -2x +3)</a:t>
            </a:r>
            <a:r>
              <a:rPr lang="el-GR" altLang="el-GR" dirty="0"/>
              <a:t> </a:t>
            </a:r>
            <a:r>
              <a:rPr lang="en-US" altLang="el-GR" dirty="0"/>
              <a:t>+(x</a:t>
            </a:r>
            <a:r>
              <a:rPr lang="en-US" altLang="el-GR" baseline="30000" dirty="0"/>
              <a:t>2</a:t>
            </a:r>
            <a:r>
              <a:rPr lang="en-US" altLang="el-GR" dirty="0"/>
              <a:t> +5)</a:t>
            </a:r>
          </a:p>
          <a:p>
            <a:pPr lvl="1"/>
            <a:r>
              <a:rPr lang="el-GR" altLang="el-GR" dirty="0"/>
              <a:t>Θεωρεί ότι ο τύπος μιας συνάρτησης είναι εξίσωση (ολιστική αντιμετώπιση του τύπου)</a:t>
            </a:r>
          </a:p>
        </p:txBody>
      </p:sp>
    </p:spTree>
    <p:extLst>
      <p:ext uri="{BB962C8B-B14F-4D97-AF65-F5344CB8AC3E}">
        <p14:creationId xmlns:p14="http://schemas.microsoft.com/office/powerpoint/2010/main" val="250704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 smtClean="0"/>
              <a:t>Διδασκαλία και μάθηση της έννοιας της γωνίας</a:t>
            </a:r>
          </a:p>
          <a:p>
            <a:r>
              <a:rPr lang="en-US" altLang="el-GR" dirty="0" smtClean="0"/>
              <a:t>H</a:t>
            </a:r>
            <a:r>
              <a:rPr lang="el-GR" altLang="el-GR" dirty="0" smtClean="0"/>
              <a:t> </a:t>
            </a:r>
            <a:r>
              <a:rPr lang="el-GR" altLang="el-GR" dirty="0"/>
              <a:t>έννοια της συνάρτησης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233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Συνδέσεις που γίνονται από τα σύμβολα </a:t>
            </a:r>
            <a:r>
              <a:rPr lang="en-US" altLang="el-GR" dirty="0"/>
              <a:t>f,</a:t>
            </a:r>
            <a:r>
              <a:rPr lang="el-GR" altLang="el-GR" dirty="0"/>
              <a:t> </a:t>
            </a:r>
            <a:r>
              <a:rPr lang="en-US" altLang="el-GR" dirty="0"/>
              <a:t>f(x) </a:t>
            </a:r>
            <a:r>
              <a:rPr lang="el-GR" altLang="el-GR" dirty="0"/>
              <a:t>και </a:t>
            </a:r>
            <a:r>
              <a:rPr lang="en-US" altLang="el-GR" dirty="0"/>
              <a:t>f(y</a:t>
            </a:r>
            <a:r>
              <a:rPr lang="en-US" altLang="el-GR" dirty="0" smtClean="0"/>
              <a:t>)</a:t>
            </a:r>
            <a:r>
              <a:rPr lang="el-GR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 </a:t>
            </a:r>
            <a:r>
              <a:rPr lang="el-GR" altLang="el-GR" sz="2800" dirty="0"/>
              <a:t>συμβολίζει την αρχή μιας σκέψης ή ενός προβλήματος</a:t>
            </a:r>
          </a:p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 </a:t>
            </a:r>
            <a:r>
              <a:rPr lang="el-GR" altLang="el-GR" sz="2800" dirty="0"/>
              <a:t>συμβολίζει την αρχή του τύπου μιας συνάρτησης</a:t>
            </a:r>
          </a:p>
          <a:p>
            <a:r>
              <a:rPr lang="el-GR" altLang="el-GR" sz="2800" dirty="0"/>
              <a:t>Το σύμβολο </a:t>
            </a:r>
            <a:r>
              <a:rPr lang="en-US" altLang="el-GR" sz="2800" dirty="0"/>
              <a:t>f</a:t>
            </a:r>
            <a:r>
              <a:rPr lang="el-GR" altLang="el-GR" sz="2800" dirty="0"/>
              <a:t> παριστάνει μια συνάρτηση</a:t>
            </a:r>
          </a:p>
          <a:p>
            <a:r>
              <a:rPr lang="el-GR" altLang="el-GR" sz="2800" dirty="0"/>
              <a:t>Το σύμβολο δεν έχει περιεχόμενο</a:t>
            </a:r>
          </a:p>
          <a:p>
            <a:r>
              <a:rPr lang="el-GR" altLang="el-GR" sz="2800" dirty="0"/>
              <a:t>Ο τύπος μιας συνάρτησης αποτελείται από δύο μέρη (αριστερό – δεξιό) αποσπασματική κατανόηση του τύπου μιας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423039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Συνδέσεις που γίνονται από τα σύμβολα </a:t>
            </a:r>
            <a:r>
              <a:rPr lang="en-US" altLang="el-GR" dirty="0"/>
              <a:t>f,</a:t>
            </a:r>
            <a:r>
              <a:rPr lang="el-GR" altLang="el-GR" dirty="0"/>
              <a:t> </a:t>
            </a:r>
            <a:r>
              <a:rPr lang="en-US" altLang="el-GR" dirty="0"/>
              <a:t>f(x) </a:t>
            </a:r>
            <a:r>
              <a:rPr lang="el-GR" altLang="el-GR" dirty="0"/>
              <a:t>και </a:t>
            </a:r>
            <a:r>
              <a:rPr lang="en-US" altLang="el-GR" dirty="0"/>
              <a:t>f(y)</a:t>
            </a:r>
            <a:r>
              <a:rPr lang="el-GR" altLang="el-GR" dirty="0"/>
              <a:t>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dirty="0"/>
              <a:t>f(x), f(y), f(</a:t>
            </a:r>
            <a:r>
              <a:rPr lang="en-US" altLang="el-GR" dirty="0" err="1"/>
              <a:t>x+y</a:t>
            </a:r>
            <a:r>
              <a:rPr lang="en-US" altLang="el-GR" dirty="0"/>
              <a:t>)</a:t>
            </a:r>
            <a:r>
              <a:rPr lang="el-GR" altLang="el-GR" dirty="0"/>
              <a:t>, </a:t>
            </a:r>
            <a:r>
              <a:rPr lang="en-US" altLang="el-GR" dirty="0"/>
              <a:t>f(b) </a:t>
            </a:r>
            <a:r>
              <a:rPr lang="el-GR" altLang="el-GR" dirty="0"/>
              <a:t>είναι διαφορετικοί τύποι </a:t>
            </a:r>
          </a:p>
          <a:p>
            <a:pPr lvl="1"/>
            <a:r>
              <a:rPr lang="en-US" altLang="el-GR" dirty="0"/>
              <a:t>f(y)= x</a:t>
            </a:r>
            <a:r>
              <a:rPr lang="en-US" altLang="el-GR" baseline="30000" dirty="0"/>
              <a:t>2</a:t>
            </a:r>
            <a:r>
              <a:rPr lang="en-US" altLang="el-GR" dirty="0"/>
              <a:t> +5 </a:t>
            </a:r>
            <a:r>
              <a:rPr lang="el-GR" altLang="el-GR" dirty="0"/>
              <a:t>μπορεί να γίνει </a:t>
            </a:r>
            <a:r>
              <a:rPr lang="en-US" altLang="el-GR" dirty="0"/>
              <a:t>f(b)= x</a:t>
            </a:r>
            <a:r>
              <a:rPr lang="en-US" altLang="el-GR" baseline="30000" dirty="0"/>
              <a:t>2</a:t>
            </a:r>
            <a:r>
              <a:rPr lang="en-US" altLang="el-GR" dirty="0"/>
              <a:t> +5 (</a:t>
            </a:r>
            <a:r>
              <a:rPr lang="el-GR" altLang="el-GR" dirty="0"/>
              <a:t>τα </a:t>
            </a:r>
            <a:r>
              <a:rPr lang="en-US" altLang="el-GR" dirty="0"/>
              <a:t>y, b</a:t>
            </a:r>
            <a:r>
              <a:rPr lang="el-GR" altLang="el-GR" dirty="0"/>
              <a:t>) δεν έχουν κάποια σχέση με τη μεταβλητή</a:t>
            </a:r>
          </a:p>
          <a:p>
            <a:pPr lvl="1"/>
            <a:r>
              <a:rPr lang="el-GR" altLang="el-GR" dirty="0"/>
              <a:t>Το </a:t>
            </a:r>
            <a:r>
              <a:rPr lang="en-US" altLang="el-GR" dirty="0"/>
              <a:t>b</a:t>
            </a:r>
            <a:r>
              <a:rPr lang="el-GR" altLang="el-GR" dirty="0"/>
              <a:t> δεν σημαίνει τίποτα αν δεν έχουμε γραφική παράσταση</a:t>
            </a:r>
          </a:p>
          <a:p>
            <a:pPr lvl="1"/>
            <a:r>
              <a:rPr lang="el-GR" altLang="el-GR" dirty="0"/>
              <a:t>Το σύμβολο </a:t>
            </a:r>
            <a:r>
              <a:rPr lang="en-US" altLang="el-GR" dirty="0"/>
              <a:t>y </a:t>
            </a:r>
            <a:r>
              <a:rPr lang="el-GR" altLang="el-GR" dirty="0"/>
              <a:t>συνδέεται με την </a:t>
            </a:r>
            <a:r>
              <a:rPr lang="el-GR" altLang="el-GR" dirty="0" err="1"/>
              <a:t>τεταγμένη</a:t>
            </a:r>
            <a:r>
              <a:rPr lang="el-GR" altLang="el-GR" dirty="0"/>
              <a:t> ενός σημείου πιθανόν ενός σημείου στη γραφική παράσταση της συνάρτησης</a:t>
            </a:r>
          </a:p>
        </p:txBody>
      </p:sp>
    </p:spTree>
    <p:extLst>
      <p:ext uri="{BB962C8B-B14F-4D97-AF65-F5344CB8AC3E}">
        <p14:creationId xmlns:p14="http://schemas.microsoft.com/office/powerpoint/2010/main" val="286411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Συνδέσεις που έγιναν αναφορικά με τη συναρτησιακή εξίσωση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Το αριστερό τμήμα διαφέρει από το δεξιό</a:t>
            </a:r>
          </a:p>
          <a:p>
            <a:r>
              <a:rPr lang="el-GR" altLang="el-GR" sz="2800" dirty="0"/>
              <a:t>Σκέφτεται την επιμεριστική ιδιότητα του πολλαπλασιασμού</a:t>
            </a:r>
          </a:p>
          <a:p>
            <a:r>
              <a:rPr lang="el-GR" altLang="el-GR" sz="2800" dirty="0"/>
              <a:t>Εικονικές ομοιότητες του συμβολισμού</a:t>
            </a:r>
          </a:p>
          <a:p>
            <a:r>
              <a:rPr lang="el-GR" altLang="el-GR" sz="2800" dirty="0"/>
              <a:t>Το κύριο σημείο είναι η εξίσωση και όχι η συνάρτηση.</a:t>
            </a:r>
          </a:p>
        </p:txBody>
      </p:sp>
    </p:spTree>
    <p:extLst>
      <p:ext uri="{BB962C8B-B14F-4D97-AF65-F5344CB8AC3E}">
        <p14:creationId xmlns:p14="http://schemas.microsoft.com/office/powerpoint/2010/main" val="359545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Αλλαγές στην κατανόηση της έννοιας της </a:t>
            </a:r>
            <a:r>
              <a:rPr lang="el-GR" altLang="el-GR" dirty="0" smtClean="0"/>
              <a:t>συνάρτησης (1/2)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Ανακάλυψη ότι το σύμβολο </a:t>
            </a:r>
            <a:r>
              <a:rPr lang="en-US" altLang="el-GR" dirty="0"/>
              <a:t>f(y) </a:t>
            </a:r>
            <a:r>
              <a:rPr lang="el-GR" altLang="el-GR" dirty="0"/>
              <a:t>συνδέεται με το </a:t>
            </a:r>
            <a:r>
              <a:rPr lang="en-US" altLang="el-GR" dirty="0"/>
              <a:t>y</a:t>
            </a:r>
          </a:p>
          <a:p>
            <a:pPr lvl="1"/>
            <a:r>
              <a:rPr lang="el-GR" altLang="el-GR" dirty="0"/>
              <a:t>Πειραματισμός με την τιμή 1 και μετά με το </a:t>
            </a:r>
            <a:r>
              <a:rPr lang="en-US" altLang="el-GR" dirty="0"/>
              <a:t>z</a:t>
            </a:r>
            <a:r>
              <a:rPr lang="el-GR" altLang="el-GR" dirty="0"/>
              <a:t> μετακίνηση από το </a:t>
            </a:r>
            <a:r>
              <a:rPr lang="en-US" altLang="el-GR" dirty="0"/>
              <a:t>y </a:t>
            </a:r>
            <a:r>
              <a:rPr lang="el-GR" altLang="el-GR" dirty="0"/>
              <a:t>στο </a:t>
            </a:r>
            <a:r>
              <a:rPr lang="en-US" altLang="el-GR" dirty="0"/>
              <a:t>f(z).</a:t>
            </a:r>
          </a:p>
          <a:p>
            <a:pPr lvl="1"/>
            <a:r>
              <a:rPr lang="el-GR" altLang="el-GR" dirty="0"/>
              <a:t>Παραμένει να βλέπει τη μεταβλητή ως «θέση»</a:t>
            </a:r>
          </a:p>
          <a:p>
            <a:pPr lvl="1"/>
            <a:r>
              <a:rPr lang="el-GR" altLang="el-GR" dirty="0"/>
              <a:t>Προσπάθεια να δει ότι </a:t>
            </a:r>
            <a:r>
              <a:rPr lang="en-US" altLang="el-GR" dirty="0"/>
              <a:t>f(x) </a:t>
            </a:r>
            <a:r>
              <a:rPr lang="el-GR" altLang="el-GR" dirty="0"/>
              <a:t>και</a:t>
            </a:r>
            <a:r>
              <a:rPr lang="en-US" altLang="el-GR" dirty="0"/>
              <a:t> f(y) </a:t>
            </a:r>
            <a:r>
              <a:rPr lang="el-GR" altLang="el-GR" dirty="0"/>
              <a:t>αναπαριστούν τιμές της ίδιας συνάρτησης αλλά τα βλέπει ως ανεξάρτητες συναρτήσεις</a:t>
            </a:r>
          </a:p>
        </p:txBody>
      </p:sp>
    </p:spTree>
    <p:extLst>
      <p:ext uri="{BB962C8B-B14F-4D97-AF65-F5344CB8AC3E}">
        <p14:creationId xmlns:p14="http://schemas.microsoft.com/office/powerpoint/2010/main" val="323228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Αλλαγές στην κατανόηση της έννοιας της συνάρτησης </a:t>
            </a:r>
            <a:r>
              <a:rPr lang="el-GR" altLang="el-GR" dirty="0" smtClean="0"/>
              <a:t>(2/2</a:t>
            </a:r>
            <a:r>
              <a:rPr lang="el-GR" altLang="el-GR" dirty="0"/>
              <a:t>)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Κατανόηση ότι το </a:t>
            </a:r>
            <a:r>
              <a:rPr lang="en-US" altLang="el-GR" sz="2800" dirty="0"/>
              <a:t>f(x) </a:t>
            </a:r>
            <a:r>
              <a:rPr lang="el-GR" altLang="el-GR" sz="2800" dirty="0"/>
              <a:t>είναι μια τιμή της συνάρτησης όταν η μεταβλητή έχει την τιμή </a:t>
            </a:r>
            <a:r>
              <a:rPr lang="en-US" altLang="el-GR" sz="2800" dirty="0"/>
              <a:t>x</a:t>
            </a:r>
            <a:r>
              <a:rPr lang="el-GR" altLang="el-GR" sz="2800" dirty="0"/>
              <a:t> (σε αντιπαράθεση με άλλες συμβολικές αναπαραστάσεις (συνάρτηση </a:t>
            </a:r>
            <a:r>
              <a:rPr lang="en-US" altLang="el-GR" sz="2800" dirty="0"/>
              <a:t>g, h)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5034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Τι μας λένε οι παραπάνω διαπιστώσεις για τη διδασκαλία της </a:t>
            </a:r>
            <a:r>
              <a:rPr lang="el-GR" altLang="el-GR" sz="3200" dirty="0" smtClean="0"/>
              <a:t>συνάρτησης (1/2)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Οι εικόνες που έχουν οι μαθητές είναι περιορισμένες άρα χρειάζεται ένας εμπλουτισμός εικόνων των μαθητών που συσχετίζονται με την έννοια της συνάρτησης</a:t>
            </a:r>
          </a:p>
          <a:p>
            <a:r>
              <a:rPr lang="el-GR" altLang="el-GR" sz="2400" dirty="0"/>
              <a:t>Υπάρχει ανάγκη σύνδεσης των διαφόρων αναπαραστάσεων (ο υπολογιστής ένα χρήσιμο εργαλείο)-Δημιουργία δυναμικών εικόνων</a:t>
            </a:r>
          </a:p>
          <a:p>
            <a:r>
              <a:rPr lang="el-GR" altLang="el-GR" sz="2400" dirty="0"/>
              <a:t>Ευέλικτη χρήση συμβόλων (η αλλαγή της μεταβλητής συνήθως δημιουργεί για τους μαθητές ένα καινούριο πρόβλημα)</a:t>
            </a:r>
          </a:p>
        </p:txBody>
      </p:sp>
    </p:spTree>
    <p:extLst>
      <p:ext uri="{BB962C8B-B14F-4D97-AF65-F5344CB8AC3E}">
        <p14:creationId xmlns:p14="http://schemas.microsoft.com/office/powerpoint/2010/main" val="267288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Τι μας λένε οι παραπάνω διαπιστώσεις για τη διδασκαλία της συνάρτησης </a:t>
            </a:r>
            <a:r>
              <a:rPr lang="el-GR" altLang="el-GR" sz="3200" dirty="0" smtClean="0"/>
              <a:t>(2/2</a:t>
            </a:r>
            <a:r>
              <a:rPr lang="el-GR" altLang="el-GR" sz="3200" dirty="0"/>
              <a:t>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Φαίνεται φυσικό η έννοια της συνάρτησης να συνδέεται με τη γραφική της αναπαράσταση αλλά οι έρευνες δείχνουν ότι οι μαθητές δεν χρησιμοποιούν ουσιαστικά τέτοιες αναπαραστάσεις όταν λύνουν προβλήματα.</a:t>
            </a:r>
          </a:p>
        </p:txBody>
      </p:sp>
    </p:spTree>
    <p:extLst>
      <p:ext uri="{BB962C8B-B14F-4D97-AF65-F5344CB8AC3E}">
        <p14:creationId xmlns:p14="http://schemas.microsoft.com/office/powerpoint/2010/main" val="21047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Παραδείγματα εφαρμογών της έννοιας της </a:t>
            </a:r>
            <a:r>
              <a:rPr lang="el-GR" altLang="el-GR" dirty="0" smtClean="0"/>
              <a:t>συνάρτησης (1/2)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l-GR" sz="2000" dirty="0"/>
              <a:t>Προσπάθεια διδασκαλίας των εξισώσεων και ανισώσεων στο Γυμνάσιο μέσα από συναρτησιακές καταστάσεις (</a:t>
            </a:r>
            <a:r>
              <a:rPr lang="el-GR" sz="2000" dirty="0" err="1"/>
              <a:t>Βερύκιος</a:t>
            </a:r>
            <a:r>
              <a:rPr lang="el-GR" sz="2000" dirty="0"/>
              <a:t> – Φαρμάκη)</a:t>
            </a:r>
          </a:p>
          <a:p>
            <a:pPr lvl="1">
              <a:buNone/>
              <a:defRPr/>
            </a:pPr>
            <a:r>
              <a:rPr lang="el-GR" sz="2000" dirty="0" err="1"/>
              <a:t>Π.χ</a:t>
            </a:r>
            <a:r>
              <a:rPr lang="el-GR" sz="2000" dirty="0"/>
              <a:t> « Όταν χρησιμοποιούμε ταξί πληρώνουμε σημαία 0.80 ευρώ και 0.30 ευρώ για κάθε χιλιόμετρο που κάνουμε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el-GR" sz="2000" dirty="0"/>
              <a:t>Από τι εξαρτάται το κόστος μιας διαδρομής;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el-GR" sz="2000" dirty="0"/>
              <a:t>Αν </a:t>
            </a:r>
            <a:r>
              <a:rPr lang="en-US" sz="2000" dirty="0"/>
              <a:t>x</a:t>
            </a:r>
            <a:r>
              <a:rPr lang="el-GR" sz="2000" dirty="0"/>
              <a:t> είναι ο αριθμός των χιλιομέτρων που κάνουμε σε μια διαδρομή και </a:t>
            </a:r>
            <a:r>
              <a:rPr lang="en-US" sz="2000" dirty="0"/>
              <a:t>y o </a:t>
            </a:r>
            <a:r>
              <a:rPr lang="el-GR" sz="2000" dirty="0"/>
              <a:t>αριθμός που εκφράζει το ποσό σε ευρώ που πληρώνουμε γι’ αυτή τη διαδρομή, να εκφράσεις το </a:t>
            </a:r>
            <a:r>
              <a:rPr lang="en-US" sz="2000" dirty="0"/>
              <a:t>y</a:t>
            </a:r>
            <a:r>
              <a:rPr lang="el-GR" sz="2000" dirty="0"/>
              <a:t> ως συνάρτηση του </a:t>
            </a:r>
            <a:r>
              <a:rPr lang="en-US" sz="2000" dirty="0"/>
              <a:t>x </a:t>
            </a:r>
          </a:p>
        </p:txBody>
      </p:sp>
    </p:spTree>
    <p:extLst>
      <p:ext uri="{BB962C8B-B14F-4D97-AF65-F5344CB8AC3E}">
        <p14:creationId xmlns:p14="http://schemas.microsoft.com/office/powerpoint/2010/main" val="121997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Παραδείγματα εφαρμογών της έννοιας της συνάρτησης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None/>
            </a:pPr>
            <a:r>
              <a:rPr lang="el-GR" altLang="el-GR" sz="2000" dirty="0"/>
              <a:t>Συμπλήρωσε τον πίνακα (διαδρομή –κόστος (3 </a:t>
            </a:r>
            <a:r>
              <a:rPr lang="el-GR" altLang="el-GR" sz="2000" dirty="0" err="1"/>
              <a:t>χιλ</a:t>
            </a:r>
            <a:r>
              <a:rPr lang="el-GR" altLang="el-GR" sz="2000" dirty="0"/>
              <a:t>, 5 </a:t>
            </a:r>
            <a:r>
              <a:rPr lang="el-GR" altLang="el-GR" sz="2000" dirty="0" err="1"/>
              <a:t>χιλ</a:t>
            </a:r>
            <a:r>
              <a:rPr lang="el-GR" altLang="el-GR" sz="2000" dirty="0"/>
              <a:t>, 8 χιλ.)</a:t>
            </a:r>
          </a:p>
          <a:p>
            <a:pPr marL="971550" lvl="1" indent="-514350">
              <a:buNone/>
            </a:pPr>
            <a:r>
              <a:rPr lang="el-GR" altLang="el-GR" sz="2000" dirty="0"/>
              <a:t>4)	Κατασκεύασε τη γραφική παράσταση της συνάρτησης</a:t>
            </a:r>
          </a:p>
          <a:p>
            <a:pPr marL="971550" lvl="1" indent="-514350">
              <a:buFontTx/>
              <a:buAutoNum type="arabicParenR" startAt="5"/>
            </a:pPr>
            <a:r>
              <a:rPr lang="el-GR" altLang="el-GR" sz="2000" dirty="0"/>
              <a:t>Ο Γιώργος και ο φίλος του Κώστας παίρνουν ταξί από την Ομόνοια ο καθένας για το σπίτι του. Ο Γιώργος για τη διαδρομή που κάνει πληρώνει 3,5 ευρώ. Πόσα χιλιόμετρα απέχει το σπίτι του Γιώργου από την Ομόνοια;</a:t>
            </a:r>
          </a:p>
          <a:p>
            <a:pPr marL="971550" lvl="1" indent="-514350">
              <a:buFontTx/>
              <a:buAutoNum type="arabicParenR" startAt="5"/>
            </a:pPr>
            <a:r>
              <a:rPr lang="el-GR" altLang="el-GR" sz="2000" dirty="0"/>
              <a:t>Ο Κώστας έχει 5 ευρώ. Φθάνοντας στο σπίτι του πληρώνει και παίρνει και ρέστα. Πόσα χιλιόμετρα μπορεί να απέχει το σπίτι του Κώστα από την Ομόνοια;</a:t>
            </a:r>
            <a:endParaRPr lang="en-US" altLang="el-GR" sz="2000" dirty="0"/>
          </a:p>
        </p:txBody>
      </p:sp>
    </p:spTree>
    <p:extLst>
      <p:ext uri="{BB962C8B-B14F-4D97-AF65-F5344CB8AC3E}">
        <p14:creationId xmlns:p14="http://schemas.microsoft.com/office/powerpoint/2010/main" val="331007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Παρατηρήσεις σχετικά με το τελευταίο ερώτημα και την έννοια της ανίσωσης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Το πλαίσιο του προβλήματος καθοριστικό για να εντοπιστεί η εννοιολογική διαφορά ανάμεσα στην εξίσωση και την ανίσωση</a:t>
            </a:r>
          </a:p>
          <a:p>
            <a:r>
              <a:rPr lang="el-GR" altLang="el-GR" sz="2400" dirty="0"/>
              <a:t>Η ανίσωση έχει πολλές λύσεις ενώ η εξίσωση περιορισμένο αριθμό λύσεων</a:t>
            </a:r>
          </a:p>
          <a:p>
            <a:r>
              <a:rPr lang="el-GR" altLang="el-GR" sz="2400" dirty="0"/>
              <a:t>Η ομοιότητα στην αλγεβρική επίλυση εξίσωσης και ανίσωσης δημιουργεί παρανοήσεις. (αλλαγές </a:t>
            </a:r>
            <a:r>
              <a:rPr lang="el-GR" altLang="el-GR" sz="2400" dirty="0" smtClean="0"/>
              <a:t>πρόσημου </a:t>
            </a:r>
            <a:r>
              <a:rPr lang="el-GR" altLang="el-GR" sz="2400" dirty="0"/>
              <a:t>χωρίς κατανόηση, διαίρεση με αρνητικό αριθμό χωρίς αλλαγή φοράς)</a:t>
            </a:r>
          </a:p>
          <a:p>
            <a:r>
              <a:rPr lang="el-GR" altLang="el-GR" sz="2400" dirty="0"/>
              <a:t>Η συναρτησιακή αντιμετώπιση διευκολύνει την κατανόηση</a:t>
            </a:r>
          </a:p>
        </p:txBody>
      </p:sp>
    </p:spTree>
    <p:extLst>
      <p:ext uri="{BB962C8B-B14F-4D97-AF65-F5344CB8AC3E}">
        <p14:creationId xmlns:p14="http://schemas.microsoft.com/office/powerpoint/2010/main" val="371002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/>
              <a:t>Δέσποινα Πόταρη</a:t>
            </a:r>
          </a:p>
        </p:txBody>
      </p:sp>
    </p:spTree>
    <p:extLst>
      <p:ext uri="{BB962C8B-B14F-4D97-AF65-F5344CB8AC3E}">
        <p14:creationId xmlns:p14="http://schemas.microsoft.com/office/powerpoint/2010/main" val="405356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συνάρτηση μέσα στην επίλυση προβλήματος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2400" dirty="0"/>
              <a:t>Έρευνα των </a:t>
            </a:r>
            <a:r>
              <a:rPr lang="it-IT" sz="2400" dirty="0"/>
              <a:t>Gagatsis, A., Elia, I., Panaoura A., Gravvani, K., &amp; Spyrou, P. (2006). </a:t>
            </a:r>
            <a:endParaRPr lang="el-GR" sz="2400" dirty="0"/>
          </a:p>
          <a:p>
            <a:pPr marL="609600">
              <a:tabLst>
                <a:tab pos="266700" algn="l"/>
              </a:tabLst>
              <a:defRPr/>
            </a:pPr>
            <a:r>
              <a:rPr lang="el-GR" sz="2400" dirty="0"/>
              <a:t>Διαστάσεις της κατανόησης της έννοιας της συνάρτησης: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 smtClean="0"/>
              <a:t> Επίλυση </a:t>
            </a:r>
            <a:r>
              <a:rPr lang="el-GR" sz="2000" dirty="0"/>
              <a:t>προβλήματος συνάρτησης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 smtClean="0"/>
              <a:t> Ορθός </a:t>
            </a:r>
            <a:r>
              <a:rPr lang="el-GR" sz="2000" dirty="0"/>
              <a:t>ορισμός</a:t>
            </a:r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 smtClean="0"/>
              <a:t> Παραδείγματα </a:t>
            </a:r>
            <a:r>
              <a:rPr lang="el-GR" sz="2000" dirty="0"/>
              <a:t>συνάρτησης</a:t>
            </a:r>
            <a:endParaRPr lang="el-GR" sz="2400" dirty="0"/>
          </a:p>
          <a:p>
            <a:pPr marL="666750" lvl="1" indent="0">
              <a:tabLst>
                <a:tab pos="266700" algn="l"/>
              </a:tabLst>
              <a:defRPr/>
            </a:pPr>
            <a:r>
              <a:rPr lang="el-GR" sz="2000" dirty="0" smtClean="0"/>
              <a:t> Μετάφραση </a:t>
            </a:r>
            <a:r>
              <a:rPr lang="el-GR" sz="2000" dirty="0"/>
              <a:t>από μια μορφή αναπαράστασης σε άλλη και αναγνώριση συναρτήσεων μέσα από γραφικές παραστάσεις</a:t>
            </a:r>
          </a:p>
          <a:p>
            <a:pPr marL="266700" indent="0">
              <a:buFontTx/>
              <a:buNone/>
              <a:tabLst>
                <a:tab pos="266700" algn="l"/>
              </a:tabLst>
              <a:defRPr/>
            </a:pPr>
            <a:r>
              <a:rPr lang="el-GR" sz="2400" dirty="0"/>
              <a:t>Σχέσεις ανάμεσα στην επίλυση προβλήματος και τις άλλες τρεις ικανότητες         </a:t>
            </a:r>
          </a:p>
        </p:txBody>
      </p:sp>
    </p:spTree>
    <p:extLst>
      <p:ext uri="{BB962C8B-B14F-4D97-AF65-F5344CB8AC3E}">
        <p14:creationId xmlns:p14="http://schemas.microsoft.com/office/powerpoint/2010/main" val="329288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Ερωτήματα στους μαθητές (Β και Γ Λυκείου</a:t>
            </a:r>
            <a:r>
              <a:rPr lang="el-GR" altLang="el-GR" sz="3200" dirty="0" smtClean="0"/>
              <a:t>) (1/5)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l-GR" altLang="el-GR" sz="2400" dirty="0" smtClean="0"/>
              <a:t>Τι </a:t>
            </a:r>
            <a:r>
              <a:rPr lang="el-GR" altLang="el-GR" sz="2400" dirty="0"/>
              <a:t>είναι συνάρτηση; Δώσε ένα </a:t>
            </a:r>
            <a:r>
              <a:rPr lang="el-GR" altLang="el-GR" sz="2400" dirty="0" smtClean="0"/>
              <a:t>παράδειγμα</a:t>
            </a:r>
          </a:p>
          <a:p>
            <a:pPr marL="457200" indent="-457200">
              <a:buFont typeface="+mj-lt"/>
              <a:buAutoNum type="arabicPeriod"/>
            </a:pPr>
            <a:r>
              <a:rPr lang="el-GR" altLang="el-GR" sz="2400" dirty="0" smtClean="0"/>
              <a:t>Να </a:t>
            </a:r>
            <a:r>
              <a:rPr lang="el-GR" altLang="el-GR" sz="2400" dirty="0"/>
              <a:t>εξετάσεις ποιες από τις παρακάτω καμπύλες είναι γραφικές παραστάσεις συναρτήσεων</a:t>
            </a:r>
            <a:endParaRPr lang="el-GR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736" y="3131400"/>
            <a:ext cx="5011737" cy="1143000"/>
          </a:xfrm>
          <a:prstGeom prst="rect">
            <a:avLst/>
          </a:prstGeom>
          <a:noFill/>
        </p:spPr>
      </p:pic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146467"/>
              </p:ext>
            </p:extLst>
          </p:nvPr>
        </p:nvGraphicFramePr>
        <p:xfrm>
          <a:off x="2410048" y="4488712"/>
          <a:ext cx="4664075" cy="169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Εικόνα bitmap" r:id="rId5" imgW="6238095" imgH="2133898" progId="Paint.Picture">
                  <p:embed/>
                </p:oleObj>
              </mc:Choice>
              <mc:Fallback>
                <p:oleObj name="Εικόνα bitmap" r:id="rId5" imgW="6238095" imgH="213389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048" y="4488712"/>
                        <a:ext cx="4664075" cy="16986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801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Ερωτήματα στους μαθητές (Β και Γ Λυκείου) </a:t>
            </a:r>
            <a:r>
              <a:rPr lang="el-GR" altLang="el-GR" dirty="0" smtClean="0"/>
              <a:t>(2/5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altLang="el-GR" sz="2800" dirty="0" smtClean="0"/>
              <a:t>3. Να αντιστοιχίσεις τις αλγεβρικές εκφράσεις της στήλης Α στις λεκτικές εκφράσεις της στήλης Β:</a:t>
            </a:r>
          </a:p>
          <a:p>
            <a:r>
              <a:rPr lang="el-GR" altLang="el-GR" sz="2800" u="sng" dirty="0"/>
              <a:t>ΣΤΗΛΗ Α</a:t>
            </a:r>
            <a:r>
              <a:rPr lang="el-GR" altLang="el-GR" sz="2800" dirty="0"/>
              <a:t> 			</a:t>
            </a:r>
            <a:r>
              <a:rPr lang="el-GR" altLang="el-GR" sz="2800" u="sng" dirty="0"/>
              <a:t>ΣΤΗΛΗ Β</a:t>
            </a:r>
            <a:endParaRPr lang="el-GR" altLang="el-GR" sz="2800" dirty="0"/>
          </a:p>
          <a:p>
            <a:pPr>
              <a:buNone/>
            </a:pPr>
            <a:r>
              <a:rPr lang="el-GR" altLang="el-GR" sz="2800" dirty="0"/>
              <a:t>	α.  </a:t>
            </a:r>
            <a:r>
              <a:rPr lang="en-US" altLang="el-GR" sz="2800" dirty="0" err="1"/>
              <a:t>xy</a:t>
            </a:r>
            <a:r>
              <a:rPr lang="en-US" altLang="el-GR" sz="2800" dirty="0"/>
              <a:t> </a:t>
            </a:r>
            <a:r>
              <a:rPr lang="en-US" altLang="el-GR" sz="2800" dirty="0" smtClean="0"/>
              <a:t>≤</a:t>
            </a:r>
            <a:r>
              <a:rPr lang="el-GR" altLang="el-GR" sz="2800" dirty="0" smtClean="0"/>
              <a:t> </a:t>
            </a:r>
            <a:r>
              <a:rPr lang="en-GB" altLang="el-GR" sz="2800" dirty="0" smtClean="0"/>
              <a:t>0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		</a:t>
            </a:r>
            <a:r>
              <a:rPr lang="fr-FR" altLang="el-GR" sz="2800" dirty="0"/>
              <a:t>1) </a:t>
            </a:r>
            <a:r>
              <a:rPr lang="el-GR" altLang="el-GR" sz="2800" dirty="0"/>
              <a:t>1ο – 3ο τεταρτημόριο </a:t>
            </a:r>
          </a:p>
          <a:p>
            <a:pPr>
              <a:buNone/>
            </a:pPr>
            <a:r>
              <a:rPr lang="el-GR" altLang="el-GR" sz="2800" dirty="0"/>
              <a:t>	β</a:t>
            </a:r>
            <a:r>
              <a:rPr lang="fr-FR" altLang="el-GR" sz="2800" dirty="0"/>
              <a:t>.  </a:t>
            </a:r>
            <a:r>
              <a:rPr lang="fr-FR" altLang="el-GR" sz="2800" dirty="0" err="1"/>
              <a:t>xy</a:t>
            </a:r>
            <a:r>
              <a:rPr lang="fr-FR" altLang="el-GR" sz="2800" dirty="0"/>
              <a:t> = 0</a:t>
            </a:r>
            <a:r>
              <a:rPr lang="el-GR" altLang="el-GR" sz="2800" dirty="0"/>
              <a:t> 		2</a:t>
            </a:r>
            <a:r>
              <a:rPr lang="en-US" altLang="el-GR" sz="2800" dirty="0"/>
              <a:t>)</a:t>
            </a:r>
            <a:r>
              <a:rPr lang="fr-FR" altLang="el-GR" sz="2800" dirty="0"/>
              <a:t> </a:t>
            </a:r>
            <a:r>
              <a:rPr lang="el-GR" altLang="el-GR" sz="2800" dirty="0"/>
              <a:t>1ο – 2ο τεταρτημόριο </a:t>
            </a:r>
          </a:p>
          <a:p>
            <a:pPr>
              <a:buNone/>
            </a:pPr>
            <a:r>
              <a:rPr lang="el-GR" altLang="el-GR" sz="2800" dirty="0"/>
              <a:t>	</a:t>
            </a:r>
            <a:r>
              <a:rPr lang="en-GB" altLang="el-GR" sz="2800" dirty="0"/>
              <a:t>γ</a:t>
            </a:r>
            <a:r>
              <a:rPr lang="fr-FR" altLang="el-GR" sz="2800" dirty="0"/>
              <a:t>.  </a:t>
            </a:r>
            <a:r>
              <a:rPr lang="fr-FR" altLang="el-GR" sz="2800" dirty="0" err="1"/>
              <a:t>x</a:t>
            </a:r>
            <a:r>
              <a:rPr lang="fr-FR" altLang="el-GR" sz="2800" dirty="0" err="1" smtClean="0"/>
              <a:t>y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&gt;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0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		</a:t>
            </a:r>
            <a:r>
              <a:rPr lang="fr-FR" altLang="el-GR" sz="2800" dirty="0"/>
              <a:t>3) </a:t>
            </a:r>
            <a:r>
              <a:rPr lang="en-GB" altLang="el-GR" sz="2800" dirty="0" err="1"/>
              <a:t>άξον</a:t>
            </a:r>
            <a:r>
              <a:rPr lang="en-GB" altLang="el-GR" sz="2800" dirty="0"/>
              <a:t>ας</a:t>
            </a:r>
            <a:r>
              <a:rPr lang="fr-FR" altLang="el-GR" sz="2800" dirty="0"/>
              <a:t> x</a:t>
            </a:r>
            <a:r>
              <a:rPr lang="en-GB" altLang="el-GR" sz="2800" dirty="0"/>
              <a:t>΄</a:t>
            </a:r>
            <a:r>
              <a:rPr lang="fr-FR" altLang="el-GR" sz="2800" dirty="0"/>
              <a:t>x </a:t>
            </a:r>
            <a:r>
              <a:rPr lang="en-GB" altLang="el-GR" sz="2800" dirty="0"/>
              <a:t>ή </a:t>
            </a:r>
            <a:r>
              <a:rPr lang="en-GB" altLang="el-GR" sz="2800" dirty="0" err="1"/>
              <a:t>άξον</a:t>
            </a:r>
            <a:r>
              <a:rPr lang="en-GB" altLang="el-GR" sz="2800" dirty="0"/>
              <a:t>ας</a:t>
            </a:r>
            <a:r>
              <a:rPr lang="fr-FR" altLang="el-GR" sz="2800" dirty="0"/>
              <a:t> y</a:t>
            </a:r>
            <a:r>
              <a:rPr lang="en-GB" altLang="el-GR" sz="2800" dirty="0"/>
              <a:t>΄</a:t>
            </a:r>
            <a:r>
              <a:rPr lang="fr-FR" altLang="el-GR" sz="2800" dirty="0"/>
              <a:t>y</a:t>
            </a:r>
            <a:r>
              <a:rPr lang="el-GR" altLang="el-GR" sz="2800" dirty="0"/>
              <a:t> </a:t>
            </a:r>
          </a:p>
          <a:p>
            <a:pPr>
              <a:buNone/>
            </a:pPr>
            <a:r>
              <a:rPr lang="el-GR" altLang="el-GR" sz="2800" dirty="0"/>
              <a:t>	</a:t>
            </a:r>
            <a:r>
              <a:rPr lang="en-GB" altLang="el-GR" sz="2800" dirty="0"/>
              <a:t>δ</a:t>
            </a:r>
            <a:r>
              <a:rPr lang="fr-FR" altLang="el-GR" sz="2800" dirty="0"/>
              <a:t>.  </a:t>
            </a:r>
            <a:r>
              <a:rPr lang="en-US" altLang="el-GR" sz="2800" dirty="0" err="1"/>
              <a:t>x</a:t>
            </a:r>
            <a:r>
              <a:rPr lang="fr-FR" altLang="el-GR" sz="2800" dirty="0" smtClean="0"/>
              <a:t>y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&lt;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0</a:t>
            </a:r>
            <a:r>
              <a:rPr lang="fr-FR" altLang="el-GR" sz="2800" dirty="0"/>
              <a:t>, </a:t>
            </a:r>
            <a:r>
              <a:rPr lang="fr-FR" altLang="el-GR" sz="2800" dirty="0" smtClean="0"/>
              <a:t>x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&gt;</a:t>
            </a:r>
            <a:r>
              <a:rPr lang="el-GR" altLang="el-GR" sz="2800" dirty="0" smtClean="0"/>
              <a:t> </a:t>
            </a:r>
            <a:r>
              <a:rPr lang="fr-FR" altLang="el-GR" sz="2800" dirty="0" smtClean="0"/>
              <a:t>0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	</a:t>
            </a:r>
            <a:r>
              <a:rPr lang="el-GR" altLang="el-GR" sz="2800" dirty="0" smtClean="0"/>
              <a:t>4</a:t>
            </a:r>
            <a:r>
              <a:rPr lang="en-US" altLang="el-GR" sz="2800" dirty="0"/>
              <a:t>)</a:t>
            </a:r>
            <a:r>
              <a:rPr lang="en-GB" altLang="el-GR" sz="2800" dirty="0"/>
              <a:t> </a:t>
            </a:r>
            <a:r>
              <a:rPr lang="el-GR" altLang="el-GR" sz="2800" dirty="0" err="1"/>
              <a:t>ημιάξονας</a:t>
            </a:r>
            <a:r>
              <a:rPr lang="el-GR" altLang="el-GR" sz="2800" dirty="0"/>
              <a:t> Ο</a:t>
            </a:r>
            <a:r>
              <a:rPr lang="en-US" altLang="el-GR" sz="2800" dirty="0"/>
              <a:t>x</a:t>
            </a:r>
            <a:r>
              <a:rPr lang="el-GR" altLang="el-GR" sz="2800" dirty="0"/>
              <a:t> ή </a:t>
            </a:r>
            <a:r>
              <a:rPr lang="el-GR" altLang="el-GR" sz="2800" dirty="0" err="1"/>
              <a:t>ημιάξονας</a:t>
            </a:r>
            <a:r>
              <a:rPr lang="el-GR" altLang="el-GR" sz="2800" dirty="0"/>
              <a:t> </a:t>
            </a:r>
            <a:r>
              <a:rPr lang="en-US" altLang="el-GR" sz="2800" dirty="0"/>
              <a:t>Oy</a:t>
            </a:r>
            <a:r>
              <a:rPr lang="el-GR" altLang="el-GR" sz="2800" dirty="0"/>
              <a:t> </a:t>
            </a:r>
          </a:p>
          <a:p>
            <a:pPr>
              <a:buNone/>
            </a:pPr>
            <a:r>
              <a:rPr lang="el-GR" altLang="el-GR" sz="2800" dirty="0"/>
              <a:t>				</a:t>
            </a:r>
            <a:r>
              <a:rPr lang="fr-FR" altLang="el-GR" sz="2800" dirty="0"/>
              <a:t>5) 2</a:t>
            </a:r>
            <a:r>
              <a:rPr lang="el-GR" altLang="el-GR" sz="2800" dirty="0"/>
              <a:t>ο – 4ο τεταρτημόριο </a:t>
            </a:r>
          </a:p>
          <a:p>
            <a:pPr>
              <a:buNone/>
            </a:pPr>
            <a:r>
              <a:rPr lang="el-GR" altLang="el-GR" sz="2800" dirty="0"/>
              <a:t>				6</a:t>
            </a:r>
            <a:r>
              <a:rPr lang="en-US" altLang="el-GR" sz="2800" dirty="0"/>
              <a:t>)</a:t>
            </a:r>
            <a:r>
              <a:rPr lang="en-GB" altLang="el-GR" sz="2800" dirty="0"/>
              <a:t> </a:t>
            </a:r>
            <a:r>
              <a:rPr lang="el-GR" altLang="el-GR" sz="2800" dirty="0"/>
              <a:t>2ο – 4ο τεταρτημόριο και οι άξονες </a:t>
            </a:r>
            <a:r>
              <a:rPr lang="en-US" altLang="el-GR" sz="2800" dirty="0"/>
              <a:t>x</a:t>
            </a:r>
            <a:r>
              <a:rPr lang="el-GR" altLang="el-GR" sz="2800" dirty="0"/>
              <a:t>΄</a:t>
            </a:r>
            <a:r>
              <a:rPr lang="en-US" altLang="el-GR" sz="2800" dirty="0"/>
              <a:t>x</a:t>
            </a:r>
            <a:r>
              <a:rPr lang="el-GR" altLang="el-GR" sz="2800" dirty="0"/>
              <a:t>, </a:t>
            </a:r>
            <a:r>
              <a:rPr lang="en-US" altLang="el-GR" sz="2800" dirty="0"/>
              <a:t>y</a:t>
            </a:r>
            <a:r>
              <a:rPr lang="el-GR" altLang="el-GR" sz="2800" dirty="0"/>
              <a:t>΄</a:t>
            </a:r>
            <a:r>
              <a:rPr lang="en-US" altLang="el-GR" sz="2800" dirty="0"/>
              <a:t>y</a:t>
            </a:r>
            <a:endParaRPr lang="el-GR" altLang="el-GR" sz="2800" dirty="0"/>
          </a:p>
          <a:p>
            <a:pPr>
              <a:buNone/>
            </a:pPr>
            <a:r>
              <a:rPr lang="el-GR" altLang="el-GR" sz="2800" dirty="0"/>
              <a:t>				7</a:t>
            </a:r>
            <a:r>
              <a:rPr lang="en-US" altLang="el-GR" sz="2800" dirty="0"/>
              <a:t>)</a:t>
            </a:r>
            <a:r>
              <a:rPr lang="en-GB" altLang="el-GR" sz="2800" dirty="0"/>
              <a:t> </a:t>
            </a:r>
            <a:r>
              <a:rPr lang="el-GR" altLang="el-GR" sz="2800" dirty="0"/>
              <a:t>2ο τεταρτημόριο </a:t>
            </a:r>
          </a:p>
          <a:p>
            <a:pPr>
              <a:buNone/>
            </a:pPr>
            <a:r>
              <a:rPr lang="el-GR" altLang="el-GR" sz="2800" dirty="0"/>
              <a:t>				8</a:t>
            </a:r>
            <a:r>
              <a:rPr lang="en-US" altLang="el-GR" sz="2800" dirty="0"/>
              <a:t>)</a:t>
            </a:r>
            <a:r>
              <a:rPr lang="en-GB" altLang="el-GR" sz="2800" dirty="0"/>
              <a:t> </a:t>
            </a:r>
            <a:r>
              <a:rPr lang="el-GR" altLang="el-GR" sz="2800" dirty="0"/>
              <a:t>4ο τεταρτημόριο 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0319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Ερωτήματα στους μαθητές (Β και Γ Λυκείου) </a:t>
            </a:r>
            <a:r>
              <a:rPr lang="el-GR" altLang="el-GR" dirty="0" smtClean="0"/>
              <a:t>(3/5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altLang="el-GR" sz="2400" dirty="0" smtClean="0"/>
              <a:t>4. Να </a:t>
            </a:r>
            <a:r>
              <a:rPr lang="el-GR" altLang="el-GR" sz="2400" dirty="0"/>
              <a:t>επιλέξεις τον αλγεβρικό τύπο της συνάρτησης που αντιστοιχεί στην κάθε γραφική παράσταση:</a:t>
            </a:r>
            <a:endParaRPr lang="el-GR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7704" y="2708920"/>
            <a:ext cx="2500312" cy="2124075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329" y="2832745"/>
            <a:ext cx="2520950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1350324"/>
              </p:ext>
            </p:extLst>
          </p:nvPr>
        </p:nvGraphicFramePr>
        <p:xfrm>
          <a:off x="1872779" y="5047307"/>
          <a:ext cx="3168650" cy="868363"/>
        </p:xfrm>
        <a:graphic>
          <a:graphicData uri="http://schemas.openxmlformats.org/drawingml/2006/table">
            <a:tbl>
              <a:tblPr/>
              <a:tblGrid>
                <a:gridCol w="1160462"/>
                <a:gridCol w="2008188"/>
              </a:tblGrid>
              <a:tr h="46451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i)    y +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 = 0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iii)  y +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=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852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ii)   y = -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x-2</a:t>
                      </a:r>
                      <a:endParaRPr kumimoji="0" lang="fr-F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iv)  y + 3x =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95"/>
          <p:cNvSpPr txBox="1">
            <a:spLocks noChangeArrowheads="1"/>
          </p:cNvSpPr>
          <p:nvPr/>
        </p:nvSpPr>
        <p:spPr bwMode="auto">
          <a:xfrm>
            <a:off x="4393729" y="5118745"/>
            <a:ext cx="2592387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100000"/>
              </a:spcBef>
              <a:buFontTx/>
              <a:buAutoNum type="romanLcParenR"/>
            </a:pPr>
            <a:r>
              <a:rPr lang="en-GB" altLang="el-GR" sz="1200"/>
              <a:t> y = -3x, x&gt;0  iii) y+3x = -1, x ≥ 0</a:t>
            </a:r>
          </a:p>
          <a:p>
            <a:pPr eaLnBrk="1" hangingPunct="1">
              <a:spcBef>
                <a:spcPct val="100000"/>
              </a:spcBef>
              <a:buFontTx/>
              <a:buAutoNum type="romanLcParenR"/>
            </a:pPr>
            <a:r>
              <a:rPr lang="en-GB" altLang="el-GR" sz="1200"/>
              <a:t> y-3x = 1, x&lt;0 iv) y - 3x = -1, x ≤ 0</a:t>
            </a:r>
          </a:p>
        </p:txBody>
      </p:sp>
    </p:spTree>
    <p:extLst>
      <p:ext uri="{BB962C8B-B14F-4D97-AF65-F5344CB8AC3E}">
        <p14:creationId xmlns:p14="http://schemas.microsoft.com/office/powerpoint/2010/main" val="414341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Ερωτήματα στους μαθητές (Β και Γ Λυκείου) </a:t>
            </a:r>
            <a:r>
              <a:rPr lang="el-GR" altLang="el-GR" dirty="0" smtClean="0"/>
              <a:t>(4/5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sz="2800" dirty="0" smtClean="0"/>
              <a:t>5. Σε </a:t>
            </a:r>
            <a:r>
              <a:rPr lang="el-GR" altLang="el-GR" sz="2800" dirty="0"/>
              <a:t>ποια από τις παρακάτω γραφικές παραστάσεις αντιστοιχεί η αλγεβρική έκφραση </a:t>
            </a:r>
            <a:r>
              <a:rPr lang="en-US" altLang="el-GR" sz="2800" dirty="0"/>
              <a:t>y=-2x+1, -2≤x≤2</a:t>
            </a:r>
            <a:r>
              <a:rPr lang="en-GB" altLang="el-GR" sz="2800" dirty="0"/>
              <a:t>;</a:t>
            </a:r>
            <a:endParaRPr lang="el-GR" sz="2800" dirty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044735"/>
              </p:ext>
            </p:extLst>
          </p:nvPr>
        </p:nvGraphicFramePr>
        <p:xfrm>
          <a:off x="2627784" y="2592987"/>
          <a:ext cx="3889672" cy="35934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Εικόνα bitmap" r:id="rId4" imgW="5761905" imgH="5323810" progId="Paint.Picture">
                  <p:embed/>
                </p:oleObj>
              </mc:Choice>
              <mc:Fallback>
                <p:oleObj name="Εικόνα bitmap" r:id="rId4" imgW="5761905" imgH="532381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592987"/>
                        <a:ext cx="3889672" cy="35934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737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Ερωτήματα στους μαθητές (Β και Γ Λυκείου) </a:t>
            </a:r>
            <a:r>
              <a:rPr lang="el-GR" altLang="el-GR" dirty="0" smtClean="0"/>
              <a:t>(5/5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66700" indent="-266700">
              <a:lnSpc>
                <a:spcPct val="80000"/>
              </a:lnSpc>
              <a:buFontTx/>
              <a:buNone/>
            </a:pPr>
            <a:r>
              <a:rPr lang="el-GR" altLang="el-GR" sz="2000" dirty="0" smtClean="0"/>
              <a:t>6. Βυτιοφόρο </a:t>
            </a:r>
            <a:r>
              <a:rPr lang="el-GR" altLang="el-GR" sz="2000" dirty="0"/>
              <a:t>με 17.000 </a:t>
            </a:r>
            <a:r>
              <a:rPr lang="en-US" altLang="el-GR" sz="2000" dirty="0" err="1"/>
              <a:t>lt</a:t>
            </a:r>
            <a:r>
              <a:rPr lang="el-GR" altLang="el-GR" sz="2000" dirty="0"/>
              <a:t> βενζίνη ανεφοδιάζει πρατήριο βενζίνης που διαθέτει δεξαμενή χωρητικότητας 15.000 </a:t>
            </a:r>
            <a:r>
              <a:rPr lang="en-US" altLang="el-GR" sz="2000" dirty="0" err="1"/>
              <a:t>lt</a:t>
            </a:r>
            <a:r>
              <a:rPr lang="el-GR" altLang="el-GR" sz="2000" dirty="0"/>
              <a:t>.  </a:t>
            </a:r>
            <a:endParaRPr lang="en-GB" altLang="el-GR" sz="2000" dirty="0"/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000" dirty="0" smtClean="0"/>
              <a:t>Τη </a:t>
            </a:r>
            <a:r>
              <a:rPr lang="el-GR" altLang="el-GR" sz="2000" dirty="0"/>
              <a:t>στιγμή της παράδοσης, η δεξαμενή περιέχει 1.000 </a:t>
            </a:r>
            <a:r>
              <a:rPr lang="en-US" altLang="el-GR" sz="2000" dirty="0" err="1"/>
              <a:t>lt</a:t>
            </a:r>
            <a:r>
              <a:rPr lang="el-GR" altLang="el-GR" sz="2000" dirty="0"/>
              <a:t> βενζίνης και το βυτιοφόρο αρχίζει να τη γεμίζει με σταθερή παροχή 400 </a:t>
            </a:r>
            <a:r>
              <a:rPr lang="en-US" altLang="el-GR" sz="2000" dirty="0" err="1"/>
              <a:t>lt</a:t>
            </a:r>
            <a:r>
              <a:rPr lang="el-GR" altLang="el-GR" sz="2000" dirty="0"/>
              <a:t> ανά λεπτό (γραμμική σχέση).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000" dirty="0"/>
              <a:t>α.</a:t>
            </a:r>
            <a:r>
              <a:rPr lang="en-GB" altLang="el-GR" sz="2000" dirty="0"/>
              <a:t> </a:t>
            </a:r>
            <a:r>
              <a:rPr lang="el-GR" altLang="el-GR" sz="2000" dirty="0"/>
              <a:t>Να σχεδιάσεις τη γραφική παράσταση που εκφράζει τον όγκο </a:t>
            </a:r>
            <a:r>
              <a:rPr lang="en-US" altLang="el-GR" sz="2000" dirty="0"/>
              <a:t>V</a:t>
            </a:r>
            <a:r>
              <a:rPr lang="el-GR" altLang="el-GR" sz="2000" dirty="0"/>
              <a:t>1  της βενζίνης της δεξαμενής ως συνάρτηση του χρόνου </a:t>
            </a:r>
            <a:r>
              <a:rPr lang="en-US" altLang="el-GR" sz="2000" dirty="0"/>
              <a:t>t</a:t>
            </a:r>
            <a:r>
              <a:rPr lang="el-GR" altLang="el-GR" sz="2000" dirty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000" dirty="0"/>
              <a:t>β.</a:t>
            </a:r>
            <a:r>
              <a:rPr lang="en-GB" altLang="el-GR" sz="2000" dirty="0"/>
              <a:t> </a:t>
            </a:r>
            <a:r>
              <a:rPr lang="el-GR" altLang="el-GR" sz="2000" dirty="0"/>
              <a:t>Στο ίδιο σύστημα αξόνων να σχεδιάσεις τη γραφική παράσταση του όγκου </a:t>
            </a:r>
            <a:r>
              <a:rPr lang="en-US" altLang="el-GR" sz="2000" dirty="0"/>
              <a:t>V</a:t>
            </a:r>
            <a:r>
              <a:rPr lang="el-GR" altLang="el-GR" sz="2000" dirty="0"/>
              <a:t>2 της βενζίνης στο βυτιοφόρο ως συνάρτηση του χρόνου </a:t>
            </a:r>
            <a:r>
              <a:rPr lang="en-US" altLang="el-GR" sz="2000" dirty="0"/>
              <a:t>t</a:t>
            </a:r>
            <a:r>
              <a:rPr lang="el-GR" altLang="el-GR" sz="2000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000" dirty="0" smtClean="0"/>
              <a:t>γ.</a:t>
            </a:r>
            <a:r>
              <a:rPr lang="en-GB" altLang="el-GR" sz="2000" dirty="0" smtClean="0"/>
              <a:t> </a:t>
            </a:r>
            <a:r>
              <a:rPr lang="el-GR" altLang="el-GR" sz="2000" dirty="0" smtClean="0"/>
              <a:t>Να βρεις σε πόσο χρόνο θα γεμίσει η δεξαμενή.  Πόση βενζίνη  περιέχει τότε το βυτιοφόρο;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l-GR" altLang="el-GR" sz="2000" dirty="0" smtClean="0"/>
              <a:t>δ</a:t>
            </a:r>
            <a:r>
              <a:rPr lang="el-GR" altLang="el-GR" sz="2000" dirty="0"/>
              <a:t>.</a:t>
            </a:r>
            <a:r>
              <a:rPr lang="en-GB" altLang="el-GR" sz="2000" dirty="0"/>
              <a:t> </a:t>
            </a:r>
            <a:r>
              <a:rPr lang="el-GR" altLang="el-GR" sz="2000" dirty="0"/>
              <a:t>Να εκτιμήσεις μετά από πόσο χρόνο η δεξαμενή και το βυτιοφόρο θα περιέχουν τον ίδιο όγκο βενζίνης.  Πόση βενζίνη περιέχεται τότε στη δεξαμενή και στο βυτιοφόρο;</a:t>
            </a:r>
          </a:p>
        </p:txBody>
      </p:sp>
    </p:spTree>
    <p:extLst>
      <p:ext uri="{BB962C8B-B14F-4D97-AF65-F5344CB8AC3E}">
        <p14:creationId xmlns:p14="http://schemas.microsoft.com/office/powerpoint/2010/main" val="53914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Συμπεράσματα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επίλυση προβλήματος βρίσκεται στον πυρήνα της κατανόησης της έννοιας της συνάρτησης, ενισχύοντας έτσι, την άποψη των </a:t>
            </a:r>
            <a:r>
              <a:rPr lang="en-US" altLang="el-GR" sz="2800" dirty="0" err="1"/>
              <a:t>Stanic</a:t>
            </a:r>
            <a:r>
              <a:rPr lang="en-US" altLang="el-GR" sz="2800" dirty="0"/>
              <a:t> </a:t>
            </a:r>
            <a:r>
              <a:rPr lang="el-GR" altLang="el-GR" sz="2800" dirty="0"/>
              <a:t>και </a:t>
            </a:r>
            <a:r>
              <a:rPr lang="en-GB" altLang="el-GR" sz="2800" dirty="0"/>
              <a:t>Kilpatrick</a:t>
            </a:r>
            <a:r>
              <a:rPr lang="el-GR" altLang="el-GR" sz="2800" dirty="0"/>
              <a:t> (1988), ότι μια κατάσταση προβλήματος είναι κεντρική στη μάθηση των μαθηματικών.</a:t>
            </a:r>
          </a:p>
        </p:txBody>
      </p:sp>
    </p:spTree>
    <p:extLst>
      <p:ext uri="{BB962C8B-B14F-4D97-AF65-F5344CB8AC3E}">
        <p14:creationId xmlns:p14="http://schemas.microsoft.com/office/powerpoint/2010/main" val="170730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Συμπεράσματα </a:t>
            </a:r>
            <a:r>
              <a:rPr lang="el-GR" altLang="el-GR" dirty="0" smtClean="0"/>
              <a:t>(2/2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Η ανάπτυξη της κατανόησης της συνάρτησης παρέχεται μέσω δύο τουλάχιστον διαφορετικών ιεραρχικά διατεταγμένων επιπέδων:</a:t>
            </a:r>
          </a:p>
          <a:p>
            <a:pPr>
              <a:lnSpc>
                <a:spcPct val="80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Το πιο υψηλό επίπεδο θα μπορούσε να είναι η επιτυχής επίλυση προβλήματος</a:t>
            </a:r>
            <a:endParaRPr lang="en-GB" altLang="el-GR" sz="2000" dirty="0"/>
          </a:p>
          <a:p>
            <a:pPr>
              <a:lnSpc>
                <a:spcPct val="45000"/>
              </a:lnSpc>
              <a:buClr>
                <a:srgbClr val="800000"/>
              </a:buClr>
              <a:buFont typeface="Wingdings" panose="05000000000000000000" pitchFamily="2" charset="2"/>
              <a:buNone/>
            </a:pPr>
            <a:endParaRPr lang="el-GR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Ένα χαμηλότερο επίπεδο θα μπορούσε να περιλάβει μια σύνθεση των διαφορετικών ικανοτήτων που αναφέρονται στις τρεις άλλες διαστάσεις της κατανόησης της συνάρτησης: 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την παροχή ενός ορθού ορισμού, 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την παροχή ενός σωστού παραδείγματος συνάρτησης και</a:t>
            </a:r>
            <a:endParaRPr lang="en-US" altLang="el-GR" sz="2000" dirty="0"/>
          </a:p>
          <a:p>
            <a:pPr>
              <a:lnSpc>
                <a:spcPct val="80000"/>
              </a:lnSpc>
              <a:buClr>
                <a:srgbClr val="800000"/>
              </a:buClr>
            </a:pPr>
            <a:r>
              <a:rPr lang="el-GR" altLang="el-GR" sz="2000" dirty="0"/>
              <a:t> την ευέλικτη χρήση των διαφόρων αναπαραστάσεων της έννοιας</a:t>
            </a:r>
          </a:p>
        </p:txBody>
      </p:sp>
    </p:spTree>
    <p:extLst>
      <p:ext uri="{BB962C8B-B14F-4D97-AF65-F5344CB8AC3E}">
        <p14:creationId xmlns:p14="http://schemas.microsoft.com/office/powerpoint/2010/main" val="415603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Προαιρετική εργασία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Βρείτε ένα άρθρο που αναφέρεται στη διδασκαλία και μάθηση της έννοιας της συνάρτησης.</a:t>
            </a:r>
          </a:p>
          <a:p>
            <a:r>
              <a:rPr lang="el-GR" altLang="el-GR" sz="2800" dirty="0"/>
              <a:t>Εντοπίστε 2 βασικά αποτελέσματα του άρθρου</a:t>
            </a:r>
          </a:p>
          <a:p>
            <a:r>
              <a:rPr lang="el-GR" altLang="el-GR" sz="2800" dirty="0"/>
              <a:t>Σκεφτείτε πώς θα αξιοποιούσατε αυτά τα δύο αποτελέσματα στην εισαγωγή της έννοιας στους μαθητές</a:t>
            </a:r>
          </a:p>
        </p:txBody>
      </p:sp>
    </p:spTree>
    <p:extLst>
      <p:ext uri="{BB962C8B-B14F-4D97-AF65-F5344CB8AC3E}">
        <p14:creationId xmlns:p14="http://schemas.microsoft.com/office/powerpoint/2010/main" val="99142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Η διερεύνηση της σκέψης των μαθητών σε συγκεκριμένες μαθηματικές περιοχές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el-GR" sz="2800" dirty="0"/>
              <a:t>H</a:t>
            </a:r>
            <a:r>
              <a:rPr lang="el-GR" altLang="el-GR" sz="2800" dirty="0"/>
              <a:t> έννοια της συνάρτησης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085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/>
              <a:t>Δέσποινα </a:t>
            </a:r>
            <a:r>
              <a:rPr lang="el-GR" altLang="el-GR" sz="2000" dirty="0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/>
              <a:t>Δέσποινα </a:t>
            </a:r>
            <a:r>
              <a:rPr lang="el-GR" altLang="el-GR" sz="2000" dirty="0" smtClean="0"/>
              <a:t>Πόταρη</a:t>
            </a:r>
            <a:r>
              <a:rPr lang="el-GR" sz="2000" dirty="0" smtClean="0"/>
              <a:t>. «</a:t>
            </a:r>
            <a:r>
              <a:rPr lang="el-GR" altLang="el-GR" sz="2000" dirty="0"/>
              <a:t>Διδακτική Μαθηματικών ΙΙ</a:t>
            </a:r>
            <a:r>
              <a:rPr lang="el-GR" sz="2000" dirty="0" smtClean="0"/>
              <a:t>. </a:t>
            </a:r>
            <a:r>
              <a:rPr lang="el-GR" sz="2000" dirty="0"/>
              <a:t>Η διερεύνηση της σκέψης των μαθητών σε συγκεκριμένες μαθηματικές </a:t>
            </a:r>
            <a:r>
              <a:rPr lang="el-GR" sz="2000" dirty="0" smtClean="0"/>
              <a:t>περιοχές».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http://opencourses.uoa.gr/courses/ MATH220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</a:t>
            </a:r>
            <a:r>
              <a:rPr lang="el-GR" altLang="el-GR" dirty="0" smtClean="0"/>
              <a:t>έννοιας (1/5)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Πρώιμες μορφές συναρτησιακών συσχετισμών υπάρχουν στην αρχαιότητα αλλά όχι η ύπαρξη ενός ορισμού</a:t>
            </a:r>
          </a:p>
          <a:p>
            <a:r>
              <a:rPr lang="el-GR" altLang="el-GR" sz="2400" dirty="0"/>
              <a:t>Από τα τέλη του 17</a:t>
            </a:r>
            <a:r>
              <a:rPr lang="el-GR" altLang="el-GR" sz="2400" baseline="30000" dirty="0"/>
              <a:t>ου</a:t>
            </a:r>
            <a:r>
              <a:rPr lang="el-GR" altLang="el-GR" sz="2400" dirty="0"/>
              <a:t> αιώνα δημιουργείται ο Απειροστικός Λογισμός  (η μελέτη της κίνησης) και εμφανίζονται ορισμοί της συνάρτησης ( </a:t>
            </a:r>
            <a:r>
              <a:rPr lang="en-US" altLang="el-GR" sz="2400" dirty="0"/>
              <a:t>Bernoulli, Euler, Cauchy)</a:t>
            </a:r>
            <a:endParaRPr lang="en-US" altLang="el-GR" sz="2000" dirty="0"/>
          </a:p>
          <a:p>
            <a:r>
              <a:rPr lang="en-US" altLang="el-GR" sz="2400" dirty="0"/>
              <a:t>O</a:t>
            </a:r>
            <a:r>
              <a:rPr lang="el-GR" altLang="el-GR" sz="2400" dirty="0"/>
              <a:t>ι παραπάνω ορισμοί βλέπουν συμμετρικά εξαρτημένη και ανεξάρτητη μεταβλητή, την έννοια της </a:t>
            </a:r>
            <a:r>
              <a:rPr lang="el-GR" altLang="el-GR" sz="2400" dirty="0" err="1"/>
              <a:t>χρονικότητας</a:t>
            </a:r>
            <a:r>
              <a:rPr lang="el-GR" altLang="el-GR" sz="2400" dirty="0"/>
              <a:t> από τη μεταβλητή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έννοιας </a:t>
            </a:r>
            <a:r>
              <a:rPr lang="el-GR" altLang="el-GR" dirty="0" smtClean="0"/>
              <a:t>(2/5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sz="2400" dirty="0"/>
              <a:t>O </a:t>
            </a:r>
            <a:r>
              <a:rPr lang="en-US" altLang="el-GR" sz="2400" dirty="0" err="1"/>
              <a:t>Dirichlet</a:t>
            </a:r>
            <a:r>
              <a:rPr lang="en-US" altLang="el-GR" sz="2400" dirty="0"/>
              <a:t> (1837) “H </a:t>
            </a:r>
            <a:r>
              <a:rPr lang="el-GR" altLang="el-GR" sz="2400" dirty="0"/>
              <a:t>μεταβλητή ψ είναι συνάρτηση της μεταβλητής χ η οποία ορίζεται στο διάστημα α &lt;χ&lt;β αν σε κάθε τιμή της μεταβλητής χ από αυτό το διάστημα αντιστοιχεί μια μόνη τιμή της μεταβλητής ψ ανεξάρτητα από τη μορφή της αντιστοιχίας»</a:t>
            </a:r>
          </a:p>
          <a:p>
            <a:pPr lvl="1"/>
            <a:r>
              <a:rPr lang="el-GR" altLang="el-GR" sz="2400" dirty="0"/>
              <a:t>Διατηρείται ο όρος μεταβλητή αλλά έχει τη θέση νοητής επιλογής ενός πραγματικού αριθμού</a:t>
            </a:r>
          </a:p>
          <a:p>
            <a:pPr lvl="1"/>
            <a:r>
              <a:rPr lang="el-GR" altLang="el-GR" sz="2400" dirty="0"/>
              <a:t>Εμπεριέχει το συσχετισμό της μορφής πολλά – ένα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έννοιας </a:t>
            </a:r>
            <a:r>
              <a:rPr lang="el-GR" altLang="el-GR" dirty="0" smtClean="0"/>
              <a:t>(3/5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Η συνάρτηση είναι μια ειδική σχέση που προσφέρεται στους υπολογισμούς</a:t>
            </a:r>
          </a:p>
          <a:p>
            <a:pPr lvl="1"/>
            <a:r>
              <a:rPr lang="el-GR" altLang="el-GR" dirty="0"/>
              <a:t>εκτιμούμε ένα μέγεθος ψ το οποίο ανάγεται στην εκτίμηση ενός μεγέθους χ μέσω μιας σχέσης. Το χ μας είναι άμεσα προσπελάσιμο</a:t>
            </a:r>
          </a:p>
          <a:p>
            <a:pPr lvl="1"/>
            <a:r>
              <a:rPr lang="el-GR" altLang="el-GR" dirty="0"/>
              <a:t>Μια μέτρηση ενός μεγέθους έχει πάντα μια τιμή</a:t>
            </a:r>
          </a:p>
          <a:p>
            <a:pPr lvl="1"/>
            <a:r>
              <a:rPr lang="el-GR" altLang="el-GR" dirty="0"/>
              <a:t>η συνάρτηση είναι ένα εργαλείο</a:t>
            </a:r>
          </a:p>
        </p:txBody>
      </p:sp>
    </p:spTree>
    <p:extLst>
      <p:ext uri="{BB962C8B-B14F-4D97-AF65-F5344CB8AC3E}">
        <p14:creationId xmlns:p14="http://schemas.microsoft.com/office/powerpoint/2010/main" val="278748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έννοιας </a:t>
            </a:r>
            <a:r>
              <a:rPr lang="el-GR" altLang="el-GR" dirty="0" smtClean="0"/>
              <a:t>(4/5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l-GR" sz="2800" dirty="0" err="1"/>
              <a:t>Fraenkel</a:t>
            </a:r>
            <a:r>
              <a:rPr lang="en-US" altLang="el-GR" sz="2800" dirty="0"/>
              <a:t> (1966) </a:t>
            </a:r>
            <a:r>
              <a:rPr lang="el-GR" altLang="el-GR" sz="2800" dirty="0"/>
              <a:t>«Η συνάρτηση που χαρακτηρίζει το θερμογράφο είναι </a:t>
            </a:r>
            <a:r>
              <a:rPr lang="el-GR" altLang="el-GR" sz="2800" dirty="0" err="1"/>
              <a:t>μονότιμη</a:t>
            </a:r>
            <a:r>
              <a:rPr lang="el-GR" altLang="el-GR" sz="2800" dirty="0"/>
              <a:t>, για κάθε χρονική στιγμή αντιστοιχεί μια κάποια θερμοκρασία. Αν, οποτεδήποτε, ρωτήσουμε σε ποια χρονική τιμή είχαμε μια συγκεκριμένη θερμοκρασία η απάντηση δίνεται από μια συνάρτηση- Η αντίστροφη της συνάρτησης είναι εν γένει μη </a:t>
            </a:r>
            <a:r>
              <a:rPr lang="el-GR" altLang="el-GR" sz="2800" dirty="0" err="1"/>
              <a:t>μονότιμη</a:t>
            </a:r>
            <a:r>
              <a:rPr lang="el-GR" altLang="el-GR" sz="2800" dirty="0"/>
              <a:t> καθόσον διαφορετικές χρονικές στιγμές μπορεί να έχουν την ίδια θερμοκρασία»</a:t>
            </a:r>
          </a:p>
        </p:txBody>
      </p:sp>
    </p:spTree>
    <p:extLst>
      <p:ext uri="{BB962C8B-B14F-4D97-AF65-F5344CB8AC3E}">
        <p14:creationId xmlns:p14="http://schemas.microsoft.com/office/powerpoint/2010/main" val="188077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Επιστημολογική – ιστορική διάσταση της έννοιας </a:t>
            </a:r>
            <a:r>
              <a:rPr lang="el-GR" altLang="el-GR" dirty="0" smtClean="0"/>
              <a:t>(5/5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Σύγχρονος ορισμός της συνάρτησης δίνεται από τον </a:t>
            </a:r>
            <a:r>
              <a:rPr lang="en-US" altLang="el-GR" sz="2400" dirty="0" err="1"/>
              <a:t>Hausdorff</a:t>
            </a:r>
            <a:r>
              <a:rPr lang="en-US" altLang="el-GR" sz="2400" dirty="0"/>
              <a:t> (1914) </a:t>
            </a:r>
            <a:r>
              <a:rPr lang="el-GR" altLang="el-GR" sz="2400" dirty="0"/>
              <a:t>ο οποίος δίνει τον ορισμό του διατεταγμένου ζεύγους</a:t>
            </a:r>
          </a:p>
          <a:p>
            <a:r>
              <a:rPr lang="el-GR" altLang="el-GR" sz="2400" dirty="0"/>
              <a:t>Η συνάρτηση ως τυπική μαθηματική έννοια ολοκληρώθηκε σχετικώς πρόσφατα.</a:t>
            </a:r>
          </a:p>
        </p:txBody>
      </p:sp>
    </p:spTree>
    <p:extLst>
      <p:ext uri="{BB962C8B-B14F-4D97-AF65-F5344CB8AC3E}">
        <p14:creationId xmlns:p14="http://schemas.microsoft.com/office/powerpoint/2010/main" val="191645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2490</Words>
  <Application>Microsoft Office PowerPoint</Application>
  <PresentationFormat>Προβολή στην οθόνη (4:3)</PresentationFormat>
  <Paragraphs>300</Paragraphs>
  <Slides>44</Slides>
  <Notes>44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44</vt:i4>
      </vt:variant>
    </vt:vector>
  </HeadingPairs>
  <TitlesOfParts>
    <vt:vector size="51" baseType="lpstr">
      <vt:lpstr>ＭＳ Ｐゴシック</vt:lpstr>
      <vt:lpstr>Arial</vt:lpstr>
      <vt:lpstr>Calibri</vt:lpstr>
      <vt:lpstr>Times New Roman</vt:lpstr>
      <vt:lpstr>Wingdings</vt:lpstr>
      <vt:lpstr>Θέμα του Office</vt:lpstr>
      <vt:lpstr>Εικόνα bitmap</vt:lpstr>
      <vt:lpstr>Διδακτική Μαθηματικών ΙΙ</vt:lpstr>
      <vt:lpstr>Περιεχόμενα ενότητας</vt:lpstr>
      <vt:lpstr>Διδακτική Μαθηματικών ΙΙ</vt:lpstr>
      <vt:lpstr>Η διερεύνηση της σκέψης των μαθητών σε συγκεκριμένες μαθηματικές περιοχές</vt:lpstr>
      <vt:lpstr>Επιστημολογική – ιστορική διάσταση της έννοιας (1/5)</vt:lpstr>
      <vt:lpstr>Επιστημολογική – ιστορική διάσταση της έννοιας (2/5)</vt:lpstr>
      <vt:lpstr>Επιστημολογική – ιστορική διάσταση της έννοιας (3/5)</vt:lpstr>
      <vt:lpstr>Επιστημολογική – ιστορική διάσταση της έννοιας (4/5)</vt:lpstr>
      <vt:lpstr>Επιστημολογική – ιστορική διάσταση της έννοιας (5/5)</vt:lpstr>
      <vt:lpstr>Διδακτική διάσταση της έννοιας (1/2)</vt:lpstr>
      <vt:lpstr>Διδακτική διάσταση της έννοιας (2/2)</vt:lpstr>
      <vt:lpstr>Η συνάρτηση ως μεταβολή (1/3)</vt:lpstr>
      <vt:lpstr>Η συνάρτηση ως μεταβολή (2/3)</vt:lpstr>
      <vt:lpstr>Η συνάρτηση ως μεταβολή (3/3)</vt:lpstr>
      <vt:lpstr>Αντιλήψεις μαθητών για τη συνάρτηση</vt:lpstr>
      <vt:lpstr>Παράδειγμα απάντησης μιας μαθήτριας 16 χρονών αναφορικά με την έννοια της συνάρτησης (1/2)</vt:lpstr>
      <vt:lpstr>Παράδειγμα απάντησης μιας μαθήτριας 16 χρονών αναφορικά με την έννοια της συνάρτησης (2/2)</vt:lpstr>
      <vt:lpstr>Ανάλυση της σκέψης της (1/2)</vt:lpstr>
      <vt:lpstr>Ανάλυση της σκέψης της (2/2)</vt:lpstr>
      <vt:lpstr>Συνδέσεις που γίνονται από τα σύμβολα f, f(x) και f(y) (1/2)</vt:lpstr>
      <vt:lpstr>Συνδέσεις που γίνονται από τα σύμβολα f, f(x) και f(y) (2/2)</vt:lpstr>
      <vt:lpstr>Συνδέσεις που έγιναν αναφορικά με τη συναρτησιακή εξίσωση</vt:lpstr>
      <vt:lpstr>Αλλαγές στην κατανόηση της έννοιας της συνάρτησης (1/2) </vt:lpstr>
      <vt:lpstr>Αλλαγές στην κατανόηση της έννοιας της συνάρτησης (2/2) </vt:lpstr>
      <vt:lpstr>Τι μας λένε οι παραπάνω διαπιστώσεις για τη διδασκαλία της συνάρτησης (1/2)</vt:lpstr>
      <vt:lpstr>Τι μας λένε οι παραπάνω διαπιστώσεις για τη διδασκαλία της συνάρτησης (2/2)</vt:lpstr>
      <vt:lpstr>Παραδείγματα εφαρμογών της έννοιας της συνάρτησης (1/2)</vt:lpstr>
      <vt:lpstr>Παραδείγματα εφαρμογών της έννοιας της συνάρτησης (2/2)</vt:lpstr>
      <vt:lpstr>Παρατηρήσεις σχετικά με το τελευταίο ερώτημα και την έννοια της ανίσωσης</vt:lpstr>
      <vt:lpstr>Η συνάρτηση μέσα στην επίλυση προβλήματος</vt:lpstr>
      <vt:lpstr>Ερωτήματα στους μαθητές (Β και Γ Λυκείου) (1/5)</vt:lpstr>
      <vt:lpstr>Ερωτήματα στους μαθητές (Β και Γ Λυκείου) (2/5)</vt:lpstr>
      <vt:lpstr>Ερωτήματα στους μαθητές (Β και Γ Λυκείου) (3/5)</vt:lpstr>
      <vt:lpstr>Ερωτήματα στους μαθητές (Β και Γ Λυκείου) (4/5)</vt:lpstr>
      <vt:lpstr>Ερωτήματα στους μαθητές (Β και Γ Λυκείου) (5/5)</vt:lpstr>
      <vt:lpstr>Συμπεράσματα (1/2)</vt:lpstr>
      <vt:lpstr>Συμπεράσματα (2/2)</vt:lpstr>
      <vt:lpstr>Προαιρετική εργασία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188</cp:revision>
  <dcterms:created xsi:type="dcterms:W3CDTF">2012-09-06T09:03:05Z</dcterms:created>
  <dcterms:modified xsi:type="dcterms:W3CDTF">2015-07-06T00:27:40Z</dcterms:modified>
</cp:coreProperties>
</file>