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7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18" r:id="rId16"/>
    <p:sldId id="290" r:id="rId17"/>
    <p:sldId id="295" r:id="rId18"/>
    <p:sldId id="299" r:id="rId19"/>
    <p:sldId id="292" r:id="rId20"/>
    <p:sldId id="291" r:id="rId21"/>
    <p:sldId id="294" r:id="rId22"/>
    <p:sldId id="293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7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18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22" d="100"/>
          <a:sy n="122" d="100"/>
        </p:scale>
        <p:origin x="7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60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Γ´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Οἰκουμενικὴ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Σύνοδος (431)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Γ´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Οἰκουμενικὴ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Σύνοδος (431)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Γ´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Οἰκουμενικὴ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Σύνοδος (431)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Γ´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Οἰκουμενικὴ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Σύνοδος (431)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Γ´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Οἰκουμενικὴ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Σύνοδος (431)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Γ´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Οἰκουμενικὴ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Σύνοδος (431)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Γ´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Οἰκουμενικὴ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Σύνοδος (431)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Γ´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Οἰκουμενικὴ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Σύνοδος (431)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Γ´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Οἰκουμενικὴ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Σύνοδος (431)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THEOL11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/>
              <a:t>Γενικὴ</a:t>
            </a:r>
            <a:r>
              <a:rPr lang="el-GR" dirty="0"/>
              <a:t> </a:t>
            </a:r>
            <a:r>
              <a:rPr lang="el-GR" dirty="0" err="1"/>
              <a:t>Ἐκκλησιαστικὴ</a:t>
            </a:r>
            <a:r>
              <a:rPr lang="el-GR" dirty="0"/>
              <a:t> </a:t>
            </a:r>
            <a:r>
              <a:rPr lang="el-GR" dirty="0" err="1"/>
              <a:t>Ἱστορία</a:t>
            </a:r>
            <a:r>
              <a:rPr lang="el-GR" dirty="0"/>
              <a:t> Α´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196305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8: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>
                <a:cs typeface="Helvetica" charset="0"/>
                <a:sym typeface="Helvetica" charset="0"/>
              </a:rPr>
              <a:t>Γ´ </a:t>
            </a:r>
            <a:r>
              <a:rPr lang="el-GR" sz="2800" dirty="0" err="1">
                <a:cs typeface="Helvetica" charset="0"/>
                <a:sym typeface="Helvetica" charset="0"/>
              </a:rPr>
              <a:t>Οἰκουμενικὴ</a:t>
            </a:r>
            <a:r>
              <a:rPr lang="el-GR" sz="2800" dirty="0">
                <a:cs typeface="Helvetica" charset="0"/>
                <a:sym typeface="Helvetica" charset="0"/>
              </a:rPr>
              <a:t> Σύνοδος (431)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>
                <a:sym typeface="Helvetica" pitchFamily="2" charset="0"/>
              </a:rPr>
              <a:t>Δρ</a:t>
            </a:r>
            <a:r>
              <a:rPr lang="en-US" sz="2800" dirty="0">
                <a:sym typeface="Helvetica" pitchFamily="2" charset="0"/>
              </a:rPr>
              <a:t>. </a:t>
            </a:r>
            <a:r>
              <a:rPr lang="en-US" sz="2800" dirty="0" err="1">
                <a:sym typeface="Helvetica" pitchFamily="2" charset="0"/>
              </a:rPr>
              <a:t>Ἰωάννης</a:t>
            </a:r>
            <a:r>
              <a:rPr lang="en-US" sz="2800" dirty="0">
                <a:sym typeface="Helvetica" pitchFamily="2" charset="0"/>
              </a:rPr>
              <a:t> </a:t>
            </a:r>
            <a:r>
              <a:rPr lang="en-US" sz="2800" dirty="0" err="1">
                <a:sym typeface="Helvetica" pitchFamily="2" charset="0"/>
              </a:rPr>
              <a:t>Ἀντ</a:t>
            </a:r>
            <a:r>
              <a:rPr lang="en-US" sz="2800" dirty="0">
                <a:sym typeface="Helvetica" pitchFamily="2" charset="0"/>
              </a:rPr>
              <a:t>. Πανα</a:t>
            </a:r>
            <a:r>
              <a:rPr lang="en-US" sz="2800" dirty="0" err="1">
                <a:sym typeface="Helvetica" pitchFamily="2" charset="0"/>
              </a:rPr>
              <a:t>γιωτό</a:t>
            </a:r>
            <a:r>
              <a:rPr lang="en-US" sz="2800" dirty="0">
                <a:sym typeface="Helvetica" pitchFamily="2" charset="0"/>
              </a:rPr>
              <a:t>πουλος</a:t>
            </a:r>
            <a:endParaRPr lang="el-GR" sz="2800" dirty="0">
              <a:sym typeface="Helvetica" pitchFamily="2" charset="0"/>
            </a:endParaRPr>
          </a:p>
          <a:p>
            <a:r>
              <a:rPr lang="en-US" sz="2400" dirty="0" err="1">
                <a:sym typeface="Helvetica" pitchFamily="2" charset="0"/>
              </a:rPr>
              <a:t>Λέκτορ</a:t>
            </a:r>
            <a:r>
              <a:rPr lang="en-US" sz="2400" dirty="0">
                <a:sym typeface="Helvetica" pitchFamily="2" charset="0"/>
              </a:rPr>
              <a:t>ας Γενικῆς Ἐκκλησιαστικῆς Ἱστορίας</a:t>
            </a:r>
          </a:p>
          <a:p>
            <a:r>
              <a:rPr lang="en-US" sz="2800" dirty="0" err="1">
                <a:sym typeface="Helvetica" pitchFamily="2" charset="0"/>
              </a:rPr>
              <a:t>Ἐθνικὸ</a:t>
            </a:r>
            <a:r>
              <a:rPr lang="en-US" sz="2800" dirty="0">
                <a:sym typeface="Helvetica" pitchFamily="2" charset="0"/>
              </a:rPr>
              <a:t> καὶ Καπ</a:t>
            </a:r>
            <a:r>
              <a:rPr lang="en-US" sz="2800" dirty="0" err="1">
                <a:sym typeface="Helvetica" pitchFamily="2" charset="0"/>
              </a:rPr>
              <a:t>οδιστρι</a:t>
            </a:r>
            <a:r>
              <a:rPr lang="en-US" sz="2800" dirty="0">
                <a:sym typeface="Helvetica" pitchFamily="2" charset="0"/>
              </a:rPr>
              <a:t>ακὸ Πανεπιστήμιο Ἀθηνῶν</a:t>
            </a:r>
          </a:p>
          <a:p>
            <a:r>
              <a:rPr lang="en-US" sz="2800" dirty="0" err="1">
                <a:sym typeface="Helvetica" pitchFamily="2" charset="0"/>
              </a:rPr>
              <a:t>Τμῆμ</a:t>
            </a:r>
            <a:r>
              <a:rPr lang="en-US" sz="2800" dirty="0">
                <a:sym typeface="Helvetica" pitchFamily="2" charset="0"/>
              </a:rPr>
              <a:t>α Θεολογίας - Θεολογικὴ </a:t>
            </a:r>
            <a:r>
              <a:rPr lang="en-US" sz="2800" dirty="0" smtClean="0">
                <a:sym typeface="Helvetica" pitchFamily="2" charset="0"/>
              </a:rPr>
              <a:t>Σχολή</a:t>
            </a:r>
            <a:endParaRPr lang="en-US" sz="2800" dirty="0">
              <a:sym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>
            <a:normAutofit fontScale="92500" lnSpcReduction="20000"/>
          </a:bodyPr>
          <a:lstStyle/>
          <a:p>
            <a:pPr marL="5183" indent="0">
              <a:buNone/>
            </a:pP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Θεολογικὴ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ἀντι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πα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ράθεση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στὴν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Κωνστ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ντινού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ολη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Τενέδου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Ἀν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στάσιος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μετέ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ειτ</a:t>
            </a:r>
            <a:r>
              <a:rPr lang="en-US" sz="2000" b="1" dirty="0"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cs typeface="Helvetica" charset="0"/>
                <a:sym typeface="Helvetica" charset="0"/>
              </a:rPr>
              <a:t>Κωνστ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ντινου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όλεως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Πρόκλος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μετέ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ειτ</a:t>
            </a:r>
            <a:r>
              <a:rPr lang="en-US" sz="2000" b="1" dirty="0"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cs typeface="Helvetica" charset="0"/>
                <a:sym typeface="Helvetica" charset="0"/>
              </a:rPr>
              <a:t>Δορυλ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ίου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Εὐσέ</a:t>
            </a:r>
            <a:r>
              <a:rPr lang="en-US" sz="2000" b="1" dirty="0">
                <a:cs typeface="Helvetica" charset="0"/>
                <a:sym typeface="Helvetica" charset="0"/>
              </a:rPr>
              <a:t>β</a:t>
            </a:r>
            <a:r>
              <a:rPr lang="en-US" sz="2000" b="1" dirty="0" err="1">
                <a:cs typeface="Helvetica" charset="0"/>
                <a:sym typeface="Helvetica" charset="0"/>
              </a:rPr>
              <a:t>ιος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Κωνστ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ντινου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όλεως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Νεστόριος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  </a:t>
            </a:r>
            <a:endParaRPr lang="en-US" b="1" dirty="0">
              <a:solidFill>
                <a:srgbClr val="290082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«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Θεοτόκος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»</a:t>
            </a:r>
            <a:endParaRPr lang="en-US" b="1" dirty="0">
              <a:solidFill>
                <a:srgbClr val="290082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392"/>
              </a:spcBef>
              <a:buNone/>
            </a:pPr>
            <a:endParaRPr lang="en-US" b="1" dirty="0">
              <a:solidFill>
                <a:srgbClr val="290082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429: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ἀντ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λλ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γὴ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ἐ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ιστολῶν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,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μέχρι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κ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ὶ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ὁ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Ρώμης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Κελεστίνος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(422-432)</a:t>
            </a:r>
            <a:endParaRPr lang="en-US" b="1" dirty="0"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430: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κ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δίκη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τῆς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θεολογί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τοῦ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Νεστορίου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ἀ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ὸ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τὴ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Σύνοδο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τῆς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Ρώμης</a:t>
            </a:r>
            <a:endParaRPr lang="en-US" b="1" dirty="0"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73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/>
          <a:lstStyle/>
          <a:p>
            <a:pPr marL="5183" indent="0">
              <a:buNone/>
            </a:pP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430: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Σύνοδος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Ἀλεξ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νδρεί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: </a:t>
            </a:r>
            <a:r>
              <a:rPr lang="en-US" b="1" i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Δώδεκ</a:t>
            </a:r>
            <a:r>
              <a:rPr lang="en-US" b="1" i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α </a:t>
            </a:r>
            <a:r>
              <a:rPr lang="en-US" b="1" i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Ἀν</a:t>
            </a:r>
            <a:r>
              <a:rPr lang="en-US" b="1" i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i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θεμ</a:t>
            </a:r>
            <a:r>
              <a:rPr lang="en-US" b="1" i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i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τισμοί</a:t>
            </a:r>
            <a:endParaRPr lang="en-US" b="1" i="1" dirty="0">
              <a:solidFill>
                <a:srgbClr val="2B4714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endParaRPr lang="en-US" b="1" dirty="0">
              <a:solidFill>
                <a:srgbClr val="A40800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 err="1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Ἀντιοχεί</a:t>
            </a: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Ἰωάννης</a:t>
            </a: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 (427-443) 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: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ὑ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ὲρ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τοῦ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ὅρου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«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Θεοτόκος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»,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ἀλλὰ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ἐνστάσεις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στὴ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θεολογί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τοῦ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Κυρίλλου</a:t>
            </a:r>
            <a:endParaRPr lang="en-US" b="1" dirty="0"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0645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Χάρτη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" y="404664"/>
            <a:ext cx="9188313" cy="55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8529" y="6021288"/>
            <a:ext cx="864096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279908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>
            <a:normAutofit fontScale="92500"/>
          </a:bodyPr>
          <a:lstStyle/>
          <a:p>
            <a:pPr marL="5183" indent="0">
              <a:buNone/>
            </a:pP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431: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Σύνοδος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Ἐφέσου</a:t>
            </a:r>
            <a:endParaRPr lang="en-US" b="1" i="1" dirty="0">
              <a:solidFill>
                <a:srgbClr val="2B4714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7 </a:t>
            </a:r>
            <a:r>
              <a:rPr lang="en-US" b="1" dirty="0" err="1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Ἰουνίου</a:t>
            </a: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 431: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ἔν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ρξη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ἐργ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σιῶν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τῆς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Συνόδου</a:t>
            </a:r>
            <a:endParaRPr lang="en-US" b="1" dirty="0"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22 </a:t>
            </a:r>
            <a:r>
              <a:rPr lang="en-US" b="1" dirty="0" err="1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Ἰουνίου</a:t>
            </a: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 431: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ἐ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πα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νέν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ρξη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κ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ὶ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«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ὁλοκλήρωση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»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ἐργ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σιῶν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τῆς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Συνόδου</a:t>
            </a:r>
            <a:endParaRPr lang="en-US" b="1" dirty="0"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26 </a:t>
            </a:r>
            <a:r>
              <a:rPr lang="en-US" b="1" dirty="0" err="1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Ἰουνίου</a:t>
            </a: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 431: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ἄφιξη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ἀν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τολικῶν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ἐ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ισκό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ων</a:t>
            </a:r>
            <a:endParaRPr lang="en-US" b="1" dirty="0"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10 - 22 </a:t>
            </a:r>
            <a:r>
              <a:rPr lang="en-US" b="1" dirty="0" err="1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Ἰουλίου</a:t>
            </a: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 431: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συνεδρίες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μὲ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τὴ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συμμετοχὴ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ἐκ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ροσώ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ων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τῆς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Δύσης</a:t>
            </a:r>
            <a:endParaRPr lang="en-US" b="1" dirty="0"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endParaRPr lang="en-US" b="1" dirty="0"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>
                <a:solidFill>
                  <a:srgbClr val="A40800"/>
                </a:solidFill>
                <a:latin typeface="+mn-lt"/>
                <a:cs typeface="Helvetica" charset="0"/>
                <a:sym typeface="Helvetica" charset="0"/>
              </a:rPr>
              <a:t>433: «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Ὅρος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Δι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λλ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γῶν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»</a:t>
            </a:r>
            <a:endParaRPr lang="en-US" b="1" dirty="0"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5843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/>
          <a:lstStyle/>
          <a:p>
            <a:pPr marL="5183" indent="0">
              <a:buNone/>
            </a:pP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Ὁ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Ἀντιοχεί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Ἰωάννης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Helvetica" charset="0"/>
                <a:sym typeface="Helvetica" charset="0"/>
              </a:rPr>
              <a:t>δέχθηκε</a:t>
            </a:r>
            <a:r>
              <a:rPr lang="en-US" b="1" dirty="0">
                <a:latin typeface="+mn-lt"/>
                <a:cs typeface="Helvetica" charset="0"/>
                <a:sym typeface="Helvetica" charset="0"/>
              </a:rPr>
              <a:t>: </a:t>
            </a:r>
            <a:endParaRPr lang="en-US" b="1" dirty="0"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α)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τὴν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ἀλεξ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νδρινὴ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ἑρμηνεί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α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τοῦ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ὅρου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Θεοτόκος</a:t>
            </a:r>
            <a:endParaRPr lang="en-US" b="1" dirty="0">
              <a:solidFill>
                <a:srgbClr val="2B4714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β)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τὴν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π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ερὶ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δύο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γεννήσεων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τοῦ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Λόγου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τοῦ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Θεοῦ</a:t>
            </a:r>
            <a:endParaRPr lang="en-US" b="1" dirty="0">
              <a:solidFill>
                <a:srgbClr val="2B4714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γ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)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τὴν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κοινο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οίηση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ἰδιωμάτων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δύο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φύσεων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τοῦ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Χριστοῦ</a:t>
            </a:r>
            <a:endParaRPr lang="en-US" b="1" dirty="0">
              <a:solidFill>
                <a:srgbClr val="2B4714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δ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)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τὸν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ἀ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οκλεισμὸ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ἀκρ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ίων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ἀντιοχει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νῶν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θέσεων</a:t>
            </a:r>
            <a:endParaRPr lang="en-US" b="1" i="1" dirty="0">
              <a:solidFill>
                <a:srgbClr val="2B4714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endParaRPr lang="en-US" b="1" dirty="0">
              <a:solidFill>
                <a:srgbClr val="A40800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433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9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  <a:r>
              <a:rPr lang="el-GR" sz="2000" dirty="0" smtClean="0"/>
              <a:t>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</a:t>
            </a:r>
            <a:r>
              <a:rPr lang="el-GR" sz="2000" dirty="0" smtClean="0"/>
              <a:t>Αθηνών </a:t>
            </a:r>
            <a:r>
              <a:rPr lang="en-US" sz="2000" dirty="0" err="1" smtClean="0">
                <a:sym typeface="Helvetica" pitchFamily="2" charset="0"/>
              </a:rPr>
              <a:t>Δρ</a:t>
            </a:r>
            <a:r>
              <a:rPr lang="en-US" sz="2000" dirty="0" smtClean="0">
                <a:sym typeface="Helvetica" pitchFamily="2" charset="0"/>
              </a:rPr>
              <a:t>. </a:t>
            </a:r>
            <a:r>
              <a:rPr lang="en-US" sz="2000" dirty="0" err="1" smtClean="0">
                <a:sym typeface="Helvetica" pitchFamily="2" charset="0"/>
              </a:rPr>
              <a:t>Ἰωάννης</a:t>
            </a:r>
            <a:r>
              <a:rPr lang="en-US" sz="2000" dirty="0" smtClean="0">
                <a:sym typeface="Helvetica" pitchFamily="2" charset="0"/>
              </a:rPr>
              <a:t> </a:t>
            </a:r>
            <a:r>
              <a:rPr lang="en-US" sz="2000" dirty="0" err="1" smtClean="0">
                <a:sym typeface="Helvetica" pitchFamily="2" charset="0"/>
              </a:rPr>
              <a:t>Ἀντ</a:t>
            </a:r>
            <a:r>
              <a:rPr lang="en-US" sz="2000" dirty="0" smtClean="0">
                <a:sym typeface="Helvetica" pitchFamily="2" charset="0"/>
              </a:rPr>
              <a:t>. </a:t>
            </a:r>
            <a:r>
              <a:rPr lang="en-US" sz="2000" dirty="0" err="1" smtClean="0">
                <a:sym typeface="Helvetica" pitchFamily="2" charset="0"/>
              </a:rPr>
              <a:t>Παναγιωτόπουλος</a:t>
            </a:r>
            <a:r>
              <a:rPr lang="el-GR" sz="2000" dirty="0" smtClean="0"/>
              <a:t>. «</a:t>
            </a:r>
            <a:r>
              <a:rPr lang="el-GR" sz="2000" dirty="0" err="1" smtClean="0"/>
              <a:t>Γενικὴ</a:t>
            </a:r>
            <a:r>
              <a:rPr lang="el-GR" sz="2000" dirty="0" smtClean="0"/>
              <a:t> </a:t>
            </a:r>
            <a:r>
              <a:rPr lang="el-GR" sz="2000" dirty="0" err="1" smtClean="0"/>
              <a:t>Ἐκκλησιαστικὴ</a:t>
            </a:r>
            <a:r>
              <a:rPr lang="el-GR" sz="2000" dirty="0" smtClean="0"/>
              <a:t> </a:t>
            </a:r>
            <a:r>
              <a:rPr lang="el-GR" sz="2000" dirty="0" err="1" smtClean="0"/>
              <a:t>Ἱστορία</a:t>
            </a:r>
            <a:r>
              <a:rPr lang="el-GR" sz="2000" dirty="0" smtClean="0"/>
              <a:t> Α´</a:t>
            </a:r>
            <a:r>
              <a:rPr lang="el-GR" sz="2000" dirty="0" smtClean="0"/>
              <a:t>.</a:t>
            </a:r>
            <a:r>
              <a:rPr lang="el-GR" sz="2000" dirty="0">
                <a:cs typeface="Helvetica" charset="0"/>
                <a:sym typeface="Helvetica" charset="0"/>
              </a:rPr>
              <a:t> Γ´ </a:t>
            </a:r>
            <a:r>
              <a:rPr lang="el-GR" sz="2000" dirty="0" err="1">
                <a:cs typeface="Helvetica" charset="0"/>
                <a:sym typeface="Helvetica" charset="0"/>
              </a:rPr>
              <a:t>Οἰκουμενικὴ</a:t>
            </a:r>
            <a:r>
              <a:rPr lang="el-GR" sz="2000" dirty="0">
                <a:cs typeface="Helvetica" charset="0"/>
                <a:sym typeface="Helvetica" charset="0"/>
              </a:rPr>
              <a:t> Σύνοδος (431</a:t>
            </a:r>
            <a:r>
              <a:rPr lang="el-GR" sz="2000" dirty="0" smtClean="0">
                <a:cs typeface="Helvetica" charset="0"/>
                <a:sym typeface="Helvetica" charset="0"/>
              </a:rPr>
              <a:t>)</a:t>
            </a:r>
            <a:r>
              <a:rPr lang="el-GR" sz="2000" dirty="0" smtClean="0"/>
              <a:t>». </a:t>
            </a:r>
            <a:r>
              <a:rPr lang="el-GR" sz="2000" dirty="0" smtClean="0"/>
              <a:t>Έκδοση: 1.0. Αθήνα 201</a:t>
            </a:r>
            <a:r>
              <a:rPr lang="en-US" sz="2000" dirty="0" smtClean="0"/>
              <a:t>5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eclass.uoa.gr/courses/THEOL112/ </a:t>
            </a:r>
            <a:endParaRPr lang="el-GR" sz="2000" dirty="0" smtClean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9824"/>
            <a:ext cx="8229600" cy="1515805"/>
          </a:xfrm>
          <a:ln/>
        </p:spPr>
        <p:txBody>
          <a:bodyPr/>
          <a:lstStyle/>
          <a:p>
            <a:r>
              <a:rPr lang="el-GR" sz="3900" b="1" dirty="0">
                <a:cs typeface="Helvetica" charset="0"/>
                <a:sym typeface="Helvetica" charset="0"/>
              </a:rPr>
              <a:t>Γ´ Οἰκουμενικὴ Σύνοδος (431)</a:t>
            </a:r>
            <a:endParaRPr lang="en-US" sz="39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8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1: </a:t>
            </a:r>
            <a:r>
              <a:rPr lang="en-US" sz="2000" dirty="0" smtClean="0"/>
              <a:t>Copyrighted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sz="2900" b="1" dirty="0">
                <a:solidFill>
                  <a:srgbClr val="9B2C01"/>
                </a:solidFill>
                <a:cs typeface="Zapf Dingbats" charset="0"/>
                <a:sym typeface="Helvetica" charset="0"/>
              </a:rPr>
              <a:t>➢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Ἡ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Α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´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Οἰκουμενικὴ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Σύνοδος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δὲν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διευκρίνησε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τὸν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τρό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π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ο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κ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α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τὰ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τὸν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ὁ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π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οῖο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ἔγινε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ἡ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ἕνωση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θείου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κ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α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ὶ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ἀνθρω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π</a:t>
            </a:r>
            <a:r>
              <a:rPr lang="en-US" sz="2500" b="1" dirty="0" err="1">
                <a:solidFill>
                  <a:srgbClr val="2B4714"/>
                </a:solidFill>
                <a:cs typeface="Helvetica" charset="0"/>
                <a:sym typeface="Helvetica" charset="0"/>
              </a:rPr>
              <a:t>ίνου</a:t>
            </a:r>
            <a:r>
              <a:rPr lang="en-US" sz="2500" b="1" dirty="0">
                <a:solidFill>
                  <a:srgbClr val="2B4714"/>
                </a:solidFill>
                <a:cs typeface="Helvetica" charset="0"/>
                <a:sym typeface="Helvetica" charset="0"/>
              </a:rPr>
              <a:t>.</a:t>
            </a:r>
            <a:endParaRPr lang="en-US" sz="25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rgbClr val="9B2C01"/>
                </a:solidFill>
                <a:cs typeface="Zapf Dingbats" charset="0"/>
                <a:sym typeface="Helvetica" charset="0"/>
              </a:rPr>
              <a:t>➢ 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Ἀνόμοιοι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: </a:t>
            </a:r>
            <a:r>
              <a:rPr lang="en-US" sz="2500" b="1" dirty="0" err="1">
                <a:cs typeface="Helvetica" charset="0"/>
                <a:sym typeface="Helvetica" charset="0"/>
              </a:rPr>
              <a:t>ὁ</a:t>
            </a:r>
            <a:r>
              <a:rPr lang="en-US" sz="2500" b="1" dirty="0"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cs typeface="Helvetica" charset="0"/>
                <a:sym typeface="Helvetica" charset="0"/>
              </a:rPr>
              <a:t>Λόγος</a:t>
            </a:r>
            <a:r>
              <a:rPr lang="en-US" sz="2500" b="1" dirty="0">
                <a:cs typeface="Helvetica" charset="0"/>
                <a:sym typeface="Helvetica" charset="0"/>
              </a:rPr>
              <a:t> π</a:t>
            </a:r>
            <a:r>
              <a:rPr lang="en-US" sz="2500" b="1" dirty="0" err="1">
                <a:cs typeface="Helvetica" charset="0"/>
                <a:sym typeface="Helvetica" charset="0"/>
              </a:rPr>
              <a:t>ροσέλ</a:t>
            </a:r>
            <a:r>
              <a:rPr lang="en-US" sz="2500" b="1" dirty="0">
                <a:cs typeface="Helvetica" charset="0"/>
                <a:sym typeface="Helvetica" charset="0"/>
              </a:rPr>
              <a:t>αβ</a:t>
            </a:r>
            <a:r>
              <a:rPr lang="en-US" sz="2500" b="1" dirty="0" err="1">
                <a:cs typeface="Helvetica" charset="0"/>
                <a:sym typeface="Helvetica" charset="0"/>
              </a:rPr>
              <a:t>ε</a:t>
            </a:r>
            <a:r>
              <a:rPr lang="en-US" sz="2500" b="1" dirty="0"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cs typeface="Helvetica" charset="0"/>
                <a:sym typeface="Helvetica" charset="0"/>
              </a:rPr>
              <a:t>μόνο</a:t>
            </a:r>
            <a:r>
              <a:rPr lang="en-US" sz="2500" b="1" dirty="0">
                <a:cs typeface="Helvetica" charset="0"/>
                <a:sym typeface="Helvetica" charset="0"/>
              </a:rPr>
              <a:t> «</a:t>
            </a:r>
            <a:r>
              <a:rPr lang="en-US" sz="2500" b="1" dirty="0" err="1">
                <a:cs typeface="Helvetica" charset="0"/>
                <a:sym typeface="Helvetica" charset="0"/>
              </a:rPr>
              <a:t>ἄψυχο</a:t>
            </a:r>
            <a:r>
              <a:rPr lang="en-US" sz="2500" b="1" dirty="0"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cs typeface="Helvetica" charset="0"/>
                <a:sym typeface="Helvetica" charset="0"/>
              </a:rPr>
              <a:t>σῶμ</a:t>
            </a:r>
            <a:r>
              <a:rPr lang="en-US" sz="2500" b="1" dirty="0">
                <a:cs typeface="Helvetica" charset="0"/>
                <a:sym typeface="Helvetica" charset="0"/>
              </a:rPr>
              <a:t>α», </a:t>
            </a:r>
            <a:r>
              <a:rPr lang="en-US" sz="2500" b="1" dirty="0" err="1">
                <a:cs typeface="Helvetica" charset="0"/>
                <a:sym typeface="Helvetica" charset="0"/>
              </a:rPr>
              <a:t>ἀν</a:t>
            </a:r>
            <a:r>
              <a:rPr lang="en-US" sz="2500" b="1" dirty="0">
                <a:cs typeface="Helvetica" charset="0"/>
                <a:sym typeface="Helvetica" charset="0"/>
              </a:rPr>
              <a:t>απ</a:t>
            </a:r>
            <a:r>
              <a:rPr lang="en-US" sz="2500" b="1" dirty="0" err="1">
                <a:cs typeface="Helvetica" charset="0"/>
                <a:sym typeface="Helvetica" charset="0"/>
              </a:rPr>
              <a:t>λήρωσε</a:t>
            </a:r>
            <a:r>
              <a:rPr lang="en-US" sz="2500" b="1" dirty="0"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cs typeface="Helvetica" charset="0"/>
                <a:sym typeface="Helvetica" charset="0"/>
              </a:rPr>
              <a:t>στὸν</a:t>
            </a:r>
            <a:r>
              <a:rPr lang="en-US" sz="2500" b="1" dirty="0"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cs typeface="Helvetica" charset="0"/>
                <a:sym typeface="Helvetica" charset="0"/>
              </a:rPr>
              <a:t>ἄνθρω</a:t>
            </a:r>
            <a:r>
              <a:rPr lang="en-US" sz="2500" b="1" dirty="0">
                <a:cs typeface="Helvetica" charset="0"/>
                <a:sym typeface="Helvetica" charset="0"/>
              </a:rPr>
              <a:t>π</a:t>
            </a:r>
            <a:r>
              <a:rPr lang="en-US" sz="2500" b="1" dirty="0" err="1">
                <a:cs typeface="Helvetica" charset="0"/>
                <a:sym typeface="Helvetica" charset="0"/>
              </a:rPr>
              <a:t>ο</a:t>
            </a:r>
            <a:r>
              <a:rPr lang="en-US" sz="2500" b="1" dirty="0"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cs typeface="Helvetica" charset="0"/>
                <a:sym typeface="Helvetica" charset="0"/>
              </a:rPr>
              <a:t>τὴν</a:t>
            </a:r>
            <a:r>
              <a:rPr lang="en-US" sz="2500" b="1" dirty="0"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cs typeface="Helvetica" charset="0"/>
                <a:sym typeface="Helvetica" charset="0"/>
              </a:rPr>
              <a:t>ψυχή</a:t>
            </a:r>
            <a:r>
              <a:rPr lang="en-US" sz="2500" b="1" dirty="0">
                <a:cs typeface="Helvetica" charset="0"/>
                <a:sym typeface="Helvetica" charset="0"/>
              </a:rPr>
              <a:t>, </a:t>
            </a:r>
            <a:r>
              <a:rPr lang="en-US" sz="2500" b="1" dirty="0" err="1">
                <a:cs typeface="Helvetica" charset="0"/>
                <a:sym typeface="Helvetica" charset="0"/>
              </a:rPr>
              <a:t>γιὰ</a:t>
            </a:r>
            <a:r>
              <a:rPr lang="en-US" sz="2500" b="1" dirty="0"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cs typeface="Helvetica" charset="0"/>
                <a:sym typeface="Helvetica" charset="0"/>
              </a:rPr>
              <a:t>νὰ</a:t>
            </a:r>
            <a:r>
              <a:rPr lang="en-US" sz="2500" b="1" dirty="0"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cs typeface="Helvetica" charset="0"/>
                <a:sym typeface="Helvetica" charset="0"/>
              </a:rPr>
              <a:t>ἐξηγήσουν</a:t>
            </a:r>
            <a:r>
              <a:rPr lang="en-US" sz="2500" b="1" dirty="0"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cs typeface="Helvetica" charset="0"/>
                <a:sym typeface="Helvetica" charset="0"/>
              </a:rPr>
              <a:t>τὰ</a:t>
            </a:r>
            <a:r>
              <a:rPr lang="en-US" sz="2500" b="1" dirty="0">
                <a:cs typeface="Helvetica" charset="0"/>
                <a:sym typeface="Helvetica" charset="0"/>
              </a:rPr>
              <a:t> </a:t>
            </a:r>
            <a:r>
              <a:rPr lang="en-US" sz="2500" b="1" u="sng" dirty="0" err="1">
                <a:solidFill>
                  <a:srgbClr val="B7B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  <a:sym typeface="Helvetica" charset="0"/>
              </a:rPr>
              <a:t>ἀδιά</a:t>
            </a:r>
            <a:r>
              <a:rPr lang="en-US" sz="2500" b="1" u="sng" dirty="0">
                <a:solidFill>
                  <a:srgbClr val="B7B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  <a:sym typeface="Helvetica" charset="0"/>
              </a:rPr>
              <a:t>β</a:t>
            </a:r>
            <a:r>
              <a:rPr lang="en-US" sz="2500" b="1" u="sng" dirty="0" err="1">
                <a:solidFill>
                  <a:srgbClr val="B7B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  <a:sym typeface="Helvetica" charset="0"/>
              </a:rPr>
              <a:t>λητ</a:t>
            </a:r>
            <a:r>
              <a:rPr lang="en-US" sz="2500" b="1" u="sng" dirty="0">
                <a:solidFill>
                  <a:srgbClr val="B7B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  <a:sym typeface="Helvetica" charset="0"/>
              </a:rPr>
              <a:t>α π</a:t>
            </a:r>
            <a:r>
              <a:rPr lang="en-US" sz="2500" b="1" u="sng" dirty="0" err="1">
                <a:solidFill>
                  <a:srgbClr val="B7B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  <a:sym typeface="Helvetica" charset="0"/>
              </a:rPr>
              <a:t>άθη</a:t>
            </a:r>
            <a:r>
              <a:rPr lang="en-US" sz="2500" b="1" dirty="0">
                <a:cs typeface="Helvetica" charset="0"/>
                <a:sym typeface="Helvetica" charset="0"/>
              </a:rPr>
              <a:t>.</a:t>
            </a:r>
            <a:endParaRPr lang="en-US" sz="29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rgbClr val="9B2C01"/>
                </a:solidFill>
                <a:cs typeface="Zapf Dingbats" charset="0"/>
                <a:sym typeface="Helvetica" charset="0"/>
              </a:rPr>
              <a:t>➢ 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έρρι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ὄχι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μόνο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τὴ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700" b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φυσικὴ</a:t>
            </a:r>
            <a:r>
              <a:rPr lang="en-US" sz="2700" b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700" b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θεότητ</a:t>
            </a:r>
            <a:r>
              <a:rPr lang="en-US" sz="2700" b="1" dirty="0">
                <a:solidFill>
                  <a:srgbClr val="290082"/>
                </a:solidFill>
                <a:cs typeface="Helvetica" charset="0"/>
                <a:sym typeface="Helvetica" charset="0"/>
              </a:rPr>
              <a:t>α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, 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ἀλλὰ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ὶ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τὴν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700" b="1" dirty="0">
                <a:solidFill>
                  <a:srgbClr val="290082"/>
                </a:solidFill>
                <a:cs typeface="Helvetica" charset="0"/>
                <a:sym typeface="Helvetica" charset="0"/>
              </a:rPr>
              <a:t>π</a:t>
            </a:r>
            <a:r>
              <a:rPr lang="en-US" sz="2700" b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ληρότητ</a:t>
            </a:r>
            <a:r>
              <a:rPr lang="en-US" sz="2700" b="1" dirty="0">
                <a:solidFill>
                  <a:srgbClr val="290082"/>
                </a:solidFill>
                <a:cs typeface="Helvetica" charset="0"/>
                <a:sym typeface="Helvetica" charset="0"/>
              </a:rPr>
              <a:t>α </a:t>
            </a:r>
            <a:r>
              <a:rPr lang="en-US" sz="2700" b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τῆς</a:t>
            </a:r>
            <a:r>
              <a:rPr lang="en-US" sz="2700" b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700" b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ἀνθρω</a:t>
            </a:r>
            <a:r>
              <a:rPr lang="en-US" sz="2700" b="1" dirty="0">
                <a:solidFill>
                  <a:srgbClr val="290082"/>
                </a:solidFill>
                <a:cs typeface="Helvetica" charset="0"/>
                <a:sym typeface="Helvetica" charset="0"/>
              </a:rPr>
              <a:t>π</a:t>
            </a:r>
            <a:r>
              <a:rPr lang="en-US" sz="2700" b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ότητ</a:t>
            </a:r>
            <a:r>
              <a:rPr lang="en-US" sz="2700" b="1" dirty="0">
                <a:solidFill>
                  <a:srgbClr val="290082"/>
                </a:solidFill>
                <a:cs typeface="Helvetica" charset="0"/>
                <a:sym typeface="Helvetica" charset="0"/>
              </a:rPr>
              <a:t>α</a:t>
            </a:r>
            <a:r>
              <a:rPr lang="en-US" sz="2700" b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ς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τοῦ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5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Χριστοῦ</a:t>
            </a:r>
            <a:r>
              <a:rPr lang="en-US" sz="25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!</a:t>
            </a:r>
            <a:endParaRPr lang="en-US" sz="25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39670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Ἀ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ολιν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ρισμός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.</a:t>
            </a:r>
            <a:endParaRPr lang="en-US" sz="2000" dirty="0">
              <a:sym typeface="Helvetica" charset="0"/>
            </a:endParaRPr>
          </a:p>
          <a:p>
            <a:pPr marL="0" indent="0"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Δύο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ολινάριοι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2350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361: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Λ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οδικεί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Ἀ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ολινάριος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(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ὁ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Μικρός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)</a:t>
            </a:r>
            <a:endParaRPr lang="en-US" b="1" dirty="0">
              <a:solidFill>
                <a:srgbClr val="290082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r>
              <a:rPr lang="en-US" sz="2000" b="1" dirty="0"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cs typeface="Zapf Dingbats" charset="0"/>
                <a:sym typeface="Helvetica" charset="0"/>
              </a:rPr>
              <a:t>ὑ</a:t>
            </a:r>
            <a:r>
              <a:rPr lang="en-US" sz="2000" b="1" dirty="0">
                <a:cs typeface="Zapf Dingbats" charset="0"/>
                <a:sym typeface="Helvetica" charset="0"/>
              </a:rPr>
              <a:t>π</a:t>
            </a:r>
            <a:r>
              <a:rPr lang="en-US" sz="2000" b="1" dirty="0" err="1">
                <a:cs typeface="Zapf Dingbats" charset="0"/>
                <a:sym typeface="Helvetica" charset="0"/>
              </a:rPr>
              <a:t>οστηρικτὴς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τοῦ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Ἀντιοχεί</a:t>
            </a:r>
            <a:r>
              <a:rPr lang="en-US" sz="2000" b="1" dirty="0">
                <a:cs typeface="Zapf Dingbats" charset="0"/>
                <a:sym typeface="Helvetica" charset="0"/>
              </a:rPr>
              <a:t>α</a:t>
            </a:r>
            <a:r>
              <a:rPr lang="en-US" sz="2000" b="1" dirty="0" err="1">
                <a:cs typeface="Zapf Dingbats" charset="0"/>
                <a:sym typeface="Helvetica" charset="0"/>
              </a:rPr>
              <a:t>ς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Εὐστ</a:t>
            </a:r>
            <a:r>
              <a:rPr lang="en-US" sz="2000" b="1" dirty="0">
                <a:cs typeface="Zapf Dingbats" charset="0"/>
                <a:sym typeface="Helvetica" charset="0"/>
              </a:rPr>
              <a:t>α</a:t>
            </a:r>
            <a:r>
              <a:rPr lang="en-US" sz="2000" b="1" dirty="0" err="1">
                <a:cs typeface="Zapf Dingbats" charset="0"/>
                <a:sym typeface="Helvetica" charset="0"/>
              </a:rPr>
              <a:t>θίου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r>
              <a:rPr lang="en-US" sz="2000" b="1" dirty="0"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cs typeface="Zapf Dingbats" charset="0"/>
                <a:sym typeface="Helvetica" charset="0"/>
              </a:rPr>
              <a:t>ἀντιμετώ</a:t>
            </a:r>
            <a:r>
              <a:rPr lang="en-US" sz="2000" b="1" dirty="0">
                <a:cs typeface="Zapf Dingbats" charset="0"/>
                <a:sym typeface="Helvetica" charset="0"/>
              </a:rPr>
              <a:t>π</a:t>
            </a:r>
            <a:r>
              <a:rPr lang="en-US" sz="2000" b="1" dirty="0" err="1">
                <a:cs typeface="Zapf Dingbats" charset="0"/>
                <a:sym typeface="Helvetica" charset="0"/>
              </a:rPr>
              <a:t>ισε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τὶς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θέσεις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τῶν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Ἀνομοίων</a:t>
            </a:r>
            <a:r>
              <a:rPr lang="en-US" sz="2000" b="1" dirty="0">
                <a:cs typeface="Zapf Dingbats" charset="0"/>
                <a:sym typeface="Helvetica" charset="0"/>
              </a:rPr>
              <a:t> (</a:t>
            </a:r>
            <a:r>
              <a:rPr lang="en-US" sz="2000" b="1" dirty="0" err="1">
                <a:cs typeface="Zapf Dingbats" charset="0"/>
                <a:sym typeface="Helvetica" charset="0"/>
              </a:rPr>
              <a:t>μετὰ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τὸ</a:t>
            </a:r>
            <a:r>
              <a:rPr lang="en-US" sz="2000" b="1" dirty="0">
                <a:cs typeface="Zapf Dingbats" charset="0"/>
                <a:sym typeface="Helvetica" charset="0"/>
              </a:rPr>
              <a:t> 360)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r>
              <a:rPr lang="en-US" sz="2000" b="1" dirty="0"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cs typeface="Zapf Dingbats" charset="0"/>
                <a:sym typeface="Helvetica" charset="0"/>
              </a:rPr>
              <a:t>ὑ</a:t>
            </a:r>
            <a:r>
              <a:rPr lang="en-US" sz="2000" b="1" dirty="0">
                <a:cs typeface="Zapf Dingbats" charset="0"/>
                <a:sym typeface="Helvetica" charset="0"/>
              </a:rPr>
              <a:t>π</a:t>
            </a:r>
            <a:r>
              <a:rPr lang="en-US" sz="2000" b="1" dirty="0" err="1">
                <a:cs typeface="Zapf Dingbats" charset="0"/>
                <a:sym typeface="Helvetica" charset="0"/>
              </a:rPr>
              <a:t>οστήριξε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τὴν</a:t>
            </a:r>
            <a:r>
              <a:rPr lang="en-US" sz="2000" b="1" dirty="0">
                <a:cs typeface="Zapf Dingbats" charset="0"/>
                <a:sym typeface="Helvetica" charset="0"/>
              </a:rPr>
              <a:t> π</a:t>
            </a:r>
            <a:r>
              <a:rPr lang="en-US" sz="2000" b="1" dirty="0" err="1">
                <a:cs typeface="Zapf Dingbats" charset="0"/>
                <a:sym typeface="Helvetica" charset="0"/>
              </a:rPr>
              <a:t>ληρότητ</a:t>
            </a:r>
            <a:r>
              <a:rPr lang="en-US" sz="2000" b="1" dirty="0">
                <a:cs typeface="Zapf Dingbats" charset="0"/>
                <a:sym typeface="Helvetica" charset="0"/>
              </a:rPr>
              <a:t>α </a:t>
            </a:r>
            <a:r>
              <a:rPr lang="en-US" sz="2000" b="1" dirty="0" err="1">
                <a:cs typeface="Zapf Dingbats" charset="0"/>
                <a:sym typeface="Helvetica" charset="0"/>
              </a:rPr>
              <a:t>τῆς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θεί</a:t>
            </a:r>
            <a:r>
              <a:rPr lang="en-US" sz="2000" b="1" dirty="0">
                <a:cs typeface="Zapf Dingbats" charset="0"/>
                <a:sym typeface="Helvetica" charset="0"/>
              </a:rPr>
              <a:t>α</a:t>
            </a:r>
            <a:r>
              <a:rPr lang="en-US" sz="2000" b="1" dirty="0" err="1">
                <a:cs typeface="Zapf Dingbats" charset="0"/>
                <a:sym typeface="Helvetica" charset="0"/>
              </a:rPr>
              <a:t>ς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φύσεως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τοῦ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Χριστοῦ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r>
              <a:rPr lang="en-US" sz="1800" b="1" dirty="0">
                <a:cs typeface="Helvetica" charset="0"/>
                <a:sym typeface="Helvetica" charset="0"/>
              </a:rPr>
              <a:t>π</a:t>
            </a:r>
            <a:r>
              <a:rPr lang="en-US" sz="1800" b="1" dirty="0" err="1">
                <a:cs typeface="Helvetica" charset="0"/>
                <a:sym typeface="Helvetica" charset="0"/>
              </a:rPr>
              <a:t>λ</a:t>
            </a:r>
            <a:r>
              <a:rPr lang="en-US" sz="1800" b="1" dirty="0">
                <a:cs typeface="Helvetica" charset="0"/>
                <a:sym typeface="Helvetica" charset="0"/>
              </a:rPr>
              <a:t>α</a:t>
            </a:r>
            <a:r>
              <a:rPr lang="en-US" sz="1800" b="1" dirty="0" err="1">
                <a:cs typeface="Helvetica" charset="0"/>
                <a:sym typeface="Helvetica" charset="0"/>
              </a:rPr>
              <a:t>τωνικὴ</a:t>
            </a:r>
            <a:r>
              <a:rPr lang="en-US" sz="1800" b="1" dirty="0">
                <a:cs typeface="Helvetica" charset="0"/>
                <a:sym typeface="Helvetica" charset="0"/>
              </a:rPr>
              <a:t> </a:t>
            </a:r>
            <a:r>
              <a:rPr lang="en-US" sz="1800" b="1" dirty="0" err="1">
                <a:cs typeface="Helvetica" charset="0"/>
                <a:sym typeface="Helvetica" charset="0"/>
              </a:rPr>
              <a:t>ἀ</a:t>
            </a:r>
            <a:r>
              <a:rPr lang="en-US" sz="1800" b="1" dirty="0">
                <a:cs typeface="Helvetica" charset="0"/>
                <a:sym typeface="Helvetica" charset="0"/>
              </a:rPr>
              <a:t>π</a:t>
            </a:r>
            <a:r>
              <a:rPr lang="en-US" sz="1800" b="1" dirty="0" err="1">
                <a:cs typeface="Helvetica" charset="0"/>
                <a:sym typeface="Helvetica" charset="0"/>
              </a:rPr>
              <a:t>οδοχή</a:t>
            </a:r>
            <a:r>
              <a:rPr lang="en-US" sz="1800" b="1" dirty="0">
                <a:cs typeface="Helvetica" charset="0"/>
                <a:sym typeface="Helvetica" charset="0"/>
              </a:rPr>
              <a:t>: </a:t>
            </a:r>
            <a:r>
              <a:rPr lang="en-US" sz="1800" b="1" i="1" dirty="0" err="1">
                <a:cs typeface="Helvetica" charset="0"/>
                <a:sym typeface="Helvetica" charset="0"/>
              </a:rPr>
              <a:t>λογικὴ</a:t>
            </a:r>
            <a:r>
              <a:rPr lang="en-US" sz="1800" b="1" i="1" dirty="0">
                <a:cs typeface="Helvetica" charset="0"/>
                <a:sym typeface="Helvetica" charset="0"/>
              </a:rPr>
              <a:t> </a:t>
            </a:r>
            <a:r>
              <a:rPr lang="en-US" sz="1800" b="1" i="1" dirty="0" err="1">
                <a:cs typeface="Helvetica" charset="0"/>
                <a:sym typeface="Helvetica" charset="0"/>
              </a:rPr>
              <a:t>κ</a:t>
            </a:r>
            <a:r>
              <a:rPr lang="en-US" sz="1800" b="1" i="1" dirty="0">
                <a:cs typeface="Helvetica" charset="0"/>
                <a:sym typeface="Helvetica" charset="0"/>
              </a:rPr>
              <a:t>α</a:t>
            </a:r>
            <a:r>
              <a:rPr lang="en-US" sz="1800" b="1" i="1" dirty="0" err="1">
                <a:cs typeface="Helvetica" charset="0"/>
                <a:sym typeface="Helvetica" charset="0"/>
              </a:rPr>
              <a:t>ὶ</a:t>
            </a:r>
            <a:r>
              <a:rPr lang="en-US" sz="1800" b="1" i="1" dirty="0">
                <a:cs typeface="Helvetica" charset="0"/>
                <a:sym typeface="Helvetica" charset="0"/>
              </a:rPr>
              <a:t> </a:t>
            </a:r>
            <a:r>
              <a:rPr lang="en-US" sz="1800" b="1" i="1" dirty="0" err="1">
                <a:cs typeface="Helvetica" charset="0"/>
                <a:sym typeface="Helvetica" charset="0"/>
              </a:rPr>
              <a:t>ἄλογη</a:t>
            </a:r>
            <a:r>
              <a:rPr lang="en-US" sz="1800" b="1" i="1" dirty="0">
                <a:cs typeface="Helvetica" charset="0"/>
                <a:sym typeface="Helvetica" charset="0"/>
              </a:rPr>
              <a:t> </a:t>
            </a:r>
            <a:r>
              <a:rPr lang="en-US" sz="1800" b="1" i="1" dirty="0" err="1">
                <a:cs typeface="Helvetica" charset="0"/>
                <a:sym typeface="Helvetica" charset="0"/>
              </a:rPr>
              <a:t>ψυχή</a:t>
            </a:r>
            <a:endParaRPr lang="en-US" sz="18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2350"/>
              </a:spcBef>
              <a:buNone/>
            </a:pP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Φιλοσοφικὲς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πα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ρ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δοχές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:</a:t>
            </a:r>
            <a:endParaRPr lang="en-US" b="1" dirty="0">
              <a:solidFill>
                <a:srgbClr val="290082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497510" lvl="1" indent="0">
              <a:spcBef>
                <a:spcPts val="522"/>
              </a:spcBef>
              <a:buNone/>
            </a:pPr>
            <a:r>
              <a:rPr lang="en-US" sz="2000" b="1" dirty="0">
                <a:cs typeface="Helvetica" charset="0"/>
                <a:sym typeface="Helvetica" charset="0"/>
              </a:rPr>
              <a:t>«</a:t>
            </a:r>
            <a:r>
              <a:rPr lang="en-US" sz="2000" b="1" dirty="0" err="1">
                <a:cs typeface="Helvetica" charset="0"/>
                <a:sym typeface="Helvetica" charset="0"/>
              </a:rPr>
              <a:t>δύο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τέλει</a:t>
            </a:r>
            <a:r>
              <a:rPr lang="en-US" sz="2000" b="1" dirty="0"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cs typeface="Helvetica" charset="0"/>
                <a:sym typeface="Helvetica" charset="0"/>
              </a:rPr>
              <a:t>ἐν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γενέσθ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ι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οὐ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δύν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τ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ι</a:t>
            </a:r>
            <a:r>
              <a:rPr lang="en-US" sz="2000" b="1" dirty="0">
                <a:cs typeface="Helvetica" charset="0"/>
                <a:sym typeface="Helvetica" charset="0"/>
              </a:rPr>
              <a:t>»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497510" lvl="1" indent="0">
              <a:buNone/>
            </a:pPr>
            <a:r>
              <a:rPr lang="en-US" sz="2000" b="1" dirty="0">
                <a:cs typeface="Helvetica" charset="0"/>
                <a:sym typeface="Helvetica" charset="0"/>
              </a:rPr>
              <a:t>«</a:t>
            </a:r>
            <a:r>
              <a:rPr lang="en-US" sz="2000" b="1" dirty="0" err="1">
                <a:cs typeface="Helvetica" charset="0"/>
                <a:sym typeface="Helvetica" charset="0"/>
              </a:rPr>
              <a:t>ἡ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οδοχὴ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στὸν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Χριστὸ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δύο</a:t>
            </a:r>
            <a:r>
              <a:rPr lang="en-US" sz="2000" b="1" dirty="0"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cs typeface="Helvetica" charset="0"/>
                <a:sym typeface="Helvetica" charset="0"/>
              </a:rPr>
              <a:t>λήρων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φύσεων</a:t>
            </a:r>
            <a:r>
              <a:rPr lang="en-US" sz="2000" b="1" dirty="0">
                <a:cs typeface="Helvetica" charset="0"/>
                <a:sym typeface="Helvetica" charset="0"/>
              </a:rPr>
              <a:t>, </a:t>
            </a:r>
            <a:r>
              <a:rPr lang="en-US" sz="2000" b="1" dirty="0" err="1"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θεί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ἀνθρω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ίνης</a:t>
            </a:r>
            <a:r>
              <a:rPr lang="en-US" sz="2000" b="1" dirty="0">
                <a:cs typeface="Helvetica" charset="0"/>
                <a:sym typeface="Helvetica" charset="0"/>
              </a:rPr>
              <a:t>, </a:t>
            </a:r>
            <a:r>
              <a:rPr lang="en-US" sz="2000" b="1" dirty="0" err="1">
                <a:cs typeface="Helvetica" charset="0"/>
                <a:sym typeface="Helvetica" charset="0"/>
              </a:rPr>
              <a:t>συνε</a:t>
            </a:r>
            <a:r>
              <a:rPr lang="en-US" sz="2000" b="1" dirty="0">
                <a:cs typeface="Helvetica" charset="0"/>
                <a:sym typeface="Helvetica" charset="0"/>
              </a:rPr>
              <a:t>πα</a:t>
            </a:r>
            <a:r>
              <a:rPr lang="en-US" sz="2000" b="1" dirty="0" err="1">
                <a:cs typeface="Helvetica" charset="0"/>
                <a:sym typeface="Helvetica" charset="0"/>
              </a:rPr>
              <a:t>γότ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ἀν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γκ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στικὰ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τὴν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οδοχὴ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δύο</a:t>
            </a:r>
            <a:r>
              <a:rPr lang="en-US" sz="2000" b="1" dirty="0"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cs typeface="Helvetica" charset="0"/>
                <a:sym typeface="Helvetica" charset="0"/>
              </a:rPr>
              <a:t>ροσώ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ων</a:t>
            </a:r>
            <a:r>
              <a:rPr lang="en-US" sz="2000" b="1" dirty="0">
                <a:cs typeface="Helvetica" charset="0"/>
                <a:sym typeface="Helvetica" charset="0"/>
              </a:rPr>
              <a:t>»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4295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Ἀ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ολινάριος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(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ὁ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Μικρός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):</a:t>
            </a:r>
            <a:endParaRPr lang="en-US" sz="2000" dirty="0">
              <a:sym typeface="Helvetica" charset="0"/>
            </a:endParaRPr>
          </a:p>
          <a:p>
            <a:pPr marL="0" indent="0">
              <a:buNone/>
            </a:pPr>
            <a:r>
              <a:rPr lang="en-US" sz="2000" b="1" dirty="0">
                <a:cs typeface="Helvetica" charset="0"/>
                <a:sym typeface="Helvetica" charset="0"/>
              </a:rPr>
              <a:t>«</a:t>
            </a:r>
            <a:r>
              <a:rPr lang="en-US" sz="2000" b="1" dirty="0" err="1">
                <a:cs typeface="Helvetica" charset="0"/>
                <a:sym typeface="Helvetica" charset="0"/>
              </a:rPr>
              <a:t>Ὁ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Υἱὸς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Λόγος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τοῦ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Θεοῦ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τὰ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τὴν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ἐν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νθρώ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ιση</a:t>
            </a:r>
            <a:r>
              <a:rPr lang="en-US" sz="2000" b="1" dirty="0"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cs typeface="Helvetica" charset="0"/>
                <a:sym typeface="Helvetica" charset="0"/>
              </a:rPr>
              <a:t>ροσέλ</a:t>
            </a:r>
            <a:r>
              <a:rPr lang="en-US" sz="2000" b="1" dirty="0">
                <a:cs typeface="Helvetica" charset="0"/>
                <a:sym typeface="Helvetica" charset="0"/>
              </a:rPr>
              <a:t>αβ</a:t>
            </a:r>
            <a:r>
              <a:rPr lang="en-US" sz="2000" b="1" dirty="0" err="1">
                <a:cs typeface="Helvetica" charset="0"/>
                <a:sym typeface="Helvetica" charset="0"/>
              </a:rPr>
              <a:t>ε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μόνο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τὸ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σῶμ</a:t>
            </a:r>
            <a:r>
              <a:rPr lang="en-US" sz="2000" b="1" dirty="0"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τὴν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ἄλογη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ψυχὴ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τοῦ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ἀνθρώ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ου</a:t>
            </a:r>
            <a:r>
              <a:rPr lang="en-US" sz="2000" b="1" dirty="0">
                <a:cs typeface="Helvetica" charset="0"/>
                <a:sym typeface="Helvetica" charset="0"/>
              </a:rPr>
              <a:t>, </a:t>
            </a:r>
            <a:r>
              <a:rPr lang="en-US" sz="2000" b="1" dirty="0" err="1">
                <a:cs typeface="Helvetica" charset="0"/>
                <a:sym typeface="Helvetica" charset="0"/>
              </a:rPr>
              <a:t>τὴ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δὲ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θέση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λογικῆς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ψυχῆς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ἢ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τοῦ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νοῦ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τέλ</a:t>
            </a:r>
            <a:r>
              <a:rPr lang="en-US" sz="2000" b="1" dirty="0">
                <a:cs typeface="Helvetica" charset="0"/>
                <a:sym typeface="Helvetica" charset="0"/>
              </a:rPr>
              <a:t>αβ</a:t>
            </a:r>
            <a:r>
              <a:rPr lang="en-US" sz="2000" b="1" dirty="0" err="1">
                <a:cs typeface="Helvetica" charset="0"/>
                <a:sym typeface="Helvetica" charset="0"/>
              </a:rPr>
              <a:t>ε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ὁ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θεῖος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Λόγος</a:t>
            </a:r>
            <a:r>
              <a:rPr lang="en-US" sz="2000" b="1" dirty="0">
                <a:cs typeface="Helvetica" charset="0"/>
                <a:sym typeface="Helvetica" charset="0"/>
              </a:rPr>
              <a:t>»  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endParaRPr lang="en-US" b="1" i="1" dirty="0">
              <a:solidFill>
                <a:srgbClr val="430A1F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Οὐ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δύο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φύσεις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τὸν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ἕν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α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Θεόν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,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ἀλλὰ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μί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ν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φύσιν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τοῦ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Θεοῦ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Λόγου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σεσ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ρκωμένην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κ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ὶ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π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ροσκυνουμένην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μετὰ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τῆς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σ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ρκὸς</a:t>
            </a:r>
            <a:r>
              <a:rPr lang="en-US" b="1" i="1" dirty="0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 α</a:t>
            </a:r>
            <a:r>
              <a:rPr lang="en-US" b="1" i="1" dirty="0" err="1">
                <a:solidFill>
                  <a:srgbClr val="430A1F"/>
                </a:solidFill>
                <a:latin typeface="+mn-lt"/>
                <a:cs typeface="Helvetica" charset="0"/>
                <a:sym typeface="Helvetica" charset="0"/>
              </a:rPr>
              <a:t>ὐτοῦ</a:t>
            </a:r>
            <a:r>
              <a:rPr lang="en-US" sz="2000" b="1" i="1" dirty="0">
                <a:cs typeface="Helvetica" charset="0"/>
                <a:sym typeface="Helvetica" charset="0"/>
              </a:rPr>
              <a:t> </a:t>
            </a:r>
            <a:r>
              <a:rPr lang="en-US" sz="2000" b="1" dirty="0">
                <a:cs typeface="Helvetica" charset="0"/>
                <a:sym typeface="Helvetica" charset="0"/>
              </a:rPr>
              <a:t>(</a:t>
            </a:r>
            <a:r>
              <a:rPr lang="en-US" sz="2000" b="1" dirty="0" err="1">
                <a:cs typeface="Helvetica" charset="0"/>
                <a:sym typeface="Helvetica" charset="0"/>
              </a:rPr>
              <a:t>Πρὸς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Ἰο</a:t>
            </a:r>
            <a:r>
              <a:rPr lang="en-US" sz="2000" b="1" dirty="0">
                <a:cs typeface="Helvetica" charset="0"/>
                <a:sym typeface="Helvetica" charset="0"/>
              </a:rPr>
              <a:t>β</a:t>
            </a:r>
            <a:r>
              <a:rPr lang="en-US" sz="2000" b="1" dirty="0" err="1">
                <a:cs typeface="Helvetica" charset="0"/>
                <a:sym typeface="Helvetica" charset="0"/>
              </a:rPr>
              <a:t>ι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νόν</a:t>
            </a:r>
            <a:r>
              <a:rPr lang="en-US" sz="2000" b="1" dirty="0">
                <a:cs typeface="Helvetica" charset="0"/>
                <a:sym typeface="Helvetica" charset="0"/>
              </a:rPr>
              <a:t> 1).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2729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40"/>
            <a:ext cx="8706445" cy="5171777"/>
          </a:xfrm>
          <a:ln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Ἀντιοχει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νὴ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Θεολογί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 &amp;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Νεστορι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νισμός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Διόδωρος</a:t>
            </a:r>
            <a:r>
              <a:rPr lang="en-US" b="1" dirty="0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Τ</a:t>
            </a:r>
            <a:r>
              <a:rPr lang="en-US" b="1" dirty="0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ρσοῦ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(374-394): </a:t>
            </a:r>
            <a:r>
              <a:rPr lang="en-US" sz="2000" b="1" dirty="0" err="1">
                <a:cs typeface="Helvetica" charset="0"/>
                <a:sym typeface="Helvetica" charset="0"/>
              </a:rPr>
              <a:t>τόνισε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κυρίως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τὴν</a:t>
            </a:r>
            <a:r>
              <a:rPr lang="en-US" sz="2000" b="1" dirty="0"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cs typeface="Helvetica" charset="0"/>
                <a:sym typeface="Helvetica" charset="0"/>
              </a:rPr>
              <a:t>ληρότητ</a:t>
            </a:r>
            <a:r>
              <a:rPr lang="en-US" sz="2000" b="1" dirty="0"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ἀνθρω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ίνης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φύσεως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τοῦ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Χριστοῦ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ἡ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γενικὴ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πα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ρ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δοχὴ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ὅτι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φύση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κ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ὶ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ρόσω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ο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εἶν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ι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ἀχώριστ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α,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δημιουργοῦσε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τὸν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κίνδυνο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ὄχι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μόνο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δι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κρίσεως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,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ἀλλὰ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κ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ὶ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χωρισμοῦ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ἀκόμη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τῶν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δύο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φύσεων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μὲ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τὴν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πα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ρ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δοχὴ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κ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ὶ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δύο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ροσώ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ων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στὸν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Χριστό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. 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ἀ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έρρι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τε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τὴν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ρ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γμ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τικὴ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γέννηση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τοῦ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Υἱοῦ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κ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ὶ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Λόγου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τοῦ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Θεοῦ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ἀ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ὸ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τὴν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Μα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ρί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α: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ἡ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Θεοτόκος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γέννησε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μόνο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τὸν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ἄνθρω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ο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Χριστό</a:t>
            </a: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.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1698"/>
              </a:spcBef>
              <a:buNone/>
            </a:pPr>
            <a:r>
              <a:rPr lang="en-US" sz="2900" b="1" dirty="0">
                <a:solidFill>
                  <a:srgbClr val="2B4714"/>
                </a:solidFill>
                <a:cs typeface="Zapf Dingbats" charset="0"/>
                <a:sym typeface="Helvetica" charset="0"/>
              </a:rPr>
              <a:t>➢ </a:t>
            </a:r>
            <a:r>
              <a:rPr lang="en-US" sz="2900" b="1" dirty="0" err="1">
                <a:solidFill>
                  <a:srgbClr val="2B4714"/>
                </a:solidFill>
                <a:cs typeface="Zapf Dingbats" charset="0"/>
                <a:sym typeface="Helvetica" charset="0"/>
              </a:rPr>
              <a:t>ἄρνηση</a:t>
            </a:r>
            <a:r>
              <a:rPr lang="en-US" sz="2900" b="1" dirty="0">
                <a:solidFill>
                  <a:srgbClr val="2B4714"/>
                </a:solidFill>
                <a:cs typeface="Zapf Dingbats" charset="0"/>
                <a:sym typeface="Helvetica" charset="0"/>
              </a:rPr>
              <a:t> </a:t>
            </a:r>
            <a:r>
              <a:rPr lang="en-US" sz="2900" b="1" dirty="0" err="1">
                <a:solidFill>
                  <a:srgbClr val="2B4714"/>
                </a:solidFill>
                <a:cs typeface="Zapf Dingbats" charset="0"/>
                <a:sym typeface="Helvetica" charset="0"/>
              </a:rPr>
              <a:t>τῆς</a:t>
            </a:r>
            <a:r>
              <a:rPr lang="en-US" sz="2900" b="1" dirty="0">
                <a:solidFill>
                  <a:srgbClr val="2B4714"/>
                </a:solidFill>
                <a:cs typeface="Zapf Dingbats" charset="0"/>
                <a:sym typeface="Helvetica" charset="0"/>
              </a:rPr>
              <a:t> </a:t>
            </a:r>
            <a:r>
              <a:rPr lang="en-US" sz="2900" b="1" dirty="0" err="1">
                <a:solidFill>
                  <a:srgbClr val="2B4714"/>
                </a:solidFill>
                <a:cs typeface="Zapf Dingbats" charset="0"/>
                <a:sym typeface="Helvetica" charset="0"/>
              </a:rPr>
              <a:t>ὑ</a:t>
            </a:r>
            <a:r>
              <a:rPr lang="en-US" sz="2900" b="1" dirty="0">
                <a:solidFill>
                  <a:srgbClr val="2B4714"/>
                </a:solidFill>
                <a:cs typeface="Zapf Dingbats" charset="0"/>
                <a:sym typeface="Helvetica" charset="0"/>
              </a:rPr>
              <a:t>π</a:t>
            </a:r>
            <a:r>
              <a:rPr lang="en-US" sz="2900" b="1" dirty="0" err="1">
                <a:solidFill>
                  <a:srgbClr val="2B4714"/>
                </a:solidFill>
                <a:cs typeface="Zapf Dingbats" charset="0"/>
                <a:sym typeface="Helvetica" charset="0"/>
              </a:rPr>
              <a:t>οστ</a:t>
            </a:r>
            <a:r>
              <a:rPr lang="en-US" sz="2900" b="1" dirty="0">
                <a:solidFill>
                  <a:srgbClr val="2B4714"/>
                </a:solidFill>
                <a:cs typeface="Zapf Dingbats" charset="0"/>
                <a:sym typeface="Helvetica" charset="0"/>
              </a:rPr>
              <a:t>α</a:t>
            </a:r>
            <a:r>
              <a:rPr lang="en-US" sz="2900" b="1" dirty="0" err="1">
                <a:solidFill>
                  <a:srgbClr val="2B4714"/>
                </a:solidFill>
                <a:cs typeface="Zapf Dingbats" charset="0"/>
                <a:sym typeface="Helvetica" charset="0"/>
              </a:rPr>
              <a:t>τικῆς</a:t>
            </a:r>
            <a:r>
              <a:rPr lang="en-US" sz="2900" b="1" dirty="0">
                <a:solidFill>
                  <a:srgbClr val="2B4714"/>
                </a:solidFill>
                <a:cs typeface="Zapf Dingbats" charset="0"/>
                <a:sym typeface="Helvetica" charset="0"/>
              </a:rPr>
              <a:t> </a:t>
            </a:r>
            <a:r>
              <a:rPr lang="en-US" sz="2900" b="1" dirty="0" err="1">
                <a:solidFill>
                  <a:srgbClr val="2B4714"/>
                </a:solidFill>
                <a:cs typeface="Zapf Dingbats" charset="0"/>
                <a:sym typeface="Helvetica" charset="0"/>
              </a:rPr>
              <a:t>ἑνώσεως</a:t>
            </a:r>
            <a:r>
              <a:rPr lang="en-US" sz="2900" b="1" dirty="0">
                <a:solidFill>
                  <a:srgbClr val="2B4714"/>
                </a:solidFill>
                <a:cs typeface="Zapf Dingbats" charset="0"/>
                <a:sym typeface="Helvetica" charset="0"/>
              </a:rPr>
              <a:t> </a:t>
            </a:r>
            <a:r>
              <a:rPr lang="en-US" sz="2900" b="1" dirty="0" err="1">
                <a:solidFill>
                  <a:srgbClr val="2B4714"/>
                </a:solidFill>
                <a:cs typeface="Zapf Dingbats" charset="0"/>
                <a:sym typeface="Helvetica" charset="0"/>
              </a:rPr>
              <a:t>τῶν</a:t>
            </a:r>
            <a:r>
              <a:rPr lang="en-US" sz="2900" b="1" dirty="0">
                <a:solidFill>
                  <a:srgbClr val="2B4714"/>
                </a:solidFill>
                <a:cs typeface="Zapf Dingbats" charset="0"/>
                <a:sym typeface="Helvetica" charset="0"/>
              </a:rPr>
              <a:t> </a:t>
            </a:r>
            <a:r>
              <a:rPr lang="en-US" sz="2900" b="1" dirty="0" err="1">
                <a:solidFill>
                  <a:srgbClr val="2B4714"/>
                </a:solidFill>
                <a:cs typeface="Zapf Dingbats" charset="0"/>
                <a:sym typeface="Helvetica" charset="0"/>
              </a:rPr>
              <a:t>δύο</a:t>
            </a:r>
            <a:r>
              <a:rPr lang="en-US" sz="2900" b="1" dirty="0">
                <a:solidFill>
                  <a:srgbClr val="2B4714"/>
                </a:solidFill>
                <a:cs typeface="Zapf Dingbats" charset="0"/>
                <a:sym typeface="Helvetica" charset="0"/>
              </a:rPr>
              <a:t> </a:t>
            </a:r>
            <a:r>
              <a:rPr lang="en-US" sz="2900" b="1" dirty="0" err="1">
                <a:solidFill>
                  <a:srgbClr val="2B4714"/>
                </a:solidFill>
                <a:cs typeface="Zapf Dingbats" charset="0"/>
                <a:sym typeface="Helvetica" charset="0"/>
              </a:rPr>
              <a:t>φύσεων</a:t>
            </a:r>
            <a:r>
              <a:rPr lang="en-US" sz="2900" b="1" dirty="0">
                <a:solidFill>
                  <a:srgbClr val="2B4714"/>
                </a:solidFill>
                <a:cs typeface="Zapf Dingbats" charset="0"/>
                <a:sym typeface="Helvetica" charset="0"/>
              </a:rPr>
              <a:t> </a:t>
            </a:r>
            <a:r>
              <a:rPr lang="en-US" sz="2900" b="1" dirty="0" err="1">
                <a:solidFill>
                  <a:srgbClr val="2B4714"/>
                </a:solidFill>
                <a:cs typeface="Zapf Dingbats" charset="0"/>
                <a:sym typeface="Helvetica" charset="0"/>
              </a:rPr>
              <a:t>τοῦ</a:t>
            </a:r>
            <a:r>
              <a:rPr lang="en-US" sz="2900" b="1" dirty="0">
                <a:solidFill>
                  <a:srgbClr val="2B4714"/>
                </a:solidFill>
                <a:cs typeface="Zapf Dingbats" charset="0"/>
                <a:sym typeface="Helvetica" charset="0"/>
              </a:rPr>
              <a:t> </a:t>
            </a:r>
            <a:r>
              <a:rPr lang="en-US" sz="2900" b="1" dirty="0" err="1">
                <a:solidFill>
                  <a:srgbClr val="2B4714"/>
                </a:solidFill>
                <a:cs typeface="Zapf Dingbats" charset="0"/>
                <a:sym typeface="Helvetica" charset="0"/>
              </a:rPr>
              <a:t>Χριστοῦ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9925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Μα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θητὲς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τοῦ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Διοδώρου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Τ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ρσοῦ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: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Κωνστ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ντινου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όλεως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Χρυσόστομος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(398-404)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Μοψουεστί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Θεόδωρος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(392-428)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Πῶς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μπ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ορεῖ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νὰ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νοηθεῖ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ἡ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ἕνωση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θεότητ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ἀνθρω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ότητ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στὸν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Χριστό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;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-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φύση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κ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ὶ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π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ρόσω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ο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εἶν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ι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ἀχώριστ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α </a:t>
            </a:r>
            <a:endParaRPr lang="en-US" sz="2000" b="1" i="1" dirty="0">
              <a:solidFill>
                <a:srgbClr val="290082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-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κάθε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μιὰ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ἀ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ὸ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τὶς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δύο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φύσεις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τοῦ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Χριστοῦ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ἔχει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τὸ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δικό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της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π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ρόσω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ο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endParaRPr lang="en-US" sz="2000" b="1" i="1" dirty="0">
              <a:solidFill>
                <a:srgbClr val="290082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-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μὲ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τὴν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ἐνοίκηση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τοῦ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Θεοῦ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Λόγου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στὸ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ἄνθρω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ο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,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ὁ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Χριστὸς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εἶχε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ἕν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α π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ρόσω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ο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endParaRPr lang="en-US" sz="2000" b="1" i="1" dirty="0">
              <a:solidFill>
                <a:srgbClr val="290082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-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συνάφει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α: «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συγκόλληση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»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κ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ὶ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ὄχι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 «</a:t>
            </a:r>
            <a:r>
              <a:rPr lang="en-US" sz="2000" b="1" i="1" dirty="0" err="1">
                <a:solidFill>
                  <a:srgbClr val="290082"/>
                </a:solidFill>
                <a:cs typeface="Helvetica" charset="0"/>
                <a:sym typeface="Helvetica" charset="0"/>
              </a:rPr>
              <a:t>ἕνωση</a:t>
            </a:r>
            <a:r>
              <a:rPr lang="en-US" sz="2000" b="1" i="1" dirty="0">
                <a:solidFill>
                  <a:srgbClr val="290082"/>
                </a:solidFill>
                <a:cs typeface="Helvetica" charset="0"/>
                <a:sym typeface="Helvetica" charset="0"/>
              </a:rPr>
              <a:t>»</a:t>
            </a:r>
            <a:endParaRPr lang="en-US" sz="2000" b="1" i="1" dirty="0">
              <a:solidFill>
                <a:srgbClr val="290082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-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ἡ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ἔνωση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δὲν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ἦτ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u="sng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φυσικὴ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ἀλλὰ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u="sng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ἐξωτερική</a:t>
            </a:r>
            <a:r>
              <a:rPr lang="en-US" sz="2000" b="1" u="sng" dirty="0">
                <a:solidFill>
                  <a:srgbClr val="9B2C01"/>
                </a:solidFill>
                <a:cs typeface="Helvetica" charset="0"/>
                <a:sym typeface="Helvetica" charset="0"/>
              </a:rPr>
              <a:t>,</a:t>
            </a:r>
            <a:endParaRPr lang="en-US" sz="2000" b="1" u="sng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-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ἡ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ἑνότητ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τοῦ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ροσῶ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ου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δὲν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ἦτ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ρ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γμ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τική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,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ἀλλὰ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μιὰ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φ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ινομενικὴ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ἑνότητ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θελήσεως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ἐνεργεί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 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Κωνστ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ντινου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όλεως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Νεστόριος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(428-431)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6938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/>
          <a:lstStyle/>
          <a:p>
            <a:pPr marL="5183" indent="0">
              <a:buNone/>
            </a:pP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Θεοδόσιος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Β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´,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ὁ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Μικρός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(408-450)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Κωνστ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ντινου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όλεως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Νεστόριος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(428-431)</a:t>
            </a:r>
            <a:endParaRPr lang="en-US" b="1" dirty="0"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392"/>
              </a:spcBef>
              <a:buNone/>
            </a:pPr>
            <a:r>
              <a:rPr lang="en-US" sz="2000" b="1" dirty="0">
                <a:cs typeface="Helvetica" charset="0"/>
                <a:sym typeface="Helvetica" charset="0"/>
              </a:rPr>
              <a:t>α) </a:t>
            </a:r>
            <a:r>
              <a:rPr lang="en-US" sz="2000" b="1" dirty="0" err="1">
                <a:cs typeface="Helvetica" charset="0"/>
                <a:sym typeface="Helvetica" charset="0"/>
              </a:rPr>
              <a:t>συνέδεε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ἄμεσ</a:t>
            </a:r>
            <a:r>
              <a:rPr lang="en-US" sz="2000" b="1" dirty="0"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cs typeface="Helvetica" charset="0"/>
                <a:sym typeface="Helvetica" charset="0"/>
              </a:rPr>
              <a:t>τὴν</a:t>
            </a:r>
            <a:r>
              <a:rPr lang="en-US" sz="2000" b="1" dirty="0">
                <a:cs typeface="Helvetica" charset="0"/>
                <a:sym typeface="Helvetica" charset="0"/>
              </a:rPr>
              <a:t> «</a:t>
            </a:r>
            <a:r>
              <a:rPr lang="en-US" sz="2000" b="1" dirty="0" err="1">
                <a:cs typeface="Helvetica" charset="0"/>
                <a:sym typeface="Helvetica" charset="0"/>
              </a:rPr>
              <a:t>ὑ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όστ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ση</a:t>
            </a:r>
            <a:r>
              <a:rPr lang="en-US" sz="2000" b="1" dirty="0">
                <a:cs typeface="Helvetica" charset="0"/>
                <a:sym typeface="Helvetica" charset="0"/>
              </a:rPr>
              <a:t>» </a:t>
            </a:r>
            <a:r>
              <a:rPr lang="en-US" sz="2000" b="1" dirty="0" err="1">
                <a:cs typeface="Helvetica" charset="0"/>
                <a:sym typeface="Helvetica" charset="0"/>
              </a:rPr>
              <a:t>μὲ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τὴν</a:t>
            </a:r>
            <a:r>
              <a:rPr lang="en-US" sz="2000" b="1" dirty="0">
                <a:cs typeface="Helvetica" charset="0"/>
                <a:sym typeface="Helvetica" charset="0"/>
              </a:rPr>
              <a:t> «</a:t>
            </a:r>
            <a:r>
              <a:rPr lang="en-US" sz="2000" b="1" dirty="0" err="1">
                <a:cs typeface="Helvetica" charset="0"/>
                <a:sym typeface="Helvetica" charset="0"/>
              </a:rPr>
              <a:t>οὐσί</a:t>
            </a:r>
            <a:r>
              <a:rPr lang="en-US" sz="2000" b="1" dirty="0">
                <a:cs typeface="Helvetica" charset="0"/>
                <a:sym typeface="Helvetica" charset="0"/>
              </a:rPr>
              <a:t>α»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392"/>
              </a:spcBef>
              <a:buNone/>
            </a:pPr>
            <a:r>
              <a:rPr lang="en-US" sz="2000" b="1" dirty="0">
                <a:cs typeface="Helvetica" charset="0"/>
                <a:sym typeface="Helvetica" charset="0"/>
              </a:rPr>
              <a:t>β) π</a:t>
            </a:r>
            <a:r>
              <a:rPr lang="en-US" sz="2000" b="1" dirty="0" err="1">
                <a:cs typeface="Helvetica" charset="0"/>
                <a:sym typeface="Helvetica" charset="0"/>
              </a:rPr>
              <a:t>ροσω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ικὴ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ὄχι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φυσικὴ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ἕνωση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στὴν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Χριστό</a:t>
            </a:r>
            <a:r>
              <a:rPr lang="en-US" sz="2000" b="1" dirty="0">
                <a:cs typeface="Helvetica" charset="0"/>
                <a:sym typeface="Helvetica" charset="0"/>
              </a:rPr>
              <a:t> : </a:t>
            </a:r>
            <a:r>
              <a:rPr lang="en-US" sz="2000" b="1" dirty="0" err="1">
                <a:cs typeface="Helvetica" charset="0"/>
                <a:sym typeface="Helvetica" charset="0"/>
              </a:rPr>
              <a:t>ἕνωση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τῶν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δύο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φυσικῶν</a:t>
            </a:r>
            <a:r>
              <a:rPr lang="en-US" sz="2000" b="1" dirty="0"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cs typeface="Helvetica" charset="0"/>
                <a:sym typeface="Helvetica" charset="0"/>
              </a:rPr>
              <a:t>ροσώ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ων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σὲ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ἕν</a:t>
            </a:r>
            <a:r>
              <a:rPr lang="en-US" sz="2000" b="1" dirty="0"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cs typeface="Helvetica" charset="0"/>
                <a:sym typeface="Helvetica" charset="0"/>
              </a:rPr>
              <a:t>κοινὸ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μον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δικὸ</a:t>
            </a:r>
            <a:r>
              <a:rPr lang="en-US" sz="2000" b="1" dirty="0"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cs typeface="Helvetica" charset="0"/>
                <a:sym typeface="Helvetica" charset="0"/>
              </a:rPr>
              <a:t>ρόσω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ο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392"/>
              </a:spcBef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γ</a:t>
            </a:r>
            <a:r>
              <a:rPr lang="en-US" sz="2000" b="1" dirty="0">
                <a:cs typeface="Helvetica" charset="0"/>
                <a:sym typeface="Helvetica" charset="0"/>
              </a:rPr>
              <a:t>) </a:t>
            </a:r>
            <a:r>
              <a:rPr lang="en-US" sz="2000" b="1" dirty="0" err="1">
                <a:cs typeface="Helvetica" charset="0"/>
                <a:sym typeface="Helvetica" charset="0"/>
              </a:rPr>
              <a:t>ἡ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μετάδοση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τῶν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ἰδιωμάτων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τῶν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δύο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φύσεων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δὲν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ἦτ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ἁ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λὴ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φ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ινομενικὴ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μετάδοση</a:t>
            </a:r>
            <a:r>
              <a:rPr lang="en-US" sz="2000" b="1" dirty="0">
                <a:cs typeface="Helvetica" charset="0"/>
                <a:sym typeface="Helvetica" charset="0"/>
              </a:rPr>
              <a:t>, </a:t>
            </a:r>
            <a:r>
              <a:rPr lang="en-US" sz="2000" b="1" dirty="0" err="1">
                <a:cs typeface="Helvetica" charset="0"/>
                <a:sym typeface="Helvetica" charset="0"/>
              </a:rPr>
              <a:t>ἀλλὰ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δὲν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ἦτ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φυσική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392"/>
              </a:spcBef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δ</a:t>
            </a:r>
            <a:r>
              <a:rPr lang="en-US" sz="2000" b="1" dirty="0">
                <a:cs typeface="Helvetica" charset="0"/>
                <a:sym typeface="Helvetica" charset="0"/>
              </a:rPr>
              <a:t>) «</a:t>
            </a:r>
            <a:r>
              <a:rPr lang="en-US" sz="2000" b="1" dirty="0" err="1">
                <a:cs typeface="Helvetica" charset="0"/>
                <a:sym typeface="Helvetica" charset="0"/>
              </a:rPr>
              <a:t>συνάφει</a:t>
            </a:r>
            <a:r>
              <a:rPr lang="en-US" sz="2000" b="1" dirty="0">
                <a:cs typeface="Helvetica" charset="0"/>
                <a:sym typeface="Helvetica" charset="0"/>
              </a:rPr>
              <a:t>α»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392"/>
              </a:spcBef>
              <a:buNone/>
            </a:pPr>
            <a:r>
              <a:rPr lang="en-US" sz="2000" b="1" dirty="0">
                <a:cs typeface="Zapf Dingbats" charset="0"/>
                <a:sym typeface="Helvetica" charset="0"/>
              </a:rPr>
              <a:t>➣ </a:t>
            </a:r>
            <a:r>
              <a:rPr lang="en-US" sz="2000" b="1" dirty="0" err="1">
                <a:cs typeface="Zapf Dingbats" charset="0"/>
                <a:sym typeface="Helvetica" charset="0"/>
              </a:rPr>
              <a:t>δὲν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δεχότ</a:t>
            </a:r>
            <a:r>
              <a:rPr lang="en-US" sz="2000" b="1" dirty="0">
                <a:cs typeface="Zapf Dingbats" charset="0"/>
                <a:sym typeface="Helvetica" charset="0"/>
              </a:rPr>
              <a:t>α</a:t>
            </a:r>
            <a:r>
              <a:rPr lang="en-US" sz="2000" b="1" dirty="0" err="1">
                <a:cs typeface="Zapf Dingbats" charset="0"/>
                <a:sym typeface="Helvetica" charset="0"/>
              </a:rPr>
              <a:t>ν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τὶς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δύο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γεννήσεις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τοῦ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Υἱοῦ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κ</a:t>
            </a:r>
            <a:r>
              <a:rPr lang="en-US" sz="2000" b="1" dirty="0">
                <a:cs typeface="Zapf Dingbats" charset="0"/>
                <a:sym typeface="Helvetica" charset="0"/>
              </a:rPr>
              <a:t>α</a:t>
            </a:r>
            <a:r>
              <a:rPr lang="en-US" sz="2000" b="1" dirty="0" err="1">
                <a:cs typeface="Zapf Dingbats" charset="0"/>
                <a:sym typeface="Helvetica" charset="0"/>
              </a:rPr>
              <a:t>ὶ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Λόγου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τοῦ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Θεοῦ</a:t>
            </a:r>
            <a:r>
              <a:rPr lang="en-US" sz="2000" b="1" dirty="0">
                <a:cs typeface="Zapf Dingbats" charset="0"/>
                <a:sym typeface="Helvetica" charset="0"/>
              </a:rPr>
              <a:t> : </a:t>
            </a:r>
            <a:r>
              <a:rPr lang="en-US" sz="2000" b="1" dirty="0" err="1">
                <a:cs typeface="Zapf Dingbats" charset="0"/>
                <a:sym typeface="Helvetica" charset="0"/>
              </a:rPr>
              <a:t>ἄρνηση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ὅτι</a:t>
            </a:r>
            <a:r>
              <a:rPr lang="en-US" sz="2000" b="1" dirty="0">
                <a:cs typeface="Zapf Dingbats" charset="0"/>
                <a:sym typeface="Helvetica" charset="0"/>
              </a:rPr>
              <a:t> </a:t>
            </a:r>
            <a:r>
              <a:rPr lang="en-US" sz="2000" b="1" dirty="0" err="1">
                <a:cs typeface="Zapf Dingbats" charset="0"/>
                <a:sym typeface="Helvetica" charset="0"/>
              </a:rPr>
              <a:t>ἡ</a:t>
            </a:r>
            <a:r>
              <a:rPr lang="en-US" sz="2000" b="1" dirty="0">
                <a:cs typeface="Zapf Dingbats" charset="0"/>
                <a:sym typeface="Helvetica" charset="0"/>
              </a:rPr>
              <a:t> πα</a:t>
            </a:r>
            <a:r>
              <a:rPr lang="en-US" sz="2000" b="1" dirty="0" err="1">
                <a:cs typeface="Zapf Dingbats" charset="0"/>
                <a:sym typeface="Helvetica" charset="0"/>
              </a:rPr>
              <a:t>ρθένος</a:t>
            </a:r>
            <a:r>
              <a:rPr lang="en-US" sz="2000" b="1" dirty="0">
                <a:cs typeface="Zapf Dingbats" charset="0"/>
                <a:sym typeface="Helvetica" charset="0"/>
              </a:rPr>
              <a:t> Μα</a:t>
            </a:r>
            <a:r>
              <a:rPr lang="en-US" sz="2000" b="1" dirty="0" err="1">
                <a:cs typeface="Zapf Dingbats" charset="0"/>
                <a:sym typeface="Helvetica" charset="0"/>
              </a:rPr>
              <a:t>ρί</a:t>
            </a:r>
            <a:r>
              <a:rPr lang="en-US" sz="2000" b="1" dirty="0">
                <a:cs typeface="Zapf Dingbats" charset="0"/>
                <a:sym typeface="Helvetica" charset="0"/>
              </a:rPr>
              <a:t>α </a:t>
            </a:r>
            <a:r>
              <a:rPr lang="en-US" sz="2000" b="1" dirty="0" err="1">
                <a:cs typeface="Zapf Dingbats" charset="0"/>
                <a:sym typeface="Helvetica" charset="0"/>
              </a:rPr>
              <a:t>ἦτ</a:t>
            </a:r>
            <a:r>
              <a:rPr lang="en-US" sz="2000" b="1" dirty="0">
                <a:cs typeface="Zapf Dingbats" charset="0"/>
                <a:sym typeface="Helvetica" charset="0"/>
              </a:rPr>
              <a:t>α</a:t>
            </a:r>
            <a:r>
              <a:rPr lang="en-US" sz="2000" b="1" dirty="0" err="1">
                <a:cs typeface="Zapf Dingbats" charset="0"/>
                <a:sym typeface="Helvetica" charset="0"/>
              </a:rPr>
              <a:t>ν</a:t>
            </a:r>
            <a:r>
              <a:rPr lang="en-US" sz="2000" b="1" dirty="0">
                <a:cs typeface="Zapf Dingbats" charset="0"/>
                <a:sym typeface="Helvetica" charset="0"/>
              </a:rPr>
              <a:t> «</a:t>
            </a:r>
            <a:r>
              <a:rPr lang="en-US" sz="2000" b="1" dirty="0" err="1">
                <a:cs typeface="Zapf Dingbats" charset="0"/>
                <a:sym typeface="Helvetica" charset="0"/>
              </a:rPr>
              <a:t>Θεοτόκος</a:t>
            </a:r>
            <a:r>
              <a:rPr lang="en-US" sz="2000" b="1" dirty="0">
                <a:cs typeface="Zapf Dingbats" charset="0"/>
                <a:sym typeface="Helvetica" charset="0"/>
              </a:rPr>
              <a:t>»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205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/>
          <a:lstStyle/>
          <a:p>
            <a:pPr marL="5183" indent="0">
              <a:buNone/>
            </a:pP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Ἀλεξ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νδρεί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Κύριλλος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(412-444)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522"/>
              </a:spcBef>
              <a:buNone/>
            </a:pP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 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σ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ουδ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ῖος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θεολόγος</a:t>
            </a:r>
            <a:endParaRPr lang="en-US" b="1" dirty="0">
              <a:solidFill>
                <a:srgbClr val="290082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392"/>
              </a:spcBef>
              <a:buNone/>
            </a:pPr>
            <a:endParaRPr lang="en-US" b="1" dirty="0">
              <a:solidFill>
                <a:srgbClr val="290082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5183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«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μί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φύσις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τοῦ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Θεοῦ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Λόγου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σεσ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ρκωμένη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»</a:t>
            </a:r>
            <a:endParaRPr lang="en-US" b="1" dirty="0">
              <a:solidFill>
                <a:srgbClr val="290082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0983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1011</Words>
  <Application>Microsoft Office PowerPoint</Application>
  <PresentationFormat>Προβολή στην οθόνη (4:3)</PresentationFormat>
  <Paragraphs>118</Paragraphs>
  <Slides>22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</vt:lpstr>
      <vt:lpstr>Wingdings</vt:lpstr>
      <vt:lpstr>Zapf Dingbats</vt:lpstr>
      <vt:lpstr>ヒラギノ角ゴ ProN W6</vt:lpstr>
      <vt:lpstr>Θέμα του Office</vt:lpstr>
      <vt:lpstr>Γενικὴ Ἐκκλησιαστικὴ Ἱστορία Α´</vt:lpstr>
      <vt:lpstr>Γ´ Οἰκουμενικὴ Σύνοδος (431)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Ανθούλα</cp:lastModifiedBy>
  <cp:revision>214</cp:revision>
  <dcterms:created xsi:type="dcterms:W3CDTF">2012-09-06T09:03:05Z</dcterms:created>
  <dcterms:modified xsi:type="dcterms:W3CDTF">2015-06-08T07:58:47Z</dcterms:modified>
</cp:coreProperties>
</file>