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48" r:id="rId52"/>
    <p:sldId id="349" r:id="rId53"/>
    <p:sldId id="350" r:id="rId54"/>
    <p:sldId id="351" r:id="rId55"/>
    <p:sldId id="352" r:id="rId56"/>
    <p:sldId id="353" r:id="rId57"/>
    <p:sldId id="354" r:id="rId58"/>
    <p:sldId id="355" r:id="rId59"/>
    <p:sldId id="356" r:id="rId60"/>
    <p:sldId id="357" r:id="rId61"/>
    <p:sldId id="358" r:id="rId62"/>
    <p:sldId id="359" r:id="rId63"/>
    <p:sldId id="360" r:id="rId64"/>
    <p:sldId id="361" r:id="rId65"/>
    <p:sldId id="362" r:id="rId66"/>
    <p:sldId id="363" r:id="rId67"/>
    <p:sldId id="364" r:id="rId68"/>
    <p:sldId id="365" r:id="rId69"/>
    <p:sldId id="366" r:id="rId70"/>
    <p:sldId id="367" r:id="rId71"/>
    <p:sldId id="368" r:id="rId72"/>
    <p:sldId id="369" r:id="rId73"/>
    <p:sldId id="370" r:id="rId74"/>
    <p:sldId id="371" r:id="rId75"/>
    <p:sldId id="372" r:id="rId76"/>
    <p:sldId id="373" r:id="rId77"/>
    <p:sldId id="374" r:id="rId78"/>
    <p:sldId id="375" r:id="rId79"/>
    <p:sldId id="376" r:id="rId80"/>
    <p:sldId id="377" r:id="rId81"/>
    <p:sldId id="378" r:id="rId82"/>
    <p:sldId id="379" r:id="rId83"/>
    <p:sldId id="380" r:id="rId84"/>
    <p:sldId id="381" r:id="rId85"/>
    <p:sldId id="382" r:id="rId86"/>
    <p:sldId id="383" r:id="rId87"/>
    <p:sldId id="280" r:id="rId88"/>
    <p:sldId id="290" r:id="rId89"/>
    <p:sldId id="295" r:id="rId90"/>
    <p:sldId id="299" r:id="rId91"/>
    <p:sldId id="292" r:id="rId92"/>
    <p:sldId id="291" r:id="rId93"/>
    <p:sldId id="294" r:id="rId94"/>
    <p:sldId id="293" r:id="rId9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99309" autoAdjust="0"/>
  </p:normalViewPr>
  <p:slideViewPr>
    <p:cSldViewPr>
      <p:cViewPr varScale="1">
        <p:scale>
          <a:sx n="78" d="100"/>
          <a:sy n="78" d="100"/>
        </p:scale>
        <p:origin x="100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11" Type="http://schemas.openxmlformats.org/officeDocument/2006/relationships/image" Target="../media/image22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rgbClr val="5075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7.wmf"/><Relationship Id="rId22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5.wmf"/><Relationship Id="rId3" Type="http://schemas.openxmlformats.org/officeDocument/2006/relationships/image" Target="../media/image38.png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3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wmf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image" Target="../media/image7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wmf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3.png"/><Relationship Id="rId4" Type="http://schemas.openxmlformats.org/officeDocument/2006/relationships/image" Target="../media/image5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wmf"/><Relationship Id="rId7" Type="http://schemas.openxmlformats.org/officeDocument/2006/relationships/image" Target="../media/image149.png"/><Relationship Id="rId2" Type="http://schemas.openxmlformats.org/officeDocument/2006/relationships/image" Target="../media/image144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wmf"/><Relationship Id="rId5" Type="http://schemas.openxmlformats.org/officeDocument/2006/relationships/image" Target="../media/image147.wmf"/><Relationship Id="rId4" Type="http://schemas.openxmlformats.org/officeDocument/2006/relationships/image" Target="../media/image146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2" Type="http://schemas.openxmlformats.org/officeDocument/2006/relationships/image" Target="../media/image15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wmf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wm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2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wmf"/><Relationship Id="rId2" Type="http://schemas.openxmlformats.org/officeDocument/2006/relationships/image" Target="../media/image181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4.png"/><Relationship Id="rId4" Type="http://schemas.openxmlformats.org/officeDocument/2006/relationships/image" Target="../media/image183.w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wmf"/><Relationship Id="rId3" Type="http://schemas.openxmlformats.org/officeDocument/2006/relationships/image" Target="../media/image186.png"/><Relationship Id="rId7" Type="http://schemas.openxmlformats.org/officeDocument/2006/relationships/image" Target="../media/image181.wmf"/><Relationship Id="rId2" Type="http://schemas.openxmlformats.org/officeDocument/2006/relationships/image" Target="../media/image18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9.wmf"/><Relationship Id="rId11" Type="http://schemas.openxmlformats.org/officeDocument/2006/relationships/image" Target="../media/image192.png"/><Relationship Id="rId5" Type="http://schemas.openxmlformats.org/officeDocument/2006/relationships/image" Target="../media/image188.wmf"/><Relationship Id="rId10" Type="http://schemas.openxmlformats.org/officeDocument/2006/relationships/image" Target="../media/image191.png"/><Relationship Id="rId4" Type="http://schemas.openxmlformats.org/officeDocument/2006/relationships/image" Target="../media/image187.png"/><Relationship Id="rId9" Type="http://schemas.openxmlformats.org/officeDocument/2006/relationships/image" Target="../media/image19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image" Target="../media/image199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3.png"/><Relationship Id="rId5" Type="http://schemas.openxmlformats.org/officeDocument/2006/relationships/image" Target="../media/image202.wmf"/><Relationship Id="rId4" Type="http://schemas.openxmlformats.org/officeDocument/2006/relationships/image" Target="../media/image201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2.png"/><Relationship Id="rId5" Type="http://schemas.openxmlformats.org/officeDocument/2006/relationships/image" Target="../media/image211.wmf"/><Relationship Id="rId4" Type="http://schemas.openxmlformats.org/officeDocument/2006/relationships/image" Target="../media/image210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wmf"/><Relationship Id="rId7" Type="http://schemas.openxmlformats.org/officeDocument/2006/relationships/image" Target="../media/image218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7.wmf"/><Relationship Id="rId5" Type="http://schemas.openxmlformats.org/officeDocument/2006/relationships/image" Target="../media/image216.wmf"/><Relationship Id="rId4" Type="http://schemas.openxmlformats.org/officeDocument/2006/relationships/image" Target="../media/image215.wmf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D6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3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1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Ψηφιακές Επικοινωνίες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Ψηφιακή εκπομπή και λήψη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/>
              <a:t>Παναγιώτης </a:t>
            </a:r>
            <a:r>
              <a:rPr lang="el-GR" sz="2800" dirty="0" err="1"/>
              <a:t>Μαθιόπουλος</a:t>
            </a:r>
            <a:endParaRPr 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σύστημα </a:t>
            </a:r>
            <a:r>
              <a:rPr lang="el-GR" dirty="0" smtClean="0"/>
              <a:t>επικοινωνίας</a:t>
            </a:r>
            <a:endParaRPr lang="el-GR" dirty="0"/>
          </a:p>
        </p:txBody>
      </p:sp>
      <p:pic>
        <p:nvPicPr>
          <p:cNvPr id="9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68135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372275" y="1844129"/>
            <a:ext cx="1943100" cy="936625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1" name="Oval 16"/>
          <p:cNvSpPr>
            <a:spLocks noChangeArrowheads="1"/>
          </p:cNvSpPr>
          <p:nvPr/>
        </p:nvSpPr>
        <p:spPr bwMode="auto">
          <a:xfrm>
            <a:off x="6299250" y="5084217"/>
            <a:ext cx="1944687" cy="936625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499025" y="2996654"/>
            <a:ext cx="3600450" cy="1943100"/>
          </a:xfrm>
          <a:prstGeom prst="rect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358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Πομπός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λειτουργικές βαθμίδες του πομπού είναι οι </a:t>
            </a:r>
            <a:r>
              <a:rPr lang="el-GR" dirty="0" smtClean="0"/>
              <a:t>εξής:</a:t>
            </a:r>
            <a:endParaRPr lang="el-GR" dirty="0"/>
          </a:p>
          <a:p>
            <a:pPr lvl="1"/>
            <a:r>
              <a:rPr lang="el-GR" dirty="0"/>
              <a:t>H </a:t>
            </a:r>
            <a:r>
              <a:rPr lang="el-GR" dirty="0" smtClean="0"/>
              <a:t>Πηγή </a:t>
            </a:r>
            <a:r>
              <a:rPr lang="el-GR" dirty="0"/>
              <a:t>Πληροφορίας που παρέχει τα δεδομένα προς εκπομπή.</a:t>
            </a:r>
          </a:p>
          <a:p>
            <a:pPr lvl="1"/>
            <a:r>
              <a:rPr lang="el-GR" dirty="0"/>
              <a:t>Κωδικοποίηση πηγής.</a:t>
            </a:r>
          </a:p>
          <a:p>
            <a:pPr lvl="1"/>
            <a:r>
              <a:rPr lang="el-GR" dirty="0"/>
              <a:t>Κρυπτογράφηση.</a:t>
            </a:r>
          </a:p>
          <a:p>
            <a:pPr lvl="1"/>
            <a:r>
              <a:rPr lang="el-GR" dirty="0" err="1"/>
              <a:t>Κωδικοποιήση</a:t>
            </a:r>
            <a:r>
              <a:rPr lang="el-GR" dirty="0"/>
              <a:t> καναλιού.</a:t>
            </a:r>
          </a:p>
          <a:p>
            <a:pPr lvl="1"/>
            <a:r>
              <a:rPr lang="el-GR" dirty="0"/>
              <a:t>Διαμόρφωση.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750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Κανάλι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φθορά στην οποία υπόκειται το σήμα εισόδου από το κανάλι οφείλεται στους εξής παράγοντες:</a:t>
            </a:r>
          </a:p>
          <a:p>
            <a:pPr lvl="1"/>
            <a:r>
              <a:rPr lang="el-GR" dirty="0"/>
              <a:t>Θόρυβος.</a:t>
            </a:r>
          </a:p>
          <a:p>
            <a:pPr lvl="1"/>
            <a:r>
              <a:rPr lang="el-GR" dirty="0"/>
              <a:t>Παραμόρφωση.</a:t>
            </a:r>
          </a:p>
          <a:p>
            <a:pPr lvl="1"/>
            <a:r>
              <a:rPr lang="el-GR" dirty="0"/>
              <a:t>Χρονική καθυστέρηση.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54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Δέκτης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Αποτελείται από λειτουργικές μονάδες που υλοποιούν τις αντίστροφες διαδικασίες από αυτές του πομπού:</a:t>
            </a:r>
          </a:p>
          <a:p>
            <a:pPr lvl="1"/>
            <a:r>
              <a:rPr lang="el-GR" dirty="0" err="1"/>
              <a:t>Αποδιαμόρφωση</a:t>
            </a:r>
            <a:r>
              <a:rPr lang="el-GR" dirty="0"/>
              <a:t>.</a:t>
            </a:r>
          </a:p>
          <a:p>
            <a:pPr lvl="1"/>
            <a:r>
              <a:rPr lang="el-GR" dirty="0"/>
              <a:t>Αποκωδικοποίηση καναλιού.</a:t>
            </a:r>
          </a:p>
          <a:p>
            <a:pPr lvl="1"/>
            <a:r>
              <a:rPr lang="el-GR" dirty="0"/>
              <a:t>Αποκρυπτογράφηση.</a:t>
            </a:r>
          </a:p>
          <a:p>
            <a:pPr lvl="1"/>
            <a:r>
              <a:rPr lang="el-GR" dirty="0"/>
              <a:t>Αποκωδικοποίηση πηγής.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21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Διανύσματα στο </a:t>
            </a:r>
            <a:r>
              <a:rPr lang="el-GR" dirty="0" smtClean="0"/>
              <a:t>χώρο – Βασικές έννοιες (1)</a:t>
            </a:r>
            <a:endParaRPr lang="el-GR" dirty="0"/>
          </a:p>
        </p:txBody>
      </p:sp>
      <p:graphicFrame>
        <p:nvGraphicFramePr>
          <p:cNvPr id="41" name="Object 10"/>
          <p:cNvGraphicFramePr>
            <a:graphicFrameLocks noChangeAspect="1"/>
          </p:cNvGraphicFramePr>
          <p:nvPr/>
        </p:nvGraphicFramePr>
        <p:xfrm>
          <a:off x="684213" y="1557338"/>
          <a:ext cx="1868487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Equation" r:id="rId3" imgW="1219200" imgH="203200" progId="Equation.DSMT4">
                  <p:embed/>
                </p:oleObj>
              </mc:Choice>
              <mc:Fallback>
                <p:oleObj name="Equation" r:id="rId3" imgW="12192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557338"/>
                        <a:ext cx="1868487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14"/>
          <p:cNvGraphicFramePr>
            <a:graphicFrameLocks noChangeAspect="1"/>
          </p:cNvGraphicFramePr>
          <p:nvPr/>
        </p:nvGraphicFramePr>
        <p:xfrm>
          <a:off x="3132138" y="1557338"/>
          <a:ext cx="931862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Equation" r:id="rId5" imgW="609336" imgH="241195" progId="Equation.DSMT4">
                  <p:embed/>
                </p:oleObj>
              </mc:Choice>
              <mc:Fallback>
                <p:oleObj name="Equation" r:id="rId5" imgW="609336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557338"/>
                        <a:ext cx="931862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7"/>
          <p:cNvGraphicFramePr>
            <a:graphicFrameLocks noChangeAspect="1"/>
          </p:cNvGraphicFramePr>
          <p:nvPr/>
        </p:nvGraphicFramePr>
        <p:xfrm>
          <a:off x="611188" y="2133600"/>
          <a:ext cx="1204912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Equation" r:id="rId7" imgW="787400" imgH="241300" progId="Equation.DSMT4">
                  <p:embed/>
                </p:oleObj>
              </mc:Choice>
              <mc:Fallback>
                <p:oleObj name="Equation" r:id="rId7" imgW="7874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133600"/>
                        <a:ext cx="1204912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Line 20"/>
          <p:cNvSpPr>
            <a:spLocks noChangeShapeType="1"/>
          </p:cNvSpPr>
          <p:nvPr/>
        </p:nvSpPr>
        <p:spPr bwMode="auto">
          <a:xfrm>
            <a:off x="1835150" y="2348880"/>
            <a:ext cx="36036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graphicFrame>
        <p:nvGraphicFramePr>
          <p:cNvPr id="45" name="Object 21"/>
          <p:cNvGraphicFramePr>
            <a:graphicFrameLocks noChangeAspect="1"/>
          </p:cNvGraphicFramePr>
          <p:nvPr/>
        </p:nvGraphicFramePr>
        <p:xfrm>
          <a:off x="2266950" y="2133600"/>
          <a:ext cx="11477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9" imgW="774028" imgH="291847" progId="Equation.DSMT4">
                  <p:embed/>
                </p:oleObj>
              </mc:Choice>
              <mc:Fallback>
                <p:oleObj name="Equation" r:id="rId9" imgW="774028" imgH="29184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2133600"/>
                        <a:ext cx="1147763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24"/>
          <p:cNvGraphicFramePr>
            <a:graphicFrameLocks noChangeAspect="1"/>
          </p:cNvGraphicFramePr>
          <p:nvPr/>
        </p:nvGraphicFramePr>
        <p:xfrm>
          <a:off x="4067175" y="2133600"/>
          <a:ext cx="1209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Equation" r:id="rId11" imgW="800100" imgH="241300" progId="Equation.DSMT4">
                  <p:embed/>
                </p:oleObj>
              </mc:Choice>
              <mc:Fallback>
                <p:oleObj name="Equation" r:id="rId11" imgW="8001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2133600"/>
                        <a:ext cx="1209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 Box 28"/>
          <p:cNvSpPr txBox="1">
            <a:spLocks noChangeArrowheads="1"/>
          </p:cNvSpPr>
          <p:nvPr/>
        </p:nvSpPr>
        <p:spPr bwMode="auto">
          <a:xfrm>
            <a:off x="539750" y="2636838"/>
            <a:ext cx="8147050" cy="178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Η διάσταση, </a:t>
            </a:r>
            <a:r>
              <a:rPr lang="en-US" altLang="el-GR" sz="2000" i="1" dirty="0">
                <a:latin typeface="+mn-lt"/>
                <a:cs typeface="Arial" panose="020B0604020202020204" pitchFamily="34" charset="0"/>
              </a:rPr>
              <a:t>n</a:t>
            </a:r>
            <a:r>
              <a:rPr lang="en-US" altLang="el-GR" sz="2000" dirty="0">
                <a:latin typeface="+mn-lt"/>
                <a:cs typeface="Arial" panose="020B0604020202020204" pitchFamily="34" charset="0"/>
              </a:rPr>
              <a:t>, 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του χώρου είναι ο αριθμός των </a:t>
            </a:r>
            <a:r>
              <a:rPr lang="el-GR" altLang="el-GR" sz="2000" dirty="0" err="1">
                <a:latin typeface="+mn-lt"/>
                <a:cs typeface="Arial" panose="020B0604020202020204" pitchFamily="34" charset="0"/>
              </a:rPr>
              <a:t>μοναδιαίων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διανυσμάτων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 που είναι αναγκαίος και ικανός για την αναπαράσταση οποιουδήποτε διανύσματος του χώρου.</a:t>
            </a:r>
            <a:endParaRPr lang="en-US" altLang="el-GR" sz="2000" dirty="0"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Τα διανύσματα</a:t>
            </a:r>
            <a:r>
              <a:rPr lang="en-US" altLang="el-GR" sz="2000" dirty="0">
                <a:latin typeface="+mn-lt"/>
                <a:cs typeface="Arial" panose="020B0604020202020204" pitchFamily="34" charset="0"/>
              </a:rPr>
              <a:t>             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  </a:t>
            </a:r>
            <a:r>
              <a:rPr lang="en-US" altLang="el-GR" sz="2000" dirty="0">
                <a:latin typeface="+mn-lt"/>
                <a:cs typeface="Arial" panose="020B0604020202020204" pitchFamily="34" charset="0"/>
              </a:rPr>
              <a:t>    </a:t>
            </a:r>
            <a:r>
              <a:rPr lang="el-GR" altLang="el-GR" sz="2000" dirty="0" smtClean="0">
                <a:latin typeface="+mn-lt"/>
                <a:cs typeface="Arial" panose="020B0604020202020204" pitchFamily="34" charset="0"/>
              </a:rPr>
              <a:t>    είναι 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ανεξάρτητα μεταξύ τους αν κανένα από αυτά δε μπορεί να γραφεί ως γραμμικός συνδυασμός των άλλων. </a:t>
            </a:r>
            <a:endParaRPr lang="en-US" altLang="el-GR" sz="20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4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986839"/>
              </p:ext>
            </p:extLst>
          </p:nvPr>
        </p:nvGraphicFramePr>
        <p:xfrm>
          <a:off x="2627784" y="3750047"/>
          <a:ext cx="11334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13" imgW="698197" imgH="203112" progId="Equation.DSMT4">
                  <p:embed/>
                </p:oleObj>
              </mc:Choice>
              <mc:Fallback>
                <p:oleObj name="Equation" r:id="rId13" imgW="69819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750047"/>
                        <a:ext cx="1133475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32"/>
          <p:cNvGraphicFramePr>
            <a:graphicFrameLocks noChangeAspect="1"/>
          </p:cNvGraphicFramePr>
          <p:nvPr/>
        </p:nvGraphicFramePr>
        <p:xfrm>
          <a:off x="611188" y="4437063"/>
          <a:ext cx="985837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15" imgW="660400" imgH="419100" progId="Equation.DSMT4">
                  <p:embed/>
                </p:oleObj>
              </mc:Choice>
              <mc:Fallback>
                <p:oleObj name="Equation" r:id="rId15" imgW="6604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437063"/>
                        <a:ext cx="985837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35"/>
          <p:cNvGraphicFramePr>
            <a:graphicFrameLocks noChangeAspect="1"/>
          </p:cNvGraphicFramePr>
          <p:nvPr/>
        </p:nvGraphicFramePr>
        <p:xfrm>
          <a:off x="611188" y="5157788"/>
          <a:ext cx="974725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17" imgW="647700" imgH="419100" progId="Equation.DSMT4">
                  <p:embed/>
                </p:oleObj>
              </mc:Choice>
              <mc:Fallback>
                <p:oleObj name="Equation" r:id="rId17" imgW="647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157788"/>
                        <a:ext cx="974725" cy="63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39"/>
          <p:cNvGraphicFramePr>
            <a:graphicFrameLocks noChangeAspect="1"/>
          </p:cNvGraphicFramePr>
          <p:nvPr/>
        </p:nvGraphicFramePr>
        <p:xfrm>
          <a:off x="2268538" y="4797425"/>
          <a:ext cx="1201737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Equation" r:id="rId19" imgW="800100" imgH="419100" progId="Equation.DSMT4">
                  <p:embed/>
                </p:oleObj>
              </mc:Choice>
              <mc:Fallback>
                <p:oleObj name="Equation" r:id="rId19" imgW="8001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797425"/>
                        <a:ext cx="1201737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42"/>
          <p:cNvGraphicFramePr>
            <a:graphicFrameLocks noChangeAspect="1"/>
          </p:cNvGraphicFramePr>
          <p:nvPr/>
        </p:nvGraphicFramePr>
        <p:xfrm>
          <a:off x="3419475" y="5734050"/>
          <a:ext cx="733425" cy="23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Equation" r:id="rId21" imgW="482600" imgH="152400" progId="Equation.DSMT4">
                  <p:embed/>
                </p:oleObj>
              </mc:Choice>
              <mc:Fallback>
                <p:oleObj name="Equation" r:id="rId21" imgW="482600" imgH="15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5734050"/>
                        <a:ext cx="733425" cy="23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 Box 45"/>
          <p:cNvSpPr txBox="1">
            <a:spLocks noChangeArrowheads="1"/>
          </p:cNvSpPr>
          <p:nvPr/>
        </p:nvSpPr>
        <p:spPr bwMode="auto">
          <a:xfrm>
            <a:off x="1547664" y="5662613"/>
            <a:ext cx="1368425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Ορθογώνια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6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017688"/>
              </p:ext>
            </p:extLst>
          </p:nvPr>
        </p:nvGraphicFramePr>
        <p:xfrm>
          <a:off x="6300788" y="5013176"/>
          <a:ext cx="204787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Equation" r:id="rId23" imgW="1358900" imgH="457200" progId="Equation.DSMT4">
                  <p:embed/>
                </p:oleObj>
              </mc:Choice>
              <mc:Fallback>
                <p:oleObj name="Equation" r:id="rId23" imgW="13589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5013176"/>
                        <a:ext cx="2047875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50"/>
          <p:cNvSpPr txBox="1">
            <a:spLocks noChangeArrowheads="1"/>
          </p:cNvSpPr>
          <p:nvPr/>
        </p:nvSpPr>
        <p:spPr bwMode="auto">
          <a:xfrm>
            <a:off x="4860032" y="5157788"/>
            <a:ext cx="91440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Μέτρο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5" name="Line 20"/>
          <p:cNvSpPr>
            <a:spLocks noChangeShapeType="1"/>
          </p:cNvSpPr>
          <p:nvPr/>
        </p:nvSpPr>
        <p:spPr bwMode="auto">
          <a:xfrm>
            <a:off x="2916089" y="5864026"/>
            <a:ext cx="36036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66" name="Line 20"/>
          <p:cNvSpPr>
            <a:spLocks noChangeShapeType="1"/>
          </p:cNvSpPr>
          <p:nvPr/>
        </p:nvSpPr>
        <p:spPr bwMode="auto">
          <a:xfrm>
            <a:off x="5774432" y="5371740"/>
            <a:ext cx="36036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67" name="Δεξιό άγκιστρο 66"/>
          <p:cNvSpPr/>
          <p:nvPr/>
        </p:nvSpPr>
        <p:spPr>
          <a:xfrm>
            <a:off x="1835150" y="4644005"/>
            <a:ext cx="144562" cy="935490"/>
          </a:xfrm>
          <a:prstGeom prst="rightBrace">
            <a:avLst>
              <a:gd name="adj1" fmla="val 5614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871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7" grpId="0"/>
      <p:bldP spid="54" grpId="0"/>
      <p:bldP spid="57" grpId="0"/>
      <p:bldP spid="65" grpId="0" animBg="1"/>
      <p:bldP spid="66" grpId="0" animBg="1"/>
      <p:bldP spid="6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Διανύσματα στο χώρο – Βασικές έννοιες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1872208"/>
          </a:xfrm>
        </p:spPr>
        <p:txBody>
          <a:bodyPr>
            <a:normAutofit fontScale="55000" lnSpcReduction="20000"/>
          </a:bodyPr>
          <a:lstStyle/>
          <a:p>
            <a:r>
              <a:rPr lang="el-GR" dirty="0" smtClean="0"/>
              <a:t>Ένα σύνολο διανυσμάτων ονομάζεται </a:t>
            </a:r>
            <a:r>
              <a:rPr lang="el-GR" b="1" dirty="0" err="1" smtClean="0"/>
              <a:t>ορθοκανονικό</a:t>
            </a:r>
            <a:r>
              <a:rPr lang="el-GR" dirty="0" smtClean="0"/>
              <a:t> αν είναι όλα ορθογώνια μεταξύ τους και έχουν όλα </a:t>
            </a:r>
            <a:r>
              <a:rPr lang="el-GR" dirty="0" err="1" smtClean="0"/>
              <a:t>μοναδιαίο</a:t>
            </a:r>
            <a:r>
              <a:rPr lang="el-GR" dirty="0" smtClean="0"/>
              <a:t> μέτρο. </a:t>
            </a:r>
          </a:p>
          <a:p>
            <a:r>
              <a:rPr lang="el-GR" dirty="0" smtClean="0"/>
              <a:t>Ένα </a:t>
            </a:r>
            <a:r>
              <a:rPr lang="el-GR" dirty="0" err="1" smtClean="0"/>
              <a:t>ορθοκανονικό</a:t>
            </a:r>
            <a:r>
              <a:rPr lang="el-GR" dirty="0" smtClean="0"/>
              <a:t> σύνολο από  διανύσματα (όπου n η διάσταση του χώρου των σημάτων) ονομάζεται </a:t>
            </a:r>
            <a:r>
              <a:rPr lang="el-GR" b="1" dirty="0" err="1" smtClean="0"/>
              <a:t>ορθοκανονική</a:t>
            </a:r>
            <a:r>
              <a:rPr lang="el-GR" b="1" dirty="0" smtClean="0"/>
              <a:t> βάση </a:t>
            </a:r>
            <a:r>
              <a:rPr lang="el-GR" dirty="0" smtClean="0"/>
              <a:t>του χώρου των διανυσμάτων. </a:t>
            </a:r>
          </a:p>
          <a:p>
            <a:r>
              <a:rPr lang="el-GR" dirty="0" smtClean="0"/>
              <a:t>Για μια </a:t>
            </a:r>
            <a:r>
              <a:rPr lang="el-GR" dirty="0" err="1" smtClean="0"/>
              <a:t>ορθοκανονική</a:t>
            </a:r>
            <a:r>
              <a:rPr lang="el-GR" dirty="0" smtClean="0"/>
              <a:t> βάση ισχύει                 και επομένως το διάνυσμα μπορεί να γραφεί στη μορφή</a:t>
            </a:r>
          </a:p>
        </p:txBody>
      </p:sp>
      <p:graphicFrame>
        <p:nvGraphicFramePr>
          <p:cNvPr id="4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385806"/>
              </p:ext>
            </p:extLst>
          </p:nvPr>
        </p:nvGraphicFramePr>
        <p:xfrm>
          <a:off x="4211960" y="3429000"/>
          <a:ext cx="701069" cy="304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3" imgW="508000" imgH="215900" progId="Equation.DSMT4">
                  <p:embed/>
                </p:oleObj>
              </mc:Choice>
              <mc:Fallback>
                <p:oleObj name="Equation" r:id="rId3" imgW="5080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3429000"/>
                        <a:ext cx="701069" cy="304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339752" y="1641107"/>
            <a:ext cx="187235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000" b="1" dirty="0">
                <a:solidFill>
                  <a:schemeClr val="accent2"/>
                </a:solidFill>
                <a:latin typeface="+mn-lt"/>
              </a:rPr>
              <a:t>Προβολή </a:t>
            </a:r>
            <a:r>
              <a:rPr lang="en-US" altLang="el-GR" sz="2000" b="1" dirty="0">
                <a:solidFill>
                  <a:schemeClr val="accent2"/>
                </a:solidFill>
                <a:latin typeface="+mn-lt"/>
              </a:rPr>
              <a:t>a </a:t>
            </a:r>
            <a:r>
              <a:rPr lang="el-GR" altLang="el-GR" sz="2000" b="1" dirty="0">
                <a:solidFill>
                  <a:schemeClr val="accent2"/>
                </a:solidFill>
                <a:latin typeface="+mn-lt"/>
              </a:rPr>
              <a:t>σε </a:t>
            </a:r>
            <a:r>
              <a:rPr lang="en-US" altLang="el-GR" sz="2000" b="1" dirty="0">
                <a:solidFill>
                  <a:schemeClr val="accent2"/>
                </a:solidFill>
                <a:latin typeface="+mn-lt"/>
              </a:rPr>
              <a:t>b </a:t>
            </a:r>
          </a:p>
        </p:txBody>
      </p:sp>
      <p:graphicFrame>
        <p:nvGraphicFramePr>
          <p:cNvPr id="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1153962"/>
              </p:ext>
            </p:extLst>
          </p:nvPr>
        </p:nvGraphicFramePr>
        <p:xfrm>
          <a:off x="4716933" y="1556792"/>
          <a:ext cx="1583259" cy="570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5" imgW="927100" imgH="330200" progId="Equation.DSMT4">
                  <p:embed/>
                </p:oleObj>
              </mc:Choice>
              <mc:Fallback>
                <p:oleObj name="Equation" r:id="rId5" imgW="9271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933" y="1556792"/>
                        <a:ext cx="1583259" cy="5709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Ευθύγραμμο βέλος σύνδεσης 10"/>
          <p:cNvCxnSpPr>
            <a:stCxn id="5" idx="3"/>
            <a:endCxn id="7" idx="1"/>
          </p:cNvCxnSpPr>
          <p:nvPr/>
        </p:nvCxnSpPr>
        <p:spPr>
          <a:xfrm flipV="1">
            <a:off x="4212109" y="1842252"/>
            <a:ext cx="50482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761139"/>
              </p:ext>
            </p:extLst>
          </p:nvPr>
        </p:nvGraphicFramePr>
        <p:xfrm>
          <a:off x="2123728" y="4077072"/>
          <a:ext cx="1360487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7" imgW="901700" imgH="419100" progId="Equation.DSMT4">
                  <p:embed/>
                </p:oleObj>
              </mc:Choice>
              <mc:Fallback>
                <p:oleObj name="Equation" r:id="rId7" imgW="901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077072"/>
                        <a:ext cx="1360487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744767"/>
              </p:ext>
            </p:extLst>
          </p:nvPr>
        </p:nvGraphicFramePr>
        <p:xfrm>
          <a:off x="872671" y="4973511"/>
          <a:ext cx="146843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9" imgW="977900" imgH="228600" progId="Equation.DSMT4">
                  <p:embed/>
                </p:oleObj>
              </mc:Choice>
              <mc:Fallback>
                <p:oleObj name="Equation" r:id="rId9" imgW="977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671" y="4973511"/>
                        <a:ext cx="1468438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2385559" y="4850689"/>
            <a:ext cx="1368425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b="1" dirty="0">
                <a:solidFill>
                  <a:schemeClr val="accent2"/>
                </a:solidFill>
                <a:latin typeface="+mn-lt"/>
              </a:rPr>
              <a:t>Τριγωνική ανισότητα</a:t>
            </a:r>
            <a:r>
              <a:rPr lang="en-US" altLang="el-GR" b="1" dirty="0">
                <a:solidFill>
                  <a:schemeClr val="accent2"/>
                </a:solidFill>
                <a:latin typeface="+mn-lt"/>
              </a:rPr>
              <a:t> </a:t>
            </a:r>
          </a:p>
        </p:txBody>
      </p:sp>
      <p:graphicFrame>
        <p:nvGraphicFramePr>
          <p:cNvPr id="16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225149"/>
              </p:ext>
            </p:extLst>
          </p:nvPr>
        </p:nvGraphicFramePr>
        <p:xfrm>
          <a:off x="872671" y="5620417"/>
          <a:ext cx="12128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11" imgW="812800" imgH="228600" progId="Equation.DSMT4">
                  <p:embed/>
                </p:oleObj>
              </mc:Choice>
              <mc:Fallback>
                <p:oleObj name="Equation" r:id="rId11" imgW="812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671" y="5620417"/>
                        <a:ext cx="121285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53"/>
          <p:cNvSpPr txBox="1">
            <a:spLocks noChangeArrowheads="1"/>
          </p:cNvSpPr>
          <p:nvPr/>
        </p:nvSpPr>
        <p:spPr bwMode="auto">
          <a:xfrm>
            <a:off x="2385559" y="5498389"/>
            <a:ext cx="1368425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b="1" dirty="0" err="1">
                <a:solidFill>
                  <a:schemeClr val="accent2"/>
                </a:solidFill>
                <a:latin typeface="+mn-lt"/>
              </a:rPr>
              <a:t>Cauchy-Schwartz</a:t>
            </a:r>
            <a:endParaRPr lang="en-US" altLang="el-GR" b="1" dirty="0">
              <a:solidFill>
                <a:schemeClr val="accent2"/>
              </a:solidFill>
              <a:latin typeface="+mn-lt"/>
            </a:endParaRPr>
          </a:p>
        </p:txBody>
      </p:sp>
      <p:graphicFrame>
        <p:nvGraphicFramePr>
          <p:cNvPr id="18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323665"/>
              </p:ext>
            </p:extLst>
          </p:nvPr>
        </p:nvGraphicFramePr>
        <p:xfrm>
          <a:off x="4499992" y="4922126"/>
          <a:ext cx="32067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13" imgW="2159000" imgH="254000" progId="Equation.DSMT4">
                  <p:embed/>
                </p:oleObj>
              </mc:Choice>
              <mc:Fallback>
                <p:oleObj name="Equation" r:id="rId13" imgW="21590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4922126"/>
                        <a:ext cx="32067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956034"/>
              </p:ext>
            </p:extLst>
          </p:nvPr>
        </p:nvGraphicFramePr>
        <p:xfrm>
          <a:off x="4788917" y="5714289"/>
          <a:ext cx="25987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Equation" r:id="rId15" imgW="1752600" imgH="254000" progId="Equation.DSMT4">
                  <p:embed/>
                </p:oleObj>
              </mc:Choice>
              <mc:Fallback>
                <p:oleObj name="Equation" r:id="rId15" imgW="17526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917" y="5714289"/>
                        <a:ext cx="259873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61"/>
          <p:cNvSpPr txBox="1">
            <a:spLocks noChangeArrowheads="1"/>
          </p:cNvSpPr>
          <p:nvPr/>
        </p:nvSpPr>
        <p:spPr bwMode="auto">
          <a:xfrm>
            <a:off x="5076254" y="6074651"/>
            <a:ext cx="2232025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>
                <a:solidFill>
                  <a:schemeClr val="accent2"/>
                </a:solidFill>
                <a:latin typeface="+mn-lt"/>
              </a:rPr>
              <a:t>Πυθαγόρειο Θεώρημα</a:t>
            </a:r>
            <a:endParaRPr lang="en-US" altLang="el-GR" b="1">
              <a:solidFill>
                <a:schemeClr val="accent2"/>
              </a:solidFill>
              <a:latin typeface="+mn-lt"/>
            </a:endParaRPr>
          </a:p>
        </p:txBody>
      </p:sp>
      <p:cxnSp>
        <p:nvCxnSpPr>
          <p:cNvPr id="22" name="Ευθύγραμμο βέλος σύνδεσης 21"/>
          <p:cNvCxnSpPr/>
          <p:nvPr/>
        </p:nvCxnSpPr>
        <p:spPr>
          <a:xfrm>
            <a:off x="6038670" y="5301966"/>
            <a:ext cx="0" cy="412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1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Διανύσματα στο </a:t>
            </a:r>
            <a:r>
              <a:rPr lang="el-GR" dirty="0" smtClean="0"/>
              <a:t>χώρο</a:t>
            </a:r>
            <a:r>
              <a:rPr lang="el-GR" dirty="0"/>
              <a:t> – </a:t>
            </a:r>
            <a:r>
              <a:rPr lang="el-GR" dirty="0" smtClean="0"/>
              <a:t>Διαδικασία </a:t>
            </a:r>
            <a:r>
              <a:rPr lang="el-GR" dirty="0" err="1"/>
              <a:t>ορθογωνοποίησης</a:t>
            </a:r>
            <a:r>
              <a:rPr lang="el-GR" dirty="0"/>
              <a:t> </a:t>
            </a:r>
            <a:r>
              <a:rPr lang="el-GR" dirty="0" err="1"/>
              <a:t>Gram-Schmidt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Πρόβλημα:</a:t>
            </a:r>
            <a:r>
              <a:rPr lang="el-GR" dirty="0"/>
              <a:t> Δίνονται n γραμμικά ανεξάρτητα διανύσματα                    </a:t>
            </a:r>
            <a:r>
              <a:rPr lang="el-GR" dirty="0" smtClean="0"/>
              <a:t>. Ζητείται </a:t>
            </a:r>
            <a:r>
              <a:rPr lang="el-GR" dirty="0"/>
              <a:t>να βρεθεί   μία </a:t>
            </a:r>
            <a:r>
              <a:rPr lang="el-GR" dirty="0" err="1"/>
              <a:t>ορθοκανονική</a:t>
            </a:r>
            <a:r>
              <a:rPr lang="el-GR" dirty="0"/>
              <a:t> βάση για την αναπαράσταση αυτών των διανυσμάτων. </a:t>
            </a:r>
          </a:p>
          <a:p>
            <a:r>
              <a:rPr lang="el-GR" dirty="0"/>
              <a:t>Η διαδικασία με την οποία μπορούμε να βρούμε μία τέτοια βάση είναι γνωστή ως διαδικασία </a:t>
            </a:r>
            <a:r>
              <a:rPr lang="el-GR" dirty="0" err="1" smtClean="0"/>
              <a:t>ορθογωνοποίησης</a:t>
            </a:r>
            <a:r>
              <a:rPr lang="el-GR" dirty="0" smtClean="0"/>
              <a:t> </a:t>
            </a:r>
            <a:r>
              <a:rPr lang="el-GR" dirty="0" err="1"/>
              <a:t>Gram-Schmidt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graphicFrame>
        <p:nvGraphicFramePr>
          <p:cNvPr id="4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778302"/>
              </p:ext>
            </p:extLst>
          </p:nvPr>
        </p:nvGraphicFramePr>
        <p:xfrm>
          <a:off x="3131840" y="2132856"/>
          <a:ext cx="167011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3" imgW="749300" imgH="228600" progId="Equation.DSMT4">
                  <p:embed/>
                </p:oleObj>
              </mc:Choice>
              <mc:Fallback>
                <p:oleObj name="Equation" r:id="rId3" imgW="7493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132856"/>
                        <a:ext cx="1670119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566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Διανύσματα στο </a:t>
            </a:r>
            <a:r>
              <a:rPr lang="el-GR" dirty="0" smtClean="0"/>
              <a:t>χώρο - Διαδικασία </a:t>
            </a:r>
            <a:r>
              <a:rPr lang="el-GR" dirty="0" err="1"/>
              <a:t>ορθογωνοποίησης</a:t>
            </a:r>
            <a:r>
              <a:rPr lang="el-GR" dirty="0"/>
              <a:t> </a:t>
            </a:r>
            <a:r>
              <a:rPr lang="el-GR" dirty="0" err="1" smtClean="0"/>
              <a:t>Gram-Schmidt</a:t>
            </a:r>
            <a:r>
              <a:rPr lang="el-GR" dirty="0" smtClean="0"/>
              <a:t> (2)</a:t>
            </a:r>
            <a:endParaRPr lang="el-GR" dirty="0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457200" y="1899771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 dirty="0">
                <a:latin typeface="+mn-lt"/>
              </a:rPr>
              <a:t>Βήμα 1</a:t>
            </a:r>
            <a:endParaRPr lang="en-US" altLang="el-GR" b="1" dirty="0">
              <a:latin typeface="+mn-lt"/>
            </a:endParaRPr>
          </a:p>
        </p:txBody>
      </p:sp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450" y="1748421"/>
            <a:ext cx="3923350" cy="2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9"/>
          <p:cNvGraphicFramePr>
            <a:graphicFrameLocks noChangeAspect="1"/>
          </p:cNvGraphicFramePr>
          <p:nvPr>
            <p:extLst/>
          </p:nvPr>
        </p:nvGraphicFramePr>
        <p:xfrm>
          <a:off x="1978025" y="1899771"/>
          <a:ext cx="62865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4" imgW="418918" imgH="203112" progId="Equation.DSMT4">
                  <p:embed/>
                </p:oleObj>
              </mc:Choice>
              <mc:Fallback>
                <p:oleObj name="Equation" r:id="rId4" imgW="418918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025" y="1899771"/>
                        <a:ext cx="628650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2"/>
          <p:cNvGraphicFramePr>
            <a:graphicFrameLocks noChangeAspect="1"/>
          </p:cNvGraphicFramePr>
          <p:nvPr>
            <p:extLst/>
          </p:nvPr>
        </p:nvGraphicFramePr>
        <p:xfrm>
          <a:off x="2814638" y="1756896"/>
          <a:ext cx="898525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Equation" r:id="rId6" imgW="596641" imgH="444307" progId="Equation.DSMT4">
                  <p:embed/>
                </p:oleObj>
              </mc:Choice>
              <mc:Fallback>
                <p:oleObj name="Equation" r:id="rId6" imgW="596641" imgH="44430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8" y="1756896"/>
                        <a:ext cx="898525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457200" y="2829195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 dirty="0">
                <a:latin typeface="+mn-lt"/>
              </a:rPr>
              <a:t>Βήμα </a:t>
            </a:r>
            <a:r>
              <a:rPr lang="en-US" altLang="el-GR" b="1" dirty="0">
                <a:latin typeface="+mn-lt"/>
              </a:rPr>
              <a:t>2</a:t>
            </a:r>
          </a:p>
        </p:txBody>
      </p:sp>
      <p:graphicFrame>
        <p:nvGraphicFramePr>
          <p:cNvPr id="35" name="Object 16"/>
          <p:cNvGraphicFramePr>
            <a:graphicFrameLocks noChangeAspect="1"/>
          </p:cNvGraphicFramePr>
          <p:nvPr>
            <p:extLst/>
          </p:nvPr>
        </p:nvGraphicFramePr>
        <p:xfrm>
          <a:off x="2032000" y="2638695"/>
          <a:ext cx="168910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Equation" r:id="rId8" imgW="1130300" imgH="685800" progId="Equation.DSMT4">
                  <p:embed/>
                </p:oleObj>
              </mc:Choice>
              <mc:Fallback>
                <p:oleObj name="Equation" r:id="rId8" imgW="11303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0" y="2638695"/>
                        <a:ext cx="1689100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AutoShape 19"/>
          <p:cNvSpPr>
            <a:spLocks noChangeArrowheads="1"/>
          </p:cNvSpPr>
          <p:nvPr/>
        </p:nvSpPr>
        <p:spPr bwMode="auto">
          <a:xfrm>
            <a:off x="1365336" y="1956964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1392238" y="294119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457200" y="3924710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>
                <a:latin typeface="+mn-lt"/>
              </a:rPr>
              <a:t>Βήμα </a:t>
            </a:r>
            <a:r>
              <a:rPr lang="en-US" altLang="el-GR" b="1">
                <a:latin typeface="+mn-lt"/>
              </a:rPr>
              <a:t>3</a:t>
            </a:r>
          </a:p>
        </p:txBody>
      </p:sp>
      <p:sp>
        <p:nvSpPr>
          <p:cNvPr id="39" name="AutoShape 22"/>
          <p:cNvSpPr>
            <a:spLocks noChangeArrowheads="1"/>
          </p:cNvSpPr>
          <p:nvPr/>
        </p:nvSpPr>
        <p:spPr bwMode="auto">
          <a:xfrm>
            <a:off x="1392238" y="4036708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0" name="Object 23"/>
          <p:cNvGraphicFramePr>
            <a:graphicFrameLocks noChangeAspect="1"/>
          </p:cNvGraphicFramePr>
          <p:nvPr>
            <p:extLst/>
          </p:nvPr>
        </p:nvGraphicFramePr>
        <p:xfrm>
          <a:off x="1939925" y="3780247"/>
          <a:ext cx="27019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10" imgW="1803400" imgH="685800" progId="Equation.DSMT4">
                  <p:embed/>
                </p:oleObj>
              </mc:Choice>
              <mc:Fallback>
                <p:oleObj name="Equation" r:id="rId10" imgW="18034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3780247"/>
                        <a:ext cx="27019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26"/>
          <p:cNvSpPr>
            <a:spLocks noChangeArrowheads="1"/>
          </p:cNvSpPr>
          <p:nvPr/>
        </p:nvSpPr>
        <p:spPr bwMode="auto">
          <a:xfrm>
            <a:off x="457200" y="1683871"/>
            <a:ext cx="3240088" cy="7921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2" name="Rectangle 27"/>
          <p:cNvSpPr>
            <a:spLocks noChangeArrowheads="1"/>
          </p:cNvSpPr>
          <p:nvPr/>
        </p:nvSpPr>
        <p:spPr bwMode="auto">
          <a:xfrm>
            <a:off x="457200" y="2564103"/>
            <a:ext cx="3311525" cy="1080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 dirty="0"/>
          </a:p>
        </p:txBody>
      </p:sp>
      <p:sp>
        <p:nvSpPr>
          <p:cNvPr id="43" name="Rectangle 28"/>
          <p:cNvSpPr>
            <a:spLocks noChangeArrowheads="1"/>
          </p:cNvSpPr>
          <p:nvPr/>
        </p:nvSpPr>
        <p:spPr bwMode="auto">
          <a:xfrm>
            <a:off x="457200" y="3717032"/>
            <a:ext cx="4176713" cy="1080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4" name="Object 29"/>
          <p:cNvGraphicFramePr>
            <a:graphicFrameLocks noChangeAspect="1"/>
          </p:cNvGraphicFramePr>
          <p:nvPr>
            <p:extLst/>
          </p:nvPr>
        </p:nvGraphicFramePr>
        <p:xfrm>
          <a:off x="2134419" y="4869160"/>
          <a:ext cx="2093913" cy="1370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12" imgW="1397000" imgH="914400" progId="Equation.DSMT4">
                  <p:embed/>
                </p:oleObj>
              </mc:Choice>
              <mc:Fallback>
                <p:oleObj name="Equation" r:id="rId12" imgW="139700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4419" y="4869160"/>
                        <a:ext cx="2093913" cy="137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32"/>
          <p:cNvSpPr txBox="1">
            <a:spLocks noChangeArrowheads="1"/>
          </p:cNvSpPr>
          <p:nvPr/>
        </p:nvSpPr>
        <p:spPr bwMode="auto">
          <a:xfrm>
            <a:off x="612007" y="5373985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>
                <a:latin typeface="+mn-lt"/>
              </a:rPr>
              <a:t>Βήμα </a:t>
            </a:r>
            <a:r>
              <a:rPr lang="en-US" altLang="el-GR" b="1">
                <a:latin typeface="+mn-lt"/>
              </a:rPr>
              <a:t>m</a:t>
            </a:r>
          </a:p>
        </p:txBody>
      </p:sp>
      <p:sp>
        <p:nvSpPr>
          <p:cNvPr id="46" name="AutoShape 33"/>
          <p:cNvSpPr>
            <a:spLocks noChangeArrowheads="1"/>
          </p:cNvSpPr>
          <p:nvPr/>
        </p:nvSpPr>
        <p:spPr bwMode="auto">
          <a:xfrm>
            <a:off x="1547044" y="5485983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7" name="Rectangle 34"/>
          <p:cNvSpPr>
            <a:spLocks noChangeArrowheads="1"/>
          </p:cNvSpPr>
          <p:nvPr/>
        </p:nvSpPr>
        <p:spPr bwMode="auto">
          <a:xfrm>
            <a:off x="467544" y="4869160"/>
            <a:ext cx="3960813" cy="14398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8" name="Object 35"/>
          <p:cNvGraphicFramePr>
            <a:graphicFrameLocks noChangeAspect="1"/>
          </p:cNvGraphicFramePr>
          <p:nvPr>
            <p:extLst/>
          </p:nvPr>
        </p:nvGraphicFramePr>
        <p:xfrm>
          <a:off x="685032" y="5805785"/>
          <a:ext cx="820737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14" imgW="545390" imgH="152202" progId="Equation.DSMT4">
                  <p:embed/>
                </p:oleObj>
              </mc:Choice>
              <mc:Fallback>
                <p:oleObj name="Equation" r:id="rId14" imgW="545390" imgH="15220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32" y="5805785"/>
                        <a:ext cx="820737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AutoShape 38"/>
          <p:cNvSpPr>
            <a:spLocks noChangeArrowheads="1"/>
          </p:cNvSpPr>
          <p:nvPr/>
        </p:nvSpPr>
        <p:spPr bwMode="auto">
          <a:xfrm>
            <a:off x="4846638" y="5229225"/>
            <a:ext cx="360000" cy="287338"/>
          </a:xfrm>
          <a:prstGeom prst="leftArrow">
            <a:avLst>
              <a:gd name="adj1" fmla="val 50000"/>
              <a:gd name="adj2" fmla="val 68922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0" name="Text Box 39"/>
          <p:cNvSpPr txBox="1">
            <a:spLocks noChangeArrowheads="1"/>
          </p:cNvSpPr>
          <p:nvPr/>
        </p:nvSpPr>
        <p:spPr bwMode="auto">
          <a:xfrm>
            <a:off x="5418138" y="4841875"/>
            <a:ext cx="180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5364163" y="5084763"/>
            <a:ext cx="2087562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>
                <a:latin typeface="+mn-lt"/>
              </a:rPr>
              <a:t>Αν               </a:t>
            </a:r>
            <a:r>
              <a:rPr lang="en-US" altLang="el-GR" dirty="0">
                <a:latin typeface="+mn-lt"/>
              </a:rPr>
              <a:t>  </a:t>
            </a:r>
            <a:r>
              <a:rPr lang="en-US" altLang="el-GR" dirty="0" smtClean="0">
                <a:latin typeface="+mn-lt"/>
              </a:rPr>
              <a:t>  </a:t>
            </a:r>
            <a:r>
              <a:rPr lang="el-GR" altLang="el-GR" dirty="0" smtClean="0">
                <a:latin typeface="+mn-lt"/>
              </a:rPr>
              <a:t>η </a:t>
            </a:r>
            <a:r>
              <a:rPr lang="el-GR" altLang="el-GR" dirty="0">
                <a:latin typeface="+mn-lt"/>
              </a:rPr>
              <a:t>διαδικασία σταματά </a:t>
            </a:r>
          </a:p>
        </p:txBody>
      </p:sp>
      <p:graphicFrame>
        <p:nvGraphicFramePr>
          <p:cNvPr id="52" name="Object 41"/>
          <p:cNvGraphicFramePr>
            <a:graphicFrameLocks noChangeAspect="1"/>
          </p:cNvGraphicFramePr>
          <p:nvPr/>
        </p:nvGraphicFramePr>
        <p:xfrm>
          <a:off x="5795963" y="5084763"/>
          <a:ext cx="720725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16" imgW="545626" imgH="253780" progId="Equation.DSMT4">
                  <p:embed/>
                </p:oleObj>
              </mc:Choice>
              <mc:Fallback>
                <p:oleObj name="Equation" r:id="rId16" imgW="545626" imgH="2537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5084763"/>
                        <a:ext cx="720725" cy="33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770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 animBg="1"/>
      <p:bldP spid="38" grpId="0"/>
      <p:bldP spid="39" grpId="0" animBg="1"/>
      <p:bldP spid="42" grpId="0" animBg="1"/>
      <p:bldP spid="43" grpId="0" animBg="1"/>
      <p:bldP spid="45" grpId="0"/>
      <p:bldP spid="46" grpId="0" animBg="1"/>
      <p:bldP spid="47" grpId="0" animBg="1"/>
      <p:bldP spid="49" grpId="0" animBg="1"/>
      <p:bldP spid="50" grpId="0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Σήματα και </a:t>
            </a:r>
            <a:r>
              <a:rPr lang="el-GR" dirty="0" smtClean="0"/>
              <a:t>Διανύσματα (1)</a:t>
            </a:r>
            <a:endParaRPr lang="el-GR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3" y="2695575"/>
            <a:ext cx="75088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45" y="1629849"/>
            <a:ext cx="7535309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9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Σήματα και </a:t>
            </a:r>
            <a:r>
              <a:rPr lang="el-GR" dirty="0" smtClean="0"/>
              <a:t>Διανύσματα (2)</a:t>
            </a:r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54163"/>
            <a:ext cx="26638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1179" y="2420888"/>
            <a:ext cx="3529013" cy="137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10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Για παράδειγμα, σήματα με </a:t>
            </a:r>
            <a:r>
              <a:rPr lang="el-GR" altLang="el-GR" sz="2000" dirty="0" smtClean="0">
                <a:latin typeface="+mn-lt"/>
                <a:cs typeface="Arial" panose="020B0604020202020204" pitchFamily="34" charset="0"/>
              </a:rPr>
              <a:t>διαφορετικά πλάτη αναπαρίστανται 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σαν σημεία πάνω σε μια ευθεία</a:t>
            </a:r>
            <a:r>
              <a:rPr lang="el-GR" altLang="el-GR" sz="2000" dirty="0" smtClean="0">
                <a:latin typeface="+mn-lt"/>
                <a:cs typeface="Arial" panose="020B0604020202020204" pitchFamily="34" charset="0"/>
              </a:rPr>
              <a:t>.</a:t>
            </a:r>
            <a:endParaRPr lang="el-GR" altLang="el-GR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61179" y="4447563"/>
            <a:ext cx="705643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Γενικά τα σήματα αναπαρίστανται με </a:t>
            </a:r>
            <a:r>
              <a:rPr lang="el-GR" altLang="el-GR" sz="2000" b="1" dirty="0">
                <a:latin typeface="+mn-lt"/>
                <a:cs typeface="Arial" panose="020B0604020202020204" pitchFamily="34" charset="0"/>
              </a:rPr>
              <a:t>μιγαδικούς αριθμούς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 ή ισοδύναμα με </a:t>
            </a:r>
            <a:r>
              <a:rPr lang="el-GR" altLang="el-GR" sz="2000" b="1" dirty="0">
                <a:latin typeface="+mn-lt"/>
                <a:cs typeface="Arial" panose="020B0604020202020204" pitchFamily="34" charset="0"/>
              </a:rPr>
              <a:t>διανύσματα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, ώστε με την βοήθεια της Ευκλείδειας γεωμετρίας και της θεωρίας πιθανοτήτων να γίνει δυνατή η μελέτη του τηλεπικοινωνιακού συστήματος.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605371" y="2868315"/>
            <a:ext cx="504000" cy="360000"/>
          </a:xfrm>
          <a:prstGeom prst="rightArrow">
            <a:avLst>
              <a:gd name="adj1" fmla="val 50000"/>
              <a:gd name="adj2" fmla="val 4978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5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Ψηφιακή εκπομπή και </a:t>
            </a:r>
            <a:r>
              <a:rPr lang="el-GR" dirty="0" smtClean="0"/>
              <a:t>λήψη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Διανύσματα: Κοινές ιδιότητες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Από πολλές απόψεις τα σήματα μοιάζουν και μπορούν να αντιστοιχιστούν με διανύσματα.</a:t>
            </a:r>
          </a:p>
          <a:p>
            <a:r>
              <a:rPr lang="el-GR" dirty="0" smtClean="0"/>
              <a:t>Τα </a:t>
            </a:r>
            <a:r>
              <a:rPr lang="el-GR" dirty="0"/>
              <a:t>σήματα, όπως και τα διανύσματα, μπορούν να προστεθούν και να αφαιρεθούν οπότε προκύπτουν νέα σήματα. </a:t>
            </a:r>
          </a:p>
          <a:p>
            <a:r>
              <a:rPr lang="el-GR" dirty="0"/>
              <a:t>Ένα σήμα μπορεί να πολλαπλασιαστεί με ένα αριθμό με αποτέλεσμα ένα νέο σήμα. </a:t>
            </a:r>
          </a:p>
          <a:p>
            <a:r>
              <a:rPr lang="el-GR" dirty="0"/>
              <a:t>Οι γραμμικοί συνδυασμοί σημάτων είναι επίσης νέα σήματα.</a:t>
            </a:r>
          </a:p>
          <a:p>
            <a:r>
              <a:rPr lang="el-GR" dirty="0" smtClean="0"/>
              <a:t>Όπως </a:t>
            </a:r>
            <a:r>
              <a:rPr lang="el-GR" dirty="0"/>
              <a:t>και τα διανύσματα, τα σήματα μπορούν να αναπαρασταθούν με τη βοήθεια ενός αριθμού συγκεκριμένων “</a:t>
            </a:r>
            <a:r>
              <a:rPr lang="el-GR" b="1" dirty="0"/>
              <a:t>θεμελιωδών</a:t>
            </a:r>
            <a:r>
              <a:rPr lang="el-GR" dirty="0"/>
              <a:t>” σημάτων τα οποία αποτελούν μια “</a:t>
            </a:r>
            <a:r>
              <a:rPr lang="el-GR" b="1" dirty="0"/>
              <a:t>βάση</a:t>
            </a:r>
            <a:r>
              <a:rPr lang="el-GR" dirty="0"/>
              <a:t>” για τη δημιουργία ενός “</a:t>
            </a:r>
            <a:r>
              <a:rPr lang="el-GR" b="1" dirty="0"/>
              <a:t>χώρου σημάτων</a:t>
            </a:r>
            <a:r>
              <a:rPr lang="el-GR" dirty="0"/>
              <a:t>”.</a:t>
            </a:r>
          </a:p>
          <a:p>
            <a:r>
              <a:rPr lang="el-GR" dirty="0" smtClean="0"/>
              <a:t>Μπορούμε </a:t>
            </a:r>
            <a:r>
              <a:rPr lang="el-GR" dirty="0"/>
              <a:t>επίσης να ορίσουμε, όπως και στα διανύσματα, το εσωτερικό γινόμενο και το μέτρο ενός σήματος.</a:t>
            </a:r>
          </a:p>
        </p:txBody>
      </p:sp>
    </p:spTree>
    <p:extLst>
      <p:ext uri="{BB962C8B-B14F-4D97-AF65-F5344CB8AC3E}">
        <p14:creationId xmlns:p14="http://schemas.microsoft.com/office/powerpoint/2010/main" val="403190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93" y="3645024"/>
            <a:ext cx="7206097" cy="2200847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</a:t>
            </a:r>
            <a:r>
              <a:rPr lang="el-GR" dirty="0" smtClean="0"/>
              <a:t>Διανύσματα – Ορισμοί (1)</a:t>
            </a:r>
            <a:endParaRPr lang="el-GR" dirty="0"/>
          </a:p>
        </p:txBody>
      </p:sp>
      <p:pic>
        <p:nvPicPr>
          <p:cNvPr id="6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65104"/>
            <a:ext cx="30654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772816"/>
            <a:ext cx="7236579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5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 – Ορισμοί </a:t>
            </a:r>
            <a:r>
              <a:rPr lang="el-GR" dirty="0" smtClean="0"/>
              <a:t>(2)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145" y="1628800"/>
            <a:ext cx="7181710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 – Ορισμοί </a:t>
            </a:r>
            <a:r>
              <a:rPr lang="el-GR" dirty="0" smtClean="0"/>
              <a:t>(3)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853" y="1700808"/>
            <a:ext cx="6334293" cy="43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9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 – Ορισμοί </a:t>
            </a:r>
            <a:r>
              <a:rPr lang="el-GR" dirty="0" smtClean="0"/>
              <a:t>(4)</a:t>
            </a:r>
            <a:endParaRPr lang="el-GR" dirty="0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5478"/>
            <a:ext cx="550545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14" y="2836889"/>
            <a:ext cx="7425572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 – Ορισμοί </a:t>
            </a:r>
            <a:r>
              <a:rPr lang="el-GR" dirty="0" smtClean="0"/>
              <a:t>(5)</a:t>
            </a:r>
            <a:endParaRPr lang="el-G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1417638"/>
            <a:ext cx="745331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097088"/>
            <a:ext cx="7480440" cy="670618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76" y="2767706"/>
            <a:ext cx="7645047" cy="1603387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76" y="4371093"/>
            <a:ext cx="7645047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0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 </a:t>
            </a:r>
            <a:r>
              <a:rPr lang="el-GR" dirty="0" smtClean="0"/>
              <a:t>- </a:t>
            </a:r>
            <a:r>
              <a:rPr lang="el-GR" dirty="0"/>
              <a:t>Ορισμοί </a:t>
            </a:r>
            <a:r>
              <a:rPr lang="el-GR" dirty="0" smtClean="0"/>
              <a:t>(6)</a:t>
            </a:r>
            <a:endParaRPr lang="el-GR" dirty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1577008"/>
            <a:ext cx="2379663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2473945"/>
            <a:ext cx="75628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3521695"/>
            <a:ext cx="7535863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7192"/>
            <a:ext cx="20780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2801806" y="5301655"/>
            <a:ext cx="360000" cy="288000"/>
          </a:xfrm>
          <a:prstGeom prst="rightArrow">
            <a:avLst>
              <a:gd name="adj1" fmla="val 50000"/>
              <a:gd name="adj2" fmla="val 34912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23" y="4941292"/>
            <a:ext cx="528637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12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 (1)</a:t>
            </a: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806" y="1844824"/>
            <a:ext cx="61483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95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 (2)</a:t>
            </a:r>
            <a:endParaRPr lang="el-G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948"/>
            <a:ext cx="4067944" cy="315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6" y="3789040"/>
            <a:ext cx="4682134" cy="1048603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709" y="5085184"/>
            <a:ext cx="493209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1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 (3)</a:t>
            </a:r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4169"/>
            <a:ext cx="4284663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243387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7" y="5239643"/>
            <a:ext cx="4189413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737" y="4221088"/>
            <a:ext cx="4218798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9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Οι </a:t>
            </a:r>
            <a:r>
              <a:rPr lang="el-GR" altLang="el-GR" i="1" dirty="0"/>
              <a:t>Ψηφιακές Επικοινωνίες </a:t>
            </a:r>
            <a:r>
              <a:rPr lang="el-GR" altLang="el-GR" dirty="0" smtClean="0"/>
              <a:t>(</a:t>
            </a:r>
            <a:r>
              <a:rPr lang="en-US" altLang="el-GR" i="1" dirty="0" smtClean="0"/>
              <a:t>Digital </a:t>
            </a:r>
            <a:r>
              <a:rPr lang="en-US" altLang="el-GR" i="1" dirty="0"/>
              <a:t>Communications</a:t>
            </a:r>
            <a:r>
              <a:rPr lang="el-GR" altLang="el-GR" dirty="0"/>
              <a:t>)</a:t>
            </a:r>
            <a:r>
              <a:rPr lang="en-US" altLang="el-GR" dirty="0"/>
              <a:t> </a:t>
            </a:r>
            <a:r>
              <a:rPr lang="el-GR" altLang="el-GR" dirty="0"/>
              <a:t>καλύπτουν σήμερα το μεγαλύτερο μέρος των τηλεπικοινωνιακών υπηρεσιών ενώ προβλέπεται να επικρατήσουν πλήρως τα επόμενα χρόνια σε βάρος των αναλογικών τηλεπικοινωνιακών συστημάτων.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47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 (4)</a:t>
            </a:r>
            <a:endParaRPr lang="el-GR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802133" cy="29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703" y="1700808"/>
            <a:ext cx="4581097" cy="438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 (5)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1412875"/>
            <a:ext cx="5040313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67870"/>
            <a:ext cx="435292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3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Διαδικασία </a:t>
            </a:r>
            <a:r>
              <a:rPr lang="el-GR" dirty="0" err="1"/>
              <a:t>ορθογωνοποίησης</a:t>
            </a:r>
            <a:r>
              <a:rPr lang="el-GR" dirty="0"/>
              <a:t> σημάτων </a:t>
            </a:r>
            <a:r>
              <a:rPr lang="el-GR" dirty="0" err="1" smtClean="0"/>
              <a:t>Gram-Schmidt</a:t>
            </a:r>
            <a:r>
              <a:rPr lang="el-GR" dirty="0" smtClean="0"/>
              <a:t> (1)</a:t>
            </a:r>
            <a:endParaRPr lang="el-GR" dirty="0"/>
          </a:p>
        </p:txBody>
      </p:sp>
      <p:pic>
        <p:nvPicPr>
          <p:cNvPr id="5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4377945"/>
            <a:ext cx="748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36" y="5850086"/>
            <a:ext cx="27908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50" y="1782126"/>
            <a:ext cx="7449958" cy="1115665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152" y="3037360"/>
            <a:ext cx="7559695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Διαδικασία </a:t>
            </a:r>
            <a:r>
              <a:rPr lang="el-GR" dirty="0" err="1"/>
              <a:t>ορθογωνοποίησης</a:t>
            </a:r>
            <a:r>
              <a:rPr lang="el-GR" dirty="0"/>
              <a:t> σημάτων </a:t>
            </a:r>
            <a:r>
              <a:rPr lang="el-GR" dirty="0" err="1" smtClean="0"/>
              <a:t>Gram-Schmidt</a:t>
            </a:r>
            <a:r>
              <a:rPr lang="el-GR" dirty="0" smtClean="0"/>
              <a:t>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52" y="1916832"/>
            <a:ext cx="7559695" cy="92667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52" y="3212976"/>
            <a:ext cx="7559695" cy="84132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87" y="4423769"/>
            <a:ext cx="7504826" cy="8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0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6.2 (1)</a:t>
            </a:r>
            <a:endParaRPr lang="el-GR" dirty="0"/>
          </a:p>
        </p:txBody>
      </p:sp>
      <p:pic>
        <p:nvPicPr>
          <p:cNvPr id="3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32" y="1651496"/>
            <a:ext cx="6383337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372221"/>
            <a:ext cx="71564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889" y="4504332"/>
            <a:ext cx="2376487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775" y="4941168"/>
            <a:ext cx="4352921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4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6.2 (2)</a:t>
            </a:r>
            <a:endParaRPr lang="el-GR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44439"/>
            <a:ext cx="44640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33825"/>
            <a:ext cx="2763837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40" y="3212976"/>
            <a:ext cx="4907705" cy="116443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28205"/>
            <a:ext cx="331651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0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6.2 (3)</a:t>
            </a:r>
            <a:endParaRPr lang="el-GR" dirty="0"/>
          </a:p>
        </p:txBody>
      </p:sp>
      <p:sp>
        <p:nvSpPr>
          <p:cNvPr id="13" name="AutoShape 55"/>
          <p:cNvSpPr>
            <a:spLocks noChangeArrowheads="1"/>
          </p:cNvSpPr>
          <p:nvPr/>
        </p:nvSpPr>
        <p:spPr bwMode="auto">
          <a:xfrm>
            <a:off x="4392612" y="4396704"/>
            <a:ext cx="358775" cy="432000"/>
          </a:xfrm>
          <a:prstGeom prst="downArrow">
            <a:avLst>
              <a:gd name="adj1" fmla="val 50000"/>
              <a:gd name="adj2" fmla="val 45133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4" name="Text Box 56"/>
          <p:cNvSpPr txBox="1">
            <a:spLocks noChangeArrowheads="1"/>
          </p:cNvSpPr>
          <p:nvPr/>
        </p:nvSpPr>
        <p:spPr bwMode="auto">
          <a:xfrm>
            <a:off x="3311524" y="5038929"/>
            <a:ext cx="252095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800" dirty="0">
                <a:latin typeface="+mn-lt"/>
              </a:rPr>
              <a:t>Δύο συναρτήσεις βάσης</a:t>
            </a:r>
          </a:p>
        </p:txBody>
      </p:sp>
      <p:pic>
        <p:nvPicPr>
          <p:cNvPr id="15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49" y="5620667"/>
            <a:ext cx="4873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49" y="5620667"/>
            <a:ext cx="48736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167" y="1921263"/>
            <a:ext cx="4273666" cy="110956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1720" y="3201659"/>
            <a:ext cx="5340559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Αστερισμοί (1)</a:t>
            </a:r>
            <a:endParaRPr lang="el-GR" dirty="0"/>
          </a:p>
        </p:txBody>
      </p:sp>
      <p:pic>
        <p:nvPicPr>
          <p:cNvPr id="3" name="Picture 13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4" y="1287463"/>
            <a:ext cx="842486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24" y="3729038"/>
            <a:ext cx="8064500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30" y="2516395"/>
            <a:ext cx="8535140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1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Αστερισμοί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78" y="1556792"/>
            <a:ext cx="8352244" cy="205453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40" y="3775120"/>
            <a:ext cx="7620660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0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6.3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7759"/>
            <a:ext cx="619283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4392613"/>
            <a:ext cx="28321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67338"/>
            <a:ext cx="50847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41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Βασικές διαφορές:</a:t>
            </a:r>
          </a:p>
          <a:p>
            <a:pPr lvl="1"/>
            <a:r>
              <a:rPr lang="el-GR" dirty="0"/>
              <a:t>Στα αναλογικά τηλεπικοινωνιακά συστήματα η πληροφορία με τη μορφή αναλογικού σήματος αποτυπώνεται στο πλάτος  ή τη γωνία του φέροντος , παράμετροι οι οποίες μπορούν θεωρητικά να λάβουν άπειρο αριθμό τιμών-καταστάσεων.</a:t>
            </a:r>
          </a:p>
          <a:p>
            <a:pPr lvl="1"/>
            <a:r>
              <a:rPr lang="el-GR" dirty="0"/>
              <a:t>Στα ψηφιακά τηλεπικοινωνιακά συστήματα η πληροφορία μετατρέπεται από αναλογική σε ψηφιακή </a:t>
            </a:r>
            <a:r>
              <a:rPr lang="el-GR" dirty="0" smtClean="0"/>
              <a:t>μορφή </a:t>
            </a:r>
            <a:r>
              <a:rPr lang="el-GR" dirty="0"/>
              <a:t>(αν δεν είναι ήδη, όπως για παράδειγμα σε επικοινωνίες υπολογιστών) και κατόπιν –αφού υποστεί κατάλληλη επεξεργασία- ακολουθεί η αντιστοίχιση του ψηφιακού σήματος σε πεπερασμένο αριθμό αναλογικών </a:t>
            </a:r>
            <a:r>
              <a:rPr lang="el-GR" dirty="0" err="1"/>
              <a:t>κυματομορφών</a:t>
            </a:r>
            <a:r>
              <a:rPr lang="el-GR" dirty="0"/>
              <a:t> προς εκπομπή, οι οποίες ονομάζονται σύμβολα </a:t>
            </a:r>
            <a:r>
              <a:rPr lang="el-GR" dirty="0" smtClean="0"/>
              <a:t>(</a:t>
            </a:r>
            <a:r>
              <a:rPr lang="el-GR" dirty="0" err="1"/>
              <a:t>symbols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17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6.4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69" y="1701875"/>
            <a:ext cx="730726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854" y="3933056"/>
            <a:ext cx="3456732" cy="124978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216" y="3207569"/>
            <a:ext cx="3310415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6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6.5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342" y="3403748"/>
            <a:ext cx="3386138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6" y="5251351"/>
            <a:ext cx="31686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7710"/>
            <a:ext cx="59832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437112"/>
            <a:ext cx="453581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2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Πίνακας αναζήτησης (</a:t>
            </a:r>
            <a:r>
              <a:rPr lang="en-US" dirty="0"/>
              <a:t>Lookup Table)</a:t>
            </a:r>
            <a:endParaRPr lang="el-GR" dirty="0"/>
          </a:p>
        </p:txBody>
      </p:sp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610" y="1535113"/>
            <a:ext cx="7921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60" y="1596535"/>
            <a:ext cx="3688400" cy="418831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1834300"/>
            <a:ext cx="4438273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Πίνακας αναζήτησης (Παράδειγμα 6.6)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81" y="1493887"/>
            <a:ext cx="6192838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57" y="4480861"/>
            <a:ext cx="3011685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9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Ψηφιακός </a:t>
            </a:r>
            <a:r>
              <a:rPr lang="el-GR" dirty="0" smtClean="0"/>
              <a:t>Πομπός (1)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00" y="1700808"/>
            <a:ext cx="7376799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9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Ψηφιακός </a:t>
            </a:r>
            <a:r>
              <a:rPr lang="el-GR" dirty="0" smtClean="0"/>
              <a:t>Πομπός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769" y="1450216"/>
            <a:ext cx="5334462" cy="314580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598" y="4628603"/>
            <a:ext cx="6492803" cy="585267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033" y="5246448"/>
            <a:ext cx="6437934" cy="835224"/>
          </a:xfrm>
          <a:prstGeom prst="rect">
            <a:avLst/>
          </a:prstGeom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788173"/>
            <a:ext cx="16383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78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6.6 (1)</a:t>
            </a:r>
            <a:endParaRPr lang="el-GR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557090"/>
            <a:ext cx="66579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457" y="3226718"/>
            <a:ext cx="5399087" cy="272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44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6.6 (2)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94" y="1556792"/>
            <a:ext cx="655161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2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6.7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2" y="1762001"/>
            <a:ext cx="7272337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996952"/>
            <a:ext cx="57816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84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Ψηφιακός Πομπός (Παράδειγμα 6.7)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83" y="1596993"/>
            <a:ext cx="7492633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1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Πλεονεκτήματα Ψηφιακών Επικοινωνιών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Αντοχή στον θόρυβο.</a:t>
            </a:r>
          </a:p>
          <a:p>
            <a:r>
              <a:rPr lang="el-GR" dirty="0"/>
              <a:t>Κρυπτογράφηση.</a:t>
            </a:r>
          </a:p>
          <a:p>
            <a:r>
              <a:rPr lang="el-GR" dirty="0"/>
              <a:t>Ευκολότερος σχεδιασμός, χαμηλό κόστος και μικρό μέγεθος.</a:t>
            </a:r>
          </a:p>
          <a:p>
            <a:r>
              <a:rPr lang="el-GR" dirty="0"/>
              <a:t>Ευελιξία.</a:t>
            </a:r>
          </a:p>
          <a:p>
            <a:r>
              <a:rPr lang="el-GR" dirty="0"/>
              <a:t>Τεχνικές πολλαπλής προσπέλασης με διαίρεση χρόνου (TDMA) ή/και διαίρεση κώδικα (CDMA).</a:t>
            </a:r>
          </a:p>
          <a:p>
            <a:r>
              <a:rPr lang="el-GR" dirty="0"/>
              <a:t>Αξιόπιστη επεξεργασία σήματος.</a:t>
            </a:r>
          </a:p>
          <a:p>
            <a:r>
              <a:rPr lang="el-GR" dirty="0"/>
              <a:t>Υπηρεσίες πολυμέσων.</a:t>
            </a:r>
          </a:p>
          <a:p>
            <a:r>
              <a:rPr lang="el-GR" dirty="0"/>
              <a:t>Αποθήκευση και ανάκτηση της πληροφορίας.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57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6.8 (1)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18" y="1700808"/>
            <a:ext cx="6989763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1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46399"/>
            <a:ext cx="4785775" cy="2877561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6.8 (2)</a:t>
            </a:r>
            <a:endParaRPr lang="el-GR" dirty="0"/>
          </a:p>
        </p:txBody>
      </p:sp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82775"/>
            <a:ext cx="180022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52" y="2924944"/>
            <a:ext cx="5103812" cy="9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8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6.9 (1)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700808"/>
            <a:ext cx="67310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18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6.9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916832"/>
            <a:ext cx="5736131" cy="381642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643" y="2636912"/>
            <a:ext cx="2981202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3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κανάλι προσθετικού θορύβου</a:t>
            </a:r>
          </a:p>
        </p:txBody>
      </p:sp>
      <p:pic>
        <p:nvPicPr>
          <p:cNvPr id="3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3612729"/>
            <a:ext cx="18700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477" y="1844824"/>
            <a:ext cx="4487045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6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κανάλι προσθετικού </a:t>
            </a:r>
            <a:r>
              <a:rPr lang="el-GR" dirty="0" smtClean="0"/>
              <a:t>θορύβου - Ιδιότητες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3819812" cy="4525963"/>
          </a:xfrm>
        </p:spPr>
        <p:txBody>
          <a:bodyPr>
            <a:normAutofit/>
          </a:bodyPr>
          <a:lstStyle/>
          <a:p>
            <a:r>
              <a:rPr lang="el-GR" sz="3000" dirty="0"/>
              <a:t>Λευκός </a:t>
            </a:r>
            <a:r>
              <a:rPr lang="el-GR" sz="3000" dirty="0" smtClean="0"/>
              <a:t>Θόρυβος</a:t>
            </a:r>
            <a:endParaRPr lang="el-GR" sz="3000" dirty="0"/>
          </a:p>
          <a:p>
            <a:r>
              <a:rPr lang="el-GR" sz="3000" dirty="0"/>
              <a:t>Άπειρη </a:t>
            </a:r>
            <a:r>
              <a:rPr lang="el-GR" sz="3000" dirty="0" smtClean="0"/>
              <a:t>ισχύς</a:t>
            </a:r>
            <a:endParaRPr lang="el-GR" sz="3000" dirty="0"/>
          </a:p>
          <a:p>
            <a:r>
              <a:rPr lang="el-GR" sz="3000" dirty="0"/>
              <a:t>Συνάρτηση </a:t>
            </a:r>
            <a:r>
              <a:rPr lang="el-GR" sz="3000" dirty="0" err="1" smtClean="0"/>
              <a:t>αυτοσυσχέτισης</a:t>
            </a:r>
            <a:endParaRPr lang="el-GR" sz="3000" dirty="0"/>
          </a:p>
          <a:p>
            <a:r>
              <a:rPr lang="el-GR" sz="3000" dirty="0" smtClean="0"/>
              <a:t>Το </a:t>
            </a:r>
            <a:r>
              <a:rPr lang="el-GR" sz="3000" dirty="0"/>
              <a:t>πλάτος </a:t>
            </a:r>
            <a:r>
              <a:rPr lang="el-GR" sz="3000" dirty="0" err="1" smtClean="0"/>
              <a:t>Gaussian</a:t>
            </a:r>
            <a:endParaRPr lang="el-GR" sz="30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08" y="3807805"/>
            <a:ext cx="20161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362" y="5143997"/>
            <a:ext cx="18034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556792"/>
            <a:ext cx="2621507" cy="481626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7555" y="2882198"/>
            <a:ext cx="5041829" cy="609653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8853" y="4817257"/>
            <a:ext cx="3779848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6.10 (1)</a:t>
            </a:r>
            <a:endParaRPr lang="el-GR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6792"/>
            <a:ext cx="83534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11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6.10 (2)</a:t>
            </a:r>
            <a:endParaRPr lang="el-G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083050"/>
            <a:ext cx="357187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14500"/>
            <a:ext cx="64293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4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6.10 (3)</a:t>
            </a: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" y="1928813"/>
            <a:ext cx="7786688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2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κανάλι προσθετικού </a:t>
            </a:r>
            <a:r>
              <a:rPr lang="el-GR" dirty="0" smtClean="0"/>
              <a:t>θορύβου - Σχόλια</a:t>
            </a:r>
            <a:endParaRPr lang="el-G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32" y="1628800"/>
            <a:ext cx="6408737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4372000"/>
            <a:ext cx="64817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47" y="3123842"/>
            <a:ext cx="648670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9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Μειονεκτήματα ψηφιακών επικοινωνιών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/>
              <a:t>Το μοναδικό ίσως μειονέκτημα των ψηφιακών τηλεπικοινωνιακών συστημάτων έναντι των αναλογικών είναι η ανάγκη για ακριβή συγχρονισμό μεταξύ του πομπού και του δέκτη. </a:t>
            </a:r>
            <a:r>
              <a:rPr lang="el-GR" altLang="el-GR" dirty="0" smtClean="0"/>
              <a:t>Αν </a:t>
            </a:r>
            <a:r>
              <a:rPr lang="el-GR" altLang="el-GR" dirty="0"/>
              <a:t>και συγχρονισμός απαιτείται και στα αναλογικά συστήματα, ελλιπής συγχρονισμός ή έλλειψη συγχρονισμού σε ψηφιακά συστήματα οδηγεί σε σφάλματα κατά την ανίχνευση των συμβόλων στο δέκτη και επομένως σε υποβάθμιση της ποιότητας επικοινωνίας.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676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Ψηφιακός Δέκτης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78681" y="2411413"/>
            <a:ext cx="5688756" cy="132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Αποδιαμόρφωση</a:t>
            </a:r>
            <a:r>
              <a:rPr lang="el-GR" altLang="el-GR" sz="2000" dirty="0">
                <a:latin typeface="+mn-lt"/>
              </a:rPr>
              <a:t> (</a:t>
            </a:r>
            <a:r>
              <a:rPr lang="en-US" altLang="el-GR" sz="2000" dirty="0">
                <a:latin typeface="+mn-lt"/>
              </a:rPr>
              <a:t>demodulation)</a:t>
            </a:r>
            <a:endParaRPr lang="el-GR" altLang="el-GR" sz="2000" dirty="0">
              <a:latin typeface="+mn-lt"/>
            </a:endParaRP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Αποδιαμορφωτής</a:t>
            </a:r>
            <a:r>
              <a:rPr lang="el-GR" altLang="el-GR" sz="2000" dirty="0">
                <a:latin typeface="+mn-lt"/>
              </a:rPr>
              <a:t> συσχέτισης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Αποδιαμορφωτής</a:t>
            </a:r>
            <a:r>
              <a:rPr lang="el-GR" altLang="el-GR" sz="2000" dirty="0">
                <a:latin typeface="+mn-lt"/>
              </a:rPr>
              <a:t> προσαρμοσμένων φίλτρων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</a:rPr>
              <a:t>Ανίχνευση</a:t>
            </a:r>
            <a:r>
              <a:rPr lang="en-US" altLang="el-GR" sz="2000" dirty="0">
                <a:latin typeface="+mn-lt"/>
              </a:rPr>
              <a:t> (detection)</a:t>
            </a:r>
            <a:endParaRPr lang="el-GR" altLang="el-GR" sz="2000" dirty="0">
              <a:latin typeface="+mn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61" y="1606550"/>
            <a:ext cx="73866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52" y="3987858"/>
            <a:ext cx="7559695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666" y="1567325"/>
            <a:ext cx="5450296" cy="352989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Αποδιαμόρφωση</a:t>
            </a:r>
            <a:r>
              <a:rPr lang="el-GR" dirty="0"/>
              <a:t> </a:t>
            </a:r>
            <a:r>
              <a:rPr lang="el-GR" dirty="0" smtClean="0"/>
              <a:t>συσχέτισης (1)</a:t>
            </a:r>
            <a:endParaRPr lang="el-G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375" y="5757615"/>
            <a:ext cx="21605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0" t="51038" r="26753"/>
          <a:stretch>
            <a:fillRect/>
          </a:stretch>
        </p:blipFill>
        <p:spPr bwMode="auto">
          <a:xfrm>
            <a:off x="900336" y="1442790"/>
            <a:ext cx="3611563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82" y="5122902"/>
            <a:ext cx="7059780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0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Αποδιαμόρφωση</a:t>
            </a:r>
            <a:r>
              <a:rPr lang="el-GR" dirty="0"/>
              <a:t> </a:t>
            </a:r>
            <a:r>
              <a:rPr lang="el-GR" dirty="0" smtClean="0"/>
              <a:t>συσχέτισης (2)</a:t>
            </a:r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852738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852738"/>
            <a:ext cx="15843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349500"/>
            <a:ext cx="1081088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84" y="3357563"/>
            <a:ext cx="202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4221163"/>
            <a:ext cx="273685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614" y="1528498"/>
            <a:ext cx="6986622" cy="65842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614" y="5029424"/>
            <a:ext cx="5547841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Αποδιαμόρφωση</a:t>
            </a:r>
            <a:r>
              <a:rPr lang="el-GR" dirty="0"/>
              <a:t> με προσαρμοσμένα φίλτρα</a:t>
            </a: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607" y="5929461"/>
            <a:ext cx="57626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5463891" y="6045348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276" y="5900887"/>
            <a:ext cx="11525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951021" y="5916433"/>
            <a:ext cx="270456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l-GR" sz="2000" dirty="0">
                <a:latin typeface="+mn-lt"/>
              </a:rPr>
              <a:t>Προσαρμοσμένο φίλτρο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342" y="1841542"/>
            <a:ext cx="5767316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Αποδιαμόρφωση</a:t>
            </a:r>
            <a:r>
              <a:rPr lang="el-GR" dirty="0"/>
              <a:t> με προσαρμοσμένα </a:t>
            </a:r>
            <a:r>
              <a:rPr lang="el-GR" dirty="0" smtClean="0"/>
              <a:t>φίλτρα - Ιδιότητες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προσαρμοσμένο φίλτρο στο σήμα s(t) μεγιστοποιεί το SNR της εξόδου του δέκτη</a:t>
            </a:r>
          </a:p>
          <a:p>
            <a:r>
              <a:rPr lang="el-GR" dirty="0"/>
              <a:t>Τα προσαρμοσμένα φίλτρα του σχήματος μεγιστοποιούν το SNR εξόδου, αν η δειγματοληψία πραγματοποιηθεί την t=T.</a:t>
            </a:r>
          </a:p>
          <a:p>
            <a:r>
              <a:rPr lang="el-GR" dirty="0"/>
              <a:t>Ο </a:t>
            </a:r>
            <a:r>
              <a:rPr lang="el-GR" dirty="0" err="1"/>
              <a:t>αποδιαμορφωτής</a:t>
            </a:r>
            <a:r>
              <a:rPr lang="el-GR" dirty="0"/>
              <a:t> προσαρμοσμένων φίλτρων είναι ισοδύναμος με τον </a:t>
            </a:r>
            <a:r>
              <a:rPr lang="el-GR" dirty="0" err="1"/>
              <a:t>αποδιαμορφωτή</a:t>
            </a:r>
            <a:r>
              <a:rPr lang="el-GR" dirty="0"/>
              <a:t> συσχέτισης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6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6.11 (1)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58925"/>
            <a:ext cx="7315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52849"/>
            <a:ext cx="20494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4992686"/>
            <a:ext cx="1223962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3628231"/>
            <a:ext cx="51625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793" y="5049837"/>
            <a:ext cx="2303463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23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6.11 (2)</a:t>
            </a:r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44" y="1571625"/>
            <a:ext cx="7072312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78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6.11 (3)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81" y="1643063"/>
            <a:ext cx="692943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0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6.11 (4)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571625"/>
            <a:ext cx="62865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83050"/>
            <a:ext cx="664368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44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6.11 (5)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643063"/>
            <a:ext cx="657225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1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Κριτήρια αξιολόγησης </a:t>
            </a:r>
            <a:r>
              <a:rPr lang="el-GR" dirty="0" smtClean="0"/>
              <a:t>συστημάτων (1)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altLang="el-GR" sz="3200" dirty="0"/>
              <a:t>Λόγος σήματος-προς-θόρυβο (</a:t>
            </a:r>
            <a:r>
              <a:rPr lang="en-US" altLang="el-GR" sz="3200" dirty="0"/>
              <a:t>SNR </a:t>
            </a:r>
            <a:r>
              <a:rPr lang="el-GR" altLang="el-GR" sz="3200" dirty="0"/>
              <a:t>ή </a:t>
            </a:r>
            <a:r>
              <a:rPr lang="en-US" altLang="el-GR" sz="3200" dirty="0"/>
              <a:t>S/N):</a:t>
            </a:r>
            <a:endParaRPr lang="el-GR" altLang="el-GR" sz="3200" dirty="0"/>
          </a:p>
          <a:p>
            <a:r>
              <a:rPr lang="el-GR" altLang="el-GR" sz="3200" dirty="0"/>
              <a:t>Λόγος σήματος-προς-παρεμβολή συν </a:t>
            </a:r>
            <a:r>
              <a:rPr lang="el-GR" altLang="el-GR" sz="3200" dirty="0" smtClean="0"/>
              <a:t>θόρυβο:</a:t>
            </a:r>
          </a:p>
          <a:p>
            <a:pPr lvl="1"/>
            <a:r>
              <a:rPr lang="el-GR" altLang="el-GR" dirty="0" smtClean="0"/>
              <a:t>Στην </a:t>
            </a:r>
            <a:r>
              <a:rPr lang="el-GR" altLang="el-GR" dirty="0"/>
              <a:t>πράξη  εκτός από το θόρυβο ένας άλλος σημαντικός  παράγοντας  υποβάθμισης της  ποιότητας  της επικοινωνίας είναι η </a:t>
            </a:r>
            <a:r>
              <a:rPr lang="el-GR" altLang="el-GR" i="1" dirty="0"/>
              <a:t>παρεμβολή  (</a:t>
            </a:r>
            <a:r>
              <a:rPr lang="en-US" altLang="el-GR" i="1" dirty="0"/>
              <a:t>interference</a:t>
            </a:r>
            <a:r>
              <a:rPr lang="el-GR" altLang="el-GR" i="1" dirty="0"/>
              <a:t>)</a:t>
            </a:r>
            <a:r>
              <a:rPr lang="en-US" altLang="el-GR" dirty="0"/>
              <a:t>. </a:t>
            </a:r>
            <a:r>
              <a:rPr lang="el-GR" altLang="el-GR" dirty="0"/>
              <a:t>Αυτή οφείλεται σε χρήστες του ίδιου τηλεπικοινωνιακού συστήματος</a:t>
            </a:r>
            <a:r>
              <a:rPr lang="el-GR" altLang="el-GR" dirty="0" smtClean="0"/>
              <a:t>.</a:t>
            </a:r>
            <a:endParaRPr lang="el-GR" altLang="el-GR" b="1" i="1" dirty="0"/>
          </a:p>
        </p:txBody>
      </p:sp>
      <p:pic>
        <p:nvPicPr>
          <p:cNvPr id="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324" y="1700808"/>
            <a:ext cx="1388836" cy="76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25" y="1835088"/>
            <a:ext cx="2066925" cy="495300"/>
          </a:xfrm>
          <a:prstGeom prst="rect">
            <a:avLst/>
          </a:prstGeom>
          <a:noFill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82118"/>
            <a:ext cx="1923608" cy="83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214" y="4127537"/>
            <a:ext cx="1967389" cy="6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05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6.12 (1)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9" y="1628800"/>
            <a:ext cx="73580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37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6.12 (2)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714500"/>
            <a:ext cx="75723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" y="4869160"/>
            <a:ext cx="75723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39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Βέλτιστη ανίχνευση σε </a:t>
            </a:r>
            <a:r>
              <a:rPr lang="en-US" dirty="0"/>
              <a:t>AWGN</a:t>
            </a:r>
            <a:endParaRPr lang="el-GR" dirty="0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1844675"/>
            <a:ext cx="42481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7" y="5300663"/>
            <a:ext cx="280828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15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100" dirty="0"/>
              <a:t>Ανιχνευτής μέγιστης εκ των υστέρων πιθανότητας (</a:t>
            </a:r>
            <a:r>
              <a:rPr lang="el-GR" sz="3100" dirty="0" err="1"/>
              <a:t>maximum</a:t>
            </a:r>
            <a:r>
              <a:rPr lang="el-GR" sz="3100" dirty="0"/>
              <a:t> a-posteriori </a:t>
            </a:r>
            <a:r>
              <a:rPr lang="el-GR" sz="3100" dirty="0" err="1"/>
              <a:t>probability</a:t>
            </a:r>
            <a:r>
              <a:rPr lang="el-GR" sz="3100" dirty="0"/>
              <a:t>-MAP</a:t>
            </a:r>
            <a:r>
              <a:rPr lang="el-GR" sz="3100" dirty="0" smtClean="0"/>
              <a:t>) (1)</a:t>
            </a:r>
            <a:endParaRPr lang="el-GR" sz="3100" dirty="0"/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5617"/>
            <a:ext cx="2087562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2556570" y="1987055"/>
            <a:ext cx="503237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70" y="1699717"/>
            <a:ext cx="5699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412107" y="1655267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Bayes</a:t>
            </a:r>
            <a:endParaRPr lang="el-GR" altLang="el-GR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60" y="2528119"/>
            <a:ext cx="22225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808287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1701006" y="3717032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1701006" y="5156869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4181083"/>
            <a:ext cx="6986622" cy="847417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406" y="5626063"/>
            <a:ext cx="763285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1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 animBg="1"/>
      <p:bldP spid="1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100" dirty="0"/>
              <a:t>Ανιχνευτής μέγιστης εκ των υστέρων πιθανότητας (</a:t>
            </a:r>
            <a:r>
              <a:rPr lang="el-GR" sz="3100" dirty="0" err="1"/>
              <a:t>maximum</a:t>
            </a:r>
            <a:r>
              <a:rPr lang="el-GR" sz="3100" dirty="0"/>
              <a:t> a-posteriori </a:t>
            </a:r>
            <a:r>
              <a:rPr lang="el-GR" sz="3100" dirty="0" err="1"/>
              <a:t>probability</a:t>
            </a:r>
            <a:r>
              <a:rPr lang="el-GR" sz="3100" dirty="0"/>
              <a:t>-MAP</a:t>
            </a:r>
            <a:r>
              <a:rPr lang="el-GR" sz="3100" dirty="0" smtClean="0"/>
              <a:t>) (2)</a:t>
            </a:r>
            <a:endParaRPr lang="el-GR" sz="3100" dirty="0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27649"/>
            <a:ext cx="67135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5661174"/>
            <a:ext cx="2489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531" y="1785006"/>
            <a:ext cx="7132938" cy="65842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2652289"/>
            <a:ext cx="7126842" cy="31701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025" y="2996952"/>
            <a:ext cx="690736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2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49" y="1808053"/>
            <a:ext cx="6828112" cy="4438273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Ανιχνευτής μέγιστης εκ των υστέρων πιθανότητας με MAPD Βάσης</a:t>
            </a: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700932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700932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45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Ανιχνευτής μέγιστης εκ των υστέρων πιθανότητας με MAPD Σήματος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56" y="1827089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56" y="1827089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3" y="2331914"/>
            <a:ext cx="254476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95351"/>
            <a:ext cx="5232400" cy="44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97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Ανιχνευτής μέγιστης </a:t>
            </a:r>
            <a:r>
              <a:rPr lang="el-GR" dirty="0" err="1"/>
              <a:t>πιθανοφάνειας</a:t>
            </a:r>
            <a:r>
              <a:rPr lang="el-GR" dirty="0"/>
              <a:t> (</a:t>
            </a:r>
            <a:r>
              <a:rPr lang="el-GR" dirty="0" err="1"/>
              <a:t>Maximum</a:t>
            </a:r>
            <a:r>
              <a:rPr lang="el-GR" dirty="0"/>
              <a:t> </a:t>
            </a:r>
            <a:r>
              <a:rPr lang="el-GR" dirty="0" err="1"/>
              <a:t>Likelihood</a:t>
            </a:r>
            <a:r>
              <a:rPr lang="el-GR" dirty="0"/>
              <a:t>-ML)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30611"/>
            <a:ext cx="4048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66" y="2017911"/>
            <a:ext cx="31750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4787503" y="2075061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41" y="2003624"/>
            <a:ext cx="2132012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10261"/>
            <a:ext cx="18573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03" y="4148336"/>
            <a:ext cx="2735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16" y="4292799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16" y="4292799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3708003" y="4292799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053" y="4797624"/>
            <a:ext cx="246221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516" y="4919861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0772" y="2780928"/>
            <a:ext cx="7102456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391" y="1927275"/>
            <a:ext cx="6657409" cy="4279763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Ανιχνευτής μέγιστης </a:t>
            </a:r>
            <a:r>
              <a:rPr lang="el-GR" dirty="0" err="1"/>
              <a:t>πιθανοφάνειας</a:t>
            </a:r>
            <a:r>
              <a:rPr lang="el-GR" dirty="0"/>
              <a:t> (</a:t>
            </a:r>
            <a:r>
              <a:rPr lang="el-GR" dirty="0" err="1"/>
              <a:t>Maximum</a:t>
            </a:r>
            <a:r>
              <a:rPr lang="el-GR" dirty="0"/>
              <a:t> </a:t>
            </a:r>
            <a:r>
              <a:rPr lang="el-GR" dirty="0" err="1"/>
              <a:t>Likelihood</a:t>
            </a:r>
            <a:r>
              <a:rPr lang="el-GR" dirty="0"/>
              <a:t>-ML) Βάσης</a:t>
            </a:r>
          </a:p>
        </p:txBody>
      </p:sp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64" y="1701056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84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10" y="2000225"/>
            <a:ext cx="5127180" cy="4237087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Ανιχνευτής μέγιστης </a:t>
            </a:r>
            <a:r>
              <a:rPr lang="el-GR" dirty="0" err="1"/>
              <a:t>πιθανοφάνειας</a:t>
            </a:r>
            <a:r>
              <a:rPr lang="el-GR" dirty="0"/>
              <a:t> (</a:t>
            </a:r>
            <a:r>
              <a:rPr lang="el-GR" dirty="0" err="1"/>
              <a:t>Maximum</a:t>
            </a:r>
            <a:r>
              <a:rPr lang="el-GR" dirty="0"/>
              <a:t> </a:t>
            </a:r>
            <a:r>
              <a:rPr lang="el-GR" dirty="0" err="1"/>
              <a:t>Likelihood</a:t>
            </a:r>
            <a:r>
              <a:rPr lang="el-GR" dirty="0"/>
              <a:t>-ML) Σήματος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38" y="1701056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27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Κριτήρια αξιολόγησης </a:t>
            </a:r>
            <a:r>
              <a:rPr lang="el-GR" altLang="el-GR" dirty="0" smtClean="0"/>
              <a:t>συστημάτων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fontScale="77500" lnSpcReduction="20000"/>
          </a:bodyPr>
          <a:lstStyle/>
          <a:p>
            <a:r>
              <a:rPr lang="el-GR" altLang="el-GR" sz="3200" b="1" dirty="0"/>
              <a:t>Ρυθμός σφάλματος </a:t>
            </a:r>
            <a:r>
              <a:rPr lang="en-US" altLang="el-GR" sz="3200" b="1" dirty="0"/>
              <a:t>bit </a:t>
            </a:r>
            <a:r>
              <a:rPr lang="el-GR" altLang="el-GR" sz="3200" b="1" dirty="0"/>
              <a:t>ή συμβόλου</a:t>
            </a:r>
            <a:r>
              <a:rPr lang="el-GR" altLang="el-GR" sz="3200" dirty="0"/>
              <a:t>: </a:t>
            </a:r>
            <a:r>
              <a:rPr lang="en-US" altLang="el-GR" i="1" dirty="0"/>
              <a:t>Bit Error Rate-BER</a:t>
            </a:r>
            <a:r>
              <a:rPr lang="en-US" altLang="el-GR" dirty="0"/>
              <a:t> </a:t>
            </a:r>
            <a:r>
              <a:rPr lang="el-GR" altLang="el-GR" dirty="0"/>
              <a:t>ή </a:t>
            </a:r>
            <a:r>
              <a:rPr lang="en-US" altLang="el-GR" i="1" dirty="0"/>
              <a:t>Symbol Error Rate-SER.</a:t>
            </a:r>
          </a:p>
          <a:p>
            <a:r>
              <a:rPr lang="el-GR" altLang="el-GR" sz="3200" b="1" dirty="0"/>
              <a:t>Αποδοτικότητα Ισχύος</a:t>
            </a:r>
            <a:r>
              <a:rPr lang="el-GR" altLang="el-GR" sz="3200" dirty="0"/>
              <a:t>: </a:t>
            </a:r>
            <a:r>
              <a:rPr lang="el-GR" altLang="el-GR" dirty="0"/>
              <a:t>Ορίζεται ως το </a:t>
            </a:r>
            <a:r>
              <a:rPr lang="en-US" altLang="el-GR" dirty="0"/>
              <a:t>SNR</a:t>
            </a:r>
            <a:r>
              <a:rPr lang="el-GR" altLang="el-GR" dirty="0"/>
              <a:t> που απαιτείται για την επίτευξη συγκεκριμένης επίδοσης της πιθανότητας  σφάλματος </a:t>
            </a:r>
            <a:r>
              <a:rPr lang="en-US" altLang="el-GR" dirty="0"/>
              <a:t> bit </a:t>
            </a:r>
            <a:r>
              <a:rPr lang="el-GR" altLang="el-GR" dirty="0"/>
              <a:t>ή συμβόλου.</a:t>
            </a:r>
          </a:p>
          <a:p>
            <a:r>
              <a:rPr lang="el-GR" altLang="el-GR" sz="3200" b="1" dirty="0"/>
              <a:t>Φασματική Αποδοτικότητα:</a:t>
            </a:r>
          </a:p>
          <a:p>
            <a:r>
              <a:rPr lang="el-GR" altLang="el-GR" sz="3200" b="1" dirty="0"/>
              <a:t>Ρυθμός Μετάδοσης Πληροφορίας: </a:t>
            </a:r>
            <a:r>
              <a:rPr lang="el-GR" altLang="el-GR" dirty="0"/>
              <a:t>Ο Ρυθμός  Μετάδοσης Πληροφορίας </a:t>
            </a:r>
            <a:r>
              <a:rPr lang="en-US" altLang="el-GR" dirty="0"/>
              <a:t> </a:t>
            </a:r>
            <a:r>
              <a:rPr lang="el-GR" altLang="el-GR" dirty="0"/>
              <a:t>(</a:t>
            </a:r>
            <a:r>
              <a:rPr lang="en-US" altLang="el-GR" i="1" dirty="0"/>
              <a:t>Bit Rate</a:t>
            </a:r>
            <a:r>
              <a:rPr lang="en-US" altLang="el-GR" dirty="0"/>
              <a:t>) </a:t>
            </a:r>
            <a:r>
              <a:rPr lang="el-GR" altLang="el-GR" dirty="0"/>
              <a:t>ή </a:t>
            </a:r>
            <a:r>
              <a:rPr lang="el-GR" altLang="el-GR" i="1" dirty="0"/>
              <a:t>Χωρητικότητα Καναλιού </a:t>
            </a:r>
            <a:r>
              <a:rPr lang="en-US" altLang="el-GR" i="1" dirty="0"/>
              <a:t> </a:t>
            </a:r>
            <a:r>
              <a:rPr lang="el-GR" altLang="el-GR" dirty="0"/>
              <a:t>(</a:t>
            </a:r>
            <a:r>
              <a:rPr lang="en-US" altLang="el-GR" i="1" dirty="0"/>
              <a:t>Channel Capacity</a:t>
            </a:r>
            <a:r>
              <a:rPr lang="el-GR" altLang="el-GR" dirty="0"/>
              <a:t>)</a:t>
            </a:r>
            <a:r>
              <a:rPr lang="en-US" altLang="el-GR" dirty="0"/>
              <a:t> </a:t>
            </a:r>
            <a:r>
              <a:rPr lang="el-GR" altLang="el-GR" dirty="0"/>
              <a:t>δίνεται από την σχέση </a:t>
            </a:r>
            <a:r>
              <a:rPr lang="en-US" altLang="el-GR" dirty="0"/>
              <a:t>Shannon-Hartley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41576"/>
            <a:ext cx="2234229" cy="66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43" y="4869160"/>
            <a:ext cx="27352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2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Περιοχές απόφασης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347" y="4868863"/>
            <a:ext cx="30924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95204" y="4895831"/>
            <a:ext cx="719137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800" dirty="0">
                <a:latin typeface="+mn-lt"/>
              </a:rPr>
              <a:t>MLD</a:t>
            </a:r>
            <a:endParaRPr lang="el-GR" altLang="el-GR" sz="1800" dirty="0">
              <a:latin typeface="+mn-lt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3114341" y="4946669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143" y="1700808"/>
            <a:ext cx="6297714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8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6.13 (1)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4" y="1628800"/>
            <a:ext cx="72247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81" y="3573487"/>
            <a:ext cx="6624638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04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6.13 (2)</a:t>
            </a:r>
            <a:endParaRPr lang="el-GR" dirty="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538288"/>
            <a:ext cx="33115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2474913"/>
            <a:ext cx="616426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5472113"/>
            <a:ext cx="20875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057" y="5424487"/>
            <a:ext cx="280828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8122" y="3869537"/>
            <a:ext cx="6047756" cy="43285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3810" y="4458609"/>
            <a:ext cx="5834378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3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6.14 (1)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7" y="1628800"/>
            <a:ext cx="731678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212976"/>
            <a:ext cx="7200900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88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6.14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133" y="1607401"/>
            <a:ext cx="8193734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0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Πιθανότητα </a:t>
            </a:r>
            <a:r>
              <a:rPr lang="el-GR" dirty="0" smtClean="0"/>
              <a:t>Σφάλματος (1)</a:t>
            </a:r>
            <a:endParaRPr lang="el-GR" dirty="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69827"/>
            <a:ext cx="259873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99841"/>
            <a:ext cx="484822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124029"/>
            <a:ext cx="21050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989" y="5124029"/>
            <a:ext cx="1803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656" y="3140968"/>
            <a:ext cx="3773751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6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Πιθανότητα </a:t>
            </a:r>
            <a:r>
              <a:rPr lang="el-GR" dirty="0" smtClean="0"/>
              <a:t>Σφάλματος (2)</a:t>
            </a:r>
            <a:endParaRPr lang="el-GR" dirty="0"/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1900510"/>
            <a:ext cx="24336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2784748"/>
            <a:ext cx="2433638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981" y="3716834"/>
            <a:ext cx="15573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05" y="4726260"/>
            <a:ext cx="237966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4581798"/>
            <a:ext cx="106203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605" y="2083726"/>
            <a:ext cx="3334801" cy="29873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2743" y="3028441"/>
            <a:ext cx="3192403" cy="3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4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Ψηφιακή εκπομπή και λήψη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Κριτήρια αξιολόγησης συστημάτων </a:t>
            </a:r>
            <a:r>
              <a:rPr lang="el-GR" altLang="el-GR" dirty="0" smtClean="0"/>
              <a:t>(3)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1368152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3600" b="1" dirty="0"/>
              <a:t>Πιθανότητα διακοπής επικοινωνίας: </a:t>
            </a:r>
            <a:r>
              <a:rPr lang="el-GR" altLang="el-GR" dirty="0"/>
              <a:t>Η </a:t>
            </a:r>
            <a:r>
              <a:rPr lang="el-GR" altLang="el-GR" i="1" dirty="0"/>
              <a:t>Πιθανότητα Διακοπής της Επικοινωνίας (</a:t>
            </a:r>
            <a:r>
              <a:rPr lang="en-US" altLang="el-GR" i="1" dirty="0"/>
              <a:t>Outage Probability) </a:t>
            </a:r>
            <a:r>
              <a:rPr lang="el-GR" altLang="el-GR" dirty="0"/>
              <a:t>ορίζεται </a:t>
            </a:r>
            <a:r>
              <a:rPr lang="el-GR" altLang="el-GR" dirty="0" smtClean="0"/>
              <a:t>ως</a:t>
            </a:r>
            <a:endParaRPr lang="el-GR" altLang="el-GR" sz="36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1" y="3429000"/>
            <a:ext cx="2133079" cy="6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3" y="4249978"/>
            <a:ext cx="2289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61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Εθνικόν και Καποδιστριακόν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 err="1"/>
              <a:t>Μαθιόπουλος</a:t>
            </a:r>
            <a:r>
              <a:rPr lang="el-GR" sz="2000" dirty="0"/>
              <a:t> Παναγιώτης 2015. Παναγιώτης </a:t>
            </a:r>
            <a:r>
              <a:rPr lang="el-GR" sz="2000" dirty="0" err="1"/>
              <a:t>Μαθιόπουλος</a:t>
            </a:r>
            <a:r>
              <a:rPr lang="el-GR" sz="2000" dirty="0"/>
              <a:t>.«</a:t>
            </a:r>
            <a:r>
              <a:rPr lang="el-GR" sz="2000" dirty="0" smtClean="0"/>
              <a:t>Ψηφιακές Επικοινωνίες, </a:t>
            </a:r>
            <a:r>
              <a:rPr lang="el-GR" sz="2000" dirty="0"/>
              <a:t>Ψηφιακή εκπομπή και </a:t>
            </a:r>
            <a:r>
              <a:rPr lang="el-GR" sz="2000" dirty="0" smtClean="0"/>
              <a:t>λήψη».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opencourses.uoa.gr/courses/DI38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760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"Η δομή και οργάνωση της παρουσίασης, καθώς και το υπόλοιπο περιεχόμενο, αποτελούν πνευματική ιδιοκτησία του συγγραφέα 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Οι Εικόνες/Σχήματα/Διαγράμματα/φωτογραφίες που περιέχονται στην παρουσίαση αποτελούν πνευματική ιδιοκτησία τρίτων. </a:t>
            </a:r>
          </a:p>
          <a:p>
            <a:pPr lvl="1"/>
            <a:r>
              <a:rPr lang="el-GR" sz="2000" dirty="0"/>
              <a:t>Τηλεπικοινωνιακά Συστήματα, Γ. Κ. Καραγιαννίδης, ΕΚΔΟΣΕΙΣ ΤΖΙΟΛΑ, 2η Έκδοση, 2010</a:t>
            </a:r>
          </a:p>
          <a:p>
            <a:pPr lvl="1"/>
            <a:r>
              <a:rPr lang="el-GR" sz="2000" dirty="0"/>
              <a:t>Τηλεπικοινωνιακά Συστήματα, J. </a:t>
            </a:r>
            <a:r>
              <a:rPr lang="el-GR" sz="2000" dirty="0" err="1"/>
              <a:t>Proakis</a:t>
            </a:r>
            <a:r>
              <a:rPr lang="el-GR" sz="2000" dirty="0"/>
              <a:t> και M. </a:t>
            </a:r>
            <a:r>
              <a:rPr lang="el-GR" sz="2000" dirty="0" err="1"/>
              <a:t>Salehi</a:t>
            </a:r>
            <a:r>
              <a:rPr lang="el-GR" sz="2000" dirty="0"/>
              <a:t>, ΕΚΔΟΣΕΙΣ ΕΤΑΙΡΕΙΑΣ ΑΞΙΟΠΟΙΗΣΕΩΣ ΚΑΙ ΔΙΑΧΕΙΡΙΣΕΩΣ ΤΗΣ ΠΕΡΙΟΥΣΙΑΣ ΤΟΥ ΠΑΝΕΠΙΣΤΗΜΙΟΥ ΑΘΗΝΩΝ, 2003</a:t>
            </a:r>
          </a:p>
          <a:p>
            <a:pPr marL="0" indent="0">
              <a:buNone/>
            </a:pPr>
            <a:r>
              <a:rPr lang="el-GR" sz="2000" dirty="0"/>
              <a:t>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1621</Words>
  <Application>Microsoft Office PowerPoint</Application>
  <PresentationFormat>On-screen Show (4:3)</PresentationFormat>
  <Paragraphs>214</Paragraphs>
  <Slides>94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1" baseType="lpstr">
      <vt:lpstr>MS PGothic</vt:lpstr>
      <vt:lpstr>Arial</vt:lpstr>
      <vt:lpstr>Calibri</vt:lpstr>
      <vt:lpstr>Times New Roman</vt:lpstr>
      <vt:lpstr>Wingdings</vt:lpstr>
      <vt:lpstr>Θέμα του Office</vt:lpstr>
      <vt:lpstr>Equation</vt:lpstr>
      <vt:lpstr>Ψηφιακές Επικοινωνίες</vt:lpstr>
      <vt:lpstr>Ψηφιακή εκπομπή και λήψη</vt:lpstr>
      <vt:lpstr>Εισαγωγή (1)</vt:lpstr>
      <vt:lpstr>Εισαγωγή (2)</vt:lpstr>
      <vt:lpstr>Πλεονεκτήματα Ψηφιακών Επικοινωνιών</vt:lpstr>
      <vt:lpstr>Μειονεκτήματα ψηφιακών επικοινωνιών</vt:lpstr>
      <vt:lpstr>Κριτήρια αξιολόγησης συστημάτων (1)</vt:lpstr>
      <vt:lpstr>Κριτήρια αξιολόγησης συστημάτων (2)</vt:lpstr>
      <vt:lpstr>Κριτήρια αξιολόγησης συστημάτων (3)</vt:lpstr>
      <vt:lpstr>Ψηφιακό σύστημα επικοινωνίας</vt:lpstr>
      <vt:lpstr>Πομπός</vt:lpstr>
      <vt:lpstr>Κανάλι</vt:lpstr>
      <vt:lpstr>Δέκτης</vt:lpstr>
      <vt:lpstr>Διανύσματα στο χώρο – Βασικές έννοιες (1)</vt:lpstr>
      <vt:lpstr>Διανύσματα στο χώρο – Βασικές έννοιες (2)</vt:lpstr>
      <vt:lpstr>Διανύσματα στο χώρο – Διαδικασία ορθογωνοποίησης Gram-Schmidt</vt:lpstr>
      <vt:lpstr>Διανύσματα στο χώρο - Διαδικασία ορθογωνοποίησης Gram-Schmidt (2)</vt:lpstr>
      <vt:lpstr>Σήματα και Διανύσματα (1)</vt:lpstr>
      <vt:lpstr>Σήματα και Διανύσματα (2)</vt:lpstr>
      <vt:lpstr>Σήματα και Διανύσματα: Κοινές ιδιότητες</vt:lpstr>
      <vt:lpstr>Σήματα και Διανύσματα – Ορισμοί (1)</vt:lpstr>
      <vt:lpstr>Σήματα και Διανύσματα – Ορισμοί (2)</vt:lpstr>
      <vt:lpstr>Σήματα και Διανύσματα – Ορισμοί (3)</vt:lpstr>
      <vt:lpstr>Σήματα και Διανύσματα – Ορισμοί (4)</vt:lpstr>
      <vt:lpstr>Σήματα και Διανύσματα – Ορισμοί (5)</vt:lpstr>
      <vt:lpstr>Σήματα και Διανύσματα - Ορισμοί (6)</vt:lpstr>
      <vt:lpstr>Παράδειγμα 6.1 (1)</vt:lpstr>
      <vt:lpstr>Παράδειγμα 6.1 (2)</vt:lpstr>
      <vt:lpstr>Παράδειγμα 6.1 (3)</vt:lpstr>
      <vt:lpstr>Παράδειγμα 6.1 (4)</vt:lpstr>
      <vt:lpstr>Παράδειγμα 6.1 (5)</vt:lpstr>
      <vt:lpstr>Διαδικασία ορθογωνοποίησης σημάτων Gram-Schmidt (1)</vt:lpstr>
      <vt:lpstr>Διαδικασία ορθογωνοποίησης σημάτων Gram-Schmidt (2)</vt:lpstr>
      <vt:lpstr>Παράδειγμα 6.2 (1)</vt:lpstr>
      <vt:lpstr>Παράδειγμα 6.2 (2)</vt:lpstr>
      <vt:lpstr>Παράδειγμα 6.2 (3)</vt:lpstr>
      <vt:lpstr>Αστερισμοί (1)</vt:lpstr>
      <vt:lpstr>Αστερισμοί (2)</vt:lpstr>
      <vt:lpstr>Παράδειγμα 6.3</vt:lpstr>
      <vt:lpstr>Παράδειγμα 6.4</vt:lpstr>
      <vt:lpstr>Παράδειγμα 6.5</vt:lpstr>
      <vt:lpstr>Πίνακας αναζήτησης (Lookup Table)</vt:lpstr>
      <vt:lpstr>Πίνακας αναζήτησης (Παράδειγμα 6.6)</vt:lpstr>
      <vt:lpstr>Ψηφιακός Πομπός (1)</vt:lpstr>
      <vt:lpstr>Ψηφιακός Πομπός (2)</vt:lpstr>
      <vt:lpstr>Παράδειγμα 6.6 (1)</vt:lpstr>
      <vt:lpstr>Παράδειγμα 6.6 (2)</vt:lpstr>
      <vt:lpstr>Παράδειγμα 6.7</vt:lpstr>
      <vt:lpstr>Ψηφιακός Πομπός (Παράδειγμα 6.7)</vt:lpstr>
      <vt:lpstr>Παράδειγμα 6.8 (1)</vt:lpstr>
      <vt:lpstr>Παράδειγμα 6.8 (2)</vt:lpstr>
      <vt:lpstr>Παράδειγμα 6.9 (1)</vt:lpstr>
      <vt:lpstr>Παράδειγμα 6.9 (2)</vt:lpstr>
      <vt:lpstr>Το κανάλι προσθετικού θορύβου</vt:lpstr>
      <vt:lpstr>Το κανάλι προσθετικού θορύβου - Ιδιότητες</vt:lpstr>
      <vt:lpstr>Παράδειγμα 6.10 (1)</vt:lpstr>
      <vt:lpstr>Παράδειγμα 6.10 (2)</vt:lpstr>
      <vt:lpstr>Παράδειγμα 6.10 (3)</vt:lpstr>
      <vt:lpstr>Το κανάλι προσθετικού θορύβου - Σχόλια</vt:lpstr>
      <vt:lpstr>Ψηφιακός Δέκτης</vt:lpstr>
      <vt:lpstr>Αποδιαμόρφωση συσχέτισης (1)</vt:lpstr>
      <vt:lpstr>Αποδιαμόρφωση συσχέτισης (2)</vt:lpstr>
      <vt:lpstr>Αποδιαμόρφωση με προσαρμοσμένα φίλτρα</vt:lpstr>
      <vt:lpstr>Αποδιαμόρφωση με προσαρμοσμένα φίλτρα - Ιδιότητες</vt:lpstr>
      <vt:lpstr>Παράδειγμα 6.11 (1)</vt:lpstr>
      <vt:lpstr>Παράδειγμα 6.11 (2)</vt:lpstr>
      <vt:lpstr>Παράδειγμα 6.11 (3)</vt:lpstr>
      <vt:lpstr>Παράδειγμα 6.11 (4)</vt:lpstr>
      <vt:lpstr>Παράδειγμα 6.11 (5)</vt:lpstr>
      <vt:lpstr>Παράδειγμα 6.12 (1)</vt:lpstr>
      <vt:lpstr>Παράδειγμα 6.12 (2)</vt:lpstr>
      <vt:lpstr>Βέλτιστη ανίχνευση σε AWGN</vt:lpstr>
      <vt:lpstr>Ανιχνευτής μέγιστης εκ των υστέρων πιθανότητας (maximum a-posteriori probability-MAP) (1)</vt:lpstr>
      <vt:lpstr>Ανιχνευτής μέγιστης εκ των υστέρων πιθανότητας (maximum a-posteriori probability-MAP) (2)</vt:lpstr>
      <vt:lpstr>Ανιχνευτής μέγιστης εκ των υστέρων πιθανότητας με MAPD Βάσης</vt:lpstr>
      <vt:lpstr>Ανιχνευτής μέγιστης εκ των υστέρων πιθανότητας με MAPD Σήματος</vt:lpstr>
      <vt:lpstr>Ανιχνευτής μέγιστης πιθανοφάνειας (Maximum Likelihood-ML)</vt:lpstr>
      <vt:lpstr>Ανιχνευτής μέγιστης πιθανοφάνειας (Maximum Likelihood-ML) Βάσης</vt:lpstr>
      <vt:lpstr>Ανιχνευτής μέγιστης πιθανοφάνειας (Maximum Likelihood-ML) Σήματος</vt:lpstr>
      <vt:lpstr>Περιοχές απόφασης</vt:lpstr>
      <vt:lpstr>Παράδειγμα 6.13 (1)</vt:lpstr>
      <vt:lpstr>Παράδειγμα 6.13 (2)</vt:lpstr>
      <vt:lpstr>Παράδειγμα 6.14 (1)</vt:lpstr>
      <vt:lpstr>Παράδειγμα 6.14 (2)</vt:lpstr>
      <vt:lpstr>Πιθανότητα Σφάλματος (1)</vt:lpstr>
      <vt:lpstr>Πιθανότητα Σφάλματος (2)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200</cp:revision>
  <dcterms:created xsi:type="dcterms:W3CDTF">2012-09-06T09:03:05Z</dcterms:created>
  <dcterms:modified xsi:type="dcterms:W3CDTF">2016-02-16T09:17:42Z</dcterms:modified>
</cp:coreProperties>
</file>