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2.xml" ContentType="application/vnd.openxmlformats-officedocument.presentationml.notesSlide+xml"/>
  <Override PartName="/ppt/tags/tag18.xml" ContentType="application/vnd.openxmlformats-officedocument.presentationml.tags+xml"/>
  <Override PartName="/ppt/notesSlides/notesSlide3.xml" ContentType="application/vnd.openxmlformats-officedocument.presentationml.notesSlide+xml"/>
  <Override PartName="/ppt/tags/tag19.xml" ContentType="application/vnd.openxmlformats-officedocument.presentationml.tags+xml"/>
  <Override PartName="/ppt/notesSlides/notesSlide4.xml" ContentType="application/vnd.openxmlformats-officedocument.presentationml.notesSlide+xml"/>
  <Override PartName="/ppt/tags/tag20.xml" ContentType="application/vnd.openxmlformats-officedocument.presentationml.tags+xml"/>
  <Override PartName="/ppt/notesSlides/notesSlide5.xml" ContentType="application/vnd.openxmlformats-officedocument.presentationml.notesSlide+xml"/>
  <Override PartName="/ppt/tags/tag21.xml" ContentType="application/vnd.openxmlformats-officedocument.presentationml.tags+xml"/>
  <Override PartName="/ppt/notesSlides/notesSlide6.xml" ContentType="application/vnd.openxmlformats-officedocument.presentationml.notesSlide+xml"/>
  <Override PartName="/ppt/tags/tag22.xml" ContentType="application/vnd.openxmlformats-officedocument.presentationml.tags+xml"/>
  <Override PartName="/ppt/notesSlides/notesSlide7.xml" ContentType="application/vnd.openxmlformats-officedocument.presentationml.notesSlide+xml"/>
  <Override PartName="/ppt/tags/tag23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5"/>
  </p:notesMasterIdLst>
  <p:sldIdLst>
    <p:sldId id="332" r:id="rId3"/>
    <p:sldId id="308" r:id="rId4"/>
    <p:sldId id="319" r:id="rId5"/>
    <p:sldId id="320" r:id="rId6"/>
    <p:sldId id="321" r:id="rId7"/>
    <p:sldId id="322" r:id="rId8"/>
    <p:sldId id="323" r:id="rId9"/>
    <p:sldId id="324" r:id="rId10"/>
    <p:sldId id="325" r:id="rId11"/>
    <p:sldId id="326" r:id="rId12"/>
    <p:sldId id="327" r:id="rId13"/>
    <p:sldId id="328" r:id="rId14"/>
    <p:sldId id="329" r:id="rId15"/>
    <p:sldId id="330" r:id="rId16"/>
    <p:sldId id="331" r:id="rId17"/>
    <p:sldId id="290" r:id="rId18"/>
    <p:sldId id="295" r:id="rId19"/>
    <p:sldId id="299" r:id="rId20"/>
    <p:sldId id="333" r:id="rId21"/>
    <p:sldId id="334" r:id="rId22"/>
    <p:sldId id="336" r:id="rId23"/>
    <p:sldId id="293" r:id="rId24"/>
  </p:sldIdLst>
  <p:sldSz cx="9144000" cy="6858000" type="screen4x3"/>
  <p:notesSz cx="6858000" cy="9144000"/>
  <p:custDataLst>
    <p:tags r:id="rId26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332"/>
            <p14:sldId id="308"/>
            <p14:sldId id="319"/>
            <p14:sldId id="320"/>
            <p14:sldId id="321"/>
            <p14:sldId id="322"/>
            <p14:sldId id="323"/>
            <p14:sldId id="324"/>
            <p14:sldId id="325"/>
            <p14:sldId id="326"/>
            <p14:sldId id="327"/>
            <p14:sldId id="328"/>
            <p14:sldId id="329"/>
            <p14:sldId id="330"/>
            <p14:sldId id="331"/>
            <p14:sldId id="290"/>
            <p14:sldId id="295"/>
            <p14:sldId id="299"/>
            <p14:sldId id="333"/>
            <p14:sldId id="334"/>
            <p14:sldId id="336"/>
          </p14:sldIdLst>
        </p14:section>
        <p14:section name="Untitled Section" id="{0F1CB131-A6BD-43D0-B8D4-1F27CEF7A05E}">
          <p14:sldIdLst>
            <p14:sldId id="293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57" d="100"/>
          <a:sy n="57" d="100"/>
        </p:scale>
        <p:origin x="-253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29/10/2015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45123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 descr="[DECORATIVE]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 descr="[DECORATIVE]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6" name="Picture 5" descr="[DECORATIVE]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 descr="[DECORATIVE]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 descr="[DECORATIVE]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7" name="Picture 6" descr="[DECORATIVE]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 descr="[DECORATIVE]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 descr="[DECORATIVE]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9" name="Picture 8" descr="[DECORATIVE]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 descr="[DECORATIVE]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 descr="[DECORATIVE]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8" name="Picture 7" descr="[DECORATIVE]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4" Type="http://schemas.openxmlformats.org/officeDocument/2006/relationships/image" Target="../media/image1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4" Type="http://schemas.openxmlformats.org/officeDocument/2006/relationships/hyperlink" Target="http://opencourses.uoa.gr/courses/ECD5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5" Type="http://schemas.openxmlformats.org/officeDocument/2006/relationships/image" Target="../media/image17.png"/><Relationship Id="rId4" Type="http://schemas.openxmlformats.org/officeDocument/2006/relationships/hyperlink" Target="%5b1%5d%20http:/creativecommons.org/licenses/by-nc-sa/4.0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hyperlink" Target="https://pixabay.com/en/sleet-thunderstorm-hail-ice-153216/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Relationship Id="rId6" Type="http://schemas.openxmlformats.org/officeDocument/2006/relationships/hyperlink" Target="https://pixabay.com/en/one-eyed-monster-one-eyed-monster-157897/" TargetMode="External"/><Relationship Id="rId5" Type="http://schemas.openxmlformats.org/officeDocument/2006/relationships/hyperlink" Target="https://pixabay.com/en/nurse-woman-person-girl-syringe-159224/" TargetMode="External"/><Relationship Id="rId4" Type="http://schemas.openxmlformats.org/officeDocument/2006/relationships/hyperlink" Target="http://www.biblionet.gr/book/138061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9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0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>
            <a:normAutofit/>
          </a:bodyPr>
          <a:lstStyle/>
          <a:p>
            <a:r>
              <a:rPr lang="el-GR" sz="4000" dirty="0"/>
              <a:t>Το Εικονογραφημένο Βιβλίο στην Προσχολική Εκπαίδευση</a:t>
            </a:r>
            <a:endParaRPr lang="el-GR" sz="4000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1.1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 smtClean="0"/>
              <a:t>Συναισθήματα</a:t>
            </a:r>
            <a:endParaRPr lang="en-GB" sz="2800" dirty="0" smtClean="0"/>
          </a:p>
          <a:p>
            <a:endParaRPr lang="el-GR" sz="2800" dirty="0" smtClean="0"/>
          </a:p>
          <a:p>
            <a:r>
              <a:rPr lang="el-GR" sz="2800" dirty="0" smtClean="0"/>
              <a:t>Αγγελική Γιαννικοπούλου</a:t>
            </a:r>
          </a:p>
          <a:p>
            <a:r>
              <a:rPr lang="el-GR" sz="2800" dirty="0" smtClean="0"/>
              <a:t>Τμήμα </a:t>
            </a:r>
            <a:r>
              <a:rPr lang="el-GR" sz="2800" dirty="0"/>
              <a:t>Εκπαίδευσης και Αγωγής στην Προσχολική Ηλικία (ΤΕΑΠΗ)</a:t>
            </a:r>
            <a:endParaRPr lang="en-US" sz="2800" dirty="0" smtClean="0"/>
          </a:p>
          <a:p>
            <a:endParaRPr lang="el-GR" sz="28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89634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Από τα δισέλιδα στο βιβλίο</a:t>
            </a:r>
            <a:endParaRPr lang="el-GR" dirty="0"/>
          </a:p>
        </p:txBody>
      </p:sp>
      <p:sp>
        <p:nvSpPr>
          <p:cNvPr id="8" name="Θέση περιεχομένου 7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82752" cy="4525963"/>
          </a:xfrm>
        </p:spPr>
        <p:txBody>
          <a:bodyPr/>
          <a:lstStyle/>
          <a:p>
            <a:pPr marL="0" indent="0">
              <a:buNone/>
            </a:pPr>
            <a:r>
              <a:rPr lang="el-GR" dirty="0" smtClean="0"/>
              <a:t>Όποιο </a:t>
            </a:r>
            <a:r>
              <a:rPr lang="el-GR" dirty="0"/>
              <a:t>παιδί τελείωνε τη ζωγραφιά του ερχόταν σε μένα και προσθέταμε το δίφυλλό του στο βιβλίο που γινόταν σιγά σιγά από το σύνολο των </a:t>
            </a:r>
            <a:r>
              <a:rPr lang="el-GR" dirty="0" err="1"/>
              <a:t>διφύλλων</a:t>
            </a:r>
            <a:r>
              <a:rPr lang="el-GR" dirty="0"/>
              <a:t> τους.</a:t>
            </a:r>
          </a:p>
        </p:txBody>
      </p:sp>
      <p:pic>
        <p:nvPicPr>
          <p:cNvPr id="10" name="Picture 3" descr="Η νηπιαγωγός ετοιμάζει το βιβλίο των φόβων."/>
          <p:cNvPicPr>
            <a:picLocks noGrp="1" noChangeAspect="1"/>
          </p:cNvPicPr>
          <p:nvPr>
            <p:ph sz="half" idx="2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623085" y="1772816"/>
            <a:ext cx="4038600" cy="351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0390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βιβλίο των φόβων (1/3)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l-GR" dirty="0"/>
              <a:t>Έπειτα, μαζευτήκαμε πάλι όλοι μαζί για </a:t>
            </a:r>
            <a:r>
              <a:rPr lang="el-GR" b="1" dirty="0"/>
              <a:t>να κλείσουμε τους φόβους μας μέσα σε ένα βιβλίο </a:t>
            </a:r>
            <a:r>
              <a:rPr lang="el-GR" dirty="0"/>
              <a:t>που σχηματίστηκε από δύο εξώφυλλα από μαύρο </a:t>
            </a:r>
            <a:r>
              <a:rPr lang="el-GR" dirty="0" err="1"/>
              <a:t>κανσόν</a:t>
            </a:r>
            <a:r>
              <a:rPr lang="el-GR" dirty="0"/>
              <a:t> (για να μην είναι όμως τόσο «άσχημο» έβαλαν ένα κομμάτι αλουμινόχαρτο στο αρχικό εξώφυλλο) και στα οποία είχαν ανοιχτεί τόσες τρύπες όσα τα παιδιά και οι φόβοι τους. </a:t>
            </a:r>
          </a:p>
          <a:p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97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βιβλίο των </a:t>
            </a:r>
            <a:r>
              <a:rPr lang="el-GR" dirty="0" smtClean="0"/>
              <a:t>φόβων (2/3)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2458616" cy="4525963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Κάθε παιδί «κλείδωνε» το μεγαλύτερο φόβο του μέσα στο βιβλίο με το σχοινάκι που είχε στο χεράκι του. </a:t>
            </a:r>
          </a:p>
          <a:p>
            <a:endParaRPr lang="el-GR" dirty="0"/>
          </a:p>
        </p:txBody>
      </p:sp>
      <p:pic>
        <p:nvPicPr>
          <p:cNvPr id="5" name="Content Placeholder 3" descr="Τα παιδιά με τα σχοινάκια κελιδώνουν τους φόβους τους."/>
          <p:cNvPicPr>
            <a:picLocks noGrp="1" noChangeAspect="1"/>
          </p:cNvPicPr>
          <p:nvPr>
            <p:ph sz="half" idx="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19872" y="1600200"/>
            <a:ext cx="5236473" cy="395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8845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βιβλίο των </a:t>
            </a:r>
            <a:r>
              <a:rPr lang="el-GR" dirty="0" smtClean="0"/>
              <a:t>φόβων (3/3)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754760" cy="4525963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Μετά κολλήσαμε </a:t>
            </a:r>
            <a:r>
              <a:rPr lang="el-GR" dirty="0" smtClean="0"/>
              <a:t>τα </a:t>
            </a:r>
            <a:r>
              <a:rPr lang="el-GR" dirty="0" err="1" smtClean="0"/>
              <a:t>γραμματάκια</a:t>
            </a:r>
            <a:r>
              <a:rPr lang="el-GR" dirty="0" smtClean="0"/>
              <a:t> </a:t>
            </a:r>
            <a:r>
              <a:rPr lang="el-GR" dirty="0"/>
              <a:t>του τίτλου πάνω στο εξώφυλλο, προσθέσαμε και ένα </a:t>
            </a:r>
            <a:r>
              <a:rPr lang="el-GR" dirty="0" err="1"/>
              <a:t>λουκετάκι</a:t>
            </a:r>
            <a:r>
              <a:rPr lang="el-GR" dirty="0"/>
              <a:t> σε μία από τις τρυπούλες που δεν είχαν βάλει σχοινάκι τα παιδιά και το βιβλίο μας ήταν έτοιμο!</a:t>
            </a:r>
          </a:p>
          <a:p>
            <a:endParaRPr lang="el-GR" dirty="0"/>
          </a:p>
        </p:txBody>
      </p:sp>
      <p:pic>
        <p:nvPicPr>
          <p:cNvPr id="5" name="Content Placeholder 3" descr="Ο τίτλος και το λουκέτο"/>
          <p:cNvPicPr>
            <a:picLocks noGrp="1" noChangeAspect="1"/>
          </p:cNvPicPr>
          <p:nvPr>
            <p:ph sz="half" idx="2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572000" y="1600200"/>
            <a:ext cx="4038600" cy="3380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0220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6" descr="Το βιβλίο των φόβων!"/>
          <p:cNvPicPr>
            <a:picLocks noGrp="1" noChangeAspect="1"/>
          </p:cNvPicPr>
          <p:nvPr>
            <p:ph idx="1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75050" y="1703987"/>
            <a:ext cx="5111750" cy="4315214"/>
          </a:xfrm>
        </p:spPr>
      </p:pic>
      <p:sp>
        <p:nvSpPr>
          <p:cNvPr id="13" name="Θέση κειμένου 1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l-GR" dirty="0"/>
              <a:t> </a:t>
            </a:r>
            <a:r>
              <a:rPr lang="el-GR" sz="2800" dirty="0"/>
              <a:t>Ό,τι μας φοβίζει ήταν καλά διπλοκλειδωμένο μέσα στο βιβλίο μας και μακριά από μας…</a:t>
            </a:r>
          </a:p>
        </p:txBody>
      </p:sp>
      <p:sp>
        <p:nvSpPr>
          <p:cNvPr id="12" name="Τίτλος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</a:t>
            </a:r>
            <a:r>
              <a:rPr lang="el-GR" dirty="0" smtClean="0"/>
              <a:t>τελικό αποτέλεσμα (1/2)</a:t>
            </a:r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027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τελικό αποτέλεσμα (2/2)</a:t>
            </a:r>
            <a:endParaRPr lang="el-GR" dirty="0"/>
          </a:p>
        </p:txBody>
      </p:sp>
      <p:pic>
        <p:nvPicPr>
          <p:cNvPr id="7" name="Content Placeholder 3" descr="Τα παιδιά χαρούμενα στην αυλή με τη νηπιαγωγό κρατούν το βιβλίο των φόβων!"/>
          <p:cNvPicPr>
            <a:picLocks noGrp="1" noChangeAspect="1"/>
          </p:cNvPicPr>
          <p:nvPr>
            <p:ph idx="1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68606" y="1557338"/>
            <a:ext cx="6619487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49686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έκδοση </a:t>
            </a:r>
            <a:r>
              <a:rPr lang="el-GR" sz="2000" dirty="0" smtClean="0"/>
              <a:t>1.0.  </a:t>
            </a:r>
            <a:endParaRPr lang="el-GR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sz="2000" dirty="0" smtClean="0"/>
              <a:t>Αγγελική </a:t>
            </a:r>
            <a:r>
              <a:rPr lang="el-GR" sz="2000" dirty="0" err="1" smtClean="0"/>
              <a:t>Γιαννικοπούλου</a:t>
            </a:r>
            <a:r>
              <a:rPr lang="el-GR" sz="2000" dirty="0" smtClean="0"/>
              <a:t> 2015. </a:t>
            </a:r>
            <a:r>
              <a:rPr lang="el-GR" sz="2000" dirty="0"/>
              <a:t>Καλλιόπη </a:t>
            </a:r>
            <a:r>
              <a:rPr lang="el-GR" sz="2000" dirty="0" err="1" smtClean="0"/>
              <a:t>Καρδούλια</a:t>
            </a:r>
            <a:r>
              <a:rPr lang="el-GR" sz="2000" smtClean="0"/>
              <a:t>, Αγγελική </a:t>
            </a:r>
            <a:r>
              <a:rPr lang="el-GR" sz="2000" dirty="0" err="1" smtClean="0"/>
              <a:t>Γιαννικοπούλου</a:t>
            </a:r>
            <a:r>
              <a:rPr lang="el-GR" sz="2000" dirty="0"/>
              <a:t>. «Το Εικονογραφημένο Βιβλίο στην Προσχολική </a:t>
            </a:r>
            <a:r>
              <a:rPr lang="el-GR" sz="2000" dirty="0" smtClean="0"/>
              <a:t>Εκπαίδευση. Συναισθήματα</a:t>
            </a:r>
            <a:r>
              <a:rPr lang="en-US" sz="2000" dirty="0" smtClean="0"/>
              <a:t>. </a:t>
            </a:r>
            <a:r>
              <a:rPr lang="el-GR" sz="2000" dirty="0"/>
              <a:t>Όταν οι αρκούδες πήγαν για ύπνο τη νύχτα της φοβερής και τρομερής </a:t>
            </a:r>
            <a:r>
              <a:rPr lang="el-GR" sz="2000" dirty="0" smtClean="0"/>
              <a:t>καταιγίδας».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2015. </a:t>
            </a:r>
            <a:r>
              <a:rPr lang="el-GR" sz="2000" dirty="0"/>
              <a:t>Διαθέσιμο από τη δικτυακή διεύθυνση: </a:t>
            </a:r>
            <a:r>
              <a:rPr lang="en-GB" sz="2000" dirty="0">
                <a:hlinkClick r:id="rId4" tooltip="Ανοιχτό Μάθημα: Το Εικονογραφημένο Βιβλίο στην Προσχολική Εκπαίδευση"/>
              </a:rPr>
              <a:t>http://opencourses.uoa.gr/courses/ECD5/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022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Διδακτική Πρακτική</a:t>
            </a:r>
            <a:endParaRPr lang="en-GB" dirty="0"/>
          </a:p>
        </p:txBody>
      </p:sp>
      <p:sp>
        <p:nvSpPr>
          <p:cNvPr id="7" name="Θέση περιεχομένου 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754760" cy="46371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b="1" dirty="0"/>
              <a:t>Διδακτική </a:t>
            </a:r>
            <a:r>
              <a:rPr lang="el-GR" sz="2400" b="1" dirty="0" smtClean="0"/>
              <a:t>πρακτική</a:t>
            </a:r>
            <a:r>
              <a:rPr lang="en-GB" sz="2400" dirty="0" smtClean="0"/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sz="2400" dirty="0"/>
              <a:t>Καλλιόπη </a:t>
            </a:r>
            <a:r>
              <a:rPr lang="el-GR" sz="2400" dirty="0" err="1" smtClean="0"/>
              <a:t>Καρδούλια</a:t>
            </a:r>
            <a:r>
              <a:rPr lang="el-GR" sz="2400" dirty="0" smtClean="0"/>
              <a:t>.</a:t>
            </a:r>
            <a:endParaRPr lang="el-GR" sz="2400" dirty="0"/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l-GR" sz="2400" b="1" dirty="0" smtClean="0"/>
              <a:t>Βιβλίο</a:t>
            </a:r>
            <a:r>
              <a:rPr lang="el-GR" sz="2400" dirty="0" smtClean="0"/>
              <a:t>: </a:t>
            </a:r>
            <a:r>
              <a:rPr lang="en-US" sz="2400" dirty="0"/>
              <a:t>Bright, Paul. </a:t>
            </a:r>
            <a:r>
              <a:rPr lang="el-GR" sz="2400" b="1" dirty="0"/>
              <a:t>Όταν οι αρκούδες πήγαν για ύπνο τη νύχτα της φοβερής και τρομερής καταιγίδας </a:t>
            </a:r>
            <a:r>
              <a:rPr lang="el-GR" sz="2400" dirty="0"/>
              <a:t>/ </a:t>
            </a:r>
            <a:r>
              <a:rPr lang="en-US" sz="2400" dirty="0"/>
              <a:t>Paul Bright · </a:t>
            </a:r>
            <a:r>
              <a:rPr lang="el-GR" sz="2400" dirty="0"/>
              <a:t>μετάφραση Αγγελική </a:t>
            </a:r>
            <a:r>
              <a:rPr lang="el-GR" sz="2400" dirty="0" err="1"/>
              <a:t>Πορτοκάλογλου</a:t>
            </a:r>
            <a:r>
              <a:rPr lang="el-GR" sz="2400" dirty="0"/>
              <a:t> · εικονογράφηση </a:t>
            </a:r>
            <a:r>
              <a:rPr lang="en-US" sz="2400" dirty="0"/>
              <a:t>Jane Chapman. - 1</a:t>
            </a:r>
            <a:r>
              <a:rPr lang="el-GR" sz="2400" dirty="0"/>
              <a:t>η </a:t>
            </a:r>
            <a:r>
              <a:rPr lang="el-GR" sz="2400" dirty="0" err="1"/>
              <a:t>έκδ</a:t>
            </a:r>
            <a:r>
              <a:rPr lang="el-GR" sz="2400" dirty="0"/>
              <a:t>. - </a:t>
            </a:r>
            <a:r>
              <a:rPr lang="el-GR" sz="2400" dirty="0" smtClean="0"/>
              <a:t>Πάτρα: </a:t>
            </a:r>
            <a:r>
              <a:rPr lang="el-GR" sz="2400" dirty="0"/>
              <a:t>Κόκκινη Κλωστή Δεμένη, 2008.</a:t>
            </a:r>
            <a:endParaRPr lang="en-GB" sz="2400" dirty="0"/>
          </a:p>
        </p:txBody>
      </p:sp>
      <p:pic>
        <p:nvPicPr>
          <p:cNvPr id="6" name="Picture 3" descr="Εξώφυλλο βιβλίου: &quot;Όταν οι αρκούδες πήγαν για ύπνο τη νύχτα της φοβερής και τρομερής καταιγίδας&quot;"/>
          <p:cNvPicPr>
            <a:picLocks noGrp="1" noChangeAspect="1"/>
          </p:cNvPicPr>
          <p:nvPr>
            <p:ph sz="half" idx="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38452" y="1824485"/>
            <a:ext cx="3458095" cy="4077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956376" y="5949280"/>
            <a:ext cx="472173" cy="36004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el-GR" b="1" dirty="0" smtClean="0">
                <a:latin typeface="+mj-lt"/>
              </a:rPr>
              <a:t>[1]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53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</a:t>
            </a:r>
            <a:r>
              <a:rPr lang="el-GR" sz="2000" dirty="0" smtClean="0"/>
              <a:t>Έκδοση. Εξαιρούνται </a:t>
            </a:r>
            <a:r>
              <a:rPr lang="el-GR" sz="2000" dirty="0"/>
              <a:t>τα αυτοτελή έργα τρίτων π.χ. φωτογραφίες, διαγράμματα </a:t>
            </a:r>
            <a:r>
              <a:rPr lang="el-GR" sz="2000" dirty="0" smtClean="0"/>
              <a:t>κ.λπ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dirty="0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</a:t>
            </a:r>
            <a:r>
              <a:rPr lang="el-GR" dirty="0" smtClean="0"/>
              <a:t>τη </a:t>
            </a:r>
            <a:r>
              <a:rPr lang="el-GR" dirty="0"/>
              <a:t>χρήση του έργου, για </a:t>
            </a:r>
            <a:r>
              <a:rPr lang="el-GR" dirty="0" smtClean="0"/>
              <a:t>τον </a:t>
            </a:r>
            <a:r>
              <a:rPr lang="el-GR" dirty="0"/>
              <a:t>διανομέα του έργου και </a:t>
            </a:r>
            <a:r>
              <a:rPr lang="el-GR" dirty="0" err="1" smtClean="0"/>
              <a:t>αδειοδόχο</a:t>
            </a:r>
            <a:r>
              <a:rPr lang="el-GR" dirty="0" smtClean="0"/>
              <a:t>.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</a:t>
            </a:r>
            <a:r>
              <a:rPr lang="el-GR" dirty="0" smtClean="0"/>
              <a:t>έργο.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</a:t>
            </a:r>
            <a:r>
              <a:rPr lang="el-GR" dirty="0" smtClean="0"/>
              <a:t>στον </a:t>
            </a:r>
            <a:r>
              <a:rPr lang="el-GR" dirty="0"/>
              <a:t>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τόπο.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3883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smtClean="0"/>
              <a:t>το Σημείωμα Αν</a:t>
            </a:r>
            <a:r>
              <a:rPr lang="en-US" sz="2000" dirty="0" smtClean="0"/>
              <a:t>α</a:t>
            </a:r>
            <a:r>
              <a:rPr lang="el-GR" sz="2000" dirty="0" smtClean="0"/>
              <a:t>φοράς,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</a:t>
            </a:r>
            <a:r>
              <a:rPr lang="el-GR" sz="2000" dirty="0" err="1" smtClean="0"/>
              <a:t>Αδειοδότησης</a:t>
            </a:r>
            <a:r>
              <a:rPr lang="el-GR" sz="2000" dirty="0" smtClean="0"/>
              <a:t>,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smtClean="0"/>
              <a:t>τη δήλωση Διατήρησης Σημειωμάτων,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</a:t>
            </a:r>
            <a:r>
              <a:rPr lang="el-GR" sz="2000" dirty="0" smtClean="0"/>
              <a:t>),</a:t>
            </a:r>
            <a:endParaRPr lang="el-GR" sz="2000" dirty="0"/>
          </a:p>
          <a:p>
            <a:pPr marL="0" indent="0">
              <a:buNone/>
            </a:pPr>
            <a:r>
              <a:rPr lang="el-GR" sz="2400" dirty="0"/>
              <a:t>μαζί με τους </a:t>
            </a:r>
            <a:r>
              <a:rPr lang="el-GR" sz="2400" dirty="0" smtClean="0"/>
              <a:t>συνοδευτικούς </a:t>
            </a:r>
            <a:r>
              <a:rPr lang="el-GR" sz="2400" dirty="0" err="1" smtClean="0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903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dirty="0"/>
              <a:t>Σημείωμα Χρήσης Έργων </a:t>
            </a:r>
            <a:r>
              <a:rPr lang="el-GR" dirty="0" smtClean="0"/>
              <a:t>Τρίτων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Έργο </a:t>
            </a:r>
            <a:r>
              <a:rPr lang="el-GR" sz="2000" dirty="0" smtClean="0"/>
              <a:t>αυτό </a:t>
            </a:r>
            <a:r>
              <a:rPr lang="el-GR" sz="2000" dirty="0"/>
              <a:t>κάνει χρήση των ακόλουθων έργων</a:t>
            </a:r>
            <a:r>
              <a:rPr lang="el-GR" sz="2000" dirty="0" smtClean="0"/>
              <a:t>:</a:t>
            </a:r>
            <a:endParaRPr lang="en-US" sz="2000" dirty="0" smtClean="0"/>
          </a:p>
          <a:p>
            <a:pPr marL="0" indent="0">
              <a:buNone/>
            </a:pPr>
            <a:r>
              <a:rPr lang="el-GR" sz="2000" dirty="0"/>
              <a:t>Εικόνα 1: Εξώφυλλο του βιβλίου «</a:t>
            </a:r>
            <a:r>
              <a:rPr lang="el-GR" sz="2000" dirty="0">
                <a:hlinkClick r:id="rId4"/>
              </a:rPr>
              <a:t>Όταν οι αρκούδες πήγαν για ύπνο τη νύχτα της φοβερής και τρομερής </a:t>
            </a:r>
            <a:r>
              <a:rPr lang="el-GR" sz="2000" dirty="0" smtClean="0">
                <a:hlinkClick r:id="rId4"/>
              </a:rPr>
              <a:t>καταιγίδας</a:t>
            </a:r>
            <a:r>
              <a:rPr lang="el-GR" sz="2000" dirty="0" smtClean="0"/>
              <a:t>» </a:t>
            </a:r>
            <a:r>
              <a:rPr lang="el-GR" sz="2000" dirty="0"/>
              <a:t>/ </a:t>
            </a:r>
            <a:r>
              <a:rPr lang="el-GR" sz="2000" dirty="0" err="1"/>
              <a:t>Paul</a:t>
            </a:r>
            <a:r>
              <a:rPr lang="el-GR" sz="2000" dirty="0"/>
              <a:t> </a:t>
            </a:r>
            <a:r>
              <a:rPr lang="el-GR" sz="2000" dirty="0" err="1"/>
              <a:t>Bright</a:t>
            </a:r>
            <a:r>
              <a:rPr lang="el-GR" sz="2000" dirty="0"/>
              <a:t> · μετάφραση Αγγελική Πορτοκάλογλου · εικονογράφηση </a:t>
            </a:r>
            <a:r>
              <a:rPr lang="el-GR" sz="2000" dirty="0" err="1"/>
              <a:t>Jane</a:t>
            </a:r>
            <a:r>
              <a:rPr lang="el-GR" sz="2000" dirty="0"/>
              <a:t> </a:t>
            </a:r>
            <a:r>
              <a:rPr lang="el-GR" sz="2000" dirty="0" err="1"/>
              <a:t>Chapman</a:t>
            </a:r>
            <a:r>
              <a:rPr lang="el-GR" sz="2000" dirty="0"/>
              <a:t>. - 1η </a:t>
            </a:r>
            <a:r>
              <a:rPr lang="el-GR" sz="2000" dirty="0" err="1"/>
              <a:t>έκδ</a:t>
            </a:r>
            <a:r>
              <a:rPr lang="el-GR" sz="2000" dirty="0"/>
              <a:t>. - Πάτρα: Κόκκινη Κλωστή Δεμένη, 2008.</a:t>
            </a:r>
            <a:r>
              <a:rPr lang="en-GB" altLang="en-US" sz="2000" dirty="0" err="1" smtClean="0"/>
              <a:t>Biblionet</a:t>
            </a:r>
            <a:r>
              <a:rPr lang="en-GB" altLang="en-US" sz="2000" dirty="0"/>
              <a:t>.</a:t>
            </a:r>
            <a:r>
              <a:rPr lang="el-GR" altLang="en-US" sz="2000" dirty="0"/>
              <a:t> </a:t>
            </a:r>
            <a:endParaRPr lang="el-GR" altLang="en-US" sz="2000" dirty="0" smtClean="0"/>
          </a:p>
          <a:p>
            <a:pPr marL="0" indent="0">
              <a:buNone/>
            </a:pPr>
            <a:r>
              <a:rPr lang="el-GR" altLang="en-US" sz="2000" dirty="0" smtClean="0"/>
              <a:t>Εικόνα 2: </a:t>
            </a:r>
            <a:r>
              <a:rPr lang="el-GR" altLang="en-US" sz="2000" dirty="0" smtClean="0">
                <a:hlinkClick r:id="rId5"/>
              </a:rPr>
              <a:t>Ένεση</a:t>
            </a:r>
            <a:r>
              <a:rPr lang="el-GR" altLang="en-US" sz="2000" dirty="0" smtClean="0"/>
              <a:t>, </a:t>
            </a:r>
            <a:r>
              <a:rPr lang="el-GR" altLang="en-US" sz="2000" dirty="0" smtClean="0">
                <a:hlinkClick r:id="rId6"/>
              </a:rPr>
              <a:t>Τερατάκι</a:t>
            </a:r>
            <a:r>
              <a:rPr lang="el-GR" altLang="en-US" sz="2000" dirty="0" smtClean="0"/>
              <a:t>, </a:t>
            </a:r>
            <a:r>
              <a:rPr lang="el-GR" altLang="en-US" sz="2000" dirty="0" smtClean="0">
                <a:hlinkClick r:id="rId7"/>
              </a:rPr>
              <a:t>Καταιγίδα</a:t>
            </a:r>
            <a:r>
              <a:rPr lang="el-GR" altLang="en-US" sz="2000" dirty="0" smtClean="0"/>
              <a:t>, </a:t>
            </a:r>
            <a:r>
              <a:rPr lang="en-GB" altLang="en-US" sz="2000" dirty="0"/>
              <a:t>CC0 Public </a:t>
            </a:r>
            <a:r>
              <a:rPr lang="en-GB" altLang="en-US" sz="2000" dirty="0" smtClean="0"/>
              <a:t>Domain</a:t>
            </a:r>
            <a:r>
              <a:rPr lang="el-GR" altLang="en-US" sz="2000" dirty="0" smtClean="0"/>
              <a:t>, </a:t>
            </a:r>
            <a:r>
              <a:rPr lang="en-US" altLang="en-US" sz="2000" dirty="0" err="1" smtClean="0"/>
              <a:t>Pixabay</a:t>
            </a:r>
            <a:r>
              <a:rPr lang="en-US" altLang="en-US" sz="2000" dirty="0" smtClean="0"/>
              <a:t>.</a:t>
            </a:r>
            <a:endParaRPr lang="el-GR" altLang="en-US" sz="2000" dirty="0"/>
          </a:p>
          <a:p>
            <a:pPr marL="0" indent="0">
              <a:buNone/>
            </a:pPr>
            <a:endParaRPr lang="el-GR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5304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Εισαγωγή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Στη </a:t>
            </a:r>
            <a:r>
              <a:rPr lang="el-GR" dirty="0"/>
              <a:t>θεματική αυτή, ασχοληθήκαμε με το </a:t>
            </a:r>
            <a:r>
              <a:rPr lang="el-GR" b="1" dirty="0"/>
              <a:t>συναίσθημα του φόβου</a:t>
            </a:r>
            <a:r>
              <a:rPr lang="el-GR" dirty="0"/>
              <a:t>, ένα συναίσθημα ιδιαίτερα έντονο στη νηπιακή ηλικία. Ξεκινώντας το μάθημα, η νηπιαγωγός είπε δυο λόγια στα παιδιά για το συναίσθημα αυτό, το οποίο δεν είναι ούτε καλό ούτε κακό, μιας και μας βοηθάει μερικές φορές να προστατευτούμε από τον κίνδυνο (</a:t>
            </a:r>
            <a:r>
              <a:rPr lang="el-GR" dirty="0" smtClean="0"/>
              <a:t>π.χ. </a:t>
            </a:r>
            <a:r>
              <a:rPr lang="el-GR" dirty="0"/>
              <a:t>στην περίπτωση σεισμού).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33642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Πριν την ανάγνωση του βιβλίου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Μετά την εισαγωγή της νηπιαγωγού, πήρα το λόγο εγώ και προτού διαβάσω το βιβλίο </a:t>
            </a:r>
            <a:r>
              <a:rPr lang="el-GR" dirty="0" smtClean="0"/>
              <a:t>«Όταν </a:t>
            </a:r>
            <a:r>
              <a:rPr lang="el-GR" dirty="0"/>
              <a:t>οι αρκούδες πήγαν για ύπνο τη νύχτα της φοβερής και τρομερής </a:t>
            </a:r>
            <a:r>
              <a:rPr lang="el-GR" dirty="0" smtClean="0"/>
              <a:t>καταιγίδας», </a:t>
            </a:r>
            <a:r>
              <a:rPr lang="el-GR" dirty="0"/>
              <a:t>έδεσα στο χέρι του κάθε παιδιού ένα μικρό σχοινάκι, σαν </a:t>
            </a:r>
            <a:r>
              <a:rPr lang="el-GR" dirty="0" err="1"/>
              <a:t>μαρτάκι</a:t>
            </a:r>
            <a:r>
              <a:rPr lang="el-GR" dirty="0"/>
              <a:t>, λέγοντας τους να τα προσέχουν και ότι θα τους εξηγούσα αργότερα σε τι θα μας χρησίμευαν.</a:t>
            </a:r>
          </a:p>
          <a:p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0010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Κατά την ανάγνωση</a:t>
            </a:r>
            <a:endParaRPr lang="el-GR" dirty="0"/>
          </a:p>
        </p:txBody>
      </p:sp>
      <p:sp>
        <p:nvSpPr>
          <p:cNvPr id="8" name="Θέση περιεχομένου 7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250704" cy="4525963"/>
          </a:xfrm>
        </p:spPr>
        <p:txBody>
          <a:bodyPr/>
          <a:lstStyle/>
          <a:p>
            <a:pPr marL="0" indent="0">
              <a:buNone/>
            </a:pPr>
            <a:r>
              <a:rPr lang="el-GR" dirty="0" smtClean="0"/>
              <a:t>Διάβασα </a:t>
            </a:r>
            <a:r>
              <a:rPr lang="el-GR" dirty="0"/>
              <a:t>το βιβλίο δημιουργώντας τους ήχους του ανέμου, του κεραυνού και της αστραπής με τρία διαφορετικά κρουστά οργανάκια.</a:t>
            </a:r>
          </a:p>
          <a:p>
            <a:endParaRPr lang="el-GR" dirty="0"/>
          </a:p>
        </p:txBody>
      </p:sp>
      <p:pic>
        <p:nvPicPr>
          <p:cNvPr id="10" name="Picture 7" descr="Η νηπιαγωγός διαβάζει το βιβλίο."/>
          <p:cNvPicPr>
            <a:picLocks noGrp="1" noChangeAspect="1"/>
          </p:cNvPicPr>
          <p:nvPr>
            <p:ph sz="half" idx="2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283968" y="1700808"/>
            <a:ext cx="4238763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9208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Μετά την </a:t>
            </a:r>
            <a:r>
              <a:rPr lang="el-GR" dirty="0" smtClean="0"/>
              <a:t>ανάγνωση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Συζητήσαμε </a:t>
            </a:r>
            <a:r>
              <a:rPr lang="el-GR" dirty="0"/>
              <a:t>με τα παιδιά για τους δικούς τους φόβους. Άλλο παιδί μίλησε για </a:t>
            </a:r>
            <a:r>
              <a:rPr lang="el-GR" dirty="0" smtClean="0"/>
              <a:t>τους </a:t>
            </a:r>
            <a:r>
              <a:rPr lang="en-US" dirty="0"/>
              <a:t>power rangers, </a:t>
            </a:r>
            <a:r>
              <a:rPr lang="el-GR" dirty="0"/>
              <a:t>άλλο για τους μπαμπούλες και για τα μπουμπουνητά της καταιγίδας κι άλλο για την ένεση που του κάνει ο γιατρός. </a:t>
            </a:r>
          </a:p>
          <a:p>
            <a:endParaRPr lang="el-GR" dirty="0"/>
          </a:p>
        </p:txBody>
      </p:sp>
      <p:pic>
        <p:nvPicPr>
          <p:cNvPr id="8" name="Content Placeholder 7" descr="Ένεση, Μπαμπούλας, Καταιγίδα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79623" y="1738901"/>
            <a:ext cx="3175753" cy="4248561"/>
          </a:xfrm>
        </p:spPr>
      </p:pic>
      <p:sp>
        <p:nvSpPr>
          <p:cNvPr id="5" name="TextBox 4"/>
          <p:cNvSpPr txBox="1"/>
          <p:nvPr/>
        </p:nvSpPr>
        <p:spPr>
          <a:xfrm>
            <a:off x="7956376" y="5949280"/>
            <a:ext cx="472173" cy="36004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el-GR" b="1" dirty="0" smtClean="0">
                <a:latin typeface="+mj-lt"/>
              </a:rPr>
              <a:t>[</a:t>
            </a:r>
            <a:r>
              <a:rPr lang="en-US" b="1" dirty="0" smtClean="0">
                <a:latin typeface="+mj-lt"/>
              </a:rPr>
              <a:t>2</a:t>
            </a:r>
            <a:r>
              <a:rPr lang="el-GR" b="1" dirty="0" smtClean="0">
                <a:latin typeface="+mj-lt"/>
              </a:rPr>
              <a:t>]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387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 δισέλιδα των φόβων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47484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600" dirty="0"/>
              <a:t>Είχαμε προηγουμένως φτιάξει ένα δισέλιδο όπου στην πρώτη σελίδα είχε σχεδιαστεί και κοπεί μια πόρτα, που μπορούσε να ανοίγει και να αποκαλύπτει μέρος της δεύτερης σελίδας χωρίς να ανοίξει το </a:t>
            </a:r>
            <a:r>
              <a:rPr lang="el-GR" sz="2600" dirty="0" smtClean="0"/>
              <a:t>δισέλιδο. Τα </a:t>
            </a:r>
            <a:r>
              <a:rPr lang="el-GR" sz="2600" dirty="0"/>
              <a:t>παιδιά θα ζωγράφιζαν στη δεύτερη σελίδα του δίφυλλου ό,τι τα  φοβίζει περισσότερο.</a:t>
            </a:r>
          </a:p>
          <a:p>
            <a:pPr marL="0" indent="0">
              <a:buNone/>
            </a:pPr>
            <a:endParaRPr lang="el-GR" sz="2600" dirty="0"/>
          </a:p>
          <a:p>
            <a:endParaRPr lang="el-GR" sz="2600" dirty="0"/>
          </a:p>
        </p:txBody>
      </p:sp>
      <p:pic>
        <p:nvPicPr>
          <p:cNvPr id="5" name="Picture 6" descr="Η νηπιαγωγός δείχνει ένα δισέλιδο με την πόρτα στην πρώτη σελίδα."/>
          <p:cNvPicPr>
            <a:picLocks noGrp="1" noChangeAspect="1"/>
          </p:cNvPicPr>
          <p:nvPr>
            <p:ph sz="half" idx="2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292080" y="1772816"/>
            <a:ext cx="3168352" cy="3492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1988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Τα </a:t>
            </a:r>
            <a:r>
              <a:rPr lang="el-GR" dirty="0" smtClean="0"/>
              <a:t>έργα </a:t>
            </a:r>
            <a:r>
              <a:rPr lang="el-GR" dirty="0"/>
              <a:t>των </a:t>
            </a:r>
            <a:r>
              <a:rPr lang="el-GR" dirty="0" smtClean="0"/>
              <a:t>παιδιών (1/2)</a:t>
            </a:r>
            <a:endParaRPr lang="el-GR" dirty="0"/>
          </a:p>
        </p:txBody>
      </p:sp>
      <p:sp>
        <p:nvSpPr>
          <p:cNvPr id="6" name="Θέση κειμένου 5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81693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l-GR" b="0" dirty="0"/>
              <a:t>H </a:t>
            </a:r>
            <a:r>
              <a:rPr lang="el-GR" b="0" dirty="0" err="1"/>
              <a:t>Eλισάβετ</a:t>
            </a:r>
            <a:r>
              <a:rPr lang="el-GR" b="0" dirty="0"/>
              <a:t> φοβάται τις αστραπές όταν έχει καταιγίδα</a:t>
            </a:r>
            <a:r>
              <a:rPr lang="el-GR" b="0" dirty="0" smtClean="0"/>
              <a:t>.</a:t>
            </a:r>
            <a:endParaRPr lang="el-GR" b="0" dirty="0"/>
          </a:p>
        </p:txBody>
      </p:sp>
      <p:sp>
        <p:nvSpPr>
          <p:cNvPr id="8" name="Θέση κειμένου 7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/>
          </a:bodyPr>
          <a:lstStyle/>
          <a:p>
            <a:r>
              <a:rPr lang="el-GR" b="0" dirty="0"/>
              <a:t>Ο Σπύρος φοβάται τις </a:t>
            </a:r>
            <a:r>
              <a:rPr lang="el-GR" b="0" dirty="0" smtClean="0"/>
              <a:t>αρκούδες.</a:t>
            </a:r>
            <a:endParaRPr lang="el-GR" b="0" dirty="0"/>
          </a:p>
        </p:txBody>
      </p:sp>
      <p:pic>
        <p:nvPicPr>
          <p:cNvPr id="10" name="Content Placeholder 3" descr="Στο δισέλιδο της Ελισάβετ απεικονίζεται μια καταιγίδα."/>
          <p:cNvPicPr>
            <a:picLocks noGrp="1" noChangeAspect="1"/>
          </p:cNvPicPr>
          <p:nvPr>
            <p:ph sz="half" idx="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7200" y="2432708"/>
            <a:ext cx="4040188" cy="3441972"/>
          </a:xfrm>
        </p:spPr>
      </p:pic>
      <p:pic>
        <p:nvPicPr>
          <p:cNvPr id="11" name="Picture 4" descr="Στο δισέλιδο του Σπύρου απεικονίζεται μια αρκούδα."/>
          <p:cNvPicPr>
            <a:picLocks noGrp="1" noChangeAspect="1"/>
          </p:cNvPicPr>
          <p:nvPr>
            <p:ph sz="quarter" idx="4"/>
          </p:nvPr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88522" y="2391188"/>
            <a:ext cx="3954780" cy="352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2813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Τα </a:t>
            </a:r>
            <a:r>
              <a:rPr lang="el-GR" dirty="0" smtClean="0"/>
              <a:t>έργα </a:t>
            </a:r>
            <a:r>
              <a:rPr lang="el-GR" dirty="0"/>
              <a:t>των </a:t>
            </a:r>
            <a:r>
              <a:rPr lang="el-GR" dirty="0" smtClean="0"/>
              <a:t>παιδιών (2/2)</a:t>
            </a:r>
            <a:endParaRPr lang="el-GR" dirty="0"/>
          </a:p>
        </p:txBody>
      </p:sp>
      <p:sp>
        <p:nvSpPr>
          <p:cNvPr id="6" name="Θέση κειμένου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l-GR" b="0" dirty="0" smtClean="0"/>
              <a:t>H Δανάη φοβάται την ένεση.</a:t>
            </a:r>
            <a:endParaRPr lang="el-GR" b="0" dirty="0"/>
          </a:p>
        </p:txBody>
      </p:sp>
      <p:sp>
        <p:nvSpPr>
          <p:cNvPr id="8" name="Θέση κειμένου 7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l-GR" b="0" dirty="0"/>
              <a:t>H Μαρία </a:t>
            </a:r>
            <a:r>
              <a:rPr lang="el-GR" b="0" dirty="0" smtClean="0"/>
              <a:t>τα </a:t>
            </a:r>
            <a:r>
              <a:rPr lang="el-GR" b="0" dirty="0"/>
              <a:t>άγρια γεράκια.</a:t>
            </a:r>
          </a:p>
        </p:txBody>
      </p:sp>
      <p:pic>
        <p:nvPicPr>
          <p:cNvPr id="9" name="Content Placeholder 3" descr="Στο δισέλιδο της Δανάης απεικονίζεται μια νοσοκόμα με σύριγγα και ένα πιαδάκι."/>
          <p:cNvPicPr>
            <a:picLocks noGrp="1" noChangeAspect="1"/>
          </p:cNvPicPr>
          <p:nvPr>
            <p:ph sz="half" idx="2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9552" y="2624360"/>
            <a:ext cx="3520802" cy="3058668"/>
          </a:xfrm>
        </p:spPr>
      </p:pic>
      <p:pic>
        <p:nvPicPr>
          <p:cNvPr id="12" name="Content Placeholder 3" descr="Στο δισέλιδο της Μαρίας απεικονίζεται ένα γεράκι."/>
          <p:cNvPicPr>
            <a:picLocks noGrp="1" noChangeAspect="1"/>
          </p:cNvPicPr>
          <p:nvPr>
            <p:ph sz="quarter" idx="4"/>
          </p:nvPr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88024" y="2624360"/>
            <a:ext cx="3310128" cy="3095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0181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2"/>
  <p:tag name="ARTICULATE_PROJECT_OPEN" val="0"/>
  <p:tag name="ZHAW.ACCESSIBILITYADDIN.CHECKTIMEDATE" val="10/29/2015 1:03:42 AM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7,"/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7,2,3,"/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2056,6,"/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ZHAW.ACCESSIBILITYADDIN.READINGORDER" val="4,7,6,5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ZHAW.ACCESSIBILITYADDIN.READINGORDER" val="2,3,8,5,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i = " h t t p : / / w w w . w 3 . o r g / 2 0 0 1 / X M L S c h e m a - i n s t a n c e "   x m l n s : x s d = " h t t p : / / w w w . w 3 . o r g / 2 0 0 1 / X M L S c h e m a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D34CB6D4-410A-4692-BDC9-E52048993D83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2029</TotalTime>
  <Words>927</Words>
  <Application>Microsoft Office PowerPoint</Application>
  <PresentationFormat>On-screen Show (4:3)</PresentationFormat>
  <Paragraphs>76</Paragraphs>
  <Slides>22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Θέμα του Office</vt:lpstr>
      <vt:lpstr>Το Εικονογραφημένο Βιβλίο στην Προσχολική Εκπαίδευση</vt:lpstr>
      <vt:lpstr>Διδακτική Πρακτική</vt:lpstr>
      <vt:lpstr>Εισαγωγή</vt:lpstr>
      <vt:lpstr>Πριν την ανάγνωση του βιβλίου</vt:lpstr>
      <vt:lpstr>Κατά την ανάγνωση</vt:lpstr>
      <vt:lpstr>Μετά την ανάγνωση</vt:lpstr>
      <vt:lpstr>Τα δισέλιδα των φόβων</vt:lpstr>
      <vt:lpstr>Τα έργα των παιδιών (1/2)</vt:lpstr>
      <vt:lpstr>Τα έργα των παιδιών (2/2)</vt:lpstr>
      <vt:lpstr>Από τα δισέλιδα στο βιβλίο</vt:lpstr>
      <vt:lpstr>Το βιβλίο των φόβων (1/3)</vt:lpstr>
      <vt:lpstr>Το βιβλίο των φόβων (2/3)</vt:lpstr>
      <vt:lpstr>Το βιβλίο των φόβων (3/3)</vt:lpstr>
      <vt:lpstr>Το τελικό αποτέλεσμα (1/2)</vt:lpstr>
      <vt:lpstr>Το τελικό αποτέλεσμα (2/2)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  <vt:lpstr>Σημείωμα Χρήσης Έργων Τρίτων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Όταν οι αρκούδες πήγαν για ύπνο τη νύχτα της φοβερής και τρομερής καταιγίδας</dc:title>
  <dc:subject>Το Εικονογραφημένο Βιβλίο στην Προσχολική Εκπαίδευση</dc:subject>
  <dc:creator> Αγγελική Γιαννικοπούλου</dc:creator>
  <cp:lastModifiedBy>Smaragda Papadopoulou</cp:lastModifiedBy>
  <cp:revision>214</cp:revision>
  <dcterms:created xsi:type="dcterms:W3CDTF">2012-09-06T09:03:05Z</dcterms:created>
  <dcterms:modified xsi:type="dcterms:W3CDTF">2015-10-28T23:04:09Z</dcterms:modified>
  <cp:category>Συναισθήματα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68DC5A51-0A41-4365-82A8-E284D0FCB4F2</vt:lpwstr>
  </property>
  <property fmtid="{D5CDD505-2E9C-101B-9397-08002B2CF9AE}" pid="3" name="ArticulatePath">
    <vt:lpwstr>New_Όταν οι αρκούδες πήγαν για ύπνο τη νύχτα, Καρδούλα</vt:lpwstr>
  </property>
</Properties>
</file>