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302" r:id="rId3"/>
    <p:sldId id="30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32" r:id="rId27"/>
    <p:sldId id="280" r:id="rId28"/>
    <p:sldId id="290" r:id="rId29"/>
    <p:sldId id="295" r:id="rId30"/>
    <p:sldId id="299" r:id="rId31"/>
    <p:sldId id="292" r:id="rId32"/>
    <p:sldId id="291" r:id="rId33"/>
    <p:sldId id="294" r:id="rId34"/>
    <p:sldId id="293" r:id="rId3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302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0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332"/>
            <p14:sldId id="280"/>
            <p14:sldId id="290"/>
            <p14:sldId id="295"/>
            <p14:sldId id="299"/>
            <p14:sldId id="292"/>
            <p14:sldId id="291"/>
            <p14:sldId id="294"/>
          </p14:sldIdLst>
        </p14:section>
        <p14:section name="Untitled Section" id="{0F1CB131-A6BD-43D0-B8D4-1F27CEF7A05E}">
          <p14:sldIdLst>
            <p14:sldId id="2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77" autoAdjust="0"/>
    <p:restoredTop sz="99309" autoAdjust="0"/>
  </p:normalViewPr>
  <p:slideViewPr>
    <p:cSldViewPr>
      <p:cViewPr varScale="1">
        <p:scale>
          <a:sx n="80" d="100"/>
          <a:sy n="80" d="100"/>
        </p:scale>
        <p:origin x="108" y="8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2/11/2015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52493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307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5373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49179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95687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88532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96470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98309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80911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12487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35836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18266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002428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221978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57830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297701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833272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18356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658818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51231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333423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00656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49682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87524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64099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27039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Η μελέτη των αόρατων παιδαγωγικών πρακτικών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Η μελέτη των αόρατων παιδαγωγικών πρακτικών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Η μελέτη των αόρατων παιδαγωγικών πρακτικών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Η μελέτη των αόρατων παιδαγωγικών πρακτικών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Η μελέτη των αόρατων παιδαγωγικών πρακτικών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Η μελέτη των αόρατων παιδαγωγικών πρακτικών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Η μελέτη των αόρατων παιδαγωγικών πρακτικών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vasil@ecd.uoa.g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ck-KrObORfI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vxs.gr/news/paideia/tvxs-synenteyksi-dimotiko-sxoleio-foyrfoyra-ena-sxoleio-orthanoixto-stin-koinonia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eclass.uoa.gr/courses/ENL131/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ECD105/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fullwiki.org/Basil_Bernstein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alton.org/" TargetMode="External"/><Relationship Id="rId5" Type="http://schemas.openxmlformats.org/officeDocument/2006/relationships/hyperlink" Target="http://www.dalton.org/podium/default.aspx?t=153827" TargetMode="External"/><Relationship Id="rId4" Type="http://schemas.openxmlformats.org/officeDocument/2006/relationships/hyperlink" Target="http://www.thefullwiki.org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Basil_bernstein_by_LGdL.jp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altLang="en-US" dirty="0" smtClean="0">
                <a:solidFill>
                  <a:srgbClr val="5075BC"/>
                </a:solidFill>
              </a:rPr>
              <a:t>Οι </a:t>
            </a:r>
            <a:r>
              <a:rPr lang="el-GR" altLang="en-US" dirty="0">
                <a:solidFill>
                  <a:srgbClr val="5075BC"/>
                </a:solidFill>
              </a:rPr>
              <a:t>κοινωνικές παράμετροι </a:t>
            </a:r>
            <a:r>
              <a:rPr lang="en-US" altLang="en-US" dirty="0">
                <a:solidFill>
                  <a:srgbClr val="5075BC"/>
                </a:solidFill>
              </a:rPr>
              <a:t/>
            </a:r>
            <a:br>
              <a:rPr lang="en-US" altLang="en-US" dirty="0">
                <a:solidFill>
                  <a:srgbClr val="5075BC"/>
                </a:solidFill>
              </a:rPr>
            </a:br>
            <a:r>
              <a:rPr lang="el-GR" altLang="en-US" dirty="0">
                <a:solidFill>
                  <a:srgbClr val="5075BC"/>
                </a:solidFill>
              </a:rPr>
              <a:t>της εκπαιδευτικής διαδικασίας 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l-GR" sz="24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8</a:t>
            </a:r>
            <a:r>
              <a:rPr lang="el-GR" sz="24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4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altLang="en-US" sz="2400" dirty="0"/>
              <a:t>Η μελέτη των αόρατων παιδαγωγικών πρακτικών </a:t>
            </a:r>
            <a:endParaRPr lang="el-GR" altLang="en-US" sz="2400" dirty="0" smtClean="0"/>
          </a:p>
          <a:p>
            <a:endParaRPr lang="el-GR" altLang="en-US" sz="2400" dirty="0" smtClean="0"/>
          </a:p>
          <a:p>
            <a:pPr>
              <a:lnSpc>
                <a:spcPct val="80000"/>
              </a:lnSpc>
            </a:pPr>
            <a:r>
              <a:rPr lang="el-GR" altLang="en-US" sz="2400" dirty="0" smtClean="0"/>
              <a:t>Αλεξάνδρα </a:t>
            </a:r>
            <a:r>
              <a:rPr lang="el-GR" altLang="en-US" sz="2400" dirty="0"/>
              <a:t>Βασιλοπούλου</a:t>
            </a:r>
          </a:p>
          <a:p>
            <a:r>
              <a:rPr lang="el-GR" sz="2400" dirty="0" smtClean="0"/>
              <a:t>Σχολή</a:t>
            </a:r>
            <a:r>
              <a:rPr lang="en-US" sz="2400" dirty="0" smtClean="0"/>
              <a:t> </a:t>
            </a:r>
            <a:r>
              <a:rPr lang="el-GR" sz="2400" dirty="0" smtClean="0"/>
              <a:t>Επιστημών της Αγωγής</a:t>
            </a:r>
          </a:p>
          <a:p>
            <a:r>
              <a:rPr lang="el-GR" sz="2400" dirty="0" smtClean="0"/>
              <a:t>Τμήμα </a:t>
            </a:r>
            <a:r>
              <a:rPr lang="el-GR" sz="2400" dirty="0"/>
              <a:t>Εκπαίδευσης και Αγωγής στην Προσχολική Ηλικία</a:t>
            </a:r>
            <a:endParaRPr lang="en-US" sz="2400" dirty="0" smtClean="0"/>
          </a:p>
          <a:p>
            <a:endParaRPr lang="el-GR" sz="24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altLang="en-US" sz="2800" dirty="0" err="1"/>
              <a:t>Chouliaraki</a:t>
            </a:r>
            <a:r>
              <a:rPr lang="en-GB" altLang="en-US" sz="2800" dirty="0"/>
              <a:t>, L. (1998) </a:t>
            </a:r>
            <a:r>
              <a:rPr lang="en-US" altLang="en-US" sz="2800" dirty="0"/>
              <a:t>“</a:t>
            </a:r>
            <a:r>
              <a:rPr lang="en-GB" altLang="en-US" sz="2800" dirty="0"/>
              <a:t>Regulation in '</a:t>
            </a:r>
            <a:r>
              <a:rPr lang="en-GB" altLang="en-US" sz="2800" dirty="0" err="1"/>
              <a:t>progressivist</a:t>
            </a:r>
            <a:r>
              <a:rPr lang="en-GB" altLang="en-US" sz="2800" dirty="0"/>
              <a:t>' pedagogic discourse: individualized teacher-pupil talk, </a:t>
            </a:r>
            <a:r>
              <a:rPr lang="en-GB" altLang="en-US" sz="2800" i="1" dirty="0"/>
              <a:t>Discourse &amp; Society</a:t>
            </a:r>
            <a:r>
              <a:rPr lang="en-GB" altLang="en-US" sz="2800" dirty="0"/>
              <a:t>, 9(1): 5-32</a:t>
            </a:r>
            <a:r>
              <a:rPr lang="en-GB" altLang="en-US" sz="2800" dirty="0" smtClean="0"/>
              <a:t>.</a:t>
            </a:r>
            <a:endParaRPr lang="el-GR" sz="28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altLang="en-US" sz="2000" dirty="0"/>
              <a:t>A</a:t>
            </a:r>
            <a:r>
              <a:rPr lang="el-GR" altLang="en-US" sz="2000" dirty="0"/>
              <a:t>ναλύει τον παιδαγωγικό λόγο σε μια μορφή προοδευτικής παιδαγωγικής: την εξατομικευμένη συζήτηση στη σχολική τάξη</a:t>
            </a:r>
            <a:r>
              <a:rPr lang="en-US" altLang="en-US" sz="2000" dirty="0"/>
              <a:t>.</a:t>
            </a:r>
            <a:endParaRPr lang="el-GR" altLang="en-US" sz="2000" dirty="0"/>
          </a:p>
          <a:p>
            <a:pPr>
              <a:lnSpc>
                <a:spcPct val="80000"/>
              </a:lnSpc>
            </a:pPr>
            <a:r>
              <a:rPr lang="el-GR" altLang="en-US" sz="2000" dirty="0"/>
              <a:t>Μετριασμός της εξουσίας του εκπαιδευτικού, θετικές ανατροφοδοτήσεις, ευθύνη της πράξης στους ίδιους τους μαθητές/τριες, χρήση ανοιχτών ερωτήσεων - προσωπικές ερμηνείες και απόψεις των μαθητών, ενδυνάμωση σχέσεων εκπαιδευτικού-μαθητή.</a:t>
            </a:r>
            <a:endParaRPr lang="en-US" altLang="en-US" sz="2000" dirty="0"/>
          </a:p>
          <a:p>
            <a:pPr>
              <a:lnSpc>
                <a:spcPct val="80000"/>
              </a:lnSpc>
            </a:pPr>
            <a:r>
              <a:rPr lang="el-GR" altLang="en-US" sz="2000" dirty="0"/>
              <a:t>ΑΛΛΑ: </a:t>
            </a:r>
            <a:r>
              <a:rPr lang="en-US" altLang="en-US" sz="2000" dirty="0"/>
              <a:t>K</a:t>
            </a:r>
            <a:r>
              <a:rPr lang="el-GR" altLang="en-US" sz="2000" dirty="0"/>
              <a:t>υριαρχία της ομιλίας του εκπαιδευτικού</a:t>
            </a:r>
            <a:r>
              <a:rPr lang="en-US" altLang="en-US" sz="2000" dirty="0"/>
              <a:t>,</a:t>
            </a:r>
            <a:r>
              <a:rPr lang="el-GR" altLang="en-US" sz="2000" dirty="0"/>
              <a:t> συνεχής μετάβαση από εξατομικευμένη συζήτηση σε συζήτηση στην ολομέλεια, ερωτήσεις που μοιάζουν ανοιχτές στην πραγματικότητα κλειστές (απαιτούσαν συγκεκριμένες απαντήσεις). </a:t>
            </a:r>
          </a:p>
          <a:p>
            <a:pPr>
              <a:lnSpc>
                <a:spcPct val="80000"/>
              </a:lnSpc>
            </a:pPr>
            <a:r>
              <a:rPr lang="el-GR" altLang="en-US" sz="2000" dirty="0"/>
              <a:t>Στο όνομα της «προοδευτικής» παιδαγωγικής, δεν θίγονται από τον εκπαιδευτικό οι αρχές πάνω στις οποίες οικοδομείται η γνώση. Λείπει το λεγόμενο “</a:t>
            </a:r>
            <a:r>
              <a:rPr lang="en-US" altLang="en-US" sz="2000" dirty="0"/>
              <a:t>fine tuning</a:t>
            </a:r>
            <a:r>
              <a:rPr lang="el-GR" altLang="en-US" sz="2000" dirty="0"/>
              <a:t>” – να βοηθήσει ο εκπαιδευτικός τον/την μαθητή/τρια να λύσει την απορία/πρόβλημα χρησιμοποιώντας τα μέσα που διαθέτει (βλ. και </a:t>
            </a:r>
            <a:r>
              <a:rPr lang="en-US" altLang="en-US" sz="2000" dirty="0"/>
              <a:t>Edwards </a:t>
            </a:r>
            <a:r>
              <a:rPr lang="el-GR" altLang="en-US" sz="2000" dirty="0"/>
              <a:t>&amp; </a:t>
            </a:r>
            <a:r>
              <a:rPr lang="en-US" altLang="en-US" sz="2000" dirty="0"/>
              <a:t>Mercer</a:t>
            </a:r>
            <a:r>
              <a:rPr lang="el-GR" altLang="en-US" sz="2000" dirty="0"/>
              <a:t> 1987</a:t>
            </a:r>
            <a:r>
              <a:rPr lang="el-GR" altLang="en-US" sz="2000" dirty="0" smtClean="0"/>
              <a:t>).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30244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n-US" dirty="0"/>
              <a:t>Κατά το πρώτο μισό του 20</a:t>
            </a:r>
            <a:r>
              <a:rPr lang="el-GR" altLang="en-US" baseline="30000" dirty="0"/>
              <a:t>ου</a:t>
            </a:r>
            <a:r>
              <a:rPr lang="el-GR" altLang="en-US" dirty="0"/>
              <a:t> αιώνα, </a:t>
            </a:r>
            <a:br>
              <a:rPr lang="el-GR" altLang="en-US" dirty="0"/>
            </a:br>
            <a:r>
              <a:rPr lang="el-GR" altLang="en-US" dirty="0"/>
              <a:t>ΗΠΑ και Βρετανία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Tx/>
              <a:buNone/>
            </a:pPr>
            <a:r>
              <a:rPr lang="el-GR" altLang="en-US" sz="2800" dirty="0"/>
              <a:t>Διάκριση εντός της μεσαίας τάξης:</a:t>
            </a:r>
          </a:p>
          <a:p>
            <a:r>
              <a:rPr lang="el-GR" altLang="en-US" sz="2800" b="1" dirty="0"/>
              <a:t>Επαγγελματικές κατηγορίες σε άμεση σχέση με το οικονομικό πεδίο/παραγωγή: Ορατή παιδαγωγική</a:t>
            </a:r>
          </a:p>
          <a:p>
            <a:r>
              <a:rPr lang="el-GR" altLang="en-US" sz="2800" b="1" dirty="0">
                <a:solidFill>
                  <a:srgbClr val="D7D7E1"/>
                </a:solidFill>
              </a:rPr>
              <a:t>Επαγγελματικές κατηγορίες στο πεδίο του συμβολικού ελέγχου «νέα μεσαία τάξη»:</a:t>
            </a:r>
            <a:r>
              <a:rPr lang="el-GR" altLang="en-US" sz="2800" dirty="0">
                <a:solidFill>
                  <a:srgbClr val="D7D7E1"/>
                </a:solidFill>
              </a:rPr>
              <a:t> </a:t>
            </a:r>
            <a:r>
              <a:rPr lang="el-GR" altLang="en-US" sz="2800" b="1" dirty="0">
                <a:solidFill>
                  <a:srgbClr val="D7D7E1"/>
                </a:solidFill>
              </a:rPr>
              <a:t>Αόρατη παιδαγωγική</a:t>
            </a:r>
            <a:endParaRPr lang="el-GR" altLang="en-US" sz="2800" dirty="0">
              <a:solidFill>
                <a:srgbClr val="D7D7E1"/>
              </a:solidFill>
            </a:endParaRPr>
          </a:p>
          <a:p>
            <a:pPr>
              <a:buFontTx/>
              <a:buNone/>
            </a:pPr>
            <a:r>
              <a:rPr lang="el-GR" altLang="en-US" sz="2800" dirty="0"/>
              <a:t>   (</a:t>
            </a:r>
            <a:r>
              <a:rPr lang="en-US" altLang="en-US" sz="2800" dirty="0"/>
              <a:t>Bernstein 197</a:t>
            </a:r>
            <a:r>
              <a:rPr lang="el-GR" altLang="en-US" sz="2800" dirty="0"/>
              <a:t>5)</a:t>
            </a:r>
          </a:p>
        </p:txBody>
      </p:sp>
    </p:spTree>
    <p:extLst>
      <p:ext uri="{BB962C8B-B14F-4D97-AF65-F5344CB8AC3E}">
        <p14:creationId xmlns:p14="http://schemas.microsoft.com/office/powerpoint/2010/main" val="145190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alton School Deat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620713"/>
            <a:ext cx="2192338" cy="284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pr9_citycountr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549275"/>
            <a:ext cx="2303462" cy="2951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181951" y="3645024"/>
            <a:ext cx="2475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dirty="0"/>
              <a:t>Dalton School, NY 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4788024" y="3645024"/>
            <a:ext cx="32594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dirty="0" err="1"/>
              <a:t>City&amp;Country</a:t>
            </a:r>
            <a:r>
              <a:rPr lang="en-US" altLang="en-US" sz="2400" dirty="0"/>
              <a:t> School, NY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827584" y="4509120"/>
            <a:ext cx="7560840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l-GR" altLang="en-US" sz="2400" dirty="0"/>
              <a:t>Απευθύνθηκαν στη «νέα μεσαία τάξη»: Διαθεματικά ΑΠ, προοδευτική παιδαγωγική του </a:t>
            </a:r>
            <a:r>
              <a:rPr lang="en-US" altLang="en-US" sz="2400" dirty="0"/>
              <a:t>Dewey</a:t>
            </a:r>
            <a:r>
              <a:rPr lang="el-GR" altLang="en-US" sz="2400" dirty="0"/>
              <a:t> αλλά προετοίμαζαν για κολλέγιο, γνώση και μορφωτικό κεφάλαιο των ελίτ</a:t>
            </a:r>
            <a:r>
              <a:rPr lang="el-GR" altLang="en-US" sz="24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(</a:t>
            </a:r>
            <a:r>
              <a:rPr lang="en-US" altLang="en-US" sz="2400" b="1" dirty="0" err="1"/>
              <a:t>Semel</a:t>
            </a:r>
            <a:r>
              <a:rPr lang="el-GR" altLang="en-US" sz="2400" b="1" dirty="0"/>
              <a:t> 1995 για ΗΠΑ του 1914-1935)</a:t>
            </a:r>
            <a:r>
              <a:rPr lang="el-GR" altLang="en-US" sz="2400" dirty="0"/>
              <a:t> </a:t>
            </a:r>
            <a:endParaRPr lang="el-GR" altLang="en-US" sz="2400" dirty="0">
              <a:solidFill>
                <a:schemeClr val="bg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66604" y="3203789"/>
            <a:ext cx="313184" cy="2400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62500" lnSpcReduction="20000"/>
          </a:bodyPr>
          <a:lstStyle/>
          <a:p>
            <a:r>
              <a:rPr lang="el-GR" dirty="0" smtClean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8541" y="3191723"/>
            <a:ext cx="313184" cy="2400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62500" lnSpcReduction="20000"/>
          </a:bodyPr>
          <a:lstStyle/>
          <a:p>
            <a:r>
              <a:rPr lang="el-GR" dirty="0" smtClean="0">
                <a:solidFill>
                  <a:schemeClr val="bg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45581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altLang="en-US" sz="2800" b="1" dirty="0"/>
              <a:t>Στα σχολεία που απευθύνονται </a:t>
            </a:r>
            <a:r>
              <a:rPr lang="el-GR" altLang="en-US" sz="2800" b="1" dirty="0" smtClean="0"/>
              <a:t>στην </a:t>
            </a:r>
            <a:r>
              <a:rPr lang="el-GR" altLang="en-US" sz="2800" b="1" dirty="0"/>
              <a:t>εργατική τάξη, σε χαμηλόμισθους, σε μειονότητες</a:t>
            </a:r>
            <a:r>
              <a:rPr lang="en-US" altLang="en-US" sz="2800" b="1" dirty="0"/>
              <a:t> </a:t>
            </a:r>
            <a:r>
              <a:rPr lang="el-GR" altLang="en-US" sz="2800" b="1" dirty="0"/>
              <a:t> συνήθως παρατηρούμε στοιχεία Ορατής παιδαγωγικής</a:t>
            </a:r>
            <a:endParaRPr lang="el-GR" altLang="en-US" sz="2800" dirty="0"/>
          </a:p>
          <a:p>
            <a:pPr marL="0" indent="0">
              <a:buNone/>
            </a:pPr>
            <a:r>
              <a:rPr lang="el-GR" altLang="en-US" sz="2800" b="1" dirty="0">
                <a:solidFill>
                  <a:srgbClr val="D7D7E1"/>
                </a:solidFill>
              </a:rPr>
              <a:t>Στα σχολεία που </a:t>
            </a:r>
            <a:r>
              <a:rPr lang="el-GR" altLang="en-US" sz="2800" b="1" dirty="0" smtClean="0">
                <a:solidFill>
                  <a:srgbClr val="D7D7E1"/>
                </a:solidFill>
              </a:rPr>
              <a:t>απευθύνονται </a:t>
            </a:r>
            <a:r>
              <a:rPr lang="el-GR" altLang="en-US" sz="2800" b="1" dirty="0">
                <a:solidFill>
                  <a:srgbClr val="D7D7E1"/>
                </a:solidFill>
              </a:rPr>
              <a:t>σε εύπορες οικογένειες, μεσαίες κοινωνικές τάξεις συνήθως παρατηρούμε στοιχεία</a:t>
            </a:r>
            <a:r>
              <a:rPr lang="el-GR" altLang="en-US" sz="2800" dirty="0">
                <a:solidFill>
                  <a:srgbClr val="D7D7E1"/>
                </a:solidFill>
              </a:rPr>
              <a:t> </a:t>
            </a:r>
            <a:r>
              <a:rPr lang="el-GR" altLang="en-US" sz="2800" b="1" dirty="0">
                <a:solidFill>
                  <a:srgbClr val="D7D7E1"/>
                </a:solidFill>
              </a:rPr>
              <a:t>Αόρατης παιδαγωγικής.</a:t>
            </a:r>
            <a:endParaRPr lang="en-US" altLang="en-US" sz="2800" b="1" dirty="0">
              <a:solidFill>
                <a:srgbClr val="D7D7E1"/>
              </a:solidFill>
            </a:endParaRPr>
          </a:p>
          <a:p>
            <a:pPr marL="0" indent="0">
              <a:buNone/>
            </a:pPr>
            <a:endParaRPr lang="el-GR" altLang="en-US" sz="2800" b="1" dirty="0" smtClean="0"/>
          </a:p>
          <a:p>
            <a:pPr marL="0" indent="0">
              <a:buNone/>
            </a:pPr>
            <a:r>
              <a:rPr lang="el-GR" altLang="en-US" sz="2400" b="1" dirty="0" smtClean="0"/>
              <a:t>(</a:t>
            </a:r>
            <a:r>
              <a:rPr lang="el-GR" altLang="en-US" sz="2400" b="1" dirty="0"/>
              <a:t>βλ. μελέτη </a:t>
            </a:r>
            <a:r>
              <a:rPr lang="en-US" altLang="en-US" sz="2400" b="1" dirty="0"/>
              <a:t>Jenkins</a:t>
            </a:r>
            <a:r>
              <a:rPr lang="el-GR" altLang="en-US" sz="2400" b="1" dirty="0"/>
              <a:t> 1990 για Βρετανία του 1920-1950</a:t>
            </a:r>
            <a:r>
              <a:rPr lang="en-US" altLang="en-US" sz="2400" b="1" dirty="0" smtClean="0"/>
              <a:t>)</a:t>
            </a:r>
            <a:endParaRPr lang="el-G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51296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altLang="en-US" sz="2800" dirty="0"/>
              <a:t>Μπορεί η προοδευτική/αόρατη </a:t>
            </a:r>
            <a:r>
              <a:rPr lang="el-GR" altLang="en-US" sz="2800" dirty="0" smtClean="0"/>
              <a:t>παιδαγωγική </a:t>
            </a:r>
            <a:r>
              <a:rPr lang="el-GR" altLang="en-US" sz="2800" dirty="0"/>
              <a:t>να είναι βοηθητική/απελευθερωτική για τους μαθητές από μη προνομιούχα κοινωνικά στρώματα</a:t>
            </a:r>
            <a:r>
              <a:rPr lang="el-GR" altLang="en-US" sz="2800" dirty="0" smtClean="0"/>
              <a:t>;</a:t>
            </a:r>
          </a:p>
          <a:p>
            <a:pPr marL="0" indent="0">
              <a:buNone/>
            </a:pPr>
            <a:r>
              <a:rPr lang="el-GR" altLang="en-US" sz="2800" dirty="0"/>
              <a:t>Σε ποια </a:t>
            </a:r>
            <a:r>
              <a:rPr lang="el-GR" altLang="en-US" sz="2800" dirty="0" smtClean="0"/>
              <a:t>μορφή;</a:t>
            </a:r>
          </a:p>
          <a:p>
            <a:pPr marL="0" indent="0">
              <a:buNone/>
            </a:pPr>
            <a:r>
              <a:rPr lang="el-GR" altLang="en-US" sz="2800" dirty="0"/>
              <a:t>Ποια προβλήματα εντοπίζονται σε τέτοιες πρακτικές;</a:t>
            </a:r>
          </a:p>
          <a:p>
            <a:pPr marL="0" indent="0">
              <a:buNone/>
            </a:pP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60920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altLang="en-US" sz="2800" dirty="0"/>
              <a:t>Ο </a:t>
            </a:r>
            <a:r>
              <a:rPr lang="en-US" altLang="en-US" sz="2800" dirty="0"/>
              <a:t>Bernstein</a:t>
            </a:r>
            <a:r>
              <a:rPr lang="el-GR" altLang="en-US" sz="2800" dirty="0"/>
              <a:t> δεν αποκλείει ότι </a:t>
            </a:r>
            <a:r>
              <a:rPr lang="el-GR" altLang="en-US" sz="2800" dirty="0" smtClean="0"/>
              <a:t>η </a:t>
            </a:r>
            <a:r>
              <a:rPr lang="el-GR" altLang="en-US" sz="2800" dirty="0"/>
              <a:t>προοδευτική παιδαγωγική  μπορεί να λειτουργήσει για τα λιγότερο προνομιούχα κοινωνικά στρώματα υπό προϋποθέσεις: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en-US" sz="2800" dirty="0"/>
              <a:t>1) προσεκτική επιλογή εκπαιδευτικών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en-US" sz="2800" dirty="0"/>
              <a:t>2) επαρκής χρόνος προετοιμασίας για εκπαιδευτικούς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en-US" sz="2800" dirty="0"/>
              <a:t>3) σχεδιασμός μαθημάτων που θα βοηθήσουν τα παιδιά να αναγνωρίσουν τον εαυτό τους, και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en-US" sz="2800" dirty="0"/>
              <a:t>4) τακτικές συναντήσεις με γονείς</a:t>
            </a:r>
            <a:endParaRPr lang="en-US" altLang="en-US" sz="2800" dirty="0"/>
          </a:p>
          <a:p>
            <a:pPr>
              <a:lnSpc>
                <a:spcPct val="80000"/>
              </a:lnSpc>
              <a:buFontTx/>
              <a:buNone/>
            </a:pPr>
            <a:endParaRPr lang="el-GR" altLang="en-US" sz="2000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en-US" sz="2000" dirty="0" smtClean="0"/>
              <a:t>(</a:t>
            </a:r>
            <a:r>
              <a:rPr lang="en-US" altLang="en-US" sz="2000" dirty="0" err="1"/>
              <a:t>Sadovnik</a:t>
            </a:r>
            <a:r>
              <a:rPr lang="el-GR" altLang="en-US" sz="2000" dirty="0"/>
              <a:t> 1995: 419-420). </a:t>
            </a:r>
          </a:p>
        </p:txBody>
      </p:sp>
    </p:spTree>
    <p:extLst>
      <p:ext uri="{BB962C8B-B14F-4D97-AF65-F5344CB8AC3E}">
        <p14:creationId xmlns:p14="http://schemas.microsoft.com/office/powerpoint/2010/main" val="13989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altLang="en-US" sz="2800" dirty="0"/>
              <a:t>Περιπτώσεις </a:t>
            </a:r>
            <a:r>
              <a:rPr lang="el-GR" altLang="en-US" sz="2800" dirty="0" smtClean="0"/>
              <a:t>επιτυχημένων </a:t>
            </a:r>
            <a:r>
              <a:rPr lang="el-GR" altLang="en-US" sz="2800" dirty="0"/>
              <a:t>παιδαγωγικών πρακτικών για μαθητές από μη προνομιούχα στρώματα: προοδευτικές (αόρατες) πρακτικές με στοιχεία ορατής παιδαγωγικής (</a:t>
            </a:r>
            <a:r>
              <a:rPr lang="en-US" altLang="en-US" sz="2800" dirty="0"/>
              <a:t>Bourne</a:t>
            </a:r>
            <a:r>
              <a:rPr lang="el-GR" altLang="en-US" sz="2800" dirty="0"/>
              <a:t> 2004, </a:t>
            </a:r>
            <a:r>
              <a:rPr lang="en-US" altLang="en-US" sz="2800" dirty="0" err="1"/>
              <a:t>Sadovnik</a:t>
            </a:r>
            <a:r>
              <a:rPr lang="el-GR" altLang="en-US" sz="2800" dirty="0"/>
              <a:t> 2008)</a:t>
            </a:r>
          </a:p>
          <a:p>
            <a:pPr>
              <a:lnSpc>
                <a:spcPct val="90000"/>
              </a:lnSpc>
              <a:buFontTx/>
              <a:buNone/>
            </a:pPr>
            <a:endParaRPr lang="el-GR" altLang="en-US" sz="2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 dirty="0"/>
              <a:t>-</a:t>
            </a:r>
            <a:r>
              <a:rPr lang="el-GR" altLang="en-US" sz="2800" b="1" dirty="0"/>
              <a:t>Ν</a:t>
            </a:r>
            <a:r>
              <a:rPr lang="en-US" altLang="en-US" sz="2800" b="1" dirty="0" err="1"/>
              <a:t>orth</a:t>
            </a:r>
            <a:r>
              <a:rPr lang="en-US" altLang="en-US" sz="2800" b="1" dirty="0"/>
              <a:t> Star Academy</a:t>
            </a:r>
            <a:r>
              <a:rPr lang="el-GR" altLang="en-US" sz="2800" b="1" dirty="0"/>
              <a:t>/</a:t>
            </a:r>
            <a:r>
              <a:rPr lang="en-US" altLang="en-US" sz="2800" b="1" dirty="0"/>
              <a:t>NSA</a:t>
            </a:r>
            <a:r>
              <a:rPr lang="el-GR" altLang="en-US" sz="2800" b="1" dirty="0"/>
              <a:t> (</a:t>
            </a:r>
            <a:r>
              <a:rPr lang="en-US" altLang="en-US" sz="2800" b="1" dirty="0"/>
              <a:t>Newark</a:t>
            </a:r>
            <a:r>
              <a:rPr lang="el-GR" altLang="en-US" sz="2800" b="1" dirty="0"/>
              <a:t>, </a:t>
            </a:r>
            <a:r>
              <a:rPr lang="en-US" altLang="en-US" sz="2800" b="1" dirty="0"/>
              <a:t>New Jersey</a:t>
            </a:r>
            <a:r>
              <a:rPr lang="el-GR" altLang="en-US" sz="2800" b="1" dirty="0"/>
              <a:t>)</a:t>
            </a:r>
            <a:r>
              <a:rPr lang="el-GR" altLang="en-US" sz="2800" dirty="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 dirty="0"/>
              <a:t>-</a:t>
            </a:r>
            <a:r>
              <a:rPr lang="el-GR" altLang="en-US" sz="2800" b="1" dirty="0"/>
              <a:t>ΚΙ</a:t>
            </a:r>
            <a:r>
              <a:rPr lang="en-US" altLang="en-US" sz="2800" b="1" dirty="0"/>
              <a:t>PP (Knowledge is Power Program) Academies</a:t>
            </a:r>
            <a:endParaRPr lang="el-GR" altLang="en-US" sz="2800" b="1" dirty="0"/>
          </a:p>
          <a:p>
            <a:pPr marL="0" indent="0">
              <a:buNone/>
            </a:pP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252678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n-US" dirty="0"/>
              <a:t>Ν</a:t>
            </a:r>
            <a:r>
              <a:rPr lang="en-US" altLang="en-US" dirty="0" err="1"/>
              <a:t>orth</a:t>
            </a:r>
            <a:r>
              <a:rPr lang="en-US" altLang="en-US" dirty="0"/>
              <a:t> Star Academy</a:t>
            </a:r>
            <a:r>
              <a:rPr lang="el-GR" altLang="en-US" dirty="0"/>
              <a:t>/</a:t>
            </a:r>
            <a:r>
              <a:rPr lang="en-US" altLang="en-US" dirty="0"/>
              <a:t>NSA</a:t>
            </a:r>
            <a:r>
              <a:rPr lang="el-GR" altLang="en-US" dirty="0"/>
              <a:t> </a:t>
            </a:r>
            <a:br>
              <a:rPr lang="el-GR" altLang="en-US" dirty="0"/>
            </a:br>
            <a:r>
              <a:rPr lang="el-GR" altLang="en-US" dirty="0"/>
              <a:t>(</a:t>
            </a:r>
            <a:r>
              <a:rPr lang="en-US" altLang="en-US" dirty="0"/>
              <a:t>Newark</a:t>
            </a:r>
            <a:r>
              <a:rPr lang="el-GR" altLang="en-US" dirty="0"/>
              <a:t>, </a:t>
            </a:r>
            <a:r>
              <a:rPr lang="en-US" altLang="en-US" dirty="0"/>
              <a:t>New Jersey,</a:t>
            </a:r>
            <a:r>
              <a:rPr lang="el-GR" altLang="en-US" dirty="0"/>
              <a:t> ΗΠΑ)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l-GR" altLang="en-US" sz="2400" u="sng" dirty="0"/>
              <a:t>Φυσιογνωμία/σύνθεση</a:t>
            </a:r>
            <a:r>
              <a:rPr lang="el-GR" altLang="en-US" sz="2400" dirty="0"/>
              <a:t>: Ηλικίες 5-16. Παραδοσιακό σχολείο (όπου τα παιδιά φορούν στολές) με προοδευτικά στοιχεία. Μέρος του ΑΠ είναι Αφρο-κεντρικό (συμπεριλαμβάνονται στοιχεία της κοινότητας των Αφροαμερικανών για προσωπικό, μαθητές και γονείς). 90% λαμβάνουν δωρεάν σίτιση</a:t>
            </a:r>
            <a:r>
              <a:rPr lang="en-US" altLang="en-US" sz="2400" dirty="0"/>
              <a:t>. M</a:t>
            </a:r>
            <a:r>
              <a:rPr lang="el-GR" altLang="en-US" sz="2400" dirty="0"/>
              <a:t>ειονότητες: 85% Αφροαμερικανοί, 15%</a:t>
            </a:r>
            <a:r>
              <a:rPr lang="en-US" altLang="en-US" sz="2400" dirty="0"/>
              <a:t> </a:t>
            </a:r>
            <a:r>
              <a:rPr lang="el-GR" altLang="en-US" sz="2400" dirty="0"/>
              <a:t>Ισπανόφωνοι. </a:t>
            </a:r>
          </a:p>
          <a:p>
            <a:pPr>
              <a:lnSpc>
                <a:spcPct val="80000"/>
              </a:lnSpc>
            </a:pPr>
            <a:r>
              <a:rPr lang="el-GR" altLang="en-US" sz="2400" dirty="0"/>
              <a:t>Δέχεται πολύ μικρή δημόσια χρηματοδότηση σε σχέση με άλλα σχολεία της περιοχής (είναι ανάδοχο σχολείο/</a:t>
            </a:r>
            <a:r>
              <a:rPr lang="en-US" altLang="en-US" sz="2400" dirty="0"/>
              <a:t>charter school</a:t>
            </a:r>
            <a:r>
              <a:rPr lang="el-GR" altLang="en-US" sz="2400" dirty="0"/>
              <a:t>). </a:t>
            </a:r>
          </a:p>
          <a:p>
            <a:pPr>
              <a:lnSpc>
                <a:spcPct val="80000"/>
              </a:lnSpc>
            </a:pPr>
            <a:r>
              <a:rPr lang="el-GR" altLang="en-US" sz="2400" u="sng" dirty="0"/>
              <a:t>Στόχος</a:t>
            </a:r>
            <a:r>
              <a:rPr lang="el-GR" altLang="en-US" sz="2400" dirty="0"/>
              <a:t>: η προετοιμασία όλων των μαθητών για το κολέγιο, άμβλυνση ανισοτήτων αστικων/περιφερειακών σχολείων. </a:t>
            </a:r>
            <a:endParaRPr lang="el-GR" altLang="en-US" sz="24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el-GR" altLang="en-US" sz="2400" dirty="0"/>
              <a:t> (</a:t>
            </a:r>
            <a:r>
              <a:rPr lang="en-US" altLang="en-US" sz="2400" dirty="0" err="1"/>
              <a:t>Sadovnik</a:t>
            </a:r>
            <a:r>
              <a:rPr lang="el-GR" altLang="en-US" sz="2400" dirty="0"/>
              <a:t> 2008)</a:t>
            </a:r>
          </a:p>
        </p:txBody>
      </p:sp>
    </p:spTree>
    <p:extLst>
      <p:ext uri="{BB962C8B-B14F-4D97-AF65-F5344CB8AC3E}">
        <p14:creationId xmlns:p14="http://schemas.microsoft.com/office/powerpoint/2010/main" val="230797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n-US" dirty="0"/>
              <a:t>Ν</a:t>
            </a:r>
            <a:r>
              <a:rPr lang="en-US" altLang="en-US" dirty="0" err="1"/>
              <a:t>orth</a:t>
            </a:r>
            <a:r>
              <a:rPr lang="en-US" altLang="en-US" dirty="0"/>
              <a:t> Star Academy</a:t>
            </a:r>
            <a:r>
              <a:rPr lang="el-GR" altLang="en-US" dirty="0"/>
              <a:t>/</a:t>
            </a:r>
            <a:r>
              <a:rPr lang="en-US" altLang="en-US" dirty="0"/>
              <a:t>NSA</a:t>
            </a:r>
            <a:r>
              <a:rPr lang="el-GR" altLang="en-US" dirty="0"/>
              <a:t> </a:t>
            </a:r>
            <a:br>
              <a:rPr lang="el-GR" altLang="en-US" dirty="0"/>
            </a:br>
            <a:r>
              <a:rPr lang="el-GR" altLang="en-US" dirty="0"/>
              <a:t>(</a:t>
            </a:r>
            <a:r>
              <a:rPr lang="en-US" altLang="en-US" dirty="0"/>
              <a:t>Newark</a:t>
            </a:r>
            <a:r>
              <a:rPr lang="el-GR" altLang="en-US" dirty="0"/>
              <a:t>, </a:t>
            </a:r>
            <a:r>
              <a:rPr lang="en-US" altLang="en-US" dirty="0"/>
              <a:t>New Jersey,</a:t>
            </a:r>
            <a:r>
              <a:rPr lang="el-GR" altLang="en-US" dirty="0"/>
              <a:t> ΗΠΑ)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l-GR" altLang="en-US" sz="2400" u="sng" dirty="0"/>
              <a:t>Πρακτικές</a:t>
            </a:r>
            <a:r>
              <a:rPr lang="el-GR" altLang="en-US" sz="2400" dirty="0"/>
              <a:t>: </a:t>
            </a:r>
          </a:p>
          <a:p>
            <a:pPr>
              <a:lnSpc>
                <a:spcPct val="90000"/>
              </a:lnSpc>
            </a:pPr>
            <a:r>
              <a:rPr lang="el-GR" altLang="en-US" sz="2400" dirty="0"/>
              <a:t>Διευρυμένο ωράριο, δουλειά για το σπίτι. Μικρές τάξεις, δομημένο, οργανωμένο μαθησιακό περιβάλλον. Έμφαση στις διαδιακασίες γραπτής αξιολόγησης και στην προετοιμασία τους. Ανάπτυξη κριτικής σκέψης και ερευνητικών δεξιοτήτων. Συνεργασία οικογένειας-σχολείου. </a:t>
            </a:r>
          </a:p>
          <a:p>
            <a:pPr>
              <a:lnSpc>
                <a:spcPct val="90000"/>
              </a:lnSpc>
            </a:pPr>
            <a:r>
              <a:rPr lang="el-GR" altLang="en-US" sz="2400" dirty="0"/>
              <a:t>Και στοιχεία προοδευτικής παιδαγωγικής: συμβουλευτικές ομάδες, εκθέσεις. </a:t>
            </a:r>
          </a:p>
          <a:p>
            <a:pPr>
              <a:lnSpc>
                <a:spcPct val="90000"/>
              </a:lnSpc>
            </a:pPr>
            <a:r>
              <a:rPr lang="el-GR" altLang="en-US" sz="2400" dirty="0"/>
              <a:t>Αξίες που προωθούνται είναι η παρακολούθηση των μαθημάτων και η σχολική επιτυχία (μεσαία τάξη) ΑΛΛΑ ΚΑΙ προσπάθεια διατήρησης της τοπικής πολιτισμικής ταυτότητας (διπλή ταυτότητα). </a:t>
            </a:r>
            <a:endParaRPr lang="el-GR" altLang="en-US" sz="2400" u="sng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el-GR" altLang="en-US" sz="2400" dirty="0" smtClean="0"/>
              <a:t>(</a:t>
            </a:r>
            <a:r>
              <a:rPr lang="en-US" altLang="en-US" sz="2400" dirty="0" err="1"/>
              <a:t>Sadovnik</a:t>
            </a:r>
            <a:r>
              <a:rPr lang="el-GR" altLang="en-US" sz="2400" dirty="0"/>
              <a:t> 2008</a:t>
            </a:r>
            <a:r>
              <a:rPr lang="el-GR" altLang="en-US" sz="2400" dirty="0" smtClean="0"/>
              <a:t>)</a:t>
            </a:r>
            <a:endParaRPr lang="el-G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71077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n-US" dirty="0"/>
              <a:t>Ν</a:t>
            </a:r>
            <a:r>
              <a:rPr lang="en-US" altLang="en-US" dirty="0" err="1"/>
              <a:t>orth</a:t>
            </a:r>
            <a:r>
              <a:rPr lang="en-US" altLang="en-US" dirty="0"/>
              <a:t> Star Academy</a:t>
            </a:r>
            <a:r>
              <a:rPr lang="el-GR" altLang="en-US" dirty="0"/>
              <a:t>/</a:t>
            </a:r>
            <a:r>
              <a:rPr lang="en-US" altLang="en-US" dirty="0"/>
              <a:t>NSA</a:t>
            </a:r>
            <a:r>
              <a:rPr lang="el-GR" altLang="en-US" dirty="0"/>
              <a:t> </a:t>
            </a:r>
            <a:br>
              <a:rPr lang="el-GR" altLang="en-US" dirty="0"/>
            </a:br>
            <a:r>
              <a:rPr lang="el-GR" altLang="en-US" dirty="0"/>
              <a:t>(</a:t>
            </a:r>
            <a:r>
              <a:rPr lang="en-US" altLang="en-US" dirty="0"/>
              <a:t>Newark</a:t>
            </a:r>
            <a:r>
              <a:rPr lang="el-GR" altLang="en-US" dirty="0"/>
              <a:t>, </a:t>
            </a:r>
            <a:r>
              <a:rPr lang="en-US" altLang="en-US" dirty="0"/>
              <a:t>New Jersey,</a:t>
            </a:r>
            <a:r>
              <a:rPr lang="el-GR" altLang="en-US" dirty="0"/>
              <a:t> ΗΠΑ)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l-GR" altLang="en-US" sz="2400" u="sng" dirty="0"/>
              <a:t>Αποτελέσματα</a:t>
            </a:r>
            <a:r>
              <a:rPr lang="el-GR" altLang="en-US" sz="2400" dirty="0"/>
              <a:t>: </a:t>
            </a:r>
          </a:p>
          <a:p>
            <a:pPr>
              <a:lnSpc>
                <a:spcPct val="90000"/>
              </a:lnSpc>
            </a:pPr>
            <a:r>
              <a:rPr lang="el-GR" altLang="en-US" sz="2400" dirty="0"/>
              <a:t>Μαθητές με χαμηλές επιδόσεις κατά την εισαγωγή. </a:t>
            </a:r>
          </a:p>
          <a:p>
            <a:pPr>
              <a:lnSpc>
                <a:spcPct val="90000"/>
              </a:lnSpc>
            </a:pPr>
            <a:r>
              <a:rPr lang="el-GR" altLang="en-US" sz="2400" dirty="0"/>
              <a:t>Στην πορεία σχολική επιτυχία και διπλάσια επίδοση από μαθητές σε άλλα σχολεία της περιοχής καθώς και μεγαλύτερη επίδοση από τον ΜΟ σε όλες τις πολιτείες. </a:t>
            </a:r>
          </a:p>
          <a:p>
            <a:pPr>
              <a:lnSpc>
                <a:spcPct val="90000"/>
              </a:lnSpc>
            </a:pPr>
            <a:r>
              <a:rPr lang="el-GR" altLang="en-US" sz="2400" dirty="0"/>
              <a:t>100% των αποφοίτων παρακολουθούν κολέγια 4ετούς φοίτησης.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l-GR" altLang="en-US" sz="2400" dirty="0" smtClean="0"/>
              <a:t>(</a:t>
            </a:r>
            <a:r>
              <a:rPr lang="en-US" altLang="en-US" sz="2400" dirty="0" err="1"/>
              <a:t>Sadovnik</a:t>
            </a:r>
            <a:r>
              <a:rPr lang="el-GR" altLang="en-US" sz="2400" dirty="0"/>
              <a:t> 2008)</a:t>
            </a:r>
          </a:p>
        </p:txBody>
      </p:sp>
    </p:spTree>
    <p:extLst>
      <p:ext uri="{BB962C8B-B14F-4D97-AF65-F5344CB8AC3E}">
        <p14:creationId xmlns:p14="http://schemas.microsoft.com/office/powerpoint/2010/main" val="191479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n-US" dirty="0" smtClean="0"/>
              <a:t>Οι κοινωνικές παράμετροι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l-GR" altLang="en-US" dirty="0" smtClean="0"/>
              <a:t>της εκπαιδευτικής διαδικασίας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endParaRPr lang="el-GR" altLang="en-US" sz="28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el-GR" altLang="en-US" sz="2800" dirty="0"/>
              <a:t>Χειμερινό εξάμηνο 201</a:t>
            </a:r>
            <a:r>
              <a:rPr lang="en-US" altLang="en-US" sz="2800" dirty="0"/>
              <a:t>5</a:t>
            </a:r>
            <a:endParaRPr lang="el-GR" altLang="en-US" sz="2800" dirty="0"/>
          </a:p>
          <a:p>
            <a:pPr marL="0" indent="0">
              <a:lnSpc>
                <a:spcPct val="80000"/>
              </a:lnSpc>
              <a:buNone/>
            </a:pPr>
            <a:endParaRPr lang="el-GR" altLang="en-US" sz="2800" dirty="0"/>
          </a:p>
          <a:p>
            <a:pPr marL="0" indent="0">
              <a:lnSpc>
                <a:spcPct val="80000"/>
              </a:lnSpc>
              <a:buNone/>
            </a:pPr>
            <a:r>
              <a:rPr lang="el-GR" altLang="en-US" sz="2800" dirty="0"/>
              <a:t>Διδάσκουσα: Αλεξάνδρα Βασιλοπούλου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2800" dirty="0">
                <a:hlinkClick r:id="rId3"/>
              </a:rPr>
              <a:t>avasil@ecd.uoa.gr</a:t>
            </a:r>
            <a:endParaRPr lang="en-US" altLang="en-US" sz="2800" dirty="0"/>
          </a:p>
          <a:p>
            <a:pPr marL="0" indent="0">
              <a:lnSpc>
                <a:spcPct val="80000"/>
              </a:lnSpc>
              <a:buNone/>
            </a:pPr>
            <a:endParaRPr lang="el-GR" altLang="en-US" sz="2800" dirty="0"/>
          </a:p>
          <a:p>
            <a:pPr marL="0" indent="0">
              <a:lnSpc>
                <a:spcPct val="80000"/>
              </a:lnSpc>
              <a:buNone/>
            </a:pPr>
            <a:r>
              <a:rPr lang="el-GR" altLang="en-US" sz="2800" dirty="0"/>
              <a:t>Μάθημα 8</a:t>
            </a:r>
            <a:r>
              <a:rPr lang="el-GR" altLang="en-US" sz="2800" baseline="30000" dirty="0"/>
              <a:t>ο</a:t>
            </a:r>
            <a:r>
              <a:rPr lang="el-GR" altLang="en-US" sz="2800" dirty="0"/>
              <a:t>:</a:t>
            </a:r>
            <a:r>
              <a:rPr lang="el-GR" altLang="en-US" sz="1050" dirty="0"/>
              <a:t> </a:t>
            </a:r>
            <a:r>
              <a:rPr lang="el-GR" altLang="en-US" sz="2800" dirty="0"/>
              <a:t>Η μελέτη των αόρατων παιδαγωγικών πρακτικών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87394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n-US" dirty="0"/>
              <a:t>Ν</a:t>
            </a:r>
            <a:r>
              <a:rPr lang="en-US" altLang="en-US" dirty="0" err="1"/>
              <a:t>orth</a:t>
            </a:r>
            <a:r>
              <a:rPr lang="en-US" altLang="en-US" dirty="0"/>
              <a:t> Star Academy</a:t>
            </a:r>
            <a:r>
              <a:rPr lang="el-GR" altLang="en-US" dirty="0"/>
              <a:t>/</a:t>
            </a:r>
            <a:r>
              <a:rPr lang="en-US" altLang="en-US" dirty="0"/>
              <a:t>NSA</a:t>
            </a:r>
            <a:r>
              <a:rPr lang="el-GR" altLang="en-US" dirty="0"/>
              <a:t> </a:t>
            </a:r>
            <a:br>
              <a:rPr lang="el-GR" altLang="en-US" dirty="0"/>
            </a:br>
            <a:r>
              <a:rPr lang="el-GR" altLang="en-US" dirty="0"/>
              <a:t>(</a:t>
            </a:r>
            <a:r>
              <a:rPr lang="en-US" altLang="en-US" dirty="0"/>
              <a:t>Newark</a:t>
            </a:r>
            <a:r>
              <a:rPr lang="el-GR" altLang="en-US" dirty="0"/>
              <a:t>, </a:t>
            </a:r>
            <a:r>
              <a:rPr lang="en-US" altLang="en-US" dirty="0"/>
              <a:t>New Jersey,</a:t>
            </a:r>
            <a:r>
              <a:rPr lang="el-GR" altLang="en-US" dirty="0"/>
              <a:t> ΗΠΑ)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n-US" sz="2400" dirty="0"/>
              <a:t>Ισχυρή ταξινόμηση και περιχάραξη. Αλλά καλλιέργεια υψηλών προσδοκιών, μέριμνα για μαθητές. </a:t>
            </a:r>
          </a:p>
          <a:p>
            <a:r>
              <a:rPr lang="el-GR" altLang="en-US" sz="2400" dirty="0"/>
              <a:t>Χαλάρωση των περιχαράξεων όταν εσωτερικευθούν οι προσδοκίες του σχολείου, οι αξίες της παρακολούθησης, της σχολικής εργασίας. </a:t>
            </a:r>
          </a:p>
          <a:p>
            <a:r>
              <a:rPr lang="el-GR" altLang="en-US" sz="2400" dirty="0"/>
              <a:t>Τι είδους πρακτικές: προοδευτικές (αόρατες) πρακτικές με στοιχεία ορατής παιδαγωγικής. </a:t>
            </a:r>
          </a:p>
        </p:txBody>
      </p:sp>
    </p:spTree>
    <p:extLst>
      <p:ext uri="{BB962C8B-B14F-4D97-AF65-F5344CB8AC3E}">
        <p14:creationId xmlns:p14="http://schemas.microsoft.com/office/powerpoint/2010/main" val="65889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altLang="en-US" sz="2800" dirty="0" smtClean="0"/>
              <a:t>Θα </a:t>
            </a:r>
            <a:r>
              <a:rPr lang="el-GR" altLang="en-US" sz="2800" dirty="0"/>
              <a:t>πρέπει οι μη προνομιούχοι μαθητές να εκπαιδεύονται σαν «λευκοί μεσαίας τάξης» προκειμένου να οδηγηθούν στη σχολική επιτυχία</a:t>
            </a:r>
            <a:r>
              <a:rPr lang="el-GR" altLang="en-US" sz="2800" dirty="0" smtClean="0"/>
              <a:t>;</a:t>
            </a:r>
            <a:endParaRPr lang="el-G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6927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n-US" sz="2600" dirty="0" smtClean="0"/>
              <a:t>Επιβολή της κουλτούρας της «λευκής μεσαίας τάξης»; (</a:t>
            </a:r>
            <a:r>
              <a:rPr lang="en-US" altLang="en-US" sz="2600" dirty="0" smtClean="0"/>
              <a:t>Horn</a:t>
            </a:r>
            <a:r>
              <a:rPr lang="el-GR" altLang="en-US" sz="2600" dirty="0" smtClean="0"/>
              <a:t> 2006) ή «κώδικες της ενδυνάμωσης»</a:t>
            </a:r>
            <a:r>
              <a:rPr lang="el-GR" altLang="en-US" sz="2600" dirty="0"/>
              <a:t> (</a:t>
            </a:r>
            <a:r>
              <a:rPr lang="en-US" altLang="en-US" sz="2600" dirty="0" err="1"/>
              <a:t>Delpit</a:t>
            </a:r>
            <a:r>
              <a:rPr lang="el-GR" altLang="en-US" sz="2600" dirty="0"/>
              <a:t> 1995);</a:t>
            </a:r>
            <a:r>
              <a:rPr lang="el-GR" altLang="en-US" sz="2600" dirty="0" smtClean="0"/>
              <a:t> </a:t>
            </a:r>
            <a:endParaRPr lang="el-GR" sz="2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l-GR" altLang="en-US" sz="2400" dirty="0" smtClean="0"/>
          </a:p>
          <a:p>
            <a:pPr marL="0" indent="0">
              <a:buNone/>
            </a:pPr>
            <a:r>
              <a:rPr lang="el-GR" altLang="en-US" sz="2400" dirty="0" smtClean="0"/>
              <a:t>Ο </a:t>
            </a:r>
            <a:r>
              <a:rPr lang="en-US" altLang="en-US" sz="2400" dirty="0"/>
              <a:t>Bernstein</a:t>
            </a:r>
            <a:r>
              <a:rPr lang="el-GR" altLang="en-US" sz="2400" dirty="0"/>
              <a:t> σημειώνει ότι όταν η κοινωνικοποίηση και η μετάδοση του κώδικα της «λευκής μεσαίας τάξης» γίνεται με ρητό τρόπο στους μη προνομιούχους μπορεί να είναι βοηθητική (βλ. </a:t>
            </a:r>
            <a:r>
              <a:rPr lang="en-US" altLang="en-US" sz="2400" dirty="0"/>
              <a:t>North Star</a:t>
            </a:r>
            <a:r>
              <a:rPr lang="el-GR" altLang="en-US" sz="2400" dirty="0"/>
              <a:t>),  σε αντίθεση με τις πλήρως αόρατες παιδαγωγικές πρακτικές που επικρατούν στα σχολεία των λευκών μεσαίας τάξης.   </a:t>
            </a:r>
          </a:p>
          <a:p>
            <a:pPr marL="0" indent="0"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0561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l-GR" altLang="en-US" sz="3000" dirty="0"/>
              <a:t>Παραδείγματα σχολείων όπου η αόρατη παιδαγωγική είχε θετικά αποτελέσματα σε μαθητές από μη προνομιούχα κοινωνικά στρώματα</a:t>
            </a:r>
            <a:r>
              <a:rPr lang="el-GR" altLang="en-US" sz="3000" dirty="0" smtClean="0"/>
              <a:t>:</a:t>
            </a:r>
            <a:endParaRPr lang="el-GR" altLang="en-US" sz="3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endParaRPr lang="el-GR" altLang="en-US" sz="2200" dirty="0" smtClean="0"/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n-US" altLang="en-US" sz="2200" dirty="0" smtClean="0"/>
              <a:t>The </a:t>
            </a:r>
            <a:r>
              <a:rPr lang="en-US" altLang="en-US" sz="2200" dirty="0"/>
              <a:t>Grange Primary School</a:t>
            </a:r>
            <a:r>
              <a:rPr lang="el-GR" altLang="en-US" sz="2200" dirty="0"/>
              <a:t> (</a:t>
            </a:r>
            <a:r>
              <a:rPr lang="en-US" altLang="en-US" sz="2200" dirty="0"/>
              <a:t>Derbyshire</a:t>
            </a:r>
            <a:r>
              <a:rPr lang="el-GR" altLang="en-US" sz="2200" dirty="0"/>
              <a:t>, Βρετανία): Ο διευθυντής του δημοτικού σχολείου, </a:t>
            </a:r>
            <a:r>
              <a:rPr lang="en-US" altLang="en-US" sz="2200" dirty="0"/>
              <a:t>Richard </a:t>
            </a:r>
            <a:r>
              <a:rPr lang="en-US" altLang="en-US" sz="2200" dirty="0" err="1"/>
              <a:t>Gerver</a:t>
            </a:r>
            <a:r>
              <a:rPr lang="el-GR" altLang="en-US" sz="2200" dirty="0"/>
              <a:t> και οι συνεργάτες του, μετέτρεψαν το σχολείο με εξαιρετικά χαμηλά ποσοστά επίδοσης σε πόλη διοικούμενη από τα παιδιά (</a:t>
            </a:r>
            <a:r>
              <a:rPr lang="en-US" altLang="en-US" sz="2200" dirty="0" err="1"/>
              <a:t>Grangeton</a:t>
            </a:r>
            <a:r>
              <a:rPr lang="el-GR" altLang="en-US" sz="2200" dirty="0" smtClean="0"/>
              <a:t>). </a:t>
            </a:r>
            <a:r>
              <a:rPr lang="en-US" altLang="en-US" sz="2200" dirty="0" smtClean="0">
                <a:hlinkClick r:id="rId3"/>
              </a:rPr>
              <a:t>http</a:t>
            </a:r>
            <a:r>
              <a:rPr lang="el-GR" altLang="en-US" sz="2200" dirty="0">
                <a:hlinkClick r:id="rId3"/>
              </a:rPr>
              <a:t>://</a:t>
            </a:r>
            <a:r>
              <a:rPr lang="en-US" altLang="en-US" sz="2200" dirty="0">
                <a:hlinkClick r:id="rId3"/>
              </a:rPr>
              <a:t>www</a:t>
            </a:r>
            <a:r>
              <a:rPr lang="el-GR" altLang="en-US" sz="2200" dirty="0">
                <a:hlinkClick r:id="rId3"/>
              </a:rPr>
              <a:t>.</a:t>
            </a:r>
            <a:r>
              <a:rPr lang="en-US" altLang="en-US" sz="2200" dirty="0" err="1">
                <a:hlinkClick r:id="rId3"/>
              </a:rPr>
              <a:t>youtube</a:t>
            </a:r>
            <a:r>
              <a:rPr lang="el-GR" altLang="en-US" sz="2200" dirty="0">
                <a:hlinkClick r:id="rId3"/>
              </a:rPr>
              <a:t>.</a:t>
            </a:r>
            <a:r>
              <a:rPr lang="en-US" altLang="en-US" sz="2200" dirty="0">
                <a:hlinkClick r:id="rId3"/>
              </a:rPr>
              <a:t>com</a:t>
            </a:r>
            <a:r>
              <a:rPr lang="el-GR" altLang="en-US" sz="2200" dirty="0">
                <a:hlinkClick r:id="rId3"/>
              </a:rPr>
              <a:t>/</a:t>
            </a:r>
            <a:r>
              <a:rPr lang="en-US" altLang="en-US" sz="2200" dirty="0">
                <a:hlinkClick r:id="rId3"/>
              </a:rPr>
              <a:t>watch</a:t>
            </a:r>
            <a:r>
              <a:rPr lang="el-GR" altLang="en-US" sz="2200" dirty="0">
                <a:hlinkClick r:id="rId3"/>
              </a:rPr>
              <a:t>?</a:t>
            </a:r>
            <a:r>
              <a:rPr lang="en-US" altLang="en-US" sz="2200" dirty="0">
                <a:hlinkClick r:id="rId3"/>
              </a:rPr>
              <a:t>v</a:t>
            </a:r>
            <a:r>
              <a:rPr lang="el-GR" altLang="en-US" sz="2200" dirty="0">
                <a:hlinkClick r:id="rId3"/>
              </a:rPr>
              <a:t>=</a:t>
            </a:r>
            <a:r>
              <a:rPr lang="en-US" altLang="en-US" sz="2200" dirty="0" err="1">
                <a:hlinkClick r:id="rId3"/>
              </a:rPr>
              <a:t>ck</a:t>
            </a:r>
            <a:r>
              <a:rPr lang="el-GR" altLang="en-US" sz="2200" dirty="0">
                <a:hlinkClick r:id="rId3"/>
              </a:rPr>
              <a:t>-</a:t>
            </a:r>
            <a:r>
              <a:rPr lang="en-US" altLang="en-US" sz="2200" dirty="0" err="1">
                <a:hlinkClick r:id="rId3"/>
              </a:rPr>
              <a:t>KrObORfI</a:t>
            </a:r>
            <a:endParaRPr lang="en-US" altLang="en-US" sz="2200" dirty="0"/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n-US" altLang="en-US" sz="2200" dirty="0" smtClean="0"/>
              <a:t>Central </a:t>
            </a:r>
            <a:r>
              <a:rPr lang="en-US" altLang="en-US" sz="2200" dirty="0"/>
              <a:t>Park East Secondary School</a:t>
            </a:r>
            <a:r>
              <a:rPr lang="el-GR" altLang="en-US" sz="2200" dirty="0"/>
              <a:t> (</a:t>
            </a:r>
            <a:r>
              <a:rPr lang="en-US" altLang="en-US" sz="2200" dirty="0"/>
              <a:t>CPESS</a:t>
            </a:r>
            <a:r>
              <a:rPr lang="el-GR" altLang="en-US" sz="2200" dirty="0"/>
              <a:t>), Ανατολικό Χάρλεμ (ΗΠΑ) (υπό τη διεύθυνση της </a:t>
            </a:r>
            <a:r>
              <a:rPr lang="en-US" altLang="en-US" sz="2200" dirty="0"/>
              <a:t>Deborah Meier</a:t>
            </a:r>
            <a:r>
              <a:rPr lang="el-GR" altLang="en-US" sz="2200" dirty="0"/>
              <a:t> κατά τη δεκαετία του 1980 και στις αρχές της δεκαετίας του 1990) (</a:t>
            </a:r>
            <a:r>
              <a:rPr lang="en-GB" altLang="en-US" sz="2200" dirty="0"/>
              <a:t>Meier 1995,</a:t>
            </a:r>
            <a:r>
              <a:rPr lang="el-GR" altLang="en-US" sz="2200" dirty="0"/>
              <a:t> </a:t>
            </a:r>
            <a:r>
              <a:rPr lang="en-US" altLang="en-US" sz="2200" dirty="0" err="1"/>
              <a:t>Cazden</a:t>
            </a:r>
            <a:r>
              <a:rPr lang="en-US" altLang="en-US" sz="2200" dirty="0"/>
              <a:t> 1995, </a:t>
            </a:r>
            <a:r>
              <a:rPr lang="en-US" altLang="en-US" sz="2200" dirty="0" err="1"/>
              <a:t>Semel</a:t>
            </a:r>
            <a:r>
              <a:rPr lang="en-US" altLang="en-US" sz="2200" dirty="0"/>
              <a:t> 1995, </a:t>
            </a:r>
            <a:r>
              <a:rPr lang="en-US" altLang="en-US" sz="2200" dirty="0" err="1"/>
              <a:t>Sadovnik&amp;Semel</a:t>
            </a:r>
            <a:r>
              <a:rPr lang="en-US" altLang="en-US" sz="2200" dirty="0"/>
              <a:t>, 2000</a:t>
            </a:r>
            <a:r>
              <a:rPr lang="en-GB" altLang="en-US" sz="2200" dirty="0"/>
              <a:t>)</a:t>
            </a:r>
            <a:endParaRPr lang="el-GR" altLang="en-US" sz="2200" dirty="0"/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l-GR" altLang="en-US" sz="2200" dirty="0" smtClean="0"/>
              <a:t>Σχολείο </a:t>
            </a:r>
            <a:r>
              <a:rPr lang="el-GR" altLang="en-US" sz="2200" dirty="0"/>
              <a:t>Φουρφουρά Νομός Ρεθύμνου, υπό τη διεύθυνση του Άγγελου </a:t>
            </a:r>
            <a:r>
              <a:rPr lang="el-GR" altLang="en-US" sz="2200" dirty="0" smtClean="0"/>
              <a:t>Πατσιά. </a:t>
            </a:r>
            <a:r>
              <a:rPr lang="en-GB" altLang="en-US" sz="2200" dirty="0" smtClean="0">
                <a:hlinkClick r:id="rId4"/>
              </a:rPr>
              <a:t>http</a:t>
            </a:r>
            <a:r>
              <a:rPr lang="el-GR" altLang="en-US" sz="2200" dirty="0">
                <a:hlinkClick r:id="rId4"/>
              </a:rPr>
              <a:t>://</a:t>
            </a:r>
            <a:r>
              <a:rPr lang="en-GB" altLang="en-US" sz="2200" dirty="0" err="1">
                <a:hlinkClick r:id="rId4"/>
              </a:rPr>
              <a:t>tvxs</a:t>
            </a:r>
            <a:r>
              <a:rPr lang="el-GR" altLang="en-US" sz="2200" dirty="0">
                <a:hlinkClick r:id="rId4"/>
              </a:rPr>
              <a:t>.</a:t>
            </a:r>
            <a:r>
              <a:rPr lang="en-GB" altLang="en-US" sz="2200" dirty="0">
                <a:hlinkClick r:id="rId4"/>
              </a:rPr>
              <a:t>gr</a:t>
            </a:r>
            <a:r>
              <a:rPr lang="el-GR" altLang="en-US" sz="2200" dirty="0">
                <a:hlinkClick r:id="rId4"/>
              </a:rPr>
              <a:t>/</a:t>
            </a:r>
            <a:r>
              <a:rPr lang="en-GB" altLang="en-US" sz="2200" dirty="0">
                <a:hlinkClick r:id="rId4"/>
              </a:rPr>
              <a:t>news</a:t>
            </a:r>
            <a:r>
              <a:rPr lang="el-GR" altLang="en-US" sz="2200" dirty="0">
                <a:hlinkClick r:id="rId4"/>
              </a:rPr>
              <a:t>/</a:t>
            </a:r>
            <a:r>
              <a:rPr lang="en-GB" altLang="en-US" sz="2200" dirty="0" err="1">
                <a:hlinkClick r:id="rId4"/>
              </a:rPr>
              <a:t>paideia</a:t>
            </a:r>
            <a:r>
              <a:rPr lang="el-GR" altLang="en-US" sz="2200" dirty="0">
                <a:hlinkClick r:id="rId4"/>
              </a:rPr>
              <a:t>/</a:t>
            </a:r>
            <a:r>
              <a:rPr lang="en-GB" altLang="en-US" sz="2200" dirty="0" err="1">
                <a:hlinkClick r:id="rId4"/>
              </a:rPr>
              <a:t>tvxs</a:t>
            </a:r>
            <a:r>
              <a:rPr lang="el-GR" altLang="en-US" sz="2200" dirty="0">
                <a:hlinkClick r:id="rId4"/>
              </a:rPr>
              <a:t>-</a:t>
            </a:r>
            <a:r>
              <a:rPr lang="en-GB" altLang="en-US" sz="2200" dirty="0" err="1">
                <a:hlinkClick r:id="rId4"/>
              </a:rPr>
              <a:t>synenteyksi</a:t>
            </a:r>
            <a:r>
              <a:rPr lang="el-GR" altLang="en-US" sz="2200" dirty="0">
                <a:hlinkClick r:id="rId4"/>
              </a:rPr>
              <a:t>-</a:t>
            </a:r>
            <a:r>
              <a:rPr lang="en-GB" altLang="en-US" sz="2200" dirty="0" err="1">
                <a:hlinkClick r:id="rId4"/>
              </a:rPr>
              <a:t>dimotiko</a:t>
            </a:r>
            <a:r>
              <a:rPr lang="el-GR" altLang="en-US" sz="2200" dirty="0">
                <a:hlinkClick r:id="rId4"/>
              </a:rPr>
              <a:t>-</a:t>
            </a:r>
            <a:r>
              <a:rPr lang="en-GB" altLang="en-US" sz="2200" dirty="0" err="1">
                <a:hlinkClick r:id="rId4"/>
              </a:rPr>
              <a:t>sxoleio</a:t>
            </a:r>
            <a:r>
              <a:rPr lang="el-GR" altLang="en-US" sz="2200" dirty="0">
                <a:hlinkClick r:id="rId4"/>
              </a:rPr>
              <a:t>-</a:t>
            </a:r>
            <a:r>
              <a:rPr lang="en-GB" altLang="en-US" sz="2200" dirty="0" err="1">
                <a:hlinkClick r:id="rId4"/>
              </a:rPr>
              <a:t>foyrfoyra</a:t>
            </a:r>
            <a:r>
              <a:rPr lang="el-GR" altLang="en-US" sz="2200" dirty="0">
                <a:hlinkClick r:id="rId4"/>
              </a:rPr>
              <a:t>-</a:t>
            </a:r>
            <a:r>
              <a:rPr lang="en-GB" altLang="en-US" sz="2200" dirty="0" err="1">
                <a:hlinkClick r:id="rId4"/>
              </a:rPr>
              <a:t>ena</a:t>
            </a:r>
            <a:r>
              <a:rPr lang="el-GR" altLang="en-US" sz="2200" dirty="0">
                <a:hlinkClick r:id="rId4"/>
              </a:rPr>
              <a:t>-</a:t>
            </a:r>
            <a:r>
              <a:rPr lang="en-GB" altLang="en-US" sz="2200" dirty="0" err="1">
                <a:hlinkClick r:id="rId4"/>
              </a:rPr>
              <a:t>sxoleio</a:t>
            </a:r>
            <a:r>
              <a:rPr lang="el-GR" altLang="en-US" sz="2200" dirty="0">
                <a:hlinkClick r:id="rId4"/>
              </a:rPr>
              <a:t>-</a:t>
            </a:r>
            <a:r>
              <a:rPr lang="en-GB" altLang="en-US" sz="2200" dirty="0" err="1">
                <a:hlinkClick r:id="rId4"/>
              </a:rPr>
              <a:t>orthanoixto</a:t>
            </a:r>
            <a:r>
              <a:rPr lang="el-GR" altLang="en-US" sz="2200" dirty="0">
                <a:hlinkClick r:id="rId4"/>
              </a:rPr>
              <a:t>-</a:t>
            </a:r>
            <a:r>
              <a:rPr lang="en-GB" altLang="en-US" sz="2200" dirty="0" err="1">
                <a:hlinkClick r:id="rId4"/>
              </a:rPr>
              <a:t>stin</a:t>
            </a:r>
            <a:r>
              <a:rPr lang="el-GR" altLang="en-US" sz="2200" dirty="0">
                <a:hlinkClick r:id="rId4"/>
              </a:rPr>
              <a:t>-</a:t>
            </a:r>
            <a:r>
              <a:rPr lang="en-GB" altLang="en-US" sz="2200" dirty="0" err="1">
                <a:hlinkClick r:id="rId4"/>
              </a:rPr>
              <a:t>koinonia</a:t>
            </a:r>
            <a:r>
              <a:rPr lang="el-GR" altLang="en-US" sz="2200" dirty="0"/>
              <a:t> </a:t>
            </a:r>
            <a:endParaRPr lang="en-GB" altLang="en-US" sz="2200" dirty="0"/>
          </a:p>
        </p:txBody>
      </p:sp>
    </p:spTree>
    <p:extLst>
      <p:ext uri="{BB962C8B-B14F-4D97-AF65-F5344CB8AC3E}">
        <p14:creationId xmlns:p14="http://schemas.microsoft.com/office/powerpoint/2010/main" val="236807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Μικτή παιδαγωγική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altLang="en-US" sz="2800" dirty="0"/>
              <a:t>Συνδυασμός στοιχείων ορατής </a:t>
            </a:r>
            <a:r>
              <a:rPr lang="el-GR" altLang="en-US" sz="2800" dirty="0" smtClean="0"/>
              <a:t>και </a:t>
            </a:r>
            <a:r>
              <a:rPr lang="el-GR" altLang="en-US" sz="2800" dirty="0"/>
              <a:t>και αόρατης παιδαγωγικής:  σαφή τα κριτήρια αξιολόγησης αλλά χαλάρωση του ιεραρχικού χαρακτήρα της σχέσης εκπαιδευτικού-μαθητή.</a:t>
            </a:r>
          </a:p>
          <a:p>
            <a:pPr marL="0" indent="0">
              <a:buNone/>
            </a:pPr>
            <a:r>
              <a:rPr lang="el-GR" altLang="en-US" sz="2800" dirty="0"/>
              <a:t>(</a:t>
            </a:r>
            <a:r>
              <a:rPr lang="en-US" altLang="en-US" sz="2800" dirty="0" err="1"/>
              <a:t>Morais</a:t>
            </a:r>
            <a:r>
              <a:rPr lang="el-GR" altLang="en-US" sz="2800" dirty="0"/>
              <a:t> &amp; </a:t>
            </a:r>
            <a:r>
              <a:rPr lang="en-US" altLang="en-US" sz="2800" dirty="0" err="1"/>
              <a:t>Neves</a:t>
            </a:r>
            <a:r>
              <a:rPr lang="el-GR" altLang="en-US" sz="2800" dirty="0"/>
              <a:t> 2001, </a:t>
            </a:r>
            <a:r>
              <a:rPr lang="en-US" altLang="en-US" sz="2800" dirty="0" err="1"/>
              <a:t>Morais</a:t>
            </a:r>
            <a:r>
              <a:rPr lang="el-GR" altLang="en-US" sz="2800" dirty="0"/>
              <a:t> 2002, </a:t>
            </a:r>
            <a:r>
              <a:rPr lang="en-US" altLang="en-US" sz="2800" dirty="0" err="1"/>
              <a:t>Morais</a:t>
            </a:r>
            <a:r>
              <a:rPr lang="el-GR" altLang="en-US" sz="2800" dirty="0"/>
              <a:t>, </a:t>
            </a:r>
            <a:r>
              <a:rPr lang="en-US" altLang="en-US" sz="2800" dirty="0" err="1"/>
              <a:t>Neves</a:t>
            </a:r>
            <a:r>
              <a:rPr lang="el-GR" altLang="en-US" sz="2800" dirty="0"/>
              <a:t>&amp;</a:t>
            </a:r>
            <a:r>
              <a:rPr lang="en-US" altLang="en-US" sz="2800" dirty="0" err="1"/>
              <a:t>Pires</a:t>
            </a:r>
            <a:r>
              <a:rPr lang="el-GR" altLang="en-US" sz="2800" dirty="0"/>
              <a:t> 2004)</a:t>
            </a:r>
          </a:p>
          <a:p>
            <a:pPr marL="0" indent="0">
              <a:buNone/>
            </a:pP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34900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Κείμενα αναφοράς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de-DE" altLang="en-US" sz="2400" dirty="0"/>
              <a:t>Bernstein</a:t>
            </a:r>
            <a:r>
              <a:rPr lang="el-GR" altLang="en-US" sz="2400" dirty="0"/>
              <a:t>, Β. [1989, 1991](2000α) «Περί ταξινόμησης και περιχάραξης της εκπαιδευτικής γνώσης» στο </a:t>
            </a:r>
            <a:r>
              <a:rPr lang="el-GR" altLang="en-US" sz="2400" i="1" dirty="0"/>
              <a:t>Παιδαγωγικοί Κώδικες και Κοινωνικός Έλεγχος</a:t>
            </a:r>
            <a:r>
              <a:rPr lang="el-GR" altLang="en-US" sz="2400" dirty="0"/>
              <a:t>, (εισαγωγή-μετάφραση Ι. Σολομών), Αθήνα: Αλεξάνδρεια.     </a:t>
            </a:r>
            <a:endParaRPr lang="de-DE" altLang="en-US" sz="2400" dirty="0"/>
          </a:p>
          <a:p>
            <a:pPr>
              <a:lnSpc>
                <a:spcPct val="90000"/>
              </a:lnSpc>
            </a:pPr>
            <a:r>
              <a:rPr lang="de-DE" altLang="en-US" sz="2400" dirty="0"/>
              <a:t>Bernstein</a:t>
            </a:r>
            <a:r>
              <a:rPr lang="el-GR" altLang="en-US" sz="2400" dirty="0"/>
              <a:t>, Β. [1989, 1991](2000β)«Κοινωνική τάξη και παιδαγωγικές πρακτικές» στο </a:t>
            </a:r>
            <a:r>
              <a:rPr lang="el-GR" altLang="en-US" sz="2400" i="1" dirty="0"/>
              <a:t>Παιδαγωγικοί Κώδικες και Κοινωνικός Έλεγχος</a:t>
            </a:r>
            <a:r>
              <a:rPr lang="el-GR" altLang="en-US" sz="2400" dirty="0"/>
              <a:t>, (εισαγωγή-μετάφραση Ι. Σολομών), Αθήνα: Αλεξάνδρεια.     </a:t>
            </a: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/>
              <a:t>Bernstein</a:t>
            </a:r>
            <a:r>
              <a:rPr lang="el-GR" altLang="en-US" sz="2400" dirty="0"/>
              <a:t>, Β. [1989, 1991](2000γ)«Κώδικες, τροπές και διαδικασία πολιτισμικής αναπαραγωγής» στο </a:t>
            </a:r>
            <a:r>
              <a:rPr lang="el-GR" altLang="en-US" sz="2400" i="1" dirty="0"/>
              <a:t>Παιδαγωγικοί Κώδικες και Κοινωνικός Έλεγχος</a:t>
            </a:r>
            <a:r>
              <a:rPr lang="el-GR" altLang="en-US" sz="2400" dirty="0"/>
              <a:t>, (εισαγωγή-μετάφραση Ι. Σολομών), Αθήνα: Αλεξάνδρεια. </a:t>
            </a:r>
          </a:p>
        </p:txBody>
      </p:sp>
    </p:spTree>
    <p:extLst>
      <p:ext uri="{BB962C8B-B14F-4D97-AF65-F5344CB8AC3E}">
        <p14:creationId xmlns:p14="http://schemas.microsoft.com/office/powerpoint/2010/main" val="106431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el-GR" altLang="en-US" sz="2800" dirty="0"/>
              <a:t>Βιβλιογραφία</a:t>
            </a:r>
            <a:endParaRPr lang="el-GR" sz="28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>
          <a:xfrm>
            <a:off x="464156" y="836712"/>
            <a:ext cx="8229600" cy="5472608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altLang="en-US" sz="1200" dirty="0"/>
              <a:t>Atkinson, P. (1985) </a:t>
            </a:r>
            <a:r>
              <a:rPr lang="en-US" altLang="en-US" sz="1200" i="1" dirty="0"/>
              <a:t>Language, Structure and Reproduction: An introduction to the sociology of Basil Bernstein</a:t>
            </a:r>
            <a:r>
              <a:rPr lang="en-US" altLang="en-US" sz="1200" dirty="0"/>
              <a:t>, London: Methuen.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altLang="en-US" sz="1200" dirty="0"/>
              <a:t>Bernstein, Β. (1975) </a:t>
            </a:r>
            <a:r>
              <a:rPr lang="en-US" altLang="en-US" sz="1200" i="1" dirty="0"/>
              <a:t>Class</a:t>
            </a:r>
            <a:r>
              <a:rPr lang="en-GB" altLang="en-US" sz="1200" i="1" dirty="0"/>
              <a:t>, </a:t>
            </a:r>
            <a:r>
              <a:rPr lang="en-US" altLang="en-US" sz="1200" i="1" dirty="0"/>
              <a:t>codes and control</a:t>
            </a:r>
            <a:r>
              <a:rPr lang="en-US" altLang="en-US" sz="1200" dirty="0"/>
              <a:t>, Vol. </a:t>
            </a:r>
            <a:r>
              <a:rPr lang="en-GB" altLang="en-US" sz="1200" dirty="0"/>
              <a:t>3</a:t>
            </a:r>
            <a:r>
              <a:rPr lang="en-US" altLang="en-US" sz="1200" dirty="0"/>
              <a:t>, London: Routledge &amp; Kegan Paul.             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altLang="en-US" sz="1200" dirty="0"/>
              <a:t>Bernstein</a:t>
            </a:r>
            <a:r>
              <a:rPr lang="el-GR" altLang="en-US" sz="1200" dirty="0"/>
              <a:t>, Β. [1989, 1991](2000) </a:t>
            </a:r>
            <a:r>
              <a:rPr lang="el-GR" altLang="en-US" sz="1200" i="1" dirty="0"/>
              <a:t>Παιδαγωγικοί Κώδικες και Κοινωνικός Έλεγχος</a:t>
            </a:r>
            <a:r>
              <a:rPr lang="el-GR" altLang="en-US" sz="1200" dirty="0"/>
              <a:t>, (εισαγωγή-μετάφραση Ι. Σολομών), Αθήνα: Αλεξάνδρεια.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GB" altLang="en-US" sz="1200" dirty="0"/>
              <a:t>Bernstein, Β. (1990) </a:t>
            </a:r>
            <a:r>
              <a:rPr lang="en-GB" altLang="en-US" sz="1200" i="1" dirty="0"/>
              <a:t>The Structuring of Pedagogic Discourse, Class, codes and control</a:t>
            </a:r>
            <a:r>
              <a:rPr lang="en-GB" altLang="en-US" sz="1200" dirty="0"/>
              <a:t>, Vol. 4,  London: Routledge.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GB" altLang="en-US" sz="1200" dirty="0"/>
              <a:t>Bernstein, Β. (1996/2000)(ανα</a:t>
            </a:r>
            <a:r>
              <a:rPr lang="en-GB" altLang="en-US" sz="1200" dirty="0" err="1"/>
              <a:t>θεωρημένη</a:t>
            </a:r>
            <a:r>
              <a:rPr lang="en-GB" altLang="en-US" sz="1200" dirty="0"/>
              <a:t> </a:t>
            </a:r>
            <a:r>
              <a:rPr lang="en-GB" altLang="en-US" sz="1200" dirty="0" err="1"/>
              <a:t>έκδοση</a:t>
            </a:r>
            <a:r>
              <a:rPr lang="en-GB" altLang="en-US" sz="1200" dirty="0"/>
              <a:t>) </a:t>
            </a:r>
            <a:r>
              <a:rPr lang="en-GB" altLang="en-US" sz="1200" i="1" dirty="0"/>
              <a:t>Pedagogy, Symbolic Control and Identity: Theory, Research, Critique</a:t>
            </a:r>
            <a:r>
              <a:rPr lang="en-GB" altLang="en-US" sz="1200" dirty="0"/>
              <a:t>, Oxford: </a:t>
            </a:r>
            <a:r>
              <a:rPr lang="en-GB" altLang="en-US" sz="1200" dirty="0" err="1"/>
              <a:t>Rowman</a:t>
            </a:r>
            <a:r>
              <a:rPr lang="en-GB" altLang="en-US" sz="1200" dirty="0"/>
              <a:t> &amp; Littlefield.    </a:t>
            </a:r>
            <a:endParaRPr lang="el-GR" altLang="en-US" sz="1200" dirty="0"/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altLang="en-US" sz="1200" dirty="0" err="1"/>
              <a:t>Cazden</a:t>
            </a:r>
            <a:r>
              <a:rPr lang="en-GB" altLang="en-US" sz="1200" dirty="0"/>
              <a:t>, </a:t>
            </a:r>
            <a:r>
              <a:rPr lang="en-US" altLang="en-US" sz="1200" dirty="0"/>
              <a:t>Courtney (1995) Visible and Invisible pedagogies in literacy education, in P. Atkinson, B. Davies &amp; S. </a:t>
            </a:r>
            <a:r>
              <a:rPr lang="en-US" altLang="en-US" sz="1200" dirty="0" err="1"/>
              <a:t>Delamont</a:t>
            </a:r>
            <a:r>
              <a:rPr lang="en-US" altLang="en-US" sz="1200" dirty="0"/>
              <a:t> (eds.) </a:t>
            </a:r>
            <a:r>
              <a:rPr lang="en-US" altLang="en-US" sz="1200" i="1" dirty="0"/>
              <a:t>Discourse and Reproduction</a:t>
            </a:r>
            <a:r>
              <a:rPr lang="en-US" altLang="en-US" sz="1200" dirty="0"/>
              <a:t>, New Jersey: Hampton Press.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altLang="en-US" sz="1200" dirty="0"/>
              <a:t>Bourne, J. (2004) “Framing Talk: towards a ‘radical visible pedagogy’ ” in Muller, J. Davies, B. &amp; A. </a:t>
            </a:r>
            <a:r>
              <a:rPr lang="en-US" altLang="en-US" sz="1200" dirty="0" err="1"/>
              <a:t>Morais</a:t>
            </a:r>
            <a:r>
              <a:rPr lang="en-US" altLang="en-US" sz="1200" dirty="0"/>
              <a:t> (eds.) </a:t>
            </a:r>
            <a:r>
              <a:rPr lang="en-US" altLang="en-US" sz="1200" i="1" dirty="0"/>
              <a:t>Reading Bernstein, Researching Bernstein, </a:t>
            </a:r>
            <a:r>
              <a:rPr lang="en-GB" altLang="en-US" sz="1200" dirty="0"/>
              <a:t>London: </a:t>
            </a:r>
            <a:r>
              <a:rPr lang="en-GB" altLang="en-US" sz="1200" dirty="0" err="1"/>
              <a:t>RoutledgeFalmer</a:t>
            </a:r>
            <a:r>
              <a:rPr lang="en-US" altLang="en-US" sz="1200" dirty="0"/>
              <a:t>.</a:t>
            </a:r>
            <a:endParaRPr lang="en-GB" altLang="en-US" sz="1200" dirty="0"/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GB" altLang="en-US" sz="1200" dirty="0" err="1"/>
              <a:t>Chouliaraki</a:t>
            </a:r>
            <a:r>
              <a:rPr lang="en-GB" altLang="en-US" sz="1200" dirty="0"/>
              <a:t>, L. (1996) Regulative practices in a '</a:t>
            </a:r>
            <a:r>
              <a:rPr lang="en-GB" altLang="en-US" sz="1200" dirty="0" err="1"/>
              <a:t>progressivist</a:t>
            </a:r>
            <a:r>
              <a:rPr lang="en-GB" altLang="en-US" sz="1200" dirty="0"/>
              <a:t>' classroom: 'good habits' as a 'disciplinary technology'. </a:t>
            </a:r>
            <a:r>
              <a:rPr lang="en-GB" altLang="en-US" sz="1200" i="1" dirty="0"/>
              <a:t>Language and Education</a:t>
            </a:r>
            <a:r>
              <a:rPr lang="en-GB" altLang="en-US" sz="1200" dirty="0"/>
              <a:t>, 10 (2)</a:t>
            </a:r>
            <a:r>
              <a:rPr lang="el-GR" altLang="en-US" sz="1200" dirty="0"/>
              <a:t>: </a:t>
            </a:r>
            <a:r>
              <a:rPr lang="en-GB" altLang="en-US" sz="1200" dirty="0"/>
              <a:t>103-118.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GB" altLang="en-US" sz="1200" dirty="0" err="1"/>
              <a:t>Chouliaraki</a:t>
            </a:r>
            <a:r>
              <a:rPr lang="en-GB" altLang="en-US" sz="1200" dirty="0"/>
              <a:t>, L. (1998) </a:t>
            </a:r>
            <a:r>
              <a:rPr lang="en-US" altLang="en-US" sz="1200" dirty="0"/>
              <a:t>“</a:t>
            </a:r>
            <a:r>
              <a:rPr lang="en-GB" altLang="en-US" sz="1200" dirty="0"/>
              <a:t>Regulation in '</a:t>
            </a:r>
            <a:r>
              <a:rPr lang="en-GB" altLang="en-US" sz="1200" dirty="0" err="1"/>
              <a:t>progressivist</a:t>
            </a:r>
            <a:r>
              <a:rPr lang="en-GB" altLang="en-US" sz="1200" dirty="0"/>
              <a:t>' pedagogic discourse: individualized teacher-pupil talk, </a:t>
            </a:r>
            <a:r>
              <a:rPr lang="en-GB" altLang="en-US" sz="1200" i="1" dirty="0"/>
              <a:t>Discourse &amp; Society</a:t>
            </a:r>
            <a:r>
              <a:rPr lang="en-GB" altLang="en-US" sz="1200" dirty="0"/>
              <a:t>, 9(1): 5-32.</a:t>
            </a:r>
            <a:endParaRPr lang="en-US" altLang="en-US" sz="1200" dirty="0"/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altLang="en-US" sz="1200" dirty="0"/>
              <a:t>Davies, B. (1995) “Bernstein on classrooms” in Atkinson, P., Davies, B.  &amp; S. </a:t>
            </a:r>
            <a:r>
              <a:rPr lang="en-US" altLang="en-US" sz="1200" dirty="0" err="1"/>
              <a:t>Delamont</a:t>
            </a:r>
            <a:r>
              <a:rPr lang="en-US" altLang="en-US" sz="1200" dirty="0"/>
              <a:t> (</a:t>
            </a:r>
            <a:r>
              <a:rPr lang="el-GR" altLang="en-US" sz="1200" dirty="0"/>
              <a:t>επιμ</a:t>
            </a:r>
            <a:r>
              <a:rPr lang="en-US" altLang="en-US" sz="1200" dirty="0"/>
              <a:t>.) Discourse and Reproduction: essays in honor of Basil Bernstein, 137-157.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altLang="en-US" sz="1200" dirty="0" err="1"/>
              <a:t>Delpit</a:t>
            </a:r>
            <a:r>
              <a:rPr lang="en-US" altLang="en-US" sz="1200" dirty="0"/>
              <a:t>, L. (1995) Other people’s children, New York: The New Press. </a:t>
            </a:r>
            <a:endParaRPr lang="el-GR" altLang="en-US" sz="1200" dirty="0"/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altLang="en-US" sz="1200" dirty="0" err="1"/>
              <a:t>Delpit</a:t>
            </a:r>
            <a:r>
              <a:rPr lang="en-GB" altLang="en-US" sz="1200" dirty="0"/>
              <a:t>, </a:t>
            </a:r>
            <a:r>
              <a:rPr lang="en-US" altLang="en-US" sz="1200" dirty="0"/>
              <a:t>L</a:t>
            </a:r>
            <a:r>
              <a:rPr lang="en-GB" altLang="en-US" sz="1200" dirty="0"/>
              <a:t>.</a:t>
            </a:r>
            <a:r>
              <a:rPr lang="en-US" altLang="en-US" sz="1200" dirty="0"/>
              <a:t>D</a:t>
            </a:r>
            <a:r>
              <a:rPr lang="en-GB" altLang="en-US" sz="1200" dirty="0"/>
              <a:t>. (2004), “</a:t>
            </a:r>
            <a:r>
              <a:rPr lang="en-US" altLang="en-US" sz="1200" dirty="0"/>
              <a:t>The silenced dialogue</a:t>
            </a:r>
            <a:r>
              <a:rPr lang="en-GB" altLang="en-US" sz="1200" dirty="0"/>
              <a:t>. </a:t>
            </a:r>
            <a:r>
              <a:rPr lang="en-US" altLang="en-US" sz="1200" dirty="0"/>
              <a:t>Power and pedagogy in educating other people’s children” in</a:t>
            </a:r>
            <a:r>
              <a:rPr lang="en-US" altLang="en-US" sz="1200" i="1" dirty="0"/>
              <a:t> </a:t>
            </a:r>
            <a:r>
              <a:rPr lang="en-US" altLang="en-US" sz="1200" dirty="0"/>
              <a:t>Ladson-Billings G. &amp; </a:t>
            </a:r>
            <a:r>
              <a:rPr lang="en-US" altLang="en-US" sz="1200" dirty="0" err="1"/>
              <a:t>Gillborn</a:t>
            </a:r>
            <a:r>
              <a:rPr lang="en-US" altLang="en-US" sz="1200" dirty="0"/>
              <a:t> D.,</a:t>
            </a:r>
            <a:r>
              <a:rPr lang="en-US" altLang="en-US" sz="1200" i="1" dirty="0"/>
              <a:t> Multicultural Education</a:t>
            </a:r>
            <a:r>
              <a:rPr lang="en-US" altLang="en-US" sz="1200" dirty="0"/>
              <a:t>, London: </a:t>
            </a:r>
            <a:r>
              <a:rPr lang="en-US" altLang="en-US" sz="1200" dirty="0" err="1"/>
              <a:t>RoutledgeFalmer</a:t>
            </a:r>
            <a:r>
              <a:rPr lang="en-US" altLang="en-US" sz="1200" dirty="0"/>
              <a:t>, 225-242.</a:t>
            </a:r>
            <a:r>
              <a:rPr lang="el-GR" altLang="en-US" sz="1200" dirty="0"/>
              <a:t>(πρώτη δημοσίευση στο </a:t>
            </a:r>
            <a:r>
              <a:rPr lang="en-US" altLang="en-US" sz="1200" dirty="0"/>
              <a:t>Halsey </a:t>
            </a:r>
            <a:r>
              <a:rPr lang="el-GR" altLang="en-US" sz="1200" dirty="0"/>
              <a:t>κ.ά.</a:t>
            </a:r>
            <a:r>
              <a:rPr lang="en-US" altLang="en-US" sz="1200" dirty="0"/>
              <a:t> </a:t>
            </a:r>
            <a:r>
              <a:rPr lang="el-GR" altLang="en-US" sz="1200" dirty="0"/>
              <a:t>1997 )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GB" altLang="en-US" sz="1200" dirty="0"/>
              <a:t>Edwards, D. and N. Mercer (1987) </a:t>
            </a:r>
            <a:r>
              <a:rPr lang="en-GB" altLang="en-US" sz="1200" i="1" dirty="0"/>
              <a:t>Common Knowledge: The Development of Understanding in the Classroom</a:t>
            </a:r>
            <a:r>
              <a:rPr lang="en-GB" altLang="en-US" sz="1200" dirty="0"/>
              <a:t>, London: Routledge.</a:t>
            </a:r>
            <a:endParaRPr lang="en-US" altLang="en-US" sz="1200" dirty="0"/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altLang="en-US" sz="1200" dirty="0"/>
              <a:t>Ho </a:t>
            </a:r>
            <a:r>
              <a:rPr lang="en-US" altLang="en-US" sz="1200" dirty="0" err="1"/>
              <a:t>rn</a:t>
            </a:r>
            <a:r>
              <a:rPr lang="en-US" altLang="en-US" sz="1200" dirty="0"/>
              <a:t>, H. (2006) </a:t>
            </a:r>
            <a:r>
              <a:rPr lang="en-US" altLang="en-US" sz="1200" i="1" dirty="0"/>
              <a:t>KIPP as new age psychological sterilization</a:t>
            </a:r>
            <a:r>
              <a:rPr lang="en-US" altLang="en-US" sz="1200" dirty="0"/>
              <a:t>, EDDRA, December 8, 2006.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altLang="en-US" sz="1200" dirty="0"/>
              <a:t>Jenkins, C. (1990) “The professional middle class and the origins of progressivism: A case study of the new educational fellowship, 1920-50”, </a:t>
            </a:r>
            <a:r>
              <a:rPr lang="en-US" altLang="en-US" sz="1200" i="1" dirty="0"/>
              <a:t>CORE,</a:t>
            </a:r>
            <a:r>
              <a:rPr lang="en-US" altLang="en-US" sz="1200" dirty="0"/>
              <a:t> 14(1), University of London, Institute of Education.</a:t>
            </a:r>
            <a:endParaRPr lang="el-GR" altLang="en-US" sz="1200" dirty="0"/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GB" altLang="en-US" sz="1200" dirty="0"/>
              <a:t>King, R. (1979) “The search for the ‘invisible’ pedagogy” </a:t>
            </a:r>
            <a:r>
              <a:rPr lang="en-GB" altLang="en-US" sz="1200" i="1" dirty="0"/>
              <a:t>Sociology</a:t>
            </a:r>
            <a:r>
              <a:rPr lang="en-GB" altLang="en-US" sz="1200" dirty="0"/>
              <a:t> 13(3): 445-458.</a:t>
            </a:r>
            <a:endParaRPr lang="en-US" altLang="en-US" sz="1200" dirty="0"/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GB" altLang="en-US" sz="1200" dirty="0"/>
              <a:t>Moore, R. (2013) </a:t>
            </a:r>
            <a:r>
              <a:rPr lang="en-GB" altLang="en-US" sz="1200" i="1" dirty="0"/>
              <a:t>Basil Bernstein: The thinker and the field</a:t>
            </a:r>
            <a:r>
              <a:rPr lang="en-GB" altLang="en-US" sz="1200" dirty="0"/>
              <a:t>, London: Routledge.</a:t>
            </a:r>
            <a:endParaRPr lang="en-US" altLang="en-US" sz="1200" dirty="0"/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GB" altLang="en-US" sz="1200" dirty="0" err="1"/>
              <a:t>Sadovnik</a:t>
            </a:r>
            <a:r>
              <a:rPr lang="en-GB" altLang="en-US" sz="1200" dirty="0"/>
              <a:t>, A.R. (1995) Basil Bernstein’s theory of pedagogic practice: a </a:t>
            </a:r>
            <a:r>
              <a:rPr lang="en-GB" altLang="en-US" sz="1200" dirty="0" err="1"/>
              <a:t>structuralist</a:t>
            </a:r>
            <a:r>
              <a:rPr lang="en-GB" altLang="en-US" sz="1200" dirty="0"/>
              <a:t> approach. </a:t>
            </a:r>
            <a:r>
              <a:rPr lang="el-GR" altLang="en-US" sz="1200" dirty="0"/>
              <a:t>στο</a:t>
            </a:r>
            <a:r>
              <a:rPr lang="en-GB" altLang="en-US" sz="1200" dirty="0"/>
              <a:t> </a:t>
            </a:r>
            <a:r>
              <a:rPr lang="en-US" altLang="en-US" sz="1200" dirty="0"/>
              <a:t>A. R. </a:t>
            </a:r>
            <a:r>
              <a:rPr lang="en-US" altLang="en-US" sz="1200" dirty="0" err="1"/>
              <a:t>Sadovnik</a:t>
            </a:r>
            <a:r>
              <a:rPr lang="en-US" altLang="en-US" sz="1200" dirty="0"/>
              <a:t> (</a:t>
            </a:r>
            <a:r>
              <a:rPr lang="el-GR" altLang="en-US" sz="1200" dirty="0"/>
              <a:t>επιμ</a:t>
            </a:r>
            <a:r>
              <a:rPr lang="en-GB" altLang="en-US" sz="1200" dirty="0"/>
              <a:t>.</a:t>
            </a:r>
            <a:r>
              <a:rPr lang="en-US" altLang="en-US" sz="1200" dirty="0"/>
              <a:t>) </a:t>
            </a:r>
            <a:r>
              <a:rPr lang="en-GB" altLang="en-US" sz="1200" i="1" dirty="0"/>
              <a:t>Knowledge and Pedagogy: The sociology of Basil Bernstein</a:t>
            </a:r>
            <a:r>
              <a:rPr lang="en-GB" altLang="en-US" sz="1200" dirty="0"/>
              <a:t>, Westport: </a:t>
            </a:r>
            <a:r>
              <a:rPr lang="en-GB" altLang="en-US" sz="1200" dirty="0" err="1"/>
              <a:t>Ablex</a:t>
            </a:r>
            <a:r>
              <a:rPr lang="en-GB" altLang="en-US" sz="1200" dirty="0"/>
              <a:t>, 3-35. </a:t>
            </a:r>
            <a:endParaRPr lang="en-US" altLang="en-US" sz="1200" dirty="0"/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altLang="en-US" sz="1200" dirty="0" err="1"/>
              <a:t>Sadovnik</a:t>
            </a:r>
            <a:r>
              <a:rPr lang="en-US" altLang="en-US" sz="1200" dirty="0"/>
              <a:t>, A. R. (2008) “Schools, social class, and youth: a </a:t>
            </a:r>
            <a:r>
              <a:rPr lang="en-US" altLang="en-US" sz="1200" dirty="0" err="1"/>
              <a:t>Bernsteinian</a:t>
            </a:r>
            <a:r>
              <a:rPr lang="en-US" altLang="en-US" sz="1200" dirty="0"/>
              <a:t> analysis” </a:t>
            </a:r>
            <a:r>
              <a:rPr lang="fr-FR" altLang="en-US" sz="1200" dirty="0" err="1"/>
              <a:t>στο</a:t>
            </a:r>
            <a:r>
              <a:rPr lang="en-US" altLang="en-US" sz="1200" dirty="0"/>
              <a:t> L. Weis (</a:t>
            </a:r>
            <a:r>
              <a:rPr lang="fr-FR" altLang="en-US" sz="1200" dirty="0"/>
              <a:t>επ</a:t>
            </a:r>
            <a:r>
              <a:rPr lang="fr-FR" altLang="en-US" sz="1200" dirty="0" err="1"/>
              <a:t>ιμ</a:t>
            </a:r>
            <a:r>
              <a:rPr lang="en-GB" altLang="en-US" sz="1200" dirty="0"/>
              <a:t>.</a:t>
            </a:r>
            <a:r>
              <a:rPr lang="en-US" altLang="en-US" sz="1200" dirty="0"/>
              <a:t>) </a:t>
            </a:r>
            <a:r>
              <a:rPr lang="en-US" altLang="en-US" sz="1200" i="1" dirty="0"/>
              <a:t>The Way Class Works</a:t>
            </a:r>
            <a:r>
              <a:rPr lang="el-GR" altLang="en-US" sz="1200" dirty="0"/>
              <a:t>, </a:t>
            </a:r>
            <a:r>
              <a:rPr lang="en-US" altLang="en-US" sz="1200" dirty="0"/>
              <a:t>New York</a:t>
            </a:r>
            <a:r>
              <a:rPr lang="el-GR" altLang="en-US" sz="1200" dirty="0"/>
              <a:t>: </a:t>
            </a:r>
            <a:r>
              <a:rPr lang="en-US" altLang="en-US" sz="1200" dirty="0"/>
              <a:t>Routledge</a:t>
            </a:r>
            <a:r>
              <a:rPr lang="el-GR" altLang="en-US" sz="1200" dirty="0"/>
              <a:t>, σσ. 315-328.</a:t>
            </a:r>
            <a:endParaRPr lang="en-US" altLang="en-US" sz="1200" dirty="0"/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altLang="en-US" sz="1200" dirty="0" err="1"/>
              <a:t>Semel</a:t>
            </a:r>
            <a:r>
              <a:rPr lang="en-US" altLang="en-US" sz="1200" dirty="0"/>
              <a:t>, S. F. (1995) “Basil Bernstein’s theory of pedagogic practice and the history of American progressive education: Three case studies”, A. R. </a:t>
            </a:r>
            <a:r>
              <a:rPr lang="en-US" altLang="en-US" sz="1200" dirty="0" err="1"/>
              <a:t>Sadovnik</a:t>
            </a:r>
            <a:r>
              <a:rPr lang="en-US" altLang="en-US" sz="1200" dirty="0"/>
              <a:t> (</a:t>
            </a:r>
            <a:r>
              <a:rPr lang="el-GR" altLang="en-US" sz="1200" dirty="0"/>
              <a:t>επιμ</a:t>
            </a:r>
            <a:r>
              <a:rPr lang="en-GB" altLang="en-US" sz="1200" dirty="0"/>
              <a:t>.</a:t>
            </a:r>
            <a:r>
              <a:rPr lang="en-US" altLang="en-US" sz="1200" dirty="0"/>
              <a:t>) </a:t>
            </a:r>
            <a:r>
              <a:rPr lang="en-US" altLang="en-US" sz="1200" i="1" dirty="0"/>
              <a:t>Knowledge and Pedagogy: The sociology of Basil Bernstein</a:t>
            </a:r>
            <a:r>
              <a:rPr lang="en-US" altLang="en-US" sz="1200" dirty="0"/>
              <a:t>, Norwood, NJ: </a:t>
            </a:r>
            <a:r>
              <a:rPr lang="en-US" altLang="en-US" sz="1200" dirty="0" err="1"/>
              <a:t>Ablex</a:t>
            </a:r>
            <a:r>
              <a:rPr lang="en-US" altLang="en-US" sz="1200" dirty="0"/>
              <a:t> Publishing Corporation.</a:t>
            </a:r>
            <a:endParaRPr lang="el-GR" altLang="en-US" sz="1200" dirty="0"/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l-GR" altLang="en-US" sz="1200" dirty="0"/>
              <a:t>Σολομών, Ι. (1989) «Εισαγωγή στην προβληματική της πολιτισμικής αναπαραγωγής του </a:t>
            </a:r>
            <a:r>
              <a:rPr lang="en-US" altLang="en-US" sz="1200" dirty="0"/>
              <a:t>Basil Bernstein</a:t>
            </a:r>
            <a:r>
              <a:rPr lang="el-GR" altLang="en-US" sz="1200" dirty="0"/>
              <a:t>» στο </a:t>
            </a:r>
            <a:r>
              <a:rPr lang="en-US" altLang="en-US" sz="1200" dirty="0"/>
              <a:t>B</a:t>
            </a:r>
            <a:r>
              <a:rPr lang="el-GR" altLang="en-US" sz="1200" dirty="0"/>
              <a:t>. </a:t>
            </a:r>
            <a:r>
              <a:rPr lang="en-US" altLang="en-US" sz="1200" dirty="0"/>
              <a:t>Bernstein </a:t>
            </a:r>
            <a:r>
              <a:rPr lang="el-GR" altLang="en-US" sz="1200" i="1" dirty="0"/>
              <a:t>Παιδαγωγικοί Κώδικες και Κοινωνικός Έλεγχος</a:t>
            </a:r>
            <a:r>
              <a:rPr lang="el-GR" altLang="en-US" sz="1200" dirty="0"/>
              <a:t>, (εισαγωγή-μετάφραση Ι. Σολομών), Αθήνα: Αλεξάνδρεια, σσ. 15-39. 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el-G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11866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Ερωτήματα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l-GR" altLang="en-US" sz="2800" dirty="0" smtClean="0"/>
              <a:t>1</a:t>
            </a:r>
            <a:r>
              <a:rPr lang="el-GR" altLang="en-US" sz="2800" dirty="0"/>
              <a:t>) Πώς μπορούμε να αναλύσουμε διαφορετικές παιδαγωγικές πρακτικές;</a:t>
            </a:r>
          </a:p>
          <a:p>
            <a:pPr>
              <a:buFontTx/>
              <a:buNone/>
            </a:pPr>
            <a:r>
              <a:rPr lang="el-GR" altLang="en-US" sz="2800" dirty="0"/>
              <a:t>2) Ποιες ταξικές παραδοχές εμπεριέχονται στις διαφορετικές παιδαγωγικές πρακτικές;</a:t>
            </a:r>
          </a:p>
          <a:p>
            <a:pPr>
              <a:buFontTx/>
              <a:buNone/>
            </a:pPr>
            <a:r>
              <a:rPr lang="el-GR" altLang="en-US" sz="2800" dirty="0"/>
              <a:t>3) Ποιες οι εσωτερικές διαφοροποιήσεις διαφορετικών παιδαγωγικών;  </a:t>
            </a:r>
          </a:p>
        </p:txBody>
      </p:sp>
    </p:spTree>
    <p:extLst>
      <p:ext uri="{BB962C8B-B14F-4D97-AF65-F5344CB8AC3E}">
        <p14:creationId xmlns:p14="http://schemas.microsoft.com/office/powerpoint/2010/main" val="382886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n-US" sz="2000" dirty="0" smtClean="0"/>
              <a:t>1.0</a:t>
            </a:r>
            <a:r>
              <a:rPr lang="el-GR" sz="2000" dirty="0" smtClean="0"/>
              <a:t>.  </a:t>
            </a:r>
            <a:endParaRPr lang="el-GR" sz="2000" dirty="0"/>
          </a:p>
          <a:p>
            <a:pPr marL="0" indent="0">
              <a:buNone/>
            </a:pPr>
            <a:r>
              <a:rPr lang="el-GR" sz="2000" dirty="0"/>
              <a:t>Έχουν προηγηθεί οι κάτωθι εκδόσεις:</a:t>
            </a:r>
          </a:p>
          <a:p>
            <a:r>
              <a:rPr lang="el-GR" sz="2000" dirty="0" smtClean="0"/>
              <a:t>Έκδοση διαθέσιμη </a:t>
            </a:r>
            <a:r>
              <a:rPr lang="el-GR" sz="2000" dirty="0">
                <a:hlinkClick r:id="rId3"/>
              </a:rPr>
              <a:t>εδώ</a:t>
            </a:r>
            <a:r>
              <a:rPr lang="el-GR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sz="2000" dirty="0" smtClean="0"/>
              <a:t>Αλεξάνδρα Βασιλοπούλου </a:t>
            </a:r>
            <a:r>
              <a:rPr lang="en-US" sz="2000" dirty="0" smtClean="0"/>
              <a:t>2015</a:t>
            </a:r>
            <a:r>
              <a:rPr lang="el-GR" sz="2000" dirty="0" smtClean="0"/>
              <a:t>. Αλεξάνδρα Βασιλοπούλου. «</a:t>
            </a:r>
            <a:r>
              <a:rPr lang="el-GR" sz="2000" dirty="0"/>
              <a:t>Οι κοινωνικές παράμετροι </a:t>
            </a:r>
            <a:br>
              <a:rPr lang="el-GR" sz="2000" dirty="0"/>
            </a:br>
            <a:r>
              <a:rPr lang="el-GR" sz="2000" dirty="0"/>
              <a:t>της εκπαιδευτικής διαδικασίας. Εισαγωγή</a:t>
            </a:r>
            <a:r>
              <a:rPr lang="el-GR" sz="2000" dirty="0" smtClean="0"/>
              <a:t>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2015.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GB" sz="2000" dirty="0" smtClean="0">
                <a:hlinkClick r:id="rId3"/>
              </a:rPr>
              <a:t>opencourses.uoa.gr/courses/ECD105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99392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856984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Έργο αυτό κάνει χρήση των ακόλουθων έργων:</a:t>
            </a:r>
          </a:p>
          <a:p>
            <a:pPr marL="0" indent="0">
              <a:buNone/>
            </a:pPr>
            <a:r>
              <a:rPr lang="el-GR" sz="2000" b="1" dirty="0" smtClean="0"/>
              <a:t>Εικόνες/Σχήματα/Διαγράμματα</a:t>
            </a:r>
            <a:r>
              <a:rPr lang="en-US" sz="2000" b="1" dirty="0" smtClean="0"/>
              <a:t>/</a:t>
            </a:r>
            <a:r>
              <a:rPr lang="el-GR" sz="2000" b="1" dirty="0" smtClean="0"/>
              <a:t>Φωτογραφίες</a:t>
            </a:r>
          </a:p>
          <a:p>
            <a:pPr marL="0" indent="0">
              <a:buNone/>
            </a:pPr>
            <a:r>
              <a:rPr lang="el-GR" sz="2000" dirty="0"/>
              <a:t>Εικόνα 1: ΜΠΑΖΙΛ ΜΠΕΡΝΣΤΑΪΝ. </a:t>
            </a:r>
            <a:r>
              <a:rPr lang="en-US" sz="2000" dirty="0"/>
              <a:t>Copyrighted. </a:t>
            </a:r>
            <a:r>
              <a:rPr lang="el-GR" sz="2000" dirty="0"/>
              <a:t>Σύνδεσμος</a:t>
            </a:r>
            <a:r>
              <a:rPr lang="en-US" sz="2000" dirty="0"/>
              <a:t>: </a:t>
            </a:r>
            <a:r>
              <a:rPr lang="en-US" sz="2000" dirty="0">
                <a:hlinkClick r:id="rId3"/>
              </a:rPr>
              <a:t>http://www.thefullwiki.org/Basil_Bernstein</a:t>
            </a:r>
            <a:r>
              <a:rPr lang="el-GR" sz="2000" dirty="0"/>
              <a:t>. Πηγή</a:t>
            </a:r>
            <a:r>
              <a:rPr lang="en-US" sz="2000" dirty="0"/>
              <a:t>: </a:t>
            </a:r>
            <a:r>
              <a:rPr lang="en-US" sz="2000" dirty="0">
                <a:hlinkClick r:id="rId4"/>
              </a:rPr>
              <a:t>www.thefullwiki.org</a:t>
            </a:r>
            <a:r>
              <a:rPr lang="el-GR" sz="2000" dirty="0"/>
              <a:t>.</a:t>
            </a:r>
          </a:p>
          <a:p>
            <a:pPr marL="0" indent="0">
              <a:buNone/>
            </a:pPr>
            <a:r>
              <a:rPr lang="el-GR" sz="2000" dirty="0" smtClean="0"/>
              <a:t>Εικόνα </a:t>
            </a:r>
            <a:r>
              <a:rPr lang="en-US" sz="2000" dirty="0"/>
              <a:t>2</a:t>
            </a:r>
            <a:r>
              <a:rPr lang="el-GR" sz="2000" dirty="0" smtClean="0"/>
              <a:t>: </a:t>
            </a:r>
            <a:r>
              <a:rPr lang="en-US" altLang="en-US" sz="2000" dirty="0"/>
              <a:t>Dalton School, </a:t>
            </a:r>
            <a:r>
              <a:rPr lang="en-US" altLang="en-US" sz="2000" dirty="0" smtClean="0"/>
              <a:t>NY</a:t>
            </a:r>
            <a:r>
              <a:rPr lang="el-GR" sz="2000" dirty="0" smtClean="0"/>
              <a:t>. </a:t>
            </a:r>
            <a:r>
              <a:rPr lang="el-GR" sz="2000" dirty="0"/>
              <a:t>Σύνδεσμος</a:t>
            </a:r>
            <a:r>
              <a:rPr lang="en-US" sz="2000" dirty="0"/>
              <a:t>: </a:t>
            </a:r>
            <a:r>
              <a:rPr lang="en-US" sz="2000" dirty="0">
                <a:hlinkClick r:id="rId5"/>
              </a:rPr>
              <a:t>http://www.dalton.org/podium/default.aspx?t=153827</a:t>
            </a:r>
            <a:r>
              <a:rPr lang="el-GR" sz="2000" dirty="0" smtClean="0"/>
              <a:t>. </a:t>
            </a:r>
            <a:r>
              <a:rPr lang="el-GR" sz="2000" dirty="0"/>
              <a:t>Πηγή</a:t>
            </a:r>
            <a:r>
              <a:rPr lang="en-US" sz="2000" dirty="0"/>
              <a:t>: </a:t>
            </a:r>
            <a:r>
              <a:rPr lang="en-US" sz="2000" dirty="0" smtClean="0">
                <a:hlinkClick r:id="rId6"/>
              </a:rPr>
              <a:t>www.dalton.org</a:t>
            </a:r>
            <a:r>
              <a:rPr lang="el-GR" sz="2000" dirty="0" smtClean="0"/>
              <a:t>.</a:t>
            </a:r>
            <a:endParaRPr lang="el-GR" sz="2000" dirty="0"/>
          </a:p>
          <a:p>
            <a:pPr marL="0" indent="0">
              <a:buNone/>
            </a:pPr>
            <a:r>
              <a:rPr lang="el-GR" sz="2000" dirty="0" smtClean="0"/>
              <a:t>Εικόνα </a:t>
            </a:r>
            <a:r>
              <a:rPr lang="el-GR" sz="2000" dirty="0"/>
              <a:t>3</a:t>
            </a:r>
            <a:r>
              <a:rPr lang="el-GR" sz="2000" dirty="0" smtClean="0"/>
              <a:t>: </a:t>
            </a:r>
            <a:r>
              <a:rPr lang="en-US" altLang="en-US" sz="2000" dirty="0" err="1"/>
              <a:t>City&amp;Country</a:t>
            </a:r>
            <a:r>
              <a:rPr lang="en-US" altLang="en-US" sz="2000" dirty="0"/>
              <a:t> School, </a:t>
            </a:r>
            <a:r>
              <a:rPr lang="en-US" altLang="en-US" sz="2000" dirty="0" smtClean="0"/>
              <a:t>NY</a:t>
            </a:r>
            <a:r>
              <a:rPr lang="el-GR" sz="2000" dirty="0" smtClean="0"/>
              <a:t>. </a:t>
            </a:r>
            <a:r>
              <a:rPr lang="en-US" sz="2000" dirty="0" smtClean="0"/>
              <a:t>Copyrighted</a:t>
            </a:r>
            <a:r>
              <a:rPr lang="en-US" sz="2000" smtClean="0"/>
              <a:t>. 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35304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en-US" altLang="en-US" dirty="0"/>
              <a:t>Basil Bernstein</a:t>
            </a:r>
            <a:endParaRPr lang="el-GR" altLang="en-US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endParaRPr lang="el-GR" altLang="en-US" sz="2000" dirty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l-GR" altLang="en-US" sz="2000" dirty="0"/>
              <a:t>Θεωρία των παιδαγωγικών πρακτικών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l-GR" altLang="en-US" sz="2000" dirty="0"/>
          </a:p>
          <a:p>
            <a:pPr marL="609600" indent="-609600">
              <a:lnSpc>
                <a:spcPct val="90000"/>
              </a:lnSpc>
            </a:pPr>
            <a:r>
              <a:rPr lang="en-US" altLang="en-US" sz="2000" dirty="0"/>
              <a:t>Bernstein, Β. (1975) </a:t>
            </a:r>
            <a:r>
              <a:rPr lang="en-US" altLang="en-US" sz="2000" i="1" dirty="0"/>
              <a:t>Class</a:t>
            </a:r>
            <a:r>
              <a:rPr lang="en-GB" altLang="en-US" sz="2000" i="1" dirty="0"/>
              <a:t>, </a:t>
            </a:r>
            <a:r>
              <a:rPr lang="en-US" altLang="en-US" sz="2000" i="1" dirty="0"/>
              <a:t>codes and control</a:t>
            </a:r>
            <a:r>
              <a:rPr lang="en-US" altLang="en-US" sz="2000" dirty="0"/>
              <a:t>, Vol. </a:t>
            </a:r>
            <a:r>
              <a:rPr lang="en-GB" altLang="en-US" sz="2000" dirty="0"/>
              <a:t>3</a:t>
            </a:r>
            <a:r>
              <a:rPr lang="en-US" altLang="en-US" sz="2000" dirty="0"/>
              <a:t>, London: Routledge &amp; Kegan Paul.              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 sz="2000" dirty="0"/>
              <a:t>Bernstein</a:t>
            </a:r>
            <a:r>
              <a:rPr lang="el-GR" altLang="en-US" sz="2000" dirty="0"/>
              <a:t>, Β. [1989,1991](2000) </a:t>
            </a:r>
            <a:r>
              <a:rPr lang="el-GR" altLang="en-US" sz="2000" i="1" dirty="0"/>
              <a:t>Παιδαγωγικοί Κώδικες και Κοινωνικός Έλεγχος</a:t>
            </a:r>
            <a:r>
              <a:rPr lang="el-GR" altLang="en-US" sz="2000" dirty="0"/>
              <a:t>, (εισαγωγή-μετάφραση Ι. Σολομών), Αθήνα: Αλεξάνδρεια. </a:t>
            </a:r>
            <a:endParaRPr lang="el-GR" altLang="en-US" sz="2000" dirty="0" smtClean="0"/>
          </a:p>
          <a:p>
            <a:pPr marL="609600" indent="-609600">
              <a:lnSpc>
                <a:spcPct val="90000"/>
              </a:lnSpc>
            </a:pPr>
            <a:r>
              <a:rPr lang="en-US" altLang="en-US" sz="2000" dirty="0" smtClean="0"/>
              <a:t>Bernstein</a:t>
            </a:r>
            <a:r>
              <a:rPr lang="en-US" altLang="en-US" sz="2000" dirty="0"/>
              <a:t>, Β. (19</a:t>
            </a:r>
            <a:r>
              <a:rPr lang="en-GB" altLang="en-US" sz="2000" dirty="0"/>
              <a:t>90</a:t>
            </a:r>
            <a:r>
              <a:rPr lang="en-US" altLang="en-US" sz="2000" dirty="0"/>
              <a:t>) </a:t>
            </a:r>
            <a:r>
              <a:rPr lang="en-US" altLang="en-US" sz="2000" i="1" dirty="0"/>
              <a:t>The Structuring of Pedagogic Discourse</a:t>
            </a:r>
            <a:r>
              <a:rPr lang="en-GB" altLang="en-US" sz="2000" dirty="0"/>
              <a:t>,</a:t>
            </a:r>
            <a:r>
              <a:rPr lang="en-US" altLang="en-US" sz="2000" i="1" dirty="0"/>
              <a:t> Class</a:t>
            </a:r>
            <a:r>
              <a:rPr lang="en-GB" altLang="en-US" sz="2000" i="1" dirty="0"/>
              <a:t>, </a:t>
            </a:r>
            <a:r>
              <a:rPr lang="en-US" altLang="en-US" sz="2000" i="1" dirty="0"/>
              <a:t>codes and control</a:t>
            </a:r>
            <a:r>
              <a:rPr lang="en-US" altLang="en-US" sz="2000" dirty="0"/>
              <a:t>, Vol. </a:t>
            </a:r>
            <a:r>
              <a:rPr lang="en-GB" altLang="en-US" sz="2000" dirty="0"/>
              <a:t>4</a:t>
            </a:r>
            <a:r>
              <a:rPr lang="en-US" altLang="en-US" sz="2000" dirty="0"/>
              <a:t>,  London: Routledge.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 sz="2000" dirty="0"/>
              <a:t>Bernstein, Β. [</a:t>
            </a:r>
            <a:r>
              <a:rPr lang="en-GB" altLang="en-US" sz="2000" dirty="0"/>
              <a:t>1996](</a:t>
            </a:r>
            <a:r>
              <a:rPr lang="en-US" altLang="en-US" sz="2000" dirty="0"/>
              <a:t>2000 </a:t>
            </a:r>
            <a:r>
              <a:rPr lang="el-GR" altLang="en-US" sz="2000" dirty="0"/>
              <a:t>αναθεωρημένη</a:t>
            </a:r>
            <a:r>
              <a:rPr lang="en-GB" altLang="en-US" sz="2000" dirty="0"/>
              <a:t> </a:t>
            </a:r>
            <a:r>
              <a:rPr lang="el-GR" altLang="en-US" sz="2000" dirty="0"/>
              <a:t>έκδοση</a:t>
            </a:r>
            <a:r>
              <a:rPr lang="en-GB" altLang="en-US" sz="2000" dirty="0"/>
              <a:t>) </a:t>
            </a:r>
            <a:r>
              <a:rPr lang="en-US" altLang="en-US" sz="2000" i="1" dirty="0"/>
              <a:t>Pedagogy, Symbolic Control and Identity: Theory, Research, Critique</a:t>
            </a:r>
            <a:r>
              <a:rPr lang="en-US" altLang="en-US" sz="2000" dirty="0"/>
              <a:t>, Oxford: </a:t>
            </a:r>
            <a:r>
              <a:rPr lang="en-US" altLang="en-US" sz="2000" dirty="0" err="1"/>
              <a:t>Rowman</a:t>
            </a:r>
            <a:r>
              <a:rPr lang="en-US" altLang="en-US" sz="2000" dirty="0"/>
              <a:t> &amp; Littlefield.</a:t>
            </a:r>
            <a:endParaRPr lang="el-GR" altLang="en-US" sz="2000" dirty="0"/>
          </a:p>
        </p:txBody>
      </p:sp>
      <p:pic>
        <p:nvPicPr>
          <p:cNvPr id="6" name="Picture 4" descr="180px-Basil_bernstein_by_LGdL">
            <a:hlinkClick r:id="rId3" tooltip="Basil Bernstein.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300" y="502310"/>
            <a:ext cx="1714500" cy="202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373616" y="2232100"/>
            <a:ext cx="313184" cy="2400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62500" lnSpcReduction="20000"/>
          </a:bodyPr>
          <a:lstStyle/>
          <a:p>
            <a:r>
              <a:rPr lang="el-GR" dirty="0" smtClean="0">
                <a:solidFill>
                  <a:schemeClr val="bg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03527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altLang="en-US" dirty="0"/>
              <a:t>Αόρατες παιδαγωγικές πρακτικές: φιλελεύθερες/προοδευτικές και ριζοσπαστικές/προοδευτικές</a:t>
            </a:r>
          </a:p>
          <a:p>
            <a:pPr marL="0" indent="0">
              <a:buNone/>
            </a:pPr>
            <a:endParaRPr lang="el-GR" altLang="en-US" dirty="0" smtClean="0"/>
          </a:p>
          <a:p>
            <a:pPr marL="0" indent="0">
              <a:buNone/>
            </a:pPr>
            <a:r>
              <a:rPr lang="de-DE" altLang="en-US" dirty="0" smtClean="0"/>
              <a:t>Bernstein</a:t>
            </a:r>
            <a:r>
              <a:rPr lang="el-GR" altLang="en-US" dirty="0"/>
              <a:t>, Β. (1991β)(β’ έκδοση) «Κοινωνική τάξη και παιδαγωγικές πρακτικές» </a:t>
            </a:r>
            <a:r>
              <a:rPr lang="el-GR" altLang="en-US" i="1" dirty="0"/>
              <a:t>Παιδαγωγικοί Κώδικες και Κοινωνικός Έλεγχος</a:t>
            </a:r>
            <a:r>
              <a:rPr lang="el-GR" altLang="en-US" dirty="0"/>
              <a:t>, Αθήνα: Αλεξάνδρεια. </a:t>
            </a:r>
          </a:p>
        </p:txBody>
      </p:sp>
    </p:spTree>
    <p:extLst>
      <p:ext uri="{BB962C8B-B14F-4D97-AF65-F5344CB8AC3E}">
        <p14:creationId xmlns:p14="http://schemas.microsoft.com/office/powerpoint/2010/main" val="397045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n-US" sz="3600" dirty="0"/>
              <a:t>6 χαρακτηριστικά προοδευτικών τάξεων νηπιαγωγείων αόρατης παιδαγωγικής</a:t>
            </a:r>
            <a:endParaRPr lang="el-GR" sz="36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l-GR" altLang="en-US" sz="2200" dirty="0" smtClean="0"/>
              <a:t>Έμμεσος </a:t>
            </a:r>
            <a:r>
              <a:rPr lang="el-GR" altLang="en-US" sz="2200" dirty="0"/>
              <a:t>και όχι άμεσος έλεγχος της εκπαιδευτικού στο παιδί</a:t>
            </a:r>
          </a:p>
          <a:p>
            <a:pPr>
              <a:lnSpc>
                <a:spcPct val="80000"/>
              </a:lnSpc>
            </a:pPr>
            <a:r>
              <a:rPr lang="el-GR" altLang="en-US" sz="2200" dirty="0"/>
              <a:t>Η εκπαιδευτικός οργανώνει το πλαίσιο. Στη συνέχεια το παιδεί το αναδιοργανώνει και το διερευνά.</a:t>
            </a:r>
          </a:p>
          <a:p>
            <a:pPr>
              <a:lnSpc>
                <a:spcPct val="80000"/>
              </a:lnSpc>
            </a:pPr>
            <a:r>
              <a:rPr lang="el-GR" altLang="en-US" sz="2200" dirty="0"/>
              <a:t>Το παιδί έχει μεγάλη ελευθερία ως προς την επιλογή, οργάνωση και διαχείριση του χρόνου στις δραστηριότητές του.</a:t>
            </a:r>
          </a:p>
          <a:p>
            <a:pPr>
              <a:lnSpc>
                <a:spcPct val="80000"/>
              </a:lnSpc>
            </a:pPr>
            <a:r>
              <a:rPr lang="el-GR" altLang="en-US" sz="2200" dirty="0"/>
              <a:t>Το παιδί ρυθμίζει τις κινήσεις του και τις κοινωνικές του σχέσεις.</a:t>
            </a:r>
            <a:endParaRPr lang="en-US" altLang="en-US" sz="2200" dirty="0"/>
          </a:p>
          <a:p>
            <a:pPr>
              <a:lnSpc>
                <a:spcPct val="80000"/>
              </a:lnSpc>
            </a:pPr>
            <a:r>
              <a:rPr lang="el-GR" altLang="en-US" sz="2200" dirty="0"/>
              <a:t>Δεν δίνεται μεγάλη έμφαση στην κατάκτηση εξειδικευμένων δεξιοτήτων.</a:t>
            </a:r>
          </a:p>
          <a:p>
            <a:pPr>
              <a:lnSpc>
                <a:spcPct val="80000"/>
              </a:lnSpc>
            </a:pPr>
            <a:r>
              <a:rPr lang="el-GR" altLang="en-US" sz="2200" dirty="0"/>
              <a:t>Τα κριτήρια αξιολόγησης είναι πολλαπλά, διάχυτα και δεν είναι εύκολο να μεταφραστούν ποσοτικά</a:t>
            </a:r>
            <a:r>
              <a:rPr lang="el-GR" altLang="en-US" sz="2200" dirty="0" smtClean="0"/>
              <a:t>.</a:t>
            </a:r>
          </a:p>
          <a:p>
            <a:pPr>
              <a:lnSpc>
                <a:spcPct val="80000"/>
              </a:lnSpc>
            </a:pPr>
            <a:endParaRPr lang="el-GR" altLang="en-US" sz="2200" dirty="0"/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en-US" sz="2200" dirty="0" smtClean="0"/>
              <a:t>(</a:t>
            </a:r>
            <a:r>
              <a:rPr lang="en-US" altLang="en-US" sz="2200" dirty="0"/>
              <a:t>Bernstein</a:t>
            </a:r>
            <a:r>
              <a:rPr lang="el-GR" altLang="en-US" sz="2200" dirty="0"/>
              <a:t> 1975: 116 – μετάφραση Α. Βασιλοπούλου</a:t>
            </a:r>
            <a:r>
              <a:rPr lang="el-GR" altLang="en-US" sz="2200" dirty="0" smtClean="0"/>
              <a:t>).</a:t>
            </a:r>
            <a:endParaRPr lang="el-GR" altLang="en-US" sz="2200" dirty="0"/>
          </a:p>
        </p:txBody>
      </p:sp>
    </p:spTree>
    <p:extLst>
      <p:ext uri="{BB962C8B-B14F-4D97-AF65-F5344CB8AC3E}">
        <p14:creationId xmlns:p14="http://schemas.microsoft.com/office/powerpoint/2010/main" val="75859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altLang="en-US" sz="2800" b="1" dirty="0"/>
              <a:t>Αόρατη παιδαγωγική:</a:t>
            </a:r>
            <a:endParaRPr lang="el-GR" altLang="en-US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altLang="en-US" sz="2800" dirty="0"/>
              <a:t>Ασθενής</a:t>
            </a:r>
            <a:r>
              <a:rPr lang="el-GR" altLang="en-US" sz="2800" b="1" dirty="0"/>
              <a:t> </a:t>
            </a:r>
            <a:r>
              <a:rPr lang="el-GR" altLang="en-US" sz="2800" dirty="0"/>
              <a:t>ταξινόμηση </a:t>
            </a:r>
          </a:p>
          <a:p>
            <a:pPr marL="0" indent="0">
              <a:buNone/>
            </a:pPr>
            <a:r>
              <a:rPr lang="el-GR" altLang="en-US" sz="2800" dirty="0"/>
              <a:t>Τείνουν να αναμεταδίδουν «συγχωνευμένες δεξιότητες» και γνωστικά αντικείμενα</a:t>
            </a:r>
            <a:r>
              <a:rPr lang="el-GR" altLang="en-US" sz="28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altLang="en-US" sz="2800" dirty="0"/>
              <a:t>Ασθενής περιχάραξη</a:t>
            </a:r>
          </a:p>
          <a:p>
            <a:pPr marL="0" indent="0">
              <a:buNone/>
            </a:pPr>
            <a:r>
              <a:rPr lang="el-GR" altLang="en-US" sz="2800" dirty="0"/>
              <a:t>Άρρητες σχέσεις εξουσίας ανάμεσα σε μαθητές και εκπαιδευτικούς, οι μαθητές έχουν περισσότερη ελευθερία.</a:t>
            </a:r>
          </a:p>
          <a:p>
            <a:pPr marL="0" indent="0">
              <a:buNone/>
            </a:pPr>
            <a:r>
              <a:rPr lang="el-GR" altLang="en-US" sz="2800" dirty="0"/>
              <a:t>Γενικότερα: Ασαφείς κανόνες πολιτισμικής αναμετάδοσης στον δέκτη. Φαινομενικά ελάχιστος εξωτερικός καταναγκασμός.</a:t>
            </a:r>
            <a:r>
              <a:rPr lang="en-US" altLang="en-US" sz="2800" dirty="0"/>
              <a:t> (</a:t>
            </a:r>
            <a:r>
              <a:rPr lang="el-GR" altLang="en-US" sz="2800" dirty="0"/>
              <a:t>Βλ. όμως </a:t>
            </a:r>
            <a:r>
              <a:rPr lang="en-US" altLang="en-US" sz="2800" dirty="0" err="1"/>
              <a:t>Chouliaraki</a:t>
            </a:r>
            <a:r>
              <a:rPr lang="en-US" altLang="en-US" sz="2800" dirty="0"/>
              <a:t> 1996, 1998</a:t>
            </a:r>
            <a:r>
              <a:rPr lang="en-US" altLang="en-US" sz="2800" dirty="0" smtClean="0"/>
              <a:t>)</a:t>
            </a:r>
            <a:endParaRPr lang="el-G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30674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altLang="en-US" dirty="0" smtClean="0"/>
              <a:t>Ωστόσο</a:t>
            </a:r>
            <a:r>
              <a:rPr lang="el-GR" altLang="en-US" dirty="0"/>
              <a:t>, η σχέση ανάμεσα στους διδάσκοντες και τους διδασκόμενους είναι «εγγενώς ασυμμετρική» (</a:t>
            </a:r>
            <a:r>
              <a:rPr lang="de-DE" altLang="en-US" dirty="0"/>
              <a:t>Bernstein</a:t>
            </a:r>
            <a:r>
              <a:rPr lang="el-GR" altLang="en-US" dirty="0"/>
              <a:t> 1991β: 114</a:t>
            </a:r>
            <a:r>
              <a:rPr lang="el-GR" altLang="en-US" dirty="0" smtClean="0"/>
              <a:t>)</a:t>
            </a:r>
            <a:endParaRPr lang="el-GR" altLang="en-US" dirty="0"/>
          </a:p>
        </p:txBody>
      </p:sp>
    </p:spTree>
    <p:extLst>
      <p:ext uri="{BB962C8B-B14F-4D97-AF65-F5344CB8AC3E}">
        <p14:creationId xmlns:p14="http://schemas.microsoft.com/office/powerpoint/2010/main" val="403169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n-US" dirty="0"/>
              <a:t>Κριτική στην αόρατη παιδαγωγική</a:t>
            </a:r>
            <a:r>
              <a:rPr lang="el-GR" altLang="en-US" sz="3600" b="1" dirty="0"/>
              <a:t> 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altLang="en-US" dirty="0"/>
              <a:t>King (1979) </a:t>
            </a:r>
            <a:endParaRPr lang="el-GR" altLang="en-US" dirty="0"/>
          </a:p>
          <a:p>
            <a:r>
              <a:rPr lang="en-US" altLang="en-US" dirty="0" err="1"/>
              <a:t>Semel</a:t>
            </a:r>
            <a:r>
              <a:rPr lang="el-GR" altLang="en-US" dirty="0"/>
              <a:t> (1995) </a:t>
            </a:r>
          </a:p>
          <a:p>
            <a:r>
              <a:rPr lang="en-US" altLang="en-US" dirty="0" err="1"/>
              <a:t>Delpit</a:t>
            </a:r>
            <a:r>
              <a:rPr lang="el-GR" altLang="en-US" dirty="0"/>
              <a:t> (1995)</a:t>
            </a:r>
          </a:p>
        </p:txBody>
      </p:sp>
    </p:spTree>
    <p:extLst>
      <p:ext uri="{BB962C8B-B14F-4D97-AF65-F5344CB8AC3E}">
        <p14:creationId xmlns:p14="http://schemas.microsoft.com/office/powerpoint/2010/main" val="9364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</TotalTime>
  <Words>2419</Words>
  <Application>Microsoft Office PowerPoint</Application>
  <PresentationFormat>On-screen Show (4:3)</PresentationFormat>
  <Paragraphs>237</Paragraphs>
  <Slides>34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8" baseType="lpstr">
      <vt:lpstr>Arial</vt:lpstr>
      <vt:lpstr>Calibri</vt:lpstr>
      <vt:lpstr>Wingdings</vt:lpstr>
      <vt:lpstr>Θέμα του Office</vt:lpstr>
      <vt:lpstr>Οι κοινωνικές παράμετροι  της εκπαιδευτικής διαδικασίας </vt:lpstr>
      <vt:lpstr>Οι κοινωνικές παράμετροι  της εκπαιδευτικής διαδικασίας</vt:lpstr>
      <vt:lpstr>Ερωτήματα</vt:lpstr>
      <vt:lpstr>Basil Bernstein</vt:lpstr>
      <vt:lpstr>PowerPoint Presentation</vt:lpstr>
      <vt:lpstr>6 χαρακτηριστικά προοδευτικών τάξεων νηπιαγωγείων αόρατης παιδαγωγικής</vt:lpstr>
      <vt:lpstr>PowerPoint Presentation</vt:lpstr>
      <vt:lpstr>PowerPoint Presentation</vt:lpstr>
      <vt:lpstr>Κριτική στην αόρατη παιδαγωγική </vt:lpstr>
      <vt:lpstr>Chouliaraki, L. (1998) “Regulation in 'progressivist' pedagogic discourse: individualized teacher-pupil talk, Discourse &amp; Society, 9(1): 5-32.</vt:lpstr>
      <vt:lpstr>Κατά το πρώτο μισό του 20ου αιώνα,  ΗΠΑ και Βρετανία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Νorth Star Academy/NSA  (Newark, New Jersey, ΗΠΑ)</vt:lpstr>
      <vt:lpstr>Νorth Star Academy/NSA  (Newark, New Jersey, ΗΠΑ)</vt:lpstr>
      <vt:lpstr>Νorth Star Academy/NSA  (Newark, New Jersey, ΗΠΑ)</vt:lpstr>
      <vt:lpstr>Νorth Star Academy/NSA  (Newark, New Jersey, ΗΠΑ)</vt:lpstr>
      <vt:lpstr>PowerPoint Presentation</vt:lpstr>
      <vt:lpstr>Επιβολή της κουλτούρας της «λευκής μεσαίας τάξης»; (Horn 2006) ή «κώδικες της ενδυνάμωσης» (Delpit 1995); </vt:lpstr>
      <vt:lpstr>Παραδείγματα σχολείων όπου η αόρατη παιδαγωγική είχε θετικά αποτελέσματα σε μαθητές από μη προνομιούχα κοινωνικά στρώματα:</vt:lpstr>
      <vt:lpstr>Μικτή παιδαγωγική</vt:lpstr>
      <vt:lpstr>Κείμενα αναφοράς</vt:lpstr>
      <vt:lpstr>Βιβλιογραφία</vt:lpstr>
      <vt:lpstr>Τέλος Ενότητας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  <vt:lpstr>Σημείωμα Χρήσης Έργων Τρίτων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giannis</cp:lastModifiedBy>
  <cp:revision>206</cp:revision>
  <dcterms:created xsi:type="dcterms:W3CDTF">2012-09-06T09:03:05Z</dcterms:created>
  <dcterms:modified xsi:type="dcterms:W3CDTF">2015-11-02T16:28:39Z</dcterms:modified>
</cp:coreProperties>
</file>