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6" r:id="rId3"/>
    <p:sldId id="300" r:id="rId4"/>
    <p:sldId id="302" r:id="rId5"/>
    <p:sldId id="303" r:id="rId6"/>
    <p:sldId id="304" r:id="rId7"/>
    <p:sldId id="305" r:id="rId8"/>
    <p:sldId id="306" r:id="rId9"/>
    <p:sldId id="307" r:id="rId10"/>
    <p:sldId id="308" r:id="rId11"/>
    <p:sldId id="309" r:id="rId12"/>
    <p:sldId id="310" r:id="rId13"/>
    <p:sldId id="311" r:id="rId14"/>
    <p:sldId id="280" r:id="rId15"/>
    <p:sldId id="290" r:id="rId16"/>
    <p:sldId id="295" r:id="rId17"/>
    <p:sldId id="299" r:id="rId18"/>
    <p:sldId id="292" r:id="rId19"/>
    <p:sldId id="291" r:id="rId20"/>
    <p:sldId id="294" r:id="rId21"/>
    <p:sldId id="293"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300"/>
            <p14:sldId id="302"/>
            <p14:sldId id="303"/>
            <p14:sldId id="304"/>
            <p14:sldId id="305"/>
            <p14:sldId id="306"/>
            <p14:sldId id="307"/>
            <p14:sldId id="308"/>
            <p14:sldId id="309"/>
            <p14:sldId id="310"/>
            <p14:sldId id="311"/>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9309" autoAdjust="0"/>
  </p:normalViewPr>
  <p:slideViewPr>
    <p:cSldViewPr>
      <p:cViewPr varScale="1">
        <p:scale>
          <a:sx n="74" d="100"/>
          <a:sy n="74" d="100"/>
        </p:scale>
        <p:origin x="118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30/11/2015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έρευνα στη Διδακτική των Μαθηματικών</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έρευνα στη Διδακτική των Μαθηματικών</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έρευνα στη Διδακτική των Μαθηματικών</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έρευνα στη Διδακτική των Μαθηματικών</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t>Ποιοτική μεθοδολογία έρευνας στη Διδακτική των Μαθηματικών</a:t>
            </a: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smtClean="0">
                <a:solidFill>
                  <a:srgbClr val="5075BC"/>
                </a:solidFill>
                <a:latin typeface="+mj-lt"/>
                <a:ea typeface="+mj-ea"/>
                <a:cs typeface="+mj-cs"/>
              </a:rPr>
              <a:t>Ενότητα:</a:t>
            </a:r>
            <a:r>
              <a:rPr lang="en-US" sz="2800" dirty="0" smtClean="0">
                <a:solidFill>
                  <a:srgbClr val="5075BC"/>
                </a:solidFill>
                <a:latin typeface="+mj-lt"/>
                <a:ea typeface="+mj-ea"/>
                <a:cs typeface="+mj-cs"/>
              </a:rPr>
              <a:t> </a:t>
            </a:r>
            <a:r>
              <a:rPr lang="el-GR" sz="2800" dirty="0"/>
              <a:t>Ανάλυση λόγου και μαθηματική εκπαίδευση</a:t>
            </a:r>
          </a:p>
          <a:p>
            <a:endParaRPr lang="en-US" sz="2800" dirty="0"/>
          </a:p>
          <a:p>
            <a:r>
              <a:rPr lang="el-GR" sz="2800" dirty="0" err="1" smtClean="0"/>
              <a:t>Πόταρη</a:t>
            </a:r>
            <a:r>
              <a:rPr lang="el-GR" sz="2800" dirty="0" smtClean="0"/>
              <a:t> Δέσποινα, </a:t>
            </a:r>
            <a:r>
              <a:rPr lang="el-GR" sz="2800" dirty="0" err="1" smtClean="0"/>
              <a:t>Σακονίδης</a:t>
            </a:r>
            <a:r>
              <a:rPr lang="el-GR" sz="2800" dirty="0" smtClean="0"/>
              <a:t> Χαράλαμπος</a:t>
            </a:r>
          </a:p>
          <a:p>
            <a:r>
              <a:rPr lang="el-GR" sz="2800" dirty="0" smtClean="0"/>
              <a:t>Σχολή Θετικών επιστημών</a:t>
            </a:r>
          </a:p>
          <a:p>
            <a:r>
              <a:rPr lang="el-GR" sz="2800" dirty="0" smtClean="0"/>
              <a:t>Τμήμα Μαθηματικών</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Ανάλυση λόγου και μαθηματική εκπαίδευση </a:t>
            </a:r>
            <a:r>
              <a:rPr lang="el-GR" dirty="0" smtClean="0"/>
              <a:t>(3)</a:t>
            </a:r>
            <a:endParaRPr lang="el-GR" dirty="0"/>
          </a:p>
        </p:txBody>
      </p:sp>
      <p:sp>
        <p:nvSpPr>
          <p:cNvPr id="3" name="Θέση περιεχομένου 2"/>
          <p:cNvSpPr>
            <a:spLocks noGrp="1"/>
          </p:cNvSpPr>
          <p:nvPr>
            <p:ph idx="1"/>
          </p:nvPr>
        </p:nvSpPr>
        <p:spPr/>
        <p:txBody>
          <a:bodyPr>
            <a:normAutofit fontScale="92500"/>
          </a:bodyPr>
          <a:lstStyle/>
          <a:p>
            <a:r>
              <a:rPr lang="el-GR" i="1" dirty="0"/>
              <a:t>Πρακτικές μαθηματικού λόγου</a:t>
            </a:r>
            <a:r>
              <a:rPr lang="el-GR" dirty="0"/>
              <a:t>: </a:t>
            </a:r>
          </a:p>
          <a:p>
            <a:pPr lvl="1"/>
            <a:r>
              <a:rPr lang="el-GR" dirty="0"/>
              <a:t>Απόμακρη φωνή της αυθεντίας, </a:t>
            </a:r>
          </a:p>
          <a:p>
            <a:pPr lvl="1"/>
            <a:r>
              <a:rPr lang="el-GR" dirty="0"/>
              <a:t>Εκτεταμένη χρήση ονοματοποίησης (μετασχηματισμός διαδικασιών και ενεργειών σε αντικείμενα, επιτρέποντας στα τελευταία να εμφανίζονται σε θέση υποκειμένων, γινόμενα έτσι φορείς αιτιότητας και πρακτορείας, θολώνοντας έτσι την ανθρώπινη διαμεσολάβησης), </a:t>
            </a:r>
          </a:p>
          <a:p>
            <a:pPr lvl="1"/>
            <a:r>
              <a:rPr lang="el-GR" dirty="0"/>
              <a:t>Χρήση προστακτικής και συμπλεκτικών συνδέσμων</a:t>
            </a:r>
          </a:p>
          <a:p>
            <a:endParaRPr lang="el-GR" dirty="0"/>
          </a:p>
        </p:txBody>
      </p:sp>
    </p:spTree>
    <p:extLst>
      <p:ext uri="{BB962C8B-B14F-4D97-AF65-F5344CB8AC3E}">
        <p14:creationId xmlns:p14="http://schemas.microsoft.com/office/powerpoint/2010/main" val="332975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Ανάλυση λόγου και μαθηματική εκπαίδευση </a:t>
            </a:r>
            <a:r>
              <a:rPr lang="el-GR" dirty="0" smtClean="0"/>
              <a:t>(4)</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b="1" i="1" dirty="0" err="1" smtClean="0"/>
              <a:t>Μετα</a:t>
            </a:r>
            <a:r>
              <a:rPr lang="el-GR" b="1" i="1" dirty="0" smtClean="0"/>
              <a:t>-λόγος</a:t>
            </a:r>
            <a:endParaRPr lang="el-GR" b="1" i="1" dirty="0"/>
          </a:p>
          <a:p>
            <a:r>
              <a:rPr lang="el-GR" dirty="0"/>
              <a:t>Τα κείμενα φέρουν στοιχεία, σκοπός των οποίων είναι να δηλώσουν τη θέση του συγγραφέα έναντι άλλων μερών του κειμένου </a:t>
            </a:r>
          </a:p>
          <a:p>
            <a:r>
              <a:rPr lang="el-GR" dirty="0"/>
              <a:t>Η περίπτωση των </a:t>
            </a:r>
            <a:r>
              <a:rPr lang="el-GR" dirty="0" err="1"/>
              <a:t>hedges</a:t>
            </a:r>
            <a:r>
              <a:rPr lang="el-GR" dirty="0"/>
              <a:t> (‘μαλακτικά’ της βεβαιότητας ή ακρίβειας με την οποία αποτιμάται ένα γεγονός/ μια γνώση/ μια ιδέα</a:t>
            </a:r>
            <a:r>
              <a:rPr lang="el-GR" dirty="0" smtClean="0"/>
              <a:t>)</a:t>
            </a:r>
            <a:endParaRPr lang="el-GR" dirty="0"/>
          </a:p>
          <a:p>
            <a:r>
              <a:rPr lang="el-GR" dirty="0"/>
              <a:t>Διακρίνονται σε </a:t>
            </a:r>
            <a:r>
              <a:rPr lang="el-GR" dirty="0" smtClean="0"/>
              <a:t>«</a:t>
            </a:r>
            <a:r>
              <a:rPr lang="el-GR" dirty="0" err="1" smtClean="0"/>
              <a:t>προσεγγιστές</a:t>
            </a:r>
            <a:r>
              <a:rPr lang="el-GR" dirty="0" smtClean="0"/>
              <a:t>» </a:t>
            </a:r>
            <a:r>
              <a:rPr lang="el-GR" dirty="0" smtClean="0"/>
              <a:t>(</a:t>
            </a:r>
            <a:r>
              <a:rPr lang="el-GR" dirty="0" err="1" smtClean="0"/>
              <a:t>approximators</a:t>
            </a:r>
            <a:r>
              <a:rPr lang="el-GR" dirty="0"/>
              <a:t>) και </a:t>
            </a:r>
            <a:r>
              <a:rPr lang="el-GR" dirty="0" smtClean="0"/>
              <a:t>«ασπίδες</a:t>
            </a:r>
            <a:r>
              <a:rPr lang="el-GR" dirty="0" smtClean="0"/>
              <a:t>»</a:t>
            </a:r>
            <a:r>
              <a:rPr lang="el-GR" dirty="0" smtClean="0"/>
              <a:t> </a:t>
            </a:r>
            <a:r>
              <a:rPr lang="el-GR" dirty="0"/>
              <a:t>(</a:t>
            </a:r>
            <a:r>
              <a:rPr lang="el-GR" dirty="0" err="1"/>
              <a:t>shields</a:t>
            </a:r>
            <a:r>
              <a:rPr lang="el-GR" dirty="0"/>
              <a:t>) και μπορεί να βρίσκονται μέσα στην πρόταση ή εκτός αυτής, π.χ. «η πρόταση Ρ είναι ενδεχομένως αληθής</a:t>
            </a:r>
            <a:r>
              <a:rPr lang="el-GR" dirty="0" smtClean="0"/>
              <a:t>», </a:t>
            </a:r>
            <a:r>
              <a:rPr lang="el-GR" dirty="0"/>
              <a:t>« Η …. είναι περίπου αληθής» - συνδέεται με το βαθμό δέσμευσης με την πρόταση</a:t>
            </a:r>
          </a:p>
          <a:p>
            <a:endParaRPr lang="el-GR" dirty="0"/>
          </a:p>
        </p:txBody>
      </p:sp>
    </p:spTree>
    <p:extLst>
      <p:ext uri="{BB962C8B-B14F-4D97-AF65-F5344CB8AC3E}">
        <p14:creationId xmlns:p14="http://schemas.microsoft.com/office/powerpoint/2010/main" val="37089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Ανάλυση λόγου και μαθηματική εκπαίδευση </a:t>
            </a:r>
            <a:r>
              <a:rPr lang="el-GR" dirty="0" smtClean="0"/>
              <a:t>(5)</a:t>
            </a:r>
            <a:endParaRPr lang="el-GR" dirty="0"/>
          </a:p>
        </p:txBody>
      </p:sp>
      <p:sp>
        <p:nvSpPr>
          <p:cNvPr id="3" name="Θέση περιεχομένου 2"/>
          <p:cNvSpPr>
            <a:spLocks noGrp="1"/>
          </p:cNvSpPr>
          <p:nvPr>
            <p:ph idx="1"/>
          </p:nvPr>
        </p:nvSpPr>
        <p:spPr/>
        <p:txBody>
          <a:bodyPr>
            <a:normAutofit/>
          </a:bodyPr>
          <a:lstStyle/>
          <a:p>
            <a:r>
              <a:rPr lang="el-GR" b="1" i="1" dirty="0"/>
              <a:t>Χρονική </a:t>
            </a:r>
            <a:r>
              <a:rPr lang="el-GR" b="1" i="1" dirty="0" smtClean="0"/>
              <a:t>δομή</a:t>
            </a:r>
            <a:endParaRPr lang="el-GR" b="1" i="1" dirty="0"/>
          </a:p>
          <a:p>
            <a:r>
              <a:rPr lang="el-GR" dirty="0"/>
              <a:t>Τα μαθηματικά είναι άχρονα</a:t>
            </a:r>
            <a:r>
              <a:rPr lang="el-GR" dirty="0" smtClean="0"/>
              <a:t>.</a:t>
            </a:r>
            <a:endParaRPr lang="el-GR" dirty="0"/>
          </a:p>
          <a:p>
            <a:r>
              <a:rPr lang="el-GR" dirty="0"/>
              <a:t>Τα περισσότερα από τα </a:t>
            </a:r>
            <a:r>
              <a:rPr lang="el-GR" dirty="0" smtClean="0"/>
              <a:t>«συνδετικά» </a:t>
            </a:r>
            <a:r>
              <a:rPr lang="el-GR" dirty="0"/>
              <a:t>επιρρήματα που χρησιμοποιούμε στα μαθηματικά συνδέονται με το χρόνο: </a:t>
            </a:r>
            <a:r>
              <a:rPr lang="el-GR" dirty="0" smtClean="0"/>
              <a:t>«τότε», «εξ</a:t>
            </a:r>
            <a:r>
              <a:rPr lang="el-GR" dirty="0"/>
              <a:t>’ </a:t>
            </a:r>
            <a:r>
              <a:rPr lang="el-GR" dirty="0" smtClean="0"/>
              <a:t>ου», «από </a:t>
            </a:r>
            <a:r>
              <a:rPr lang="el-GR" dirty="0"/>
              <a:t>τότε </a:t>
            </a:r>
            <a:r>
              <a:rPr lang="el-GR" dirty="0" smtClean="0"/>
              <a:t>που»…, «όταν</a:t>
            </a:r>
            <a:r>
              <a:rPr lang="el-GR" dirty="0" smtClean="0"/>
              <a:t>»</a:t>
            </a:r>
            <a:r>
              <a:rPr lang="el-GR" dirty="0" smtClean="0"/>
              <a:t>.  </a:t>
            </a:r>
            <a:r>
              <a:rPr lang="el-GR" dirty="0"/>
              <a:t>Το ίδιο συμβαίνει και για κάποιους όρους κλειδιά για τα μαθηματικά: ποτέ, πάντοτε και  ποτέ.</a:t>
            </a:r>
          </a:p>
          <a:p>
            <a:endParaRPr lang="el-GR" dirty="0"/>
          </a:p>
        </p:txBody>
      </p:sp>
    </p:spTree>
    <p:extLst>
      <p:ext uri="{BB962C8B-B14F-4D97-AF65-F5344CB8AC3E}">
        <p14:creationId xmlns:p14="http://schemas.microsoft.com/office/powerpoint/2010/main" val="1275159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Ανάλυση λόγου και μαθηματική εκπαίδευση </a:t>
            </a:r>
            <a:r>
              <a:rPr lang="el-GR" dirty="0" smtClean="0"/>
              <a:t>(6)</a:t>
            </a:r>
            <a:endParaRPr lang="el-GR" dirty="0"/>
          </a:p>
        </p:txBody>
      </p:sp>
      <p:sp>
        <p:nvSpPr>
          <p:cNvPr id="3" name="Θέση περιεχομένου 2"/>
          <p:cNvSpPr>
            <a:spLocks noGrp="1"/>
          </p:cNvSpPr>
          <p:nvPr>
            <p:ph idx="1"/>
          </p:nvPr>
        </p:nvSpPr>
        <p:spPr/>
        <p:txBody>
          <a:bodyPr>
            <a:normAutofit fontScale="62500" lnSpcReduction="20000"/>
          </a:bodyPr>
          <a:lstStyle/>
          <a:p>
            <a:r>
              <a:rPr lang="en-US" dirty="0"/>
              <a:t>Η α</a:t>
            </a:r>
            <a:r>
              <a:rPr lang="en-US" dirty="0" err="1"/>
              <a:t>ντικ</a:t>
            </a:r>
            <a:r>
              <a:rPr lang="en-US" dirty="0"/>
              <a:t>ατάσταση της παρουσίας του συγγραφέα στα μαθηματικά κείμενα από  genre συμβάσεις χρήσης του ‘εμείς’ ή της παθητικής φωνής, αλληλεπιδρά με τον ‘αιώνιο’ ενεστώτα</a:t>
            </a:r>
            <a:r>
              <a:rPr lang="en-US" dirty="0" smtClean="0"/>
              <a:t>.</a:t>
            </a:r>
            <a:endParaRPr lang="en-US" dirty="0"/>
          </a:p>
          <a:p>
            <a:r>
              <a:rPr lang="en-US" dirty="0"/>
              <a:t>“An examination of the letter and the notebook reveals a more complex structure that a simple narrative.  The texts contain two distinct component texts: a mathematical text is embedded within a personal narrative.  The difference between the texts is indicated in the tense system, the choice of deictic reference and the forms of textual cohesion employed” (Solomon &amp; O’ Neil, 1998, page 216</a:t>
            </a:r>
            <a:r>
              <a:rPr lang="en-US" dirty="0" smtClean="0"/>
              <a:t>).</a:t>
            </a:r>
            <a:endParaRPr lang="en-US" dirty="0"/>
          </a:p>
          <a:p>
            <a:r>
              <a:rPr lang="en-US" dirty="0"/>
              <a:t>«(The  mathematical material) is in the </a:t>
            </a:r>
            <a:r>
              <a:rPr lang="en-US" dirty="0" err="1"/>
              <a:t>timless</a:t>
            </a:r>
            <a:r>
              <a:rPr lang="en-US" dirty="0"/>
              <a:t> present.  At the same time there is also in the mathematical sub-text a distinct form of cohesion: the temporal order in the narrative gives way to </a:t>
            </a:r>
            <a:r>
              <a:rPr lang="en-US" dirty="0" err="1"/>
              <a:t>alogical</a:t>
            </a:r>
            <a:r>
              <a:rPr lang="en-US" dirty="0"/>
              <a:t> order in the mathematics…. Mathematics </a:t>
            </a:r>
            <a:r>
              <a:rPr lang="en-US" dirty="0" err="1"/>
              <a:t>cannto</a:t>
            </a:r>
            <a:r>
              <a:rPr lang="en-US" dirty="0"/>
              <a:t> be narrative for it is structured around logical and temporal relations» (page 216-217)</a:t>
            </a:r>
          </a:p>
          <a:p>
            <a:endParaRPr lang="el-GR" dirty="0"/>
          </a:p>
        </p:txBody>
      </p:sp>
    </p:spTree>
    <p:extLst>
      <p:ext uri="{BB962C8B-B14F-4D97-AF65-F5344CB8AC3E}">
        <p14:creationId xmlns:p14="http://schemas.microsoft.com/office/powerpoint/2010/main" val="828710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n-US" dirty="0"/>
              <a:t>E</a:t>
            </a:r>
            <a:r>
              <a:rPr lang="el-GR" dirty="0" err="1" smtClean="0"/>
              <a:t>νότητας</a:t>
            </a:r>
            <a:endParaRPr lang="el-GR" dirty="0"/>
          </a:p>
        </p:txBody>
      </p:sp>
      <p:sp>
        <p:nvSpPr>
          <p:cNvPr id="8" name="Υπότιτλος 7"/>
          <p:cNvSpPr>
            <a:spLocks noGrp="1"/>
          </p:cNvSpPr>
          <p:nvPr>
            <p:ph type="subTitle" idx="1"/>
          </p:nvPr>
        </p:nvSpPr>
        <p:spPr/>
        <p:txBody>
          <a:bodyPr/>
          <a:lstStyle/>
          <a:p>
            <a:r>
              <a:rPr lang="el-GR" dirty="0"/>
              <a:t>Ανάλυση λόγου και μαθηματική εκπαίδευση</a:t>
            </a:r>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err="1" smtClean="0"/>
              <a:t>Πόταρη</a:t>
            </a:r>
            <a:r>
              <a:rPr lang="el-GR" sz="2000" dirty="0" smtClean="0"/>
              <a:t> </a:t>
            </a:r>
            <a:r>
              <a:rPr lang="el-GR" sz="2000" dirty="0"/>
              <a:t>Δέσποινα, </a:t>
            </a:r>
            <a:r>
              <a:rPr lang="el-GR" sz="2000" dirty="0" err="1" smtClean="0"/>
              <a:t>Σακονίδης</a:t>
            </a:r>
            <a:r>
              <a:rPr lang="el-GR" sz="2000" dirty="0" smtClean="0"/>
              <a:t> Χαράλαμπος. «Ανάλυση λόγου </a:t>
            </a:r>
            <a:r>
              <a:rPr lang="el-GR" sz="2000" smtClean="0"/>
              <a:t>και μαθηματική </a:t>
            </a:r>
            <a:r>
              <a:rPr lang="el-GR" sz="2000" dirty="0" smtClean="0"/>
              <a:t>εκπαίδευση».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US" sz="2000" dirty="0"/>
              <a:t>http://opencourses.uoa.gr/courses/MATH17/</a:t>
            </a:r>
            <a:r>
              <a:rPr lang="el-GR" sz="2000" dirty="0" smtClean="0"/>
              <a:t>.</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r>
              <a:rPr lang="el-GR" dirty="0"/>
              <a:t>Ανάλυση λόγου και μαθηματική εκπαίδευση</a:t>
            </a:r>
          </a:p>
        </p:txBody>
      </p:sp>
      <p:sp>
        <p:nvSpPr>
          <p:cNvPr id="5" name="Υπότιτλος 4"/>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Γλώσσα και </a:t>
            </a:r>
            <a:r>
              <a:rPr lang="el-GR" dirty="0" smtClean="0"/>
              <a:t>Λόγος (1)</a:t>
            </a:r>
            <a:endParaRPr lang="el-GR" dirty="0"/>
          </a:p>
        </p:txBody>
      </p:sp>
      <p:sp>
        <p:nvSpPr>
          <p:cNvPr id="3" name="Θέση περιεχομένου 2"/>
          <p:cNvSpPr>
            <a:spLocks noGrp="1"/>
          </p:cNvSpPr>
          <p:nvPr>
            <p:ph idx="1"/>
          </p:nvPr>
        </p:nvSpPr>
        <p:spPr>
          <a:xfrm>
            <a:off x="464156" y="1556793"/>
            <a:ext cx="8229600" cy="1080120"/>
          </a:xfrm>
        </p:spPr>
        <p:txBody>
          <a:bodyPr/>
          <a:lstStyle/>
          <a:p>
            <a:r>
              <a:rPr lang="el-GR" dirty="0"/>
              <a:t>Γλώσσα: </a:t>
            </a:r>
            <a:r>
              <a:rPr lang="el-GR" b="1" dirty="0"/>
              <a:t>συντακτικό, σημασιολογικό </a:t>
            </a:r>
            <a:r>
              <a:rPr lang="el-GR" dirty="0"/>
              <a:t>&amp; </a:t>
            </a:r>
            <a:r>
              <a:rPr lang="el-GR" b="1" dirty="0"/>
              <a:t>πραγματολογικό </a:t>
            </a:r>
            <a:r>
              <a:rPr lang="el-GR" b="1" dirty="0" smtClean="0"/>
              <a:t>επίπεδο</a:t>
            </a:r>
            <a:endParaRPr lang="el-GR" b="1" dirty="0"/>
          </a:p>
        </p:txBody>
      </p:sp>
      <p:sp>
        <p:nvSpPr>
          <p:cNvPr id="4" name="TextBox 3"/>
          <p:cNvSpPr txBox="1"/>
          <p:nvPr/>
        </p:nvSpPr>
        <p:spPr>
          <a:xfrm>
            <a:off x="992645" y="3068960"/>
            <a:ext cx="3096344" cy="504056"/>
          </a:xfrm>
          <a:prstGeom prst="rect">
            <a:avLst/>
          </a:prstGeom>
        </p:spPr>
        <p:txBody>
          <a:bodyPr vert="horz" wrap="square" lIns="91440" tIns="45720" rIns="91440" bIns="45720" rtlCol="0" anchor="ctr">
            <a:noAutofit/>
          </a:bodyPr>
          <a:lstStyle/>
          <a:p>
            <a:pPr algn="ctr"/>
            <a:r>
              <a:rPr lang="el-GR" sz="2000" dirty="0"/>
              <a:t>συντακτικό, σημασιολογικό </a:t>
            </a:r>
            <a:endParaRPr lang="el-GR" sz="2000" dirty="0" smtClean="0"/>
          </a:p>
        </p:txBody>
      </p:sp>
      <p:sp>
        <p:nvSpPr>
          <p:cNvPr id="5" name="Βέλος προς τα κάτω 4"/>
          <p:cNvSpPr/>
          <p:nvPr/>
        </p:nvSpPr>
        <p:spPr>
          <a:xfrm>
            <a:off x="2396801" y="3573016"/>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992645" y="4005064"/>
            <a:ext cx="3096344" cy="504056"/>
          </a:xfrm>
          <a:prstGeom prst="rect">
            <a:avLst/>
          </a:prstGeom>
        </p:spPr>
        <p:txBody>
          <a:bodyPr vert="horz" wrap="square" lIns="91440" tIns="45720" rIns="91440" bIns="45720" rtlCol="0" anchor="ctr">
            <a:noAutofit/>
          </a:bodyPr>
          <a:lstStyle/>
          <a:p>
            <a:pPr algn="ctr"/>
            <a:r>
              <a:rPr lang="el-GR" sz="2000" dirty="0" smtClean="0"/>
              <a:t>επίπεδο πρότασης</a:t>
            </a:r>
          </a:p>
        </p:txBody>
      </p:sp>
      <p:sp>
        <p:nvSpPr>
          <p:cNvPr id="7" name="TextBox 6"/>
          <p:cNvSpPr txBox="1"/>
          <p:nvPr/>
        </p:nvSpPr>
        <p:spPr>
          <a:xfrm>
            <a:off x="5063886" y="3068960"/>
            <a:ext cx="3096344" cy="504056"/>
          </a:xfrm>
          <a:prstGeom prst="rect">
            <a:avLst/>
          </a:prstGeom>
        </p:spPr>
        <p:txBody>
          <a:bodyPr vert="horz" wrap="square" lIns="91440" tIns="45720" rIns="91440" bIns="45720" rtlCol="0" anchor="ctr">
            <a:noAutofit/>
          </a:bodyPr>
          <a:lstStyle/>
          <a:p>
            <a:pPr algn="ctr"/>
            <a:r>
              <a:rPr lang="el-GR" sz="2000" dirty="0" smtClean="0"/>
              <a:t>πραγματολογικό</a:t>
            </a:r>
          </a:p>
        </p:txBody>
      </p:sp>
      <p:sp>
        <p:nvSpPr>
          <p:cNvPr id="8" name="Βέλος προς τα κάτω 7"/>
          <p:cNvSpPr/>
          <p:nvPr/>
        </p:nvSpPr>
        <p:spPr>
          <a:xfrm>
            <a:off x="6468042" y="3573016"/>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5063886" y="4005063"/>
            <a:ext cx="3096344" cy="504056"/>
          </a:xfrm>
          <a:prstGeom prst="rect">
            <a:avLst/>
          </a:prstGeom>
        </p:spPr>
        <p:txBody>
          <a:bodyPr vert="horz" wrap="square" lIns="91440" tIns="45720" rIns="91440" bIns="45720" rtlCol="0" anchor="ctr">
            <a:noAutofit/>
          </a:bodyPr>
          <a:lstStyle/>
          <a:p>
            <a:pPr algn="ctr"/>
            <a:r>
              <a:rPr lang="el-GR" sz="2000" dirty="0" smtClean="0"/>
              <a:t>πέρα από την πρόταση</a:t>
            </a:r>
          </a:p>
        </p:txBody>
      </p:sp>
      <p:sp>
        <p:nvSpPr>
          <p:cNvPr id="10" name="TextBox 9"/>
          <p:cNvSpPr txBox="1"/>
          <p:nvPr/>
        </p:nvSpPr>
        <p:spPr>
          <a:xfrm>
            <a:off x="5063886" y="4923965"/>
            <a:ext cx="3096344" cy="504056"/>
          </a:xfrm>
          <a:prstGeom prst="rect">
            <a:avLst/>
          </a:prstGeom>
        </p:spPr>
        <p:txBody>
          <a:bodyPr vert="horz" wrap="square" lIns="91440" tIns="45720" rIns="91440" bIns="45720" rtlCol="0" anchor="ctr">
            <a:noAutofit/>
          </a:bodyPr>
          <a:lstStyle/>
          <a:p>
            <a:pPr algn="ctr"/>
            <a:r>
              <a:rPr lang="el-GR" sz="2000" dirty="0" smtClean="0"/>
              <a:t>ανάλυση λόγου</a:t>
            </a:r>
          </a:p>
        </p:txBody>
      </p:sp>
      <p:sp>
        <p:nvSpPr>
          <p:cNvPr id="11" name="Καμπύλο δεξιό βέλος 10"/>
          <p:cNvSpPr/>
          <p:nvPr/>
        </p:nvSpPr>
        <p:spPr>
          <a:xfrm>
            <a:off x="6414036" y="4509119"/>
            <a:ext cx="396044" cy="43204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4083805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Γλώσσα και </a:t>
            </a:r>
            <a:r>
              <a:rPr lang="el-GR" dirty="0" smtClean="0"/>
              <a:t>Λόγος (2)</a:t>
            </a:r>
            <a:endParaRPr lang="el-GR" dirty="0"/>
          </a:p>
        </p:txBody>
      </p:sp>
      <p:sp>
        <p:nvSpPr>
          <p:cNvPr id="3" name="Θέση περιεχομένου 2"/>
          <p:cNvSpPr>
            <a:spLocks noGrp="1"/>
          </p:cNvSpPr>
          <p:nvPr>
            <p:ph idx="1"/>
          </p:nvPr>
        </p:nvSpPr>
        <p:spPr>
          <a:xfrm>
            <a:off x="464156" y="1556792"/>
            <a:ext cx="8229600" cy="4896543"/>
          </a:xfrm>
        </p:spPr>
        <p:txBody>
          <a:bodyPr>
            <a:normAutofit fontScale="85000" lnSpcReduction="20000"/>
          </a:bodyPr>
          <a:lstStyle/>
          <a:p>
            <a:r>
              <a:rPr lang="el-GR" dirty="0"/>
              <a:t>Γλώσσα και μαθηματικά ως κοινωνικές πρακτικές</a:t>
            </a:r>
          </a:p>
          <a:p>
            <a:pPr lvl="1"/>
            <a:r>
              <a:rPr lang="el-GR" dirty="0"/>
              <a:t>Η  γλώσσα δεν είναι απαλλαγμένη αξιών, ιδεολογικών προσανατολισμών και </a:t>
            </a:r>
            <a:r>
              <a:rPr lang="el-GR" dirty="0" err="1"/>
              <a:t>κοινωνικο</a:t>
            </a:r>
            <a:r>
              <a:rPr lang="el-GR" dirty="0"/>
              <a:t>-πολιτισμικών αποχρώσεων</a:t>
            </a:r>
          </a:p>
          <a:p>
            <a:pPr lvl="1"/>
            <a:r>
              <a:rPr lang="el-GR" dirty="0"/>
              <a:t>Οι γλωσσικές φόρμες </a:t>
            </a:r>
            <a:r>
              <a:rPr lang="el-GR" dirty="0" err="1"/>
              <a:t>νοηματοδούνται</a:t>
            </a:r>
            <a:r>
              <a:rPr lang="el-GR" dirty="0"/>
              <a:t> σε συγκεκριμένα </a:t>
            </a:r>
            <a:r>
              <a:rPr lang="el-GR" dirty="0" smtClean="0"/>
              <a:t>συν-κείμενα</a:t>
            </a:r>
            <a:endParaRPr lang="el-GR" dirty="0"/>
          </a:p>
          <a:p>
            <a:r>
              <a:rPr lang="el-GR" dirty="0"/>
              <a:t>Λόγος και κείμενο</a:t>
            </a:r>
          </a:p>
          <a:p>
            <a:pPr lvl="1"/>
            <a:r>
              <a:rPr lang="el-GR" dirty="0"/>
              <a:t>Γλωσσικές και μη γλωσσικές φόρμες</a:t>
            </a:r>
          </a:p>
          <a:p>
            <a:pPr lvl="1"/>
            <a:r>
              <a:rPr lang="el-GR" dirty="0"/>
              <a:t>Γλώσσα, συμπεριφορές, δράσεις, εργαλεία, </a:t>
            </a:r>
            <a:r>
              <a:rPr lang="el-GR" dirty="0" smtClean="0"/>
              <a:t>κτλ. </a:t>
            </a:r>
            <a:r>
              <a:rPr lang="el-GR" dirty="0"/>
              <a:t>βοηθούν στην αναγνώριση του συνόλου των πρακτικών στις οποίες ανήκει το άτομο, δηλαδή, του λόγου που το χαρακτηρίζει</a:t>
            </a:r>
          </a:p>
          <a:p>
            <a:pPr lvl="1"/>
            <a:r>
              <a:rPr lang="el-GR" dirty="0"/>
              <a:t>Ένας λόγος </a:t>
            </a:r>
            <a:r>
              <a:rPr lang="el-GR" dirty="0" err="1"/>
              <a:t>νοηματοδοτείται</a:t>
            </a:r>
            <a:r>
              <a:rPr lang="el-GR" dirty="0"/>
              <a:t> μέσα από την αναπαραγωγή και το μετασχηματισμό του</a:t>
            </a:r>
          </a:p>
        </p:txBody>
      </p:sp>
    </p:spTree>
    <p:extLst>
      <p:ext uri="{BB962C8B-B14F-4D97-AF65-F5344CB8AC3E}">
        <p14:creationId xmlns:p14="http://schemas.microsoft.com/office/powerpoint/2010/main" val="450595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Λόγος</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a:t>(συνέχεια)</a:t>
            </a:r>
          </a:p>
          <a:p>
            <a:r>
              <a:rPr lang="el-GR" dirty="0"/>
              <a:t>Οι λόγοι δεν είναι ανεξάρτητοι και σταθεροί, επικαλύπτονται, αμφισβητούντα και </a:t>
            </a:r>
            <a:r>
              <a:rPr lang="el-GR" dirty="0" smtClean="0"/>
              <a:t>αλλάζουν</a:t>
            </a:r>
            <a:endParaRPr lang="el-GR" dirty="0"/>
          </a:p>
          <a:p>
            <a:r>
              <a:rPr lang="el-GR" dirty="0"/>
              <a:t>Ένα κείμενο (</a:t>
            </a:r>
            <a:r>
              <a:rPr lang="el-GR" dirty="0" err="1"/>
              <a:t>text</a:t>
            </a:r>
            <a:r>
              <a:rPr lang="el-GR" dirty="0"/>
              <a:t>) αποτελεί μέρος ενός ή πολλών λόγων, έχει ιστορία και συνιστά ένα τεχνούργημα – δεν είναι, λοιπόν, </a:t>
            </a:r>
            <a:r>
              <a:rPr lang="el-GR" dirty="0" smtClean="0"/>
              <a:t>ουδέτερο</a:t>
            </a:r>
            <a:endParaRPr lang="el-GR" dirty="0"/>
          </a:p>
          <a:p>
            <a:r>
              <a:rPr lang="el-GR" dirty="0"/>
              <a:t>Συγκροτώντας ένα κείμενο, ο συγγραφέας προβαίνει σε συνειδητές ή ασυνείδητες επιλογές, δομώντας, έτσι, </a:t>
            </a:r>
            <a:r>
              <a:rPr lang="el-GR" dirty="0" smtClean="0"/>
              <a:t>σχέσεις</a:t>
            </a:r>
            <a:endParaRPr lang="el-GR" dirty="0"/>
          </a:p>
          <a:p>
            <a:r>
              <a:rPr lang="el-GR" dirty="0" smtClean="0"/>
              <a:t>Μια </a:t>
            </a:r>
            <a:r>
              <a:rPr lang="el-GR" dirty="0"/>
              <a:t>λεπτομερής ανάλυση ενός κειμένου σε αυτήν την  προοπτική προσφέρει έναν τρόπο μελέτης του πώς το κείμενο τοποθετεί (</a:t>
            </a:r>
            <a:r>
              <a:rPr lang="el-GR" dirty="0" err="1"/>
              <a:t>position</a:t>
            </a:r>
            <a:r>
              <a:rPr lang="el-GR" dirty="0"/>
              <a:t>) τους χρήστες του και, κατά συνέπεια, σε ένα </a:t>
            </a:r>
            <a:r>
              <a:rPr lang="el-GR" dirty="0" err="1"/>
              <a:t>μακρο</a:t>
            </a:r>
            <a:r>
              <a:rPr lang="el-GR" dirty="0"/>
              <a:t>-επίπεδο, πως αναπαράγει ή παράγει τις κοινωνικές πρακτικές</a:t>
            </a:r>
          </a:p>
          <a:p>
            <a:endParaRPr lang="el-GR" dirty="0"/>
          </a:p>
        </p:txBody>
      </p:sp>
    </p:spTree>
    <p:extLst>
      <p:ext uri="{BB962C8B-B14F-4D97-AF65-F5344CB8AC3E}">
        <p14:creationId xmlns:p14="http://schemas.microsoft.com/office/powerpoint/2010/main" val="23834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Ανάλυση λόγου: ένα παράδειγμα</a:t>
            </a: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a:t>Ο </a:t>
            </a:r>
            <a:r>
              <a:rPr lang="el-GR" dirty="0" err="1"/>
              <a:t>Gee</a:t>
            </a:r>
            <a:r>
              <a:rPr lang="el-GR" dirty="0"/>
              <a:t> (2005) προτείνει την ανάλυση των χαρακτηριστικών του λόγου σε δυο επίπεδα:</a:t>
            </a:r>
          </a:p>
          <a:p>
            <a:r>
              <a:rPr lang="el-GR" dirty="0"/>
              <a:t>«</a:t>
            </a:r>
            <a:r>
              <a:rPr lang="el-GR" dirty="0" smtClean="0"/>
              <a:t>Φόρμα-λειτουργία</a:t>
            </a:r>
            <a:r>
              <a:rPr lang="el-GR" dirty="0"/>
              <a:t>»: επιτρέπει την εστίαση στα νοήματα που ‘</a:t>
            </a:r>
            <a:r>
              <a:rPr lang="el-GR" dirty="0" err="1"/>
              <a:t>επικοινωνούνται</a:t>
            </a:r>
            <a:r>
              <a:rPr lang="el-GR" dirty="0"/>
              <a:t>’ από συγκεκριμένα </a:t>
            </a:r>
            <a:r>
              <a:rPr lang="el-GR" dirty="0" err="1"/>
              <a:t>κειμενικά</a:t>
            </a:r>
            <a:r>
              <a:rPr lang="el-GR" dirty="0"/>
              <a:t> χαρακτηριστικά (</a:t>
            </a:r>
            <a:r>
              <a:rPr lang="el-GR" dirty="0" err="1"/>
              <a:t>layout</a:t>
            </a:r>
            <a:r>
              <a:rPr lang="el-GR" dirty="0"/>
              <a:t>, επανάληψη, </a:t>
            </a:r>
            <a:r>
              <a:rPr lang="el-GR" dirty="0" err="1"/>
              <a:t>ονοματοδοσία</a:t>
            </a:r>
            <a:r>
              <a:rPr lang="el-GR" dirty="0"/>
              <a:t>, </a:t>
            </a:r>
            <a:r>
              <a:rPr lang="el-GR" dirty="0" err="1"/>
              <a:t>κτλ</a:t>
            </a:r>
            <a:endParaRPr lang="el-GR" dirty="0"/>
          </a:p>
          <a:p>
            <a:r>
              <a:rPr lang="el-GR" dirty="0"/>
              <a:t>«</a:t>
            </a:r>
            <a:r>
              <a:rPr lang="el-GR" dirty="0" smtClean="0"/>
              <a:t>Γλώσσα – συν-κείμενο</a:t>
            </a:r>
            <a:r>
              <a:rPr lang="el-GR" dirty="0"/>
              <a:t>»: καθιστά δυνατή τη μελέτη συγκεκριμένων νοημάτων που διάφορες γλωσσικές φόρμες προσλαμβάνουν, όταν χρησιμοποιούνται σε συγκεκριμένα πλαίσια / συν-κείμενα (‘</a:t>
            </a:r>
            <a:r>
              <a:rPr lang="el-GR" dirty="0" err="1"/>
              <a:t>situated</a:t>
            </a:r>
            <a:r>
              <a:rPr lang="el-GR" dirty="0"/>
              <a:t> </a:t>
            </a:r>
            <a:r>
              <a:rPr lang="el-GR" dirty="0" err="1"/>
              <a:t>meaning</a:t>
            </a:r>
            <a:r>
              <a:rPr lang="el-GR" dirty="0"/>
              <a:t>’)</a:t>
            </a:r>
          </a:p>
          <a:p>
            <a:r>
              <a:rPr lang="el-GR" dirty="0"/>
              <a:t>Επιπλέον, εισάγει την έννοια των ‘επτά δομικών έργων’, τα οποία προσφέρουν ένα συστηματικό τρόπο διερεύνησης των </a:t>
            </a:r>
            <a:r>
              <a:rPr lang="el-GR" dirty="0" err="1"/>
              <a:t>κειμενικών</a:t>
            </a:r>
            <a:r>
              <a:rPr lang="el-GR" dirty="0"/>
              <a:t> χαρακτηριστικών που προσδίδουν νόημα σε ένα κείμενο):</a:t>
            </a:r>
          </a:p>
          <a:p>
            <a:r>
              <a:rPr lang="el-GR" dirty="0"/>
              <a:t>Δραστηριότητες, ταυτότητες, σχέσεις, συστήματα σημείων &amp; φόρμες γνώσης, status, σημαντικότητα και σύνδεση</a:t>
            </a:r>
          </a:p>
          <a:p>
            <a:endParaRPr lang="el-GR" dirty="0"/>
          </a:p>
        </p:txBody>
      </p:sp>
    </p:spTree>
    <p:extLst>
      <p:ext uri="{BB962C8B-B14F-4D97-AF65-F5344CB8AC3E}">
        <p14:creationId xmlns:p14="http://schemas.microsoft.com/office/powerpoint/2010/main" val="3651395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Κριτική ανάλυση λόγου</a:t>
            </a:r>
          </a:p>
        </p:txBody>
      </p:sp>
      <p:sp>
        <p:nvSpPr>
          <p:cNvPr id="3" name="Θέση περιεχομένου 2"/>
          <p:cNvSpPr>
            <a:spLocks noGrp="1"/>
          </p:cNvSpPr>
          <p:nvPr>
            <p:ph idx="1"/>
          </p:nvPr>
        </p:nvSpPr>
        <p:spPr/>
        <p:txBody>
          <a:bodyPr>
            <a:noAutofit/>
          </a:bodyPr>
          <a:lstStyle/>
          <a:p>
            <a:r>
              <a:rPr lang="el-GR" sz="1900" dirty="0"/>
              <a:t>Προσπάθεια σύνδεσης γλώσσας και κοινωνικής θεωρίας (</a:t>
            </a:r>
            <a:r>
              <a:rPr lang="el-GR" sz="1900" dirty="0" err="1"/>
              <a:t>Fairclough</a:t>
            </a:r>
            <a:r>
              <a:rPr lang="el-GR" sz="1900" dirty="0"/>
              <a:t>, 1992</a:t>
            </a:r>
            <a:r>
              <a:rPr lang="el-GR" sz="1900" dirty="0" smtClean="0"/>
              <a:t>).</a:t>
            </a:r>
            <a:endParaRPr lang="el-GR" sz="1900" dirty="0"/>
          </a:p>
          <a:p>
            <a:r>
              <a:rPr lang="el-GR" sz="1900" i="1" dirty="0"/>
              <a:t>Λόγος</a:t>
            </a:r>
            <a:r>
              <a:rPr lang="el-GR" sz="1900" dirty="0"/>
              <a:t>: τρόπος ενέργειας / δράσης, στο πλαίσιο της οποίας οι άνθρωποι δρουν στον κόσμο και ο ένας σε σχέση με τον άλλο + </a:t>
            </a:r>
            <a:r>
              <a:rPr lang="el-GR" sz="1900" dirty="0" err="1"/>
              <a:t>mode</a:t>
            </a:r>
            <a:r>
              <a:rPr lang="el-GR" sz="1900" dirty="0"/>
              <a:t> αναπαράστασης</a:t>
            </a:r>
            <a:r>
              <a:rPr lang="el-GR" sz="1900" dirty="0" smtClean="0"/>
              <a:t>.</a:t>
            </a:r>
            <a:endParaRPr lang="el-GR" sz="1900" dirty="0"/>
          </a:p>
          <a:p>
            <a:r>
              <a:rPr lang="el-GR" sz="1900" dirty="0"/>
              <a:t>Πρόταση: </a:t>
            </a:r>
            <a:r>
              <a:rPr lang="el-GR" sz="1900" dirty="0" smtClean="0"/>
              <a:t>τρισδιάστατο </a:t>
            </a:r>
            <a:r>
              <a:rPr lang="el-GR" sz="1900" dirty="0"/>
              <a:t>πλαίσιο για την κατανόηση και ανάλυση του λόγου</a:t>
            </a:r>
          </a:p>
          <a:p>
            <a:r>
              <a:rPr lang="el-GR" sz="1900" b="1" dirty="0"/>
              <a:t>1η διάσταση</a:t>
            </a:r>
            <a:r>
              <a:rPr lang="el-GR" sz="1900" dirty="0"/>
              <a:t>: ο λόγος – ως – κείμενο (γλωσσικά χαρακτηριστικά οργάνωση συγκεκριμένων στιγμών λόγου) – </a:t>
            </a:r>
            <a:r>
              <a:rPr lang="el-GR" sz="1900" dirty="0" err="1"/>
              <a:t>Halliday</a:t>
            </a:r>
            <a:r>
              <a:rPr lang="el-GR" sz="1900" dirty="0"/>
              <a:t>: λεξιλόγιο, γραμματική, σαφήνεια και </a:t>
            </a:r>
            <a:r>
              <a:rPr lang="el-GR" sz="1900" dirty="0" err="1"/>
              <a:t>κειμενική</a:t>
            </a:r>
            <a:r>
              <a:rPr lang="el-GR" sz="1900" dirty="0"/>
              <a:t> δομή</a:t>
            </a:r>
          </a:p>
          <a:p>
            <a:r>
              <a:rPr lang="el-GR" sz="1900" b="1" dirty="0"/>
              <a:t>2η διάσταση</a:t>
            </a:r>
            <a:r>
              <a:rPr lang="el-GR" sz="1900" dirty="0"/>
              <a:t>: ο λόγος ως πρακτική λόγου (</a:t>
            </a:r>
            <a:r>
              <a:rPr lang="el-GR" sz="1900" dirty="0" err="1"/>
              <a:t>discourse-as-discursive-practice</a:t>
            </a:r>
            <a:r>
              <a:rPr lang="el-GR" sz="1900" dirty="0"/>
              <a:t>) (ως κάτι που παράγεται, κατανέμεται και ‘καταναλώνεται’ στην κοινωνία – </a:t>
            </a:r>
            <a:r>
              <a:rPr lang="el-GR" sz="1900" dirty="0" err="1"/>
              <a:t>force</a:t>
            </a:r>
            <a:r>
              <a:rPr lang="el-GR" sz="1900" dirty="0"/>
              <a:t>, </a:t>
            </a:r>
            <a:r>
              <a:rPr lang="el-GR" sz="1900" dirty="0" err="1"/>
              <a:t>coherence</a:t>
            </a:r>
            <a:r>
              <a:rPr lang="el-GR" sz="1900" dirty="0"/>
              <a:t>, </a:t>
            </a:r>
            <a:r>
              <a:rPr lang="el-GR" sz="1900" dirty="0" err="1"/>
              <a:t>intertextuality</a:t>
            </a:r>
            <a:r>
              <a:rPr lang="el-GR" sz="1900" dirty="0"/>
              <a:t>/ ισχύς, σαφήνεια, </a:t>
            </a:r>
            <a:r>
              <a:rPr lang="el-GR" sz="1900" dirty="0" err="1"/>
              <a:t>ενδο-κειμενικότητα</a:t>
            </a:r>
            <a:r>
              <a:rPr lang="el-GR" sz="1900" dirty="0"/>
              <a:t>)</a:t>
            </a:r>
          </a:p>
          <a:p>
            <a:r>
              <a:rPr lang="el-GR" sz="1900" b="1" dirty="0"/>
              <a:t>3η διάσταση</a:t>
            </a:r>
            <a:r>
              <a:rPr lang="el-GR" sz="1900" dirty="0"/>
              <a:t>: ο λόγος ως κοινωνική πρακτική (έννοιες ιδεολογίας/ιδεολογικές υποθέσεις και ηγεμονίας/ εξουσία που ασκείται μέσω συμμαχιών και συνενώσεων)</a:t>
            </a:r>
          </a:p>
          <a:p>
            <a:endParaRPr lang="el-GR" sz="1900" dirty="0"/>
          </a:p>
        </p:txBody>
      </p:sp>
    </p:spTree>
    <p:extLst>
      <p:ext uri="{BB962C8B-B14F-4D97-AF65-F5344CB8AC3E}">
        <p14:creationId xmlns:p14="http://schemas.microsoft.com/office/powerpoint/2010/main" val="1076158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Ανάλυση λόγου και μαθηματική </a:t>
            </a:r>
            <a:r>
              <a:rPr lang="el-GR" dirty="0" smtClean="0"/>
              <a:t>εκπαίδευση (1)</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a:t>Μα</a:t>
            </a:r>
            <a:r>
              <a:rPr lang="en-US" dirty="0" err="1"/>
              <a:t>θημ</a:t>
            </a:r>
            <a:r>
              <a:rPr lang="en-US" dirty="0"/>
              <a:t>ατικός λόγος: φωνή, μετα-λόγος και χρονική </a:t>
            </a:r>
            <a:r>
              <a:rPr lang="en-US" dirty="0" smtClean="0"/>
              <a:t>δομή</a:t>
            </a:r>
            <a:endParaRPr lang="en-US" dirty="0"/>
          </a:p>
          <a:p>
            <a:r>
              <a:rPr lang="en-US" dirty="0" err="1"/>
              <a:t>Φωνή</a:t>
            </a:r>
            <a:r>
              <a:rPr lang="en-US" dirty="0"/>
              <a:t> (ανα</a:t>
            </a:r>
            <a:r>
              <a:rPr lang="en-US" dirty="0" err="1"/>
              <a:t>φορά</a:t>
            </a:r>
            <a:r>
              <a:rPr lang="en-US" dirty="0"/>
              <a:t>, μα</a:t>
            </a:r>
            <a:r>
              <a:rPr lang="en-US" dirty="0" err="1"/>
              <a:t>θημ</a:t>
            </a:r>
            <a:r>
              <a:rPr lang="en-US" dirty="0"/>
              <a:t>ατική </a:t>
            </a:r>
            <a:r>
              <a:rPr lang="el-GR" dirty="0" smtClean="0"/>
              <a:t>«</a:t>
            </a:r>
            <a:r>
              <a:rPr lang="en-US" dirty="0" smtClean="0"/>
              <a:t>πρα</a:t>
            </a:r>
            <a:r>
              <a:rPr lang="en-US" dirty="0" err="1" smtClean="0"/>
              <a:t>κτορεί</a:t>
            </a:r>
            <a:r>
              <a:rPr lang="en-US" dirty="0" smtClean="0"/>
              <a:t>α</a:t>
            </a:r>
            <a:r>
              <a:rPr lang="el-GR" dirty="0" smtClean="0"/>
              <a:t>»</a:t>
            </a:r>
            <a:r>
              <a:rPr lang="en-US" dirty="0" smtClean="0"/>
              <a:t>, </a:t>
            </a:r>
            <a:r>
              <a:rPr lang="en-US" dirty="0"/>
              <a:t>δείκτες, ‘ονομαστικοποίηση’ &amp; φωνή ρήματος, δέκτης</a:t>
            </a:r>
            <a:r>
              <a:rPr lang="en-US" dirty="0" smtClean="0"/>
              <a:t>)</a:t>
            </a:r>
            <a:endParaRPr lang="en-US" dirty="0"/>
          </a:p>
          <a:p>
            <a:r>
              <a:rPr lang="en-US" dirty="0"/>
              <a:t>“With any text, always comes the question of voice.  Who is (are) the author (s) and how do they acknowledge their presence in the writing? What pronoun(s) do they use to refer to themselves and the reader? …. What is the relation of the author to the mathematical material? Is the reader addressed as an individual student? What evidence is there for the nature of a presumed ‘ideal’ reader on  the part of the author as contrasted with any actual reader (e.g., what can I, as author, assume to know)?” </a:t>
            </a:r>
            <a:r>
              <a:rPr lang="el-GR" dirty="0" smtClean="0"/>
              <a:t>(</a:t>
            </a:r>
            <a:r>
              <a:rPr lang="en-US" dirty="0" smtClean="0"/>
              <a:t>Love </a:t>
            </a:r>
            <a:r>
              <a:rPr lang="en-US" dirty="0"/>
              <a:t>&amp; </a:t>
            </a:r>
            <a:r>
              <a:rPr lang="en-US" dirty="0" err="1"/>
              <a:t>Pimm</a:t>
            </a:r>
            <a:r>
              <a:rPr lang="en-US" dirty="0"/>
              <a:t>, 1996, p. 380</a:t>
            </a:r>
            <a:r>
              <a:rPr lang="en-US" dirty="0" smtClean="0"/>
              <a:t>).</a:t>
            </a:r>
            <a:endParaRPr lang="en-US" dirty="0"/>
          </a:p>
          <a:p>
            <a:r>
              <a:rPr lang="en-US" dirty="0"/>
              <a:t>«</a:t>
            </a:r>
            <a:r>
              <a:rPr lang="en-US" dirty="0" err="1"/>
              <a:t>Στοιχεί</a:t>
            </a:r>
            <a:r>
              <a:rPr lang="en-US" dirty="0"/>
              <a:t>α» του Ευκλείδη: απουσία αναγνώστη?</a:t>
            </a:r>
          </a:p>
          <a:p>
            <a:endParaRPr lang="el-GR" dirty="0"/>
          </a:p>
        </p:txBody>
      </p:sp>
    </p:spTree>
    <p:extLst>
      <p:ext uri="{BB962C8B-B14F-4D97-AF65-F5344CB8AC3E}">
        <p14:creationId xmlns:p14="http://schemas.microsoft.com/office/powerpoint/2010/main" val="176669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Ανάλυση λόγου και μαθηματική </a:t>
            </a:r>
            <a:r>
              <a:rPr lang="el-GR" dirty="0" smtClean="0"/>
              <a:t>εκπαίδευση (2)</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a:t>Τι εννοούμε με τον όρο </a:t>
            </a:r>
            <a:r>
              <a:rPr lang="el-GR" dirty="0" smtClean="0"/>
              <a:t>«μαθηματικά κείμενα» </a:t>
            </a:r>
            <a:r>
              <a:rPr lang="el-GR" dirty="0"/>
              <a:t>(</a:t>
            </a:r>
            <a:r>
              <a:rPr lang="en-US" dirty="0"/>
              <a:t>texts</a:t>
            </a:r>
            <a:r>
              <a:rPr lang="en-US" dirty="0" smtClean="0"/>
              <a:t>);</a:t>
            </a:r>
            <a:endParaRPr lang="en-US" dirty="0"/>
          </a:p>
          <a:p>
            <a:r>
              <a:rPr lang="el-GR" dirty="0"/>
              <a:t>Αξιοποίηση δεικτών για τη μελέτη των εσωτερικών, λεπτών σχέσεων που υφίστανται στα </a:t>
            </a:r>
            <a:r>
              <a:rPr lang="el-GR" dirty="0" smtClean="0"/>
              <a:t>κείμενα</a:t>
            </a:r>
            <a:endParaRPr lang="el-GR" dirty="0"/>
          </a:p>
          <a:p>
            <a:r>
              <a:rPr lang="el-GR" dirty="0"/>
              <a:t>«</a:t>
            </a:r>
            <a:r>
              <a:rPr lang="en-US" dirty="0"/>
              <a:t>I want now to turn to the linguistic notion of </a:t>
            </a:r>
            <a:r>
              <a:rPr lang="en-US" dirty="0" err="1"/>
              <a:t>deixis</a:t>
            </a:r>
            <a:r>
              <a:rPr lang="en-US" dirty="0"/>
              <a:t>, which means the use of a word whose referent is determined by the context of its utterance. Deictic forms such as you, now, here are so commonplace that we automatically understand that their referents (respectively persons, times, places) are context-dependent variables» (Roland, 1992, page 46</a:t>
            </a:r>
            <a:r>
              <a:rPr lang="en-US" dirty="0" smtClean="0"/>
              <a:t>).</a:t>
            </a:r>
            <a:endParaRPr lang="en-US" dirty="0"/>
          </a:p>
          <a:p>
            <a:r>
              <a:rPr lang="el-GR" dirty="0"/>
              <a:t>Αντωνυμίες: </a:t>
            </a:r>
            <a:r>
              <a:rPr lang="el-GR" dirty="0" smtClean="0"/>
              <a:t>«εμείς», «εσύ» </a:t>
            </a:r>
            <a:r>
              <a:rPr lang="el-GR" dirty="0"/>
              <a:t>(γενίκευση), </a:t>
            </a:r>
            <a:r>
              <a:rPr lang="el-GR" dirty="0" smtClean="0"/>
              <a:t>«εγώ»(εξειδίκευση).</a:t>
            </a:r>
            <a:endParaRPr lang="el-GR" dirty="0"/>
          </a:p>
          <a:p>
            <a:r>
              <a:rPr lang="el-GR" dirty="0"/>
              <a:t>Αλλαγή αντωνυμίας, αλλαγή χρόνου έγκλισης του ρήματος: από αόριστο (συγκεκριμένο) σε ενεστώτα διαρκείας (γενικευμένο, </a:t>
            </a:r>
            <a:r>
              <a:rPr lang="en-US" dirty="0" smtClean="0"/>
              <a:t>“</a:t>
            </a:r>
            <a:r>
              <a:rPr lang="en-US" dirty="0" err="1" smtClean="0"/>
              <a:t>foreverness</a:t>
            </a:r>
            <a:r>
              <a:rPr lang="en-US" dirty="0" smtClean="0"/>
              <a:t>”).</a:t>
            </a:r>
            <a:endParaRPr lang="en-US" dirty="0"/>
          </a:p>
          <a:p>
            <a:endParaRPr lang="el-GR" dirty="0"/>
          </a:p>
        </p:txBody>
      </p:sp>
    </p:spTree>
    <p:extLst>
      <p:ext uri="{BB962C8B-B14F-4D97-AF65-F5344CB8AC3E}">
        <p14:creationId xmlns:p14="http://schemas.microsoft.com/office/powerpoint/2010/main" val="197539084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1605</TotalTime>
  <Words>1500</Words>
  <Application>Microsoft Office PowerPoint</Application>
  <PresentationFormat>Προβολή στην οθόνη (4:3)</PresentationFormat>
  <Paragraphs>112</Paragraphs>
  <Slides>21</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21</vt:i4>
      </vt:variant>
    </vt:vector>
  </HeadingPairs>
  <TitlesOfParts>
    <vt:vector size="26" baseType="lpstr">
      <vt:lpstr>ＭＳ Ｐゴシック</vt:lpstr>
      <vt:lpstr>Arial</vt:lpstr>
      <vt:lpstr>Calibri</vt:lpstr>
      <vt:lpstr>Wingdings</vt:lpstr>
      <vt:lpstr>Θέμα του Office</vt:lpstr>
      <vt:lpstr>Ποιοτική μεθοδολογία έρευνας στη Διδακτική των Μαθηματικών</vt:lpstr>
      <vt:lpstr>Ανάλυση λόγου και μαθηματική εκπαίδευση</vt:lpstr>
      <vt:lpstr>Γλώσσα και Λόγος (1)</vt:lpstr>
      <vt:lpstr>Γλώσσα και Λόγος (2)</vt:lpstr>
      <vt:lpstr>Λόγος</vt:lpstr>
      <vt:lpstr>Ανάλυση λόγου: ένα παράδειγμα</vt:lpstr>
      <vt:lpstr>Κριτική ανάλυση λόγου</vt:lpstr>
      <vt:lpstr>Ανάλυση λόγου και μαθηματική εκπαίδευση (1)</vt:lpstr>
      <vt:lpstr>Ανάλυση λόγου και μαθηματική εκπαίδευση (2)</vt:lpstr>
      <vt:lpstr>Ανάλυση λόγου και μαθηματική εκπαίδευση (3)</vt:lpstr>
      <vt:lpstr>Ανάλυση λόγου και μαθηματική εκπαίδευση (4)</vt:lpstr>
      <vt:lpstr>Ανάλυση λόγου και μαθηματική εκπαίδευση (5)</vt:lpstr>
      <vt:lpstr>Ανάλυση λόγου και μαθηματική εκπαίδευση (6)</vt:lpstr>
      <vt:lpstr>Τέλος Eνότητας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197</cp:revision>
  <dcterms:created xsi:type="dcterms:W3CDTF">2012-09-06T09:03:05Z</dcterms:created>
  <dcterms:modified xsi:type="dcterms:W3CDTF">2015-11-30T15:06:05Z</dcterms:modified>
</cp:coreProperties>
</file>