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74" r:id="rId3"/>
    <p:sldId id="265" r:id="rId4"/>
    <p:sldId id="301" r:id="rId5"/>
    <p:sldId id="302" r:id="rId6"/>
    <p:sldId id="303" r:id="rId7"/>
    <p:sldId id="305" r:id="rId8"/>
    <p:sldId id="304" r:id="rId9"/>
    <p:sldId id="306" r:id="rId10"/>
    <p:sldId id="308" r:id="rId11"/>
    <p:sldId id="309" r:id="rId12"/>
    <p:sldId id="307" r:id="rId13"/>
    <p:sldId id="278" r:id="rId14"/>
    <p:sldId id="310" r:id="rId15"/>
    <p:sldId id="311" r:id="rId16"/>
    <p:sldId id="312" r:id="rId17"/>
    <p:sldId id="313" r:id="rId18"/>
    <p:sldId id="314" r:id="rId19"/>
    <p:sldId id="315" r:id="rId20"/>
    <p:sldId id="316" r:id="rId21"/>
    <p:sldId id="317" r:id="rId22"/>
    <p:sldId id="327" r:id="rId23"/>
    <p:sldId id="318" r:id="rId24"/>
    <p:sldId id="319" r:id="rId25"/>
    <p:sldId id="321" r:id="rId26"/>
    <p:sldId id="322" r:id="rId27"/>
    <p:sldId id="323" r:id="rId28"/>
    <p:sldId id="324" r:id="rId29"/>
    <p:sldId id="325" r:id="rId30"/>
    <p:sldId id="326" r:id="rId31"/>
    <p:sldId id="328" r:id="rId32"/>
    <p:sldId id="341" r:id="rId33"/>
    <p:sldId id="340" r:id="rId34"/>
    <p:sldId id="330" r:id="rId35"/>
    <p:sldId id="273" r:id="rId36"/>
    <p:sldId id="332" r:id="rId37"/>
    <p:sldId id="333" r:id="rId38"/>
    <p:sldId id="334" r:id="rId39"/>
    <p:sldId id="335" r:id="rId40"/>
    <p:sldId id="336" r:id="rId41"/>
    <p:sldId id="337" r:id="rId42"/>
    <p:sldId id="338" r:id="rId43"/>
    <p:sldId id="331" r:id="rId44"/>
    <p:sldId id="339" r:id="rId45"/>
    <p:sldId id="342" r:id="rId46"/>
    <p:sldId id="343" r:id="rId47"/>
    <p:sldId id="344" r:id="rId48"/>
    <p:sldId id="299" r:id="rId49"/>
    <p:sldId id="292" r:id="rId50"/>
    <p:sldId id="291" r:id="rId51"/>
    <p:sldId id="294" r:id="rId52"/>
    <p:sldId id="293" r:id="rId53"/>
    <p:sldId id="345" r:id="rId54"/>
    <p:sldId id="346" r:id="rId55"/>
    <p:sldId id="300" r:id="rId5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74"/>
            <p14:sldId id="265"/>
            <p14:sldId id="301"/>
            <p14:sldId id="302"/>
            <p14:sldId id="303"/>
            <p14:sldId id="305"/>
            <p14:sldId id="304"/>
            <p14:sldId id="306"/>
            <p14:sldId id="308"/>
            <p14:sldId id="309"/>
            <p14:sldId id="307"/>
            <p14:sldId id="278"/>
            <p14:sldId id="310"/>
            <p14:sldId id="311"/>
            <p14:sldId id="312"/>
            <p14:sldId id="313"/>
            <p14:sldId id="314"/>
            <p14:sldId id="315"/>
            <p14:sldId id="316"/>
            <p14:sldId id="317"/>
            <p14:sldId id="327"/>
            <p14:sldId id="318"/>
            <p14:sldId id="319"/>
            <p14:sldId id="321"/>
            <p14:sldId id="322"/>
            <p14:sldId id="323"/>
            <p14:sldId id="324"/>
            <p14:sldId id="325"/>
            <p14:sldId id="326"/>
            <p14:sldId id="328"/>
            <p14:sldId id="341"/>
            <p14:sldId id="340"/>
            <p14:sldId id="330"/>
            <p14:sldId id="273"/>
            <p14:sldId id="332"/>
            <p14:sldId id="333"/>
            <p14:sldId id="334"/>
            <p14:sldId id="335"/>
            <p14:sldId id="336"/>
            <p14:sldId id="337"/>
            <p14:sldId id="338"/>
            <p14:sldId id="331"/>
            <p14:sldId id="339"/>
            <p14:sldId id="342"/>
            <p14:sldId id="343"/>
            <p14:sldId id="344"/>
            <p14:sldId id="299"/>
            <p14:sldId id="292"/>
            <p14:sldId id="291"/>
            <p14:sldId id="294"/>
          </p14:sldIdLst>
        </p14:section>
        <p14:section name="Untitled Section" id="{0F1CB131-A6BD-43D0-B8D4-1F27CEF7A05E}">
          <p14:sldIdLst>
            <p14:sldId id="293"/>
            <p14:sldId id="345"/>
            <p14:sldId id="346"/>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13" autoAdjust="0"/>
    <p:restoredTop sz="86453" autoAdjust="0"/>
  </p:normalViewPr>
  <p:slideViewPr>
    <p:cSldViewPr>
      <p:cViewPr varScale="1">
        <p:scale>
          <a:sx n="74" d="100"/>
          <a:sy n="74" d="100"/>
        </p:scale>
        <p:origin x="1500" y="66"/>
      </p:cViewPr>
      <p:guideLst>
        <p:guide orient="horz" pos="2160"/>
        <p:guide pos="2880"/>
      </p:guideLst>
    </p:cSldViewPr>
  </p:slideViewPr>
  <p:outlineViewPr>
    <p:cViewPr>
      <p:scale>
        <a:sx n="33" d="100"/>
        <a:sy n="33" d="100"/>
      </p:scale>
      <p:origin x="0" y="-624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3206705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365126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933846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560573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Γλωσσικοί Μύθοι</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Γλωσσικοί Μύθοι</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Γλωσσικοί Μύθοι</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Γλωσσικοί Μύθοι</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Γλωσσικοί Μύθοι</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Γλωσσικοί Μύθοι</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Γλωσσικοί Μύθοι</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Zeta_(letter)" TargetMode="External"/><Relationship Id="rId13" Type="http://schemas.openxmlformats.org/officeDocument/2006/relationships/hyperlink" Target="http://en.wikipedia.org/wiki/Lambda" TargetMode="External"/><Relationship Id="rId18" Type="http://schemas.openxmlformats.org/officeDocument/2006/relationships/hyperlink" Target="http://en.wikipedia.org/wiki/Pi_(letter)" TargetMode="External"/><Relationship Id="rId26" Type="http://schemas.openxmlformats.org/officeDocument/2006/relationships/hyperlink" Target="http://en.wikipedia.org/wiki/Omega" TargetMode="External"/><Relationship Id="rId3" Type="http://schemas.openxmlformats.org/officeDocument/2006/relationships/hyperlink" Target="http://en.wikipedia.org/wiki/Beta_(letter)" TargetMode="External"/><Relationship Id="rId21" Type="http://schemas.openxmlformats.org/officeDocument/2006/relationships/hyperlink" Target="http://en.wikipedia.org/wiki/Tau" TargetMode="External"/><Relationship Id="rId7" Type="http://schemas.openxmlformats.org/officeDocument/2006/relationships/hyperlink" Target="http://en.wikipedia.org/wiki/Digamma" TargetMode="External"/><Relationship Id="rId12" Type="http://schemas.openxmlformats.org/officeDocument/2006/relationships/hyperlink" Target="http://en.wikipedia.org/wiki/Kappa" TargetMode="External"/><Relationship Id="rId17" Type="http://schemas.openxmlformats.org/officeDocument/2006/relationships/hyperlink" Target="http://en.wikipedia.org/wiki/Omicron" TargetMode="External"/><Relationship Id="rId25" Type="http://schemas.openxmlformats.org/officeDocument/2006/relationships/hyperlink" Target="http://en.wikipedia.org/wiki/Psi_(letter)" TargetMode="External"/><Relationship Id="rId2" Type="http://schemas.openxmlformats.org/officeDocument/2006/relationships/hyperlink" Target="http://en.wikipedia.org/wiki/Alpha_(letter)" TargetMode="External"/><Relationship Id="rId16" Type="http://schemas.openxmlformats.org/officeDocument/2006/relationships/hyperlink" Target="http://en.wikipedia.org/wiki/Xi_(letter)" TargetMode="External"/><Relationship Id="rId20" Type="http://schemas.openxmlformats.org/officeDocument/2006/relationships/hyperlink" Target="http://en.wikipedia.org/wiki/Sigma" TargetMode="External"/><Relationship Id="rId1" Type="http://schemas.openxmlformats.org/officeDocument/2006/relationships/slideLayout" Target="../slideLayouts/slideLayout4.xml"/><Relationship Id="rId6" Type="http://schemas.openxmlformats.org/officeDocument/2006/relationships/hyperlink" Target="http://en.wikipedia.org/wiki/Epsilon" TargetMode="External"/><Relationship Id="rId11" Type="http://schemas.openxmlformats.org/officeDocument/2006/relationships/hyperlink" Target="http://en.wikipedia.org/wiki/Iota" TargetMode="External"/><Relationship Id="rId24" Type="http://schemas.openxmlformats.org/officeDocument/2006/relationships/hyperlink" Target="http://en.wikipedia.org/wiki/Chi_(letter)" TargetMode="External"/><Relationship Id="rId5" Type="http://schemas.openxmlformats.org/officeDocument/2006/relationships/hyperlink" Target="http://en.wikipedia.org/wiki/Delta_(letter)" TargetMode="External"/><Relationship Id="rId15" Type="http://schemas.openxmlformats.org/officeDocument/2006/relationships/hyperlink" Target="http://en.wikipedia.org/wiki/Nu_(letter)" TargetMode="External"/><Relationship Id="rId23" Type="http://schemas.openxmlformats.org/officeDocument/2006/relationships/hyperlink" Target="http://en.wikipedia.org/wiki/Phi_(letter)" TargetMode="External"/><Relationship Id="rId10" Type="http://schemas.openxmlformats.org/officeDocument/2006/relationships/hyperlink" Target="http://en.wikipedia.org/wiki/Theta" TargetMode="External"/><Relationship Id="rId19" Type="http://schemas.openxmlformats.org/officeDocument/2006/relationships/hyperlink" Target="http://en.wikipedia.org/wiki/Rho_(letter)" TargetMode="External"/><Relationship Id="rId4" Type="http://schemas.openxmlformats.org/officeDocument/2006/relationships/hyperlink" Target="http://en.wikipedia.org/wiki/Gamma" TargetMode="External"/><Relationship Id="rId9" Type="http://schemas.openxmlformats.org/officeDocument/2006/relationships/hyperlink" Target="http://en.wikipedia.org/wiki/Eta_(letter)" TargetMode="External"/><Relationship Id="rId14" Type="http://schemas.openxmlformats.org/officeDocument/2006/relationships/hyperlink" Target="http://en.wikipedia.org/wiki/Mu_(letter)" TargetMode="External"/><Relationship Id="rId22" Type="http://schemas.openxmlformats.org/officeDocument/2006/relationships/hyperlink" Target="http://en.wikipedia.org/wiki/Upsilon"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irakleitos.blogspot.gr/2012/11/h.html?spref=fb"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opencourses.uoa.gr/courses/ILL10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Hellenic_Quest" TargetMode="External"/><Relationship Id="rId7" Type="http://schemas.openxmlformats.org/officeDocument/2006/relationships/hyperlink" Target="http://www.edisontechcenter.org/DavidPackard.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en.wikipedia.org/wiki/Marianne_McDonald" TargetMode="External"/><Relationship Id="rId5" Type="http://schemas.openxmlformats.org/officeDocument/2006/relationships/hyperlink" Target="http://www.macobserver.com/tmo/article/john_sculley_the_full_transcript_part1" TargetMode="External"/><Relationship Id="rId4" Type="http://schemas.openxmlformats.org/officeDocument/2006/relationships/hyperlink" Target="http://www.network-ed.com.au/english-quest-1-eq1-cd-rom-9780701634087"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minireference.com/calculus/integrals" TargetMode="External"/><Relationship Id="rId2" Type="http://schemas.openxmlformats.org/officeDocument/2006/relationships/hyperlink" Target="https://www.tlg.uci.edu/about/ibycus.php" TargetMode="External"/><Relationship Id="rId1" Type="http://schemas.openxmlformats.org/officeDocument/2006/relationships/slideLayout" Target="../slideLayouts/slideLayout2.xml"/><Relationship Id="rId6" Type="http://schemas.openxmlformats.org/officeDocument/2006/relationships/hyperlink" Target="https://www.google.gr/search?biw=1280&amp;bih=699&amp;noj=1&amp;q=MEDIZIN_JURNAL&amp;nfpr=1&amp;sa=X&amp;ved=0CBsQvgUoAWoVChMI-NPUr6mEyQIVhCsPCh3BQwiH" TargetMode="External"/><Relationship Id="rId5" Type="http://schemas.openxmlformats.org/officeDocument/2006/relationships/hyperlink" Target="http://englishphonology.wikispaces.com/Manner+of+articulation" TargetMode="External"/><Relationship Id="rId4" Type="http://schemas.openxmlformats.org/officeDocument/2006/relationships/hyperlink" Target="https://en.wikipedia.org/wiki/Apple_Newton"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hnc.ilsp.gr/info.asp"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en.wikipedia.org/wiki/Wikipedia:Text_of_Creative_Commons_Attribution-ShareAlike_3.0_Unported_Licens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en.wikipedia.org/wiki/Beta_Cod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vert="horz" lIns="91440" tIns="45720" rIns="91440" bIns="45720" rtlCol="0" anchor="ctr">
            <a:normAutofit/>
          </a:bodyPr>
          <a:lstStyle/>
          <a:p>
            <a:r>
              <a:rPr lang="el-GR" dirty="0">
                <a:solidFill>
                  <a:srgbClr val="5075BC"/>
                </a:solidFill>
              </a:rPr>
              <a:t>Εισαγωγή στη Γλωσσολογία</a:t>
            </a:r>
          </a:p>
        </p:txBody>
      </p:sp>
      <p:sp>
        <p:nvSpPr>
          <p:cNvPr id="3" name="Υπότιτλος 2"/>
          <p:cNvSpPr>
            <a:spLocks noGrp="1"/>
          </p:cNvSpPr>
          <p:nvPr>
            <p:ph type="subTitle" idx="1"/>
          </p:nvPr>
        </p:nvSpPr>
        <p:spPr>
          <a:xfrm>
            <a:off x="683568" y="3384822"/>
            <a:ext cx="7776864" cy="2564457"/>
          </a:xfrm>
        </p:spPr>
        <p:txBody>
          <a:bodyPr>
            <a:noAutofit/>
          </a:bodyPr>
          <a:lstStyle/>
          <a:p>
            <a:r>
              <a:rPr lang="el-GR" sz="2800" smtClean="0"/>
              <a:t>Γλωσσικοί Μύθοι</a:t>
            </a:r>
            <a:endParaRPr lang="el-GR" sz="2800" dirty="0" smtClean="0"/>
          </a:p>
          <a:p>
            <a:endParaRPr lang="en-US" sz="2800" dirty="0" smtClean="0"/>
          </a:p>
          <a:p>
            <a:r>
              <a:rPr lang="el-GR" sz="2800" dirty="0" smtClean="0"/>
              <a:t>Γεώργιος Μικρός</a:t>
            </a:r>
          </a:p>
          <a:p>
            <a:r>
              <a:rPr lang="el-GR" sz="2800" dirty="0" smtClean="0"/>
              <a:t>Φιλοσοφική Σχολή</a:t>
            </a:r>
          </a:p>
          <a:p>
            <a:r>
              <a:rPr lang="el-GR" sz="2800" dirty="0" smtClean="0"/>
              <a:t>Τμήμα Ιταλικής Γλώσσας και Φιλολογίας</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Ιστορία του κειμένου </a:t>
            </a:r>
            <a:r>
              <a:rPr lang="el-GR" dirty="0" smtClean="0"/>
              <a:t>(1)</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sz="3100" dirty="0"/>
              <a:t>Σύμφωνα με όλες τις ενδείξεις, το κείμενο αυτό αρχικά είχε τον τίτλο «Ελληνικά –γλώσσα άνευ ορίων» και υπογραφόταν από την κ. Εύα-Χριστίνα </a:t>
            </a:r>
            <a:r>
              <a:rPr lang="el-GR" sz="3100" dirty="0" err="1"/>
              <a:t>Γεωργαλά</a:t>
            </a:r>
            <a:r>
              <a:rPr lang="el-GR" sz="3100" dirty="0"/>
              <a:t>, πρέπει δε να γράφτηκε περί το 1998 ή 1999.</a:t>
            </a:r>
          </a:p>
          <a:p>
            <a:r>
              <a:rPr lang="el-GR" sz="3100" dirty="0"/>
              <a:t>Δεύτερος κύκλος διάδοσης του Λερναίου κειμένου σημειώθηκε τον Σεπτέμβριο του 2003, με πιο χαρακτηριστική τη δημοσίευσή του στην οικονομική εφημερίδα Ημερησία τον Οκτώβριο του 2003. Την ίδια περίπου εποχή το κείμενο αναδημοσιεύτηκε στο ενημερωτικό δελτίο του Τ.Ε.Ε. αλλά και στο δελτίο της Ένωσης Ελλήνων Φυσικών, ενώ μπήκε και σε περιοδικό που εκδίδει η πρεσβεία μας στην Ουάσιγκτον, και ακόμη και σήμερα (άνοιξη 2007) φιλοξενείται στις ιστοσελίδες της εκεί ελληνικής πρεσβείας (!).</a:t>
            </a:r>
          </a:p>
          <a:p>
            <a:endParaRPr lang="el-GR" dirty="0"/>
          </a:p>
        </p:txBody>
      </p:sp>
    </p:spTree>
    <p:extLst>
      <p:ext uri="{BB962C8B-B14F-4D97-AF65-F5344CB8AC3E}">
        <p14:creationId xmlns:p14="http://schemas.microsoft.com/office/powerpoint/2010/main" val="267701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Ιστορία του κειμένου </a:t>
            </a:r>
            <a:r>
              <a:rPr lang="el-GR" dirty="0" smtClean="0"/>
              <a:t>(2)</a:t>
            </a:r>
            <a:endParaRPr lang="el-GR" dirty="0"/>
          </a:p>
        </p:txBody>
      </p:sp>
      <p:sp>
        <p:nvSpPr>
          <p:cNvPr id="3" name="Θέση περιεχομένου 2"/>
          <p:cNvSpPr>
            <a:spLocks noGrp="1"/>
          </p:cNvSpPr>
          <p:nvPr>
            <p:ph idx="1"/>
          </p:nvPr>
        </p:nvSpPr>
        <p:spPr/>
        <p:txBody>
          <a:bodyPr>
            <a:normAutofit fontScale="55000" lnSpcReduction="20000"/>
          </a:bodyPr>
          <a:lstStyle/>
          <a:p>
            <a:r>
              <a:rPr lang="el-GR" sz="4400" dirty="0"/>
              <a:t>Με τον καιρό, το κείμενο έγινε γνωστό και ανασκευάστηκαν, εκτενώς και πειστικά, όλες οι αραδιαστές ανακρίβειες και τα χοντρά ψέματα που περιέχει· όμως, η ανασκευή αυτή περιορίστηκε κυρίως στους μυημένους του Διαδικτύου και όχι στους περιστασιακούς χρήστες του. Ως αποτέλεσμα, όσο κι αν το κείμενο για το Hellenic Quest έχει απαξιωθεί εντελώς σε ορισμένους κύκλους, υπάρχουν άλλοι που το πληροφορούνται μόλις τώρα, και πολλοί το πιστεύουν. </a:t>
            </a:r>
          </a:p>
          <a:p>
            <a:r>
              <a:rPr lang="el-GR" sz="4400" dirty="0" smtClean="0"/>
              <a:t>Η </a:t>
            </a:r>
            <a:r>
              <a:rPr lang="el-GR" sz="4400" dirty="0"/>
              <a:t>αναπαραγωγή πληροφοριών του κειμένου  συνεχίζεται το 2006 με τον γνωστό στιχουργό και χρονογράφο Δημήτρη </a:t>
            </a:r>
            <a:r>
              <a:rPr lang="el-GR" sz="4400" dirty="0" err="1"/>
              <a:t>Ιατρόπουλο</a:t>
            </a:r>
            <a:r>
              <a:rPr lang="el-GR" sz="4400" dirty="0"/>
              <a:t> να παρουσιάζει πανηγυρικά την είδηση στο Έθνος της 10.4.2006. </a:t>
            </a:r>
          </a:p>
          <a:p>
            <a:endParaRPr lang="el-GR" dirty="0"/>
          </a:p>
        </p:txBody>
      </p:sp>
    </p:spTree>
    <p:extLst>
      <p:ext uri="{BB962C8B-B14F-4D97-AF65-F5344CB8AC3E}">
        <p14:creationId xmlns:p14="http://schemas.microsoft.com/office/powerpoint/2010/main" val="157746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Ιστορία του κειμένου </a:t>
            </a:r>
            <a:r>
              <a:rPr lang="el-GR" dirty="0" smtClean="0"/>
              <a:t>(3)</a:t>
            </a:r>
            <a:endParaRPr lang="el-GR" dirty="0"/>
          </a:p>
        </p:txBody>
      </p:sp>
      <p:sp>
        <p:nvSpPr>
          <p:cNvPr id="3" name="Θέση περιεχομένου 2"/>
          <p:cNvSpPr>
            <a:spLocks noGrp="1"/>
          </p:cNvSpPr>
          <p:nvPr>
            <p:ph idx="1"/>
          </p:nvPr>
        </p:nvSpPr>
        <p:spPr/>
        <p:txBody>
          <a:bodyPr>
            <a:normAutofit/>
          </a:bodyPr>
          <a:lstStyle/>
          <a:p>
            <a:r>
              <a:rPr lang="el-GR" sz="2400" dirty="0"/>
              <a:t> Λίγο αργότερα, δημοσιογράφοι της «Καθημερινής» σε συνέντευξη με τον φιλόλογο Σ. </a:t>
            </a:r>
            <a:r>
              <a:rPr lang="el-GR" sz="2400" dirty="0" err="1"/>
              <a:t>Καργάκο</a:t>
            </a:r>
            <a:r>
              <a:rPr lang="el-GR" sz="2400" dirty="0"/>
              <a:t> επικαλέστηκαν στοιχεία από το Λερναίο κείμενο. </a:t>
            </a:r>
          </a:p>
          <a:p>
            <a:r>
              <a:rPr lang="el-GR" sz="2400" dirty="0"/>
              <a:t>Το καλοκαίρι του 2006 γνωστό φροντιστήριο έβαλε σε εφημερίδα θέμα έκθεσης (!!) για προγύμναση των υποψηφίων, που βασιζόταν στις πληροφορίες του κειμένου αυτού</a:t>
            </a:r>
          </a:p>
          <a:p>
            <a:r>
              <a:rPr lang="el-GR" sz="2400" dirty="0"/>
              <a:t>Την ίδια χρονιά η Ανεξάρτητη Κίνηση Δασκάλων και Νηπιαγωγών το περιέλαβε στο ενημερωτικό της δελτίο. </a:t>
            </a:r>
          </a:p>
          <a:p>
            <a:endParaRPr lang="el-GR" dirty="0"/>
          </a:p>
        </p:txBody>
      </p:sp>
    </p:spTree>
    <p:extLst>
      <p:ext uri="{BB962C8B-B14F-4D97-AF65-F5344CB8AC3E}">
        <p14:creationId xmlns:p14="http://schemas.microsoft.com/office/powerpoint/2010/main" val="274634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cs typeface="Arial" panose="020B0604020202020204" pitchFamily="34" charset="0"/>
              </a:rPr>
              <a:t>Ανακρίβειες</a:t>
            </a:r>
            <a:r>
              <a:rPr lang="en-US" dirty="0" smtClean="0"/>
              <a:t>…</a:t>
            </a:r>
            <a:r>
              <a:rPr lang="el-GR" dirty="0" smtClean="0"/>
              <a:t>(</a:t>
            </a:r>
            <a:r>
              <a:rPr lang="en-US" dirty="0" smtClean="0"/>
              <a:t>1</a:t>
            </a:r>
            <a:r>
              <a:rPr lang="el-GR" dirty="0" smtClean="0"/>
              <a:t>)</a:t>
            </a:r>
            <a:endParaRPr lang="el-GR" dirty="0"/>
          </a:p>
        </p:txBody>
      </p:sp>
      <p:sp>
        <p:nvSpPr>
          <p:cNvPr id="4" name="Θέση περιεχομένου 3"/>
          <p:cNvSpPr>
            <a:spLocks noGrp="1"/>
          </p:cNvSpPr>
          <p:nvPr>
            <p:ph sz="quarter" idx="4"/>
          </p:nvPr>
        </p:nvSpPr>
        <p:spPr>
          <a:xfrm>
            <a:off x="5148064" y="1732361"/>
            <a:ext cx="3744416" cy="3879280"/>
          </a:xfrm>
        </p:spPr>
        <p:txBody>
          <a:bodyPr>
            <a:normAutofit/>
          </a:bodyPr>
          <a:lstStyle/>
          <a:p>
            <a:pPr marL="0" indent="0">
              <a:buNone/>
            </a:pPr>
            <a:r>
              <a:rPr lang="el-GR" dirty="0"/>
              <a:t>Η εταιρεία </a:t>
            </a:r>
            <a:r>
              <a:rPr lang="en-US" dirty="0"/>
              <a:t>Apple </a:t>
            </a:r>
            <a:r>
              <a:rPr lang="el-GR" dirty="0"/>
              <a:t>ουδέποτε ανέπτυξε πρόγραμμα εκμάθησης της Ελληνικής με το όνομα </a:t>
            </a:r>
            <a:r>
              <a:rPr lang="en-US" dirty="0"/>
              <a:t>Hellenic Quest </a:t>
            </a:r>
            <a:r>
              <a:rPr lang="el-GR" dirty="0"/>
              <a:t>ή οποιοδήποτε άλλο τίτλο.</a:t>
            </a:r>
          </a:p>
        </p:txBody>
      </p:sp>
      <p:pic>
        <p:nvPicPr>
          <p:cNvPr id="7" name="Picture 2" descr="Άρθρο στα αγγλικά σχετικά με το Hellenic Quest" title="Ιστοσελίδα wikipedia"/>
          <p:cNvPicPr>
            <a:picLocks noChangeAspect="1" noChangeArrowheads="1"/>
          </p:cNvPicPr>
          <p:nvPr/>
        </p:nvPicPr>
        <p:blipFill rotWithShape="1">
          <a:blip r:embed="rId3">
            <a:extLst>
              <a:ext uri="{28A0092B-C50C-407E-A947-70E740481C1C}">
                <a14:useLocalDpi xmlns:a14="http://schemas.microsoft.com/office/drawing/2010/main" val="0"/>
              </a:ext>
            </a:extLst>
          </a:blip>
          <a:srcRect b="1861"/>
          <a:stretch/>
        </p:blipFill>
        <p:spPr bwMode="auto">
          <a:xfrm>
            <a:off x="251520" y="1556791"/>
            <a:ext cx="4752528" cy="453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cs typeface="Arial" panose="020B0604020202020204" pitchFamily="34" charset="0"/>
              </a:rPr>
              <a:t>Αλλά</a:t>
            </a:r>
            <a:r>
              <a:rPr lang="el-GR" dirty="0"/>
              <a:t>…</a:t>
            </a:r>
          </a:p>
        </p:txBody>
      </p:sp>
      <p:sp>
        <p:nvSpPr>
          <p:cNvPr id="6" name="Θέση περιεχομένου 5"/>
          <p:cNvSpPr>
            <a:spLocks noGrp="1"/>
          </p:cNvSpPr>
          <p:nvPr>
            <p:ph sz="quarter" idx="4"/>
          </p:nvPr>
        </p:nvSpPr>
        <p:spPr>
          <a:xfrm>
            <a:off x="4645025" y="1700808"/>
            <a:ext cx="4041775" cy="3879280"/>
          </a:xfrm>
        </p:spPr>
        <p:txBody>
          <a:bodyPr/>
          <a:lstStyle/>
          <a:p>
            <a:pPr marL="0" indent="0">
              <a:buNone/>
            </a:pPr>
            <a:r>
              <a:rPr lang="en-US" b="1" dirty="0">
                <a:latin typeface="Arial" panose="020B0604020202020204" pitchFamily="34" charset="0"/>
                <a:cs typeface="Arial" panose="020B0604020202020204" pitchFamily="34" charset="0"/>
              </a:rPr>
              <a:t>English Quest</a:t>
            </a:r>
          </a:p>
          <a:p>
            <a:r>
              <a:rPr lang="en-US" dirty="0">
                <a:latin typeface="Arial" panose="020B0604020202020204" pitchFamily="34" charset="0"/>
                <a:cs typeface="Arial" panose="020B0604020202020204" pitchFamily="34" charset="0"/>
              </a:rPr>
              <a:t>CD </a:t>
            </a:r>
            <a:r>
              <a:rPr lang="el-GR" dirty="0">
                <a:latin typeface="Arial" panose="020B0604020202020204" pitchFamily="34" charset="0"/>
                <a:cs typeface="Arial" panose="020B0604020202020204" pitchFamily="34" charset="0"/>
              </a:rPr>
              <a:t>πολυμέσων με βιβλίο.</a:t>
            </a:r>
          </a:p>
          <a:p>
            <a:r>
              <a:rPr lang="el-GR" dirty="0">
                <a:latin typeface="Arial" panose="020B0604020202020204" pitchFamily="34" charset="0"/>
                <a:cs typeface="Arial" panose="020B0604020202020204" pitchFamily="34" charset="0"/>
              </a:rPr>
              <a:t>Αρχική έκδοση έτρεχε μόνο σε </a:t>
            </a:r>
            <a:r>
              <a:rPr lang="en-US" b="1" dirty="0">
                <a:latin typeface="Arial" panose="020B0604020202020204" pitchFamily="34" charset="0"/>
                <a:cs typeface="Arial" panose="020B0604020202020204" pitchFamily="34" charset="0"/>
              </a:rPr>
              <a:t>Apple</a:t>
            </a:r>
            <a:r>
              <a:rPr lang="en-US" dirty="0">
                <a:latin typeface="Arial" panose="020B0604020202020204" pitchFamily="34" charset="0"/>
                <a:cs typeface="Arial" panose="020B0604020202020204" pitchFamily="34" charset="0"/>
              </a:rPr>
              <a:t>.</a:t>
            </a:r>
          </a:p>
          <a:p>
            <a:r>
              <a:rPr lang="el-GR" dirty="0">
                <a:latin typeface="Arial" panose="020B0604020202020204" pitchFamily="34" charset="0"/>
                <a:cs typeface="Arial" panose="020B0604020202020204" pitchFamily="34" charset="0"/>
              </a:rPr>
              <a:t>Περιέχει μεταξύ άλλων και κείμενα από δελτία ειδήσεων του </a:t>
            </a:r>
            <a:r>
              <a:rPr lang="en-US" b="1" dirty="0">
                <a:latin typeface="Arial" panose="020B0604020202020204" pitchFamily="34" charset="0"/>
                <a:cs typeface="Arial" panose="020B0604020202020204" pitchFamily="34" charset="0"/>
              </a:rPr>
              <a:t>CNN</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a:p>
            <a:endParaRPr lang="el-GR" dirty="0"/>
          </a:p>
        </p:txBody>
      </p:sp>
      <p:pic>
        <p:nvPicPr>
          <p:cNvPr id="7" name="Picture 4" descr="Πληροφορίες σχετικά με το CD-ROM English Quest" title="Ιστοσελίδα English Ques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5059" y="1701355"/>
            <a:ext cx="3404469" cy="387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509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sz="quarter" idx="4"/>
          </p:nvPr>
        </p:nvSpPr>
        <p:spPr>
          <a:xfrm>
            <a:off x="3779912" y="1556792"/>
            <a:ext cx="5040560" cy="4824536"/>
          </a:xfrm>
        </p:spPr>
        <p:txBody>
          <a:bodyPr>
            <a:normAutofit fontScale="25000" lnSpcReduction="20000"/>
          </a:bodyPr>
          <a:lstStyle/>
          <a:p>
            <a:r>
              <a:rPr lang="el-GR" sz="9600" dirty="0"/>
              <a:t>Ο Τζον </a:t>
            </a:r>
            <a:r>
              <a:rPr lang="el-GR" sz="9600" dirty="0" err="1"/>
              <a:t>Σκάλι</a:t>
            </a:r>
            <a:r>
              <a:rPr lang="el-GR" sz="9600" dirty="0"/>
              <a:t> (</a:t>
            </a:r>
            <a:r>
              <a:rPr lang="el-GR" sz="9600" dirty="0" err="1"/>
              <a:t>John</a:t>
            </a:r>
            <a:r>
              <a:rPr lang="el-GR" sz="9600" dirty="0"/>
              <a:t> </a:t>
            </a:r>
            <a:r>
              <a:rPr lang="el-GR" sz="9600" dirty="0" err="1"/>
              <a:t>Sculley</a:t>
            </a:r>
            <a:r>
              <a:rPr lang="el-GR" sz="9600" dirty="0"/>
              <a:t>), δηλώσεις του οποίου μεταφέρει το Λερναίο κείμενο, εδώ και πολλά χρόνια </a:t>
            </a:r>
            <a:r>
              <a:rPr lang="el-GR" sz="9600" dirty="0">
                <a:solidFill>
                  <a:srgbClr val="FF0000"/>
                </a:solidFill>
              </a:rPr>
              <a:t>δεν</a:t>
            </a:r>
            <a:r>
              <a:rPr lang="el-GR" sz="9600" dirty="0"/>
              <a:t> είναι πρόεδρος της </a:t>
            </a:r>
            <a:r>
              <a:rPr lang="el-GR" sz="9600" dirty="0" err="1"/>
              <a:t>Apple</a:t>
            </a:r>
            <a:r>
              <a:rPr lang="el-GR" sz="9600" dirty="0"/>
              <a:t>! Ήταν </a:t>
            </a:r>
            <a:r>
              <a:rPr lang="en-US" sz="9600" dirty="0"/>
              <a:t>CEO</a:t>
            </a:r>
            <a:r>
              <a:rPr lang="el-GR" sz="9600" dirty="0"/>
              <a:t> της εταιρείας αυτής </a:t>
            </a:r>
            <a:r>
              <a:rPr lang="en-US" sz="9600" dirty="0"/>
              <a:t>(1983-</a:t>
            </a:r>
            <a:r>
              <a:rPr lang="el-GR" sz="9600" dirty="0"/>
              <a:t>1993</a:t>
            </a:r>
            <a:r>
              <a:rPr lang="en-US" sz="9600" dirty="0"/>
              <a:t>)</a:t>
            </a:r>
            <a:r>
              <a:rPr lang="el-GR" sz="9600" dirty="0"/>
              <a:t>, αλλά από τότε παραιτήθηκε και αντικαταστάθηκε από τον </a:t>
            </a:r>
            <a:r>
              <a:rPr lang="el-GR" sz="9600" dirty="0" err="1"/>
              <a:t>Στιβ</a:t>
            </a:r>
            <a:r>
              <a:rPr lang="el-GR" sz="9600" dirty="0"/>
              <a:t> </a:t>
            </a:r>
            <a:r>
              <a:rPr lang="el-GR" sz="9600" dirty="0" err="1"/>
              <a:t>Τζομπς</a:t>
            </a:r>
            <a:r>
              <a:rPr lang="el-GR" sz="9600" dirty="0"/>
              <a:t> (</a:t>
            </a:r>
            <a:r>
              <a:rPr lang="el-GR" sz="9600" dirty="0" err="1"/>
              <a:t>Steve</a:t>
            </a:r>
            <a:r>
              <a:rPr lang="el-GR" sz="9600" dirty="0"/>
              <a:t> </a:t>
            </a:r>
            <a:r>
              <a:rPr lang="el-GR" sz="9600" dirty="0" err="1"/>
              <a:t>Jobs</a:t>
            </a:r>
            <a:r>
              <a:rPr lang="el-GR" sz="9600" dirty="0"/>
              <a:t>).</a:t>
            </a:r>
            <a:endParaRPr lang="en-US" sz="9600" dirty="0"/>
          </a:p>
          <a:p>
            <a:r>
              <a:rPr lang="el-GR" sz="9600" dirty="0"/>
              <a:t>Δεν γνώριζαν ότι ο </a:t>
            </a:r>
            <a:r>
              <a:rPr lang="en-US" sz="9600" dirty="0" err="1"/>
              <a:t>Sculley</a:t>
            </a:r>
            <a:r>
              <a:rPr lang="el-GR" sz="9600" dirty="0"/>
              <a:t> δεν είναι Πρόεδρος της </a:t>
            </a:r>
            <a:r>
              <a:rPr lang="en-US" sz="9600" dirty="0"/>
              <a:t>Apple</a:t>
            </a:r>
          </a:p>
          <a:p>
            <a:pPr lvl="1"/>
            <a:r>
              <a:rPr lang="el-GR" sz="9600" dirty="0"/>
              <a:t>Συντάκτες της Ημερησίας (έγκυρη οικονομική εφημερίδα με ρεπορτάζ για τις μεγαλύτερες διεθνείς εταιρείες).</a:t>
            </a:r>
          </a:p>
          <a:p>
            <a:pPr lvl="1"/>
            <a:r>
              <a:rPr lang="el-GR" sz="9600" dirty="0"/>
              <a:t>Υπεύθυνοι της Ελληνικής πρεσβείας στις ΗΠΑ. </a:t>
            </a:r>
          </a:p>
          <a:p>
            <a:endParaRPr lang="el-GR" dirty="0"/>
          </a:p>
        </p:txBody>
      </p:sp>
      <p:pic>
        <p:nvPicPr>
          <p:cNvPr id="7" name="Picture 2" descr="Τζον Σκάλι" title="Φωτογραφία"/>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3568" y="1556793"/>
            <a:ext cx="2937926" cy="3456384"/>
          </a:xfrm>
          <a:prstGeom prst="rect">
            <a:avLst/>
          </a:prstGeom>
          <a:noFill/>
          <a:extLst>
            <a:ext uri="{909E8E84-426E-40DD-AFC4-6F175D3DCCD1}">
              <a14:hiddenFill xmlns:a14="http://schemas.microsoft.com/office/drawing/2010/main">
                <a:solidFill>
                  <a:srgbClr val="FFFFFF"/>
                </a:solidFill>
              </a14:hiddenFill>
            </a:ext>
          </a:extLst>
        </p:spPr>
      </p:pic>
      <p:sp>
        <p:nvSpPr>
          <p:cNvPr id="8" name="Τίτλος 7"/>
          <p:cNvSpPr>
            <a:spLocks noGrp="1"/>
          </p:cNvSpPr>
          <p:nvPr>
            <p:ph type="title"/>
          </p:nvPr>
        </p:nvSpPr>
        <p:spPr/>
        <p:txBody>
          <a:bodyPr/>
          <a:lstStyle/>
          <a:p>
            <a:r>
              <a:rPr lang="el-GR" dirty="0" smtClean="0"/>
              <a:t>Ανακρίβειες</a:t>
            </a:r>
            <a:r>
              <a:rPr lang="en-US" dirty="0" smtClean="0"/>
              <a:t>…</a:t>
            </a:r>
            <a:r>
              <a:rPr lang="el-GR" dirty="0" smtClean="0"/>
              <a:t>(</a:t>
            </a:r>
            <a:r>
              <a:rPr lang="en-US" dirty="0" smtClean="0"/>
              <a:t>2</a:t>
            </a:r>
            <a:r>
              <a:rPr lang="el-GR" dirty="0" smtClean="0"/>
              <a:t>)</a:t>
            </a:r>
            <a:endParaRPr lang="el-GR" dirty="0"/>
          </a:p>
        </p:txBody>
      </p:sp>
    </p:spTree>
    <p:extLst>
      <p:ext uri="{BB962C8B-B14F-4D97-AF65-F5344CB8AC3E}">
        <p14:creationId xmlns:p14="http://schemas.microsoft.com/office/powerpoint/2010/main" val="256018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Ανακρίβειες... (3)</a:t>
            </a:r>
            <a:endParaRPr lang="el-GR" dirty="0"/>
          </a:p>
        </p:txBody>
      </p:sp>
      <p:sp>
        <p:nvSpPr>
          <p:cNvPr id="3" name="Θέση περιεχομένου 2"/>
          <p:cNvSpPr>
            <a:spLocks noGrp="1"/>
          </p:cNvSpPr>
          <p:nvPr>
            <p:ph idx="1"/>
          </p:nvPr>
        </p:nvSpPr>
        <p:spPr/>
        <p:txBody>
          <a:bodyPr>
            <a:normAutofit/>
          </a:bodyPr>
          <a:lstStyle/>
          <a:p>
            <a:r>
              <a:rPr lang="el-GR" sz="2400" dirty="0"/>
              <a:t>Δεν υπάρχουν πουθενά ενδείξεις περί εταιρικής πολιτικής στην εκμάθηση ελληνικής.</a:t>
            </a:r>
          </a:p>
          <a:p>
            <a:r>
              <a:rPr lang="el-GR" sz="2400" dirty="0"/>
              <a:t>Σε άλλες εκδοχές του κειμένου η εθνικότητα αλλάζει και οι επιχειρηματίες γίνονται Ιάπωνες.</a:t>
            </a:r>
          </a:p>
          <a:p>
            <a:r>
              <a:rPr lang="el-GR" sz="2400" dirty="0"/>
              <a:t>Σε μια πιο πρόσφατη εκδοχή του κειμένου οι επιχειρηματίες αλλάζουν και μετατρέπονται στον </a:t>
            </a:r>
            <a:r>
              <a:rPr lang="en-US" sz="2400" dirty="0"/>
              <a:t>Bill Gates </a:t>
            </a:r>
            <a:r>
              <a:rPr lang="el-GR" sz="2400" dirty="0"/>
              <a:t>τον ίδιο.</a:t>
            </a:r>
          </a:p>
          <a:p>
            <a:endParaRPr lang="el-GR" dirty="0"/>
          </a:p>
        </p:txBody>
      </p:sp>
    </p:spTree>
    <p:extLst>
      <p:ext uri="{BB962C8B-B14F-4D97-AF65-F5344CB8AC3E}">
        <p14:creationId xmlns:p14="http://schemas.microsoft.com/office/powerpoint/2010/main" val="538621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TLG (1)</a:t>
            </a:r>
            <a:endParaRPr lang="el-GR" dirty="0"/>
          </a:p>
        </p:txBody>
      </p:sp>
      <p:sp>
        <p:nvSpPr>
          <p:cNvPr id="6" name="Θέση περιεχομένου 5"/>
          <p:cNvSpPr>
            <a:spLocks noGrp="1"/>
          </p:cNvSpPr>
          <p:nvPr>
            <p:ph sz="quarter" idx="4"/>
          </p:nvPr>
        </p:nvSpPr>
        <p:spPr>
          <a:xfrm>
            <a:off x="3707905" y="1417638"/>
            <a:ext cx="4978896" cy="4675658"/>
          </a:xfrm>
        </p:spPr>
        <p:txBody>
          <a:bodyPr>
            <a:normAutofit/>
          </a:bodyPr>
          <a:lstStyle/>
          <a:p>
            <a:pPr marL="0" indent="0">
              <a:buNone/>
            </a:pPr>
            <a:r>
              <a:rPr lang="en-US" b="1" dirty="0"/>
              <a:t>TLG (Thesaurus Linguae </a:t>
            </a:r>
            <a:r>
              <a:rPr lang="en-US" b="1" dirty="0" err="1"/>
              <a:t>Graecae</a:t>
            </a:r>
            <a:r>
              <a:rPr lang="en-US" b="1" dirty="0"/>
              <a:t>)</a:t>
            </a:r>
          </a:p>
          <a:p>
            <a:r>
              <a:rPr lang="el-GR" dirty="0"/>
              <a:t>Εμπνευστής και χρηματοδότης η </a:t>
            </a:r>
            <a:r>
              <a:rPr lang="en-US" dirty="0"/>
              <a:t>Marianne McDonald (1937-)</a:t>
            </a:r>
            <a:r>
              <a:rPr lang="el-GR" dirty="0"/>
              <a:t>. Το συγκεκριμένο ερευνητικό πρόγραμμα ξεκίνησε το 1972.</a:t>
            </a:r>
          </a:p>
          <a:p>
            <a:r>
              <a:rPr lang="el-GR" dirty="0"/>
              <a:t>Ο ερευνητικός στόχος του προγράμματος ήταν: «λεξικογραφικό έργο που θα συλλέξει, </a:t>
            </a:r>
            <a:r>
              <a:rPr lang="el-GR" dirty="0" err="1"/>
              <a:t>καταλογογραφήσει</a:t>
            </a:r>
            <a:r>
              <a:rPr lang="el-GR" dirty="0"/>
              <a:t> και αναγνωρίσει κάθε λέξη που υπάρχει στα αρχαία Ελληνικά κείμενα (λογοτεχνικά και μη</a:t>
            </a:r>
            <a:r>
              <a:rPr lang="el-GR" dirty="0" smtClean="0"/>
              <a:t>)».</a:t>
            </a:r>
            <a:endParaRPr lang="el-GR" dirty="0"/>
          </a:p>
        </p:txBody>
      </p:sp>
      <p:pic>
        <p:nvPicPr>
          <p:cNvPr id="7" name="Picture 2" descr="Marianne Mc Donald" title="Φωτογραφία"/>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5576" y="2132856"/>
            <a:ext cx="2822112" cy="294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106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TLG </a:t>
            </a:r>
            <a:r>
              <a:rPr lang="en-US" dirty="0" smtClean="0"/>
              <a:t>(2)</a:t>
            </a:r>
            <a:endParaRPr lang="el-GR" dirty="0"/>
          </a:p>
        </p:txBody>
      </p:sp>
      <p:sp>
        <p:nvSpPr>
          <p:cNvPr id="6" name="Θέση περιεχομένου 5"/>
          <p:cNvSpPr>
            <a:spLocks noGrp="1"/>
          </p:cNvSpPr>
          <p:nvPr>
            <p:ph sz="quarter" idx="4"/>
          </p:nvPr>
        </p:nvSpPr>
        <p:spPr>
          <a:xfrm>
            <a:off x="4645025" y="1772816"/>
            <a:ext cx="4041775" cy="3879280"/>
          </a:xfrm>
        </p:spPr>
        <p:txBody>
          <a:bodyPr/>
          <a:lstStyle/>
          <a:p>
            <a:r>
              <a:rPr lang="el-GR" dirty="0"/>
              <a:t>Πρώτος διευθυντής του προγράμματος ορίστηκε</a:t>
            </a:r>
            <a:r>
              <a:rPr lang="en-US" dirty="0"/>
              <a:t> o Theodore Brunner, </a:t>
            </a:r>
            <a:r>
              <a:rPr lang="el-GR" dirty="0"/>
              <a:t>καθηγητής </a:t>
            </a:r>
            <a:r>
              <a:rPr lang="en-US" dirty="0"/>
              <a:t> </a:t>
            </a:r>
            <a:r>
              <a:rPr lang="el-GR" dirty="0"/>
              <a:t>και πρόεδρος του Τμήματος Κλασικών Σπουδών του Πανεπιστημίου της Καλιφόρνιας, </a:t>
            </a:r>
            <a:r>
              <a:rPr lang="en-US" dirty="0"/>
              <a:t>Irvine.</a:t>
            </a:r>
            <a:endParaRPr lang="el-GR" dirty="0"/>
          </a:p>
          <a:p>
            <a:endParaRPr lang="el-GR" dirty="0"/>
          </a:p>
        </p:txBody>
      </p:sp>
      <p:pic>
        <p:nvPicPr>
          <p:cNvPr id="7" name="Picture 2" descr="Marianne Mc Donald" title="Φωτογραφία"/>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581" y="1773363"/>
            <a:ext cx="3719425" cy="387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555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David W. Packard </a:t>
            </a:r>
            <a:r>
              <a:rPr lang="el-GR" dirty="0"/>
              <a:t>και το σύστημα «Ίβυκος</a:t>
            </a:r>
            <a:r>
              <a:rPr lang="el-GR" dirty="0" smtClean="0"/>
              <a:t>»</a:t>
            </a:r>
            <a:r>
              <a:rPr lang="en-US" dirty="0" smtClean="0"/>
              <a:t> (1)</a:t>
            </a:r>
            <a:endParaRPr lang="el-GR" dirty="0"/>
          </a:p>
        </p:txBody>
      </p:sp>
      <p:sp>
        <p:nvSpPr>
          <p:cNvPr id="6" name="Θέση περιεχομένου 5"/>
          <p:cNvSpPr>
            <a:spLocks noGrp="1"/>
          </p:cNvSpPr>
          <p:nvPr>
            <p:ph sz="quarter" idx="4"/>
          </p:nvPr>
        </p:nvSpPr>
        <p:spPr>
          <a:xfrm>
            <a:off x="4340871" y="1556792"/>
            <a:ext cx="4695625" cy="4536504"/>
          </a:xfrm>
        </p:spPr>
        <p:txBody>
          <a:bodyPr>
            <a:noAutofit/>
          </a:bodyPr>
          <a:lstStyle/>
          <a:p>
            <a:r>
              <a:rPr lang="el-GR" dirty="0"/>
              <a:t>Ο βασικός σύμβουλος σε θέματα τεχνολογίας στο </a:t>
            </a:r>
            <a:r>
              <a:rPr lang="en-US" dirty="0"/>
              <a:t>TLG</a:t>
            </a:r>
            <a:r>
              <a:rPr lang="el-GR" dirty="0"/>
              <a:t> ήταν ο </a:t>
            </a:r>
            <a:r>
              <a:rPr lang="en-US" dirty="0"/>
              <a:t>David W. Packard </a:t>
            </a:r>
            <a:r>
              <a:rPr lang="el-GR" dirty="0"/>
              <a:t> ο οποίος δημιούργησε τον «Ίβυκο», δηλαδή το </a:t>
            </a:r>
            <a:r>
              <a:rPr lang="en-US" dirty="0"/>
              <a:t>hardware </a:t>
            </a:r>
            <a:r>
              <a:rPr lang="el-GR" dirty="0"/>
              <a:t>και το</a:t>
            </a:r>
            <a:r>
              <a:rPr lang="en-US" dirty="0"/>
              <a:t> software </a:t>
            </a:r>
            <a:r>
              <a:rPr lang="el-GR" dirty="0"/>
              <a:t>που αρχικά χρησιμοποιήθηκε για να διορθώσει τα ψηφιοποιημένα κείμενα και επιτρέψει τις αναζητήσεις στο </a:t>
            </a:r>
            <a:r>
              <a:rPr lang="en-US" dirty="0"/>
              <a:t>corpus. To 1999 o </a:t>
            </a:r>
            <a:r>
              <a:rPr lang="el-GR" dirty="0"/>
              <a:t>«Ίβυκος» εγκαταλείφθηκε και το </a:t>
            </a:r>
            <a:r>
              <a:rPr lang="en-US" dirty="0"/>
              <a:t>TLG </a:t>
            </a:r>
            <a:r>
              <a:rPr lang="el-GR" dirty="0"/>
              <a:t>πέρασε σε ένα πιο μοντέρνο υπολογιστή</a:t>
            </a:r>
            <a:r>
              <a:rPr lang="el-GR" dirty="0" smtClean="0"/>
              <a:t>.</a:t>
            </a:r>
            <a:endParaRPr lang="en-US" dirty="0"/>
          </a:p>
        </p:txBody>
      </p:sp>
      <p:sp>
        <p:nvSpPr>
          <p:cNvPr id="8" name="Θέση περιεχομένου 7"/>
          <p:cNvSpPr>
            <a:spLocks noGrp="1"/>
          </p:cNvSpPr>
          <p:nvPr>
            <p:ph sz="half" idx="2"/>
          </p:nvPr>
        </p:nvSpPr>
        <p:spPr/>
        <p:txBody>
          <a:bodyPr/>
          <a:lstStyle/>
          <a:p>
            <a:pPr marL="0" indent="0">
              <a:buNone/>
            </a:pPr>
            <a:endParaRPr lang="el-GR" dirty="0"/>
          </a:p>
        </p:txBody>
      </p:sp>
      <p:pic>
        <p:nvPicPr>
          <p:cNvPr id="9" name="Picture 2" descr="David W. Packard" title="Φωτογραφί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67160"/>
            <a:ext cx="3142903"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073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Γλωσσικοί μύθοι</a:t>
            </a:r>
          </a:p>
        </p:txBody>
      </p:sp>
      <p:sp>
        <p:nvSpPr>
          <p:cNvPr id="3" name="Θέση περιεχομένου 2"/>
          <p:cNvSpPr>
            <a:spLocks noGrp="1"/>
          </p:cNvSpPr>
          <p:nvPr>
            <p:ph type="body" idx="1"/>
          </p:nvPr>
        </p:nvSpPr>
        <p:spPr/>
        <p:txBody>
          <a:bodyPr>
            <a:normAutofit/>
          </a:bodyPr>
          <a:lstStyle/>
          <a:p>
            <a:pPr marL="0" indent="0">
              <a:buNone/>
            </a:pPr>
            <a:r>
              <a:rPr lang="el-GR" sz="2800" dirty="0"/>
              <a:t>Μία παρουσίαση μύθων για την Ελληνική γλώσσα που έχει σταχυολογήσει στο </a:t>
            </a:r>
            <a:r>
              <a:rPr lang="el-GR" sz="2800" dirty="0" err="1"/>
              <a:t>ιστολόγιο</a:t>
            </a:r>
            <a:r>
              <a:rPr lang="el-GR" sz="2800" dirty="0"/>
              <a:t> του </a:t>
            </a:r>
            <a:r>
              <a:rPr lang="el-GR" sz="2800" dirty="0" smtClean="0"/>
              <a:t>ο Νίκος </a:t>
            </a:r>
            <a:r>
              <a:rPr lang="el-GR" sz="2800" dirty="0" err="1"/>
              <a:t>Σαραντάκος</a:t>
            </a:r>
            <a:r>
              <a:rPr lang="el-GR" sz="2800" dirty="0"/>
              <a:t>… και όχι μόνο.</a:t>
            </a:r>
          </a:p>
        </p:txBody>
      </p:sp>
    </p:spTree>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David W. Packard </a:t>
            </a:r>
            <a:r>
              <a:rPr lang="el-GR" dirty="0"/>
              <a:t>και το σύστημα «Ίβυκος»</a:t>
            </a:r>
            <a:r>
              <a:rPr lang="en-US" dirty="0"/>
              <a:t> </a:t>
            </a:r>
            <a:r>
              <a:rPr lang="en-US" dirty="0" smtClean="0"/>
              <a:t>(2)</a:t>
            </a:r>
            <a:endParaRPr lang="el-GR" dirty="0"/>
          </a:p>
        </p:txBody>
      </p:sp>
      <p:sp>
        <p:nvSpPr>
          <p:cNvPr id="6" name="Θέση περιεχομένου 5"/>
          <p:cNvSpPr>
            <a:spLocks noGrp="1"/>
          </p:cNvSpPr>
          <p:nvPr>
            <p:ph sz="quarter" idx="4"/>
          </p:nvPr>
        </p:nvSpPr>
        <p:spPr>
          <a:xfrm>
            <a:off x="3347865" y="1916832"/>
            <a:ext cx="5338936" cy="3879280"/>
          </a:xfrm>
        </p:spPr>
        <p:txBody>
          <a:bodyPr>
            <a:noAutofit/>
          </a:bodyPr>
          <a:lstStyle/>
          <a:p>
            <a:r>
              <a:rPr lang="en-US" dirty="0"/>
              <a:t>O David W. Packard </a:t>
            </a:r>
            <a:r>
              <a:rPr lang="el-GR" dirty="0"/>
              <a:t>ανέπτυξε επίσης το πρώτο σύστημα κωδικοποίησης χαρακτήρων για Ελληνικά που ονομάστηκε </a:t>
            </a:r>
            <a:r>
              <a:rPr lang="en-US" dirty="0"/>
              <a:t>Alpha Code</a:t>
            </a:r>
            <a:r>
              <a:rPr lang="el-GR" dirty="0"/>
              <a:t>. Το σύστημα αυτό το εξέλιξε περαιτέρω και η τελική του μορφή έγινε γνωστή ως </a:t>
            </a:r>
            <a:r>
              <a:rPr lang="en-US" dirty="0"/>
              <a:t>Beta Code. </a:t>
            </a:r>
            <a:endParaRPr lang="el-GR" dirty="0"/>
          </a:p>
        </p:txBody>
      </p:sp>
      <p:pic>
        <p:nvPicPr>
          <p:cNvPr id="7" name="Picture 4" descr="Ίβυκος" title="Φωτογραφία"/>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916832"/>
            <a:ext cx="2090651" cy="2610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77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David W. Packard </a:t>
            </a:r>
            <a:r>
              <a:rPr lang="el-GR" dirty="0"/>
              <a:t>και το σύστημα «Ίβυκος»</a:t>
            </a:r>
            <a:r>
              <a:rPr lang="en-US" dirty="0"/>
              <a:t> </a:t>
            </a:r>
            <a:r>
              <a:rPr lang="en-US" dirty="0" smtClean="0"/>
              <a:t>(3)</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sz="3100" dirty="0"/>
              <a:t>Ο </a:t>
            </a:r>
            <a:r>
              <a:rPr lang="en-US" sz="3100" dirty="0"/>
              <a:t>Beta Code </a:t>
            </a:r>
            <a:r>
              <a:rPr lang="el-GR" sz="3100" dirty="0"/>
              <a:t>αποδίδει μία θέση </a:t>
            </a:r>
            <a:r>
              <a:rPr lang="en-US" sz="3100" dirty="0"/>
              <a:t>ASCII </a:t>
            </a:r>
            <a:r>
              <a:rPr lang="el-GR" sz="3100" dirty="0"/>
              <a:t>σε κάθε ένα από τα 24 γράμματα της Ελληνικής αλφαβήτου. Τα διακριτικά (διάφορα τονικά σημάδια, υπογεγραμμένη κ.ά.) συμβολίζονται με μη αλφαβητικούς χαρακτήρες που ακολουθούν το φωνήεν. </a:t>
            </a:r>
          </a:p>
          <a:p>
            <a:r>
              <a:rPr lang="el-GR" sz="3100" dirty="0"/>
              <a:t>Ο </a:t>
            </a:r>
            <a:r>
              <a:rPr lang="en-US" sz="3100" dirty="0"/>
              <a:t>Beta Code </a:t>
            </a:r>
            <a:r>
              <a:rPr lang="el-GR" sz="3100" dirty="0"/>
              <a:t>παραμένει μέχρι σήμερα ο πιο πρακτικός τρόπος για την κωδικοποίηση πολυτονικών Ελληνικών δεδομένων. </a:t>
            </a:r>
          </a:p>
          <a:p>
            <a:r>
              <a:rPr lang="el-GR" sz="3100" dirty="0"/>
              <a:t>Η </a:t>
            </a:r>
            <a:r>
              <a:rPr lang="el-GR" sz="3100" dirty="0" err="1"/>
              <a:t>ψηφιοποίηση</a:t>
            </a:r>
            <a:r>
              <a:rPr lang="el-GR" sz="3100" dirty="0"/>
              <a:t> του </a:t>
            </a:r>
            <a:r>
              <a:rPr lang="en-US" sz="3100" dirty="0"/>
              <a:t>TLG </a:t>
            </a:r>
            <a:r>
              <a:rPr lang="el-GR" sz="3100" dirty="0"/>
              <a:t>έγινε ταυτόχρονα δύο φορές στην Κορέα, στις Φιλιππίνες και πιο πρόσφατα στην Κίνα. Ακόμα και σήμερα τα κείμενα στέλνονται στην Κίνα όπου οι άνθρωποι τα πληκτρολογούν χωρίς να γνωρίζουν Ελληνικά ή και Αγγλικά</a:t>
            </a:r>
            <a:r>
              <a:rPr lang="en-US" sz="3100" dirty="0"/>
              <a:t> ($1,58 </a:t>
            </a:r>
            <a:r>
              <a:rPr lang="el-GR" sz="3100" dirty="0"/>
              <a:t>για κάθε 1000</a:t>
            </a:r>
            <a:r>
              <a:rPr lang="en-US" sz="3100" dirty="0"/>
              <a:t> </a:t>
            </a:r>
            <a:r>
              <a:rPr lang="el-GR" sz="3100" dirty="0"/>
              <a:t>χαρακτήρες).</a:t>
            </a:r>
          </a:p>
          <a:p>
            <a:endParaRPr lang="el-GR" dirty="0"/>
          </a:p>
        </p:txBody>
      </p:sp>
    </p:spTree>
    <p:extLst>
      <p:ext uri="{BB962C8B-B14F-4D97-AF65-F5344CB8AC3E}">
        <p14:creationId xmlns:p14="http://schemas.microsoft.com/office/powerpoint/2010/main" val="2545024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cs typeface="Arial" panose="020B0604020202020204" pitchFamily="34" charset="0"/>
              </a:rPr>
              <a:t>Beta</a:t>
            </a:r>
            <a:r>
              <a:rPr lang="en-US" dirty="0"/>
              <a:t> Code</a:t>
            </a:r>
            <a:endParaRPr lang="el-GR" dirty="0"/>
          </a:p>
        </p:txBody>
      </p:sp>
      <p:graphicFrame>
        <p:nvGraphicFramePr>
          <p:cNvPr id="5" name="Θέση περιεχομένου 4" descr="Πολυτονικά Ελληνικά και σύμβολα φωνηέντων&#10;" title="Beta Code"/>
          <p:cNvGraphicFramePr>
            <a:graphicFrameLocks noGrp="1"/>
          </p:cNvGraphicFramePr>
          <p:nvPr>
            <p:ph sz="half" idx="1"/>
            <p:extLst>
              <p:ext uri="{D42A27DB-BD31-4B8C-83A1-F6EECF244321}">
                <p14:modId xmlns:p14="http://schemas.microsoft.com/office/powerpoint/2010/main" val="810592871"/>
              </p:ext>
            </p:extLst>
          </p:nvPr>
        </p:nvGraphicFramePr>
        <p:xfrm>
          <a:off x="358310" y="1846330"/>
          <a:ext cx="4038600" cy="4066546"/>
        </p:xfrm>
        <a:graphic>
          <a:graphicData uri="http://schemas.openxmlformats.org/drawingml/2006/table">
            <a:tbl>
              <a:tblPr firstRow="1" bandRow="1">
                <a:tableStyleId>{5C22544A-7EE6-4342-B048-85BDC9FD1C3A}</a:tableStyleId>
              </a:tblPr>
              <a:tblGrid>
                <a:gridCol w="807720"/>
                <a:gridCol w="807720"/>
                <a:gridCol w="807720"/>
                <a:gridCol w="807720"/>
                <a:gridCol w="807720"/>
              </a:tblGrid>
              <a:tr h="370840">
                <a:tc>
                  <a:txBody>
                    <a:bodyPr/>
                    <a:lstStyle/>
                    <a:p>
                      <a:r>
                        <a:rPr lang="en-US" sz="1200" dirty="0"/>
                        <a:t>Diacritic</a:t>
                      </a:r>
                    </a:p>
                  </a:txBody>
                  <a:tcPr marL="44873" marR="44873" marT="22437" marB="22437" anchor="ctr"/>
                </a:tc>
                <a:tc>
                  <a:txBody>
                    <a:bodyPr/>
                    <a:lstStyle/>
                    <a:p>
                      <a:r>
                        <a:rPr lang="en-US" sz="1200" dirty="0"/>
                        <a:t>Beta Code</a:t>
                      </a:r>
                    </a:p>
                  </a:txBody>
                  <a:tcPr marL="44873" marR="44873" marT="22437" marB="22437" anchor="ctr"/>
                </a:tc>
                <a:tc>
                  <a:txBody>
                    <a:bodyPr/>
                    <a:lstStyle/>
                    <a:p>
                      <a:r>
                        <a:rPr lang="en-US" sz="1200" dirty="0"/>
                        <a:t>Name</a:t>
                      </a:r>
                    </a:p>
                  </a:txBody>
                  <a:tcPr marL="44873" marR="44873" marT="22437" marB="22437" anchor="ctr"/>
                </a:tc>
                <a:tc>
                  <a:txBody>
                    <a:bodyPr/>
                    <a:lstStyle/>
                    <a:p>
                      <a:r>
                        <a:rPr lang="en-US" sz="1200" dirty="0"/>
                        <a:t>Examples</a:t>
                      </a:r>
                    </a:p>
                  </a:txBody>
                  <a:tcPr marL="44873" marR="44873" marT="22437" marB="22437" anchor="ctr"/>
                </a:tc>
                <a:tc>
                  <a:txBody>
                    <a:bodyPr/>
                    <a:lstStyle/>
                    <a:p>
                      <a:r>
                        <a:rPr lang="en-US" sz="1200" dirty="0"/>
                        <a:t>Coded as</a:t>
                      </a:r>
                    </a:p>
                  </a:txBody>
                  <a:tcPr marL="44873" marR="44873" marT="22437" marB="22437" anchor="ctr"/>
                </a:tc>
              </a:tr>
              <a:tr h="370840">
                <a:tc>
                  <a:txBody>
                    <a:bodyPr/>
                    <a:lstStyle/>
                    <a:p>
                      <a:r>
                        <a:rPr lang="el-GR" sz="2400" dirty="0"/>
                        <a:t>  ̓</a:t>
                      </a:r>
                    </a:p>
                  </a:txBody>
                  <a:tcPr marL="44873" marR="44873" marT="22437" marB="22437" anchor="ctr"/>
                </a:tc>
                <a:tc>
                  <a:txBody>
                    <a:bodyPr/>
                    <a:lstStyle/>
                    <a:p>
                      <a:r>
                        <a:rPr lang="el-GR" sz="2400" dirty="0"/>
                        <a:t>)</a:t>
                      </a:r>
                    </a:p>
                  </a:txBody>
                  <a:tcPr marL="44873" marR="44873" marT="22437" marB="22437" anchor="ctr"/>
                </a:tc>
                <a:tc>
                  <a:txBody>
                    <a:bodyPr/>
                    <a:lstStyle/>
                    <a:p>
                      <a:r>
                        <a:rPr lang="en-US" sz="1200" dirty="0"/>
                        <a:t>Smooth breathing</a:t>
                      </a:r>
                    </a:p>
                  </a:txBody>
                  <a:tcPr marL="44873" marR="44873" marT="22437" marB="22437" anchor="ctr"/>
                </a:tc>
                <a:tc>
                  <a:txBody>
                    <a:bodyPr/>
                    <a:lstStyle/>
                    <a:p>
                      <a:r>
                        <a:rPr lang="el-GR" sz="1200" dirty="0" err="1"/>
                        <a:t>ἐν</a:t>
                      </a:r>
                      <a:endParaRPr lang="el-GR" sz="1200" dirty="0"/>
                    </a:p>
                  </a:txBody>
                  <a:tcPr marL="44873" marR="44873" marT="22437" marB="22437" anchor="ctr"/>
                </a:tc>
                <a:tc>
                  <a:txBody>
                    <a:bodyPr/>
                    <a:lstStyle/>
                    <a:p>
                      <a:r>
                        <a:rPr lang="en-US" sz="1200" dirty="0"/>
                        <a:t>E)N</a:t>
                      </a:r>
                    </a:p>
                  </a:txBody>
                  <a:tcPr marL="44873" marR="44873" marT="22437" marB="22437" anchor="ctr"/>
                </a:tc>
              </a:tr>
              <a:tr h="370840">
                <a:tc>
                  <a:txBody>
                    <a:bodyPr/>
                    <a:lstStyle/>
                    <a:p>
                      <a:r>
                        <a:rPr lang="el-GR" sz="2400" dirty="0"/>
                        <a:t>  ̔</a:t>
                      </a:r>
                    </a:p>
                  </a:txBody>
                  <a:tcPr marL="44873" marR="44873" marT="22437" marB="22437" anchor="ctr"/>
                </a:tc>
                <a:tc>
                  <a:txBody>
                    <a:bodyPr/>
                    <a:lstStyle/>
                    <a:p>
                      <a:r>
                        <a:rPr lang="el-GR" sz="2400" dirty="0"/>
                        <a:t>(</a:t>
                      </a:r>
                    </a:p>
                  </a:txBody>
                  <a:tcPr marL="44873" marR="44873" marT="22437" marB="22437" anchor="ctr"/>
                </a:tc>
                <a:tc>
                  <a:txBody>
                    <a:bodyPr/>
                    <a:lstStyle/>
                    <a:p>
                      <a:r>
                        <a:rPr lang="en-US" sz="1200" dirty="0"/>
                        <a:t>Rough breathing</a:t>
                      </a:r>
                    </a:p>
                  </a:txBody>
                  <a:tcPr marL="44873" marR="44873" marT="22437" marB="22437" anchor="ctr"/>
                </a:tc>
                <a:tc>
                  <a:txBody>
                    <a:bodyPr/>
                    <a:lstStyle/>
                    <a:p>
                      <a:r>
                        <a:rPr lang="el-GR" sz="1200" dirty="0"/>
                        <a:t>ὁ, </a:t>
                      </a:r>
                      <a:r>
                        <a:rPr lang="el-GR" sz="1200" dirty="0" err="1"/>
                        <a:t>οἱ</a:t>
                      </a:r>
                      <a:endParaRPr lang="el-GR" sz="1200" dirty="0"/>
                    </a:p>
                  </a:txBody>
                  <a:tcPr marL="44873" marR="44873" marT="22437" marB="22437" anchor="ctr"/>
                </a:tc>
                <a:tc>
                  <a:txBody>
                    <a:bodyPr/>
                    <a:lstStyle/>
                    <a:p>
                      <a:r>
                        <a:rPr lang="en-US" sz="1200" dirty="0"/>
                        <a:t>O(, OI(</a:t>
                      </a:r>
                    </a:p>
                  </a:txBody>
                  <a:tcPr marL="44873" marR="44873" marT="22437" marB="22437" anchor="ctr"/>
                </a:tc>
              </a:tr>
              <a:tr h="370840">
                <a:tc>
                  <a:txBody>
                    <a:bodyPr/>
                    <a:lstStyle/>
                    <a:p>
                      <a:r>
                        <a:rPr lang="el-GR" sz="2400" dirty="0"/>
                        <a:t> ́</a:t>
                      </a:r>
                    </a:p>
                  </a:txBody>
                  <a:tcPr marL="44873" marR="44873" marT="22437" marB="22437" anchor="ctr"/>
                </a:tc>
                <a:tc>
                  <a:txBody>
                    <a:bodyPr/>
                    <a:lstStyle/>
                    <a:p>
                      <a:r>
                        <a:rPr lang="el-GR" sz="2400" dirty="0"/>
                        <a:t>/</a:t>
                      </a:r>
                    </a:p>
                  </a:txBody>
                  <a:tcPr marL="44873" marR="44873" marT="22437" marB="22437" anchor="ctr"/>
                </a:tc>
                <a:tc>
                  <a:txBody>
                    <a:bodyPr/>
                    <a:lstStyle/>
                    <a:p>
                      <a:r>
                        <a:rPr lang="en-US" sz="1200" dirty="0"/>
                        <a:t>Acute accent</a:t>
                      </a:r>
                    </a:p>
                  </a:txBody>
                  <a:tcPr marL="44873" marR="44873" marT="22437" marB="22437" anchor="ctr"/>
                </a:tc>
                <a:tc>
                  <a:txBody>
                    <a:bodyPr/>
                    <a:lstStyle/>
                    <a:p>
                      <a:r>
                        <a:rPr lang="el-GR" sz="1200" dirty="0" err="1"/>
                        <a:t>πρός</a:t>
                      </a:r>
                      <a:endParaRPr lang="el-GR" sz="1200" dirty="0"/>
                    </a:p>
                  </a:txBody>
                  <a:tcPr marL="44873" marR="44873" marT="22437" marB="22437" anchor="ctr"/>
                </a:tc>
                <a:tc>
                  <a:txBody>
                    <a:bodyPr/>
                    <a:lstStyle/>
                    <a:p>
                      <a:r>
                        <a:rPr lang="en-US" sz="1200" dirty="0"/>
                        <a:t>PRO/S</a:t>
                      </a:r>
                    </a:p>
                  </a:txBody>
                  <a:tcPr marL="44873" marR="44873" marT="22437" marB="22437" anchor="ctr"/>
                </a:tc>
              </a:tr>
              <a:tr h="370840">
                <a:tc>
                  <a:txBody>
                    <a:bodyPr/>
                    <a:lstStyle/>
                    <a:p>
                      <a:r>
                        <a:rPr lang="el-GR" sz="2400" dirty="0"/>
                        <a:t>  ͂</a:t>
                      </a:r>
                    </a:p>
                  </a:txBody>
                  <a:tcPr marL="44873" marR="44873" marT="22437" marB="22437" anchor="ctr"/>
                </a:tc>
                <a:tc>
                  <a:txBody>
                    <a:bodyPr/>
                    <a:lstStyle/>
                    <a:p>
                      <a:r>
                        <a:rPr lang="el-GR" sz="2400" dirty="0"/>
                        <a:t>=</a:t>
                      </a:r>
                    </a:p>
                  </a:txBody>
                  <a:tcPr marL="44873" marR="44873" marT="22437" marB="22437" anchor="ctr"/>
                </a:tc>
                <a:tc>
                  <a:txBody>
                    <a:bodyPr/>
                    <a:lstStyle/>
                    <a:p>
                      <a:r>
                        <a:rPr lang="en-US" sz="1200" dirty="0"/>
                        <a:t>Circumflex accent</a:t>
                      </a:r>
                    </a:p>
                  </a:txBody>
                  <a:tcPr marL="44873" marR="44873" marT="22437" marB="22437" anchor="ctr"/>
                </a:tc>
                <a:tc>
                  <a:txBody>
                    <a:bodyPr/>
                    <a:lstStyle/>
                    <a:p>
                      <a:r>
                        <a:rPr lang="el-GR" sz="1200" dirty="0" err="1"/>
                        <a:t>τῶν</a:t>
                      </a:r>
                      <a:endParaRPr lang="el-GR" sz="1200" dirty="0"/>
                    </a:p>
                  </a:txBody>
                  <a:tcPr marL="44873" marR="44873" marT="22437" marB="22437" anchor="ctr"/>
                </a:tc>
                <a:tc>
                  <a:txBody>
                    <a:bodyPr/>
                    <a:lstStyle/>
                    <a:p>
                      <a:r>
                        <a:rPr lang="en-US" sz="1200" dirty="0"/>
                        <a:t>TW=N</a:t>
                      </a:r>
                    </a:p>
                  </a:txBody>
                  <a:tcPr marL="44873" marR="44873" marT="22437" marB="22437" anchor="ctr"/>
                </a:tc>
              </a:tr>
              <a:tr h="370840">
                <a:tc>
                  <a:txBody>
                    <a:bodyPr/>
                    <a:lstStyle/>
                    <a:p>
                      <a:r>
                        <a:rPr lang="el-GR" sz="2400" dirty="0"/>
                        <a:t> ̀</a:t>
                      </a:r>
                    </a:p>
                  </a:txBody>
                  <a:tcPr marL="44873" marR="44873" marT="22437" marB="22437" anchor="ctr"/>
                </a:tc>
                <a:tc>
                  <a:txBody>
                    <a:bodyPr/>
                    <a:lstStyle/>
                    <a:p>
                      <a:r>
                        <a:rPr lang="el-GR" sz="2400" dirty="0"/>
                        <a:t>\</a:t>
                      </a:r>
                    </a:p>
                  </a:txBody>
                  <a:tcPr marL="44873" marR="44873" marT="22437" marB="22437" anchor="ctr"/>
                </a:tc>
                <a:tc>
                  <a:txBody>
                    <a:bodyPr/>
                    <a:lstStyle/>
                    <a:p>
                      <a:r>
                        <a:rPr lang="en-US" sz="1200" dirty="0"/>
                        <a:t>Grave accent</a:t>
                      </a:r>
                    </a:p>
                  </a:txBody>
                  <a:tcPr marL="44873" marR="44873" marT="22437" marB="22437" anchor="ctr"/>
                </a:tc>
                <a:tc>
                  <a:txBody>
                    <a:bodyPr/>
                    <a:lstStyle/>
                    <a:p>
                      <a:r>
                        <a:rPr lang="el-GR" sz="1200" dirty="0" err="1"/>
                        <a:t>πρὸς</a:t>
                      </a:r>
                      <a:endParaRPr lang="el-GR" sz="1200" dirty="0"/>
                    </a:p>
                  </a:txBody>
                  <a:tcPr marL="44873" marR="44873" marT="22437" marB="22437" anchor="ctr"/>
                </a:tc>
                <a:tc>
                  <a:txBody>
                    <a:bodyPr/>
                    <a:lstStyle/>
                    <a:p>
                      <a:r>
                        <a:rPr lang="en-US" sz="1200" dirty="0"/>
                        <a:t>PRO\S</a:t>
                      </a:r>
                    </a:p>
                  </a:txBody>
                  <a:tcPr marL="44873" marR="44873" marT="22437" marB="22437" anchor="ctr"/>
                </a:tc>
              </a:tr>
              <a:tr h="370840">
                <a:tc>
                  <a:txBody>
                    <a:bodyPr/>
                    <a:lstStyle/>
                    <a:p>
                      <a:r>
                        <a:rPr lang="el-GR" sz="2400" dirty="0"/>
                        <a:t>  ̈</a:t>
                      </a:r>
                    </a:p>
                  </a:txBody>
                  <a:tcPr marL="44873" marR="44873" marT="22437" marB="22437" anchor="ctr"/>
                </a:tc>
                <a:tc>
                  <a:txBody>
                    <a:bodyPr/>
                    <a:lstStyle/>
                    <a:p>
                      <a:r>
                        <a:rPr lang="el-GR" sz="2400" dirty="0"/>
                        <a:t>+</a:t>
                      </a:r>
                    </a:p>
                  </a:txBody>
                  <a:tcPr marL="44873" marR="44873" marT="22437" marB="22437" anchor="ctr"/>
                </a:tc>
                <a:tc>
                  <a:txBody>
                    <a:bodyPr/>
                    <a:lstStyle/>
                    <a:p>
                      <a:r>
                        <a:rPr lang="en-US" sz="1200" dirty="0" err="1"/>
                        <a:t>Diaeresis</a:t>
                      </a:r>
                      <a:endParaRPr lang="en-US" sz="1200" dirty="0"/>
                    </a:p>
                  </a:txBody>
                  <a:tcPr marL="44873" marR="44873" marT="22437" marB="22437" anchor="ctr"/>
                </a:tc>
                <a:tc>
                  <a:txBody>
                    <a:bodyPr/>
                    <a:lstStyle/>
                    <a:p>
                      <a:r>
                        <a:rPr lang="el-GR" sz="1200"/>
                        <a:t>προϊέναι</a:t>
                      </a:r>
                    </a:p>
                  </a:txBody>
                  <a:tcPr marL="44873" marR="44873" marT="22437" marB="22437" anchor="ctr"/>
                </a:tc>
                <a:tc>
                  <a:txBody>
                    <a:bodyPr/>
                    <a:lstStyle/>
                    <a:p>
                      <a:r>
                        <a:rPr lang="en-US" sz="1200" dirty="0"/>
                        <a:t>PROI+E/NAI</a:t>
                      </a:r>
                    </a:p>
                  </a:txBody>
                  <a:tcPr marL="44873" marR="44873" marT="22437" marB="22437" anchor="ctr"/>
                </a:tc>
              </a:tr>
              <a:tr h="370840">
                <a:tc>
                  <a:txBody>
                    <a:bodyPr/>
                    <a:lstStyle/>
                    <a:p>
                      <a:r>
                        <a:rPr lang="el-GR" sz="2400" dirty="0"/>
                        <a:t>  ͅ</a:t>
                      </a:r>
                    </a:p>
                  </a:txBody>
                  <a:tcPr marL="44873" marR="44873" marT="22437" marB="22437" anchor="ctr"/>
                </a:tc>
                <a:tc>
                  <a:txBody>
                    <a:bodyPr/>
                    <a:lstStyle/>
                    <a:p>
                      <a:r>
                        <a:rPr lang="el-GR" sz="2400" dirty="0"/>
                        <a:t>|</a:t>
                      </a:r>
                    </a:p>
                  </a:txBody>
                  <a:tcPr marL="44873" marR="44873" marT="22437" marB="22437" anchor="ctr"/>
                </a:tc>
                <a:tc>
                  <a:txBody>
                    <a:bodyPr/>
                    <a:lstStyle/>
                    <a:p>
                      <a:r>
                        <a:rPr lang="en-US" sz="1200" dirty="0"/>
                        <a:t>Iota subscript</a:t>
                      </a:r>
                    </a:p>
                  </a:txBody>
                  <a:tcPr marL="44873" marR="44873" marT="22437" marB="22437" anchor="ctr"/>
                </a:tc>
                <a:tc>
                  <a:txBody>
                    <a:bodyPr/>
                    <a:lstStyle/>
                    <a:p>
                      <a:r>
                        <a:rPr lang="el-GR" sz="1200"/>
                        <a:t>τῷ</a:t>
                      </a:r>
                    </a:p>
                  </a:txBody>
                  <a:tcPr marL="44873" marR="44873" marT="22437" marB="22437" anchor="ctr"/>
                </a:tc>
                <a:tc>
                  <a:txBody>
                    <a:bodyPr/>
                    <a:lstStyle/>
                    <a:p>
                      <a:r>
                        <a:rPr lang="en-US" sz="1200" dirty="0"/>
                        <a:t>TW=|</a:t>
                      </a:r>
                    </a:p>
                  </a:txBody>
                  <a:tcPr marL="44873" marR="44873" marT="22437" marB="22437" anchor="ctr"/>
                </a:tc>
              </a:tr>
              <a:tr h="370840">
                <a:tc>
                  <a:txBody>
                    <a:bodyPr/>
                    <a:lstStyle/>
                    <a:p>
                      <a:r>
                        <a:rPr lang="el-GR" sz="2400" dirty="0"/>
                        <a:t>  ̄</a:t>
                      </a:r>
                    </a:p>
                  </a:txBody>
                  <a:tcPr marL="44873" marR="44873" marT="22437" marB="22437" anchor="ctr"/>
                </a:tc>
                <a:tc>
                  <a:txBody>
                    <a:bodyPr/>
                    <a:lstStyle/>
                    <a:p>
                      <a:r>
                        <a:rPr lang="el-GR" sz="2400" dirty="0"/>
                        <a:t>&amp;</a:t>
                      </a:r>
                    </a:p>
                  </a:txBody>
                  <a:tcPr marL="44873" marR="44873" marT="22437" marB="22437" anchor="ctr"/>
                </a:tc>
                <a:tc>
                  <a:txBody>
                    <a:bodyPr/>
                    <a:lstStyle/>
                    <a:p>
                      <a:r>
                        <a:rPr lang="en-US" sz="1200" dirty="0"/>
                        <a:t>Macron</a:t>
                      </a:r>
                    </a:p>
                  </a:txBody>
                  <a:tcPr marL="44873" marR="44873" marT="22437" marB="22437" anchor="ctr"/>
                </a:tc>
                <a:tc>
                  <a:txBody>
                    <a:bodyPr/>
                    <a:lstStyle/>
                    <a:p>
                      <a:r>
                        <a:rPr lang="el-GR" sz="1200"/>
                        <a:t>μαχαίρᾱς</a:t>
                      </a:r>
                    </a:p>
                  </a:txBody>
                  <a:tcPr marL="44873" marR="44873" marT="22437" marB="22437" anchor="ctr"/>
                </a:tc>
                <a:tc>
                  <a:txBody>
                    <a:bodyPr/>
                    <a:lstStyle/>
                    <a:p>
                      <a:r>
                        <a:rPr lang="en-US" sz="1200" dirty="0"/>
                        <a:t>MAXAI/RA&amp;S</a:t>
                      </a:r>
                    </a:p>
                  </a:txBody>
                  <a:tcPr marL="44873" marR="44873" marT="22437" marB="22437" anchor="ctr"/>
                </a:tc>
              </a:tr>
              <a:tr h="370840">
                <a:tc>
                  <a:txBody>
                    <a:bodyPr/>
                    <a:lstStyle/>
                    <a:p>
                      <a:r>
                        <a:rPr lang="el-GR" sz="2400" dirty="0"/>
                        <a:t>  ̆</a:t>
                      </a:r>
                    </a:p>
                  </a:txBody>
                  <a:tcPr marL="44873" marR="44873" marT="22437" marB="22437" anchor="ctr"/>
                </a:tc>
                <a:tc>
                  <a:txBody>
                    <a:bodyPr/>
                    <a:lstStyle/>
                    <a:p>
                      <a:r>
                        <a:rPr lang="el-GR" sz="2400" dirty="0"/>
                        <a:t>'</a:t>
                      </a:r>
                    </a:p>
                  </a:txBody>
                  <a:tcPr marL="44873" marR="44873" marT="22437" marB="22437" anchor="ctr"/>
                </a:tc>
                <a:tc>
                  <a:txBody>
                    <a:bodyPr/>
                    <a:lstStyle/>
                    <a:p>
                      <a:r>
                        <a:rPr lang="en-US" sz="1200" dirty="0" err="1" smtClean="0"/>
                        <a:t>Breve</a:t>
                      </a:r>
                      <a:endParaRPr lang="en-US" sz="1200" dirty="0"/>
                    </a:p>
                  </a:txBody>
                  <a:tcPr marL="44873" marR="44873" marT="22437" marB="22437" anchor="ctr"/>
                </a:tc>
                <a:tc>
                  <a:txBody>
                    <a:bodyPr/>
                    <a:lstStyle/>
                    <a:p>
                      <a:r>
                        <a:rPr lang="el-GR" sz="1200" dirty="0" err="1"/>
                        <a:t>μάχαιρᾰ</a:t>
                      </a:r>
                      <a:endParaRPr lang="el-GR" sz="1200" dirty="0"/>
                    </a:p>
                  </a:txBody>
                  <a:tcPr marL="44873" marR="44873" marT="22437" marB="22437" anchor="ctr"/>
                </a:tc>
                <a:tc>
                  <a:txBody>
                    <a:bodyPr/>
                    <a:lstStyle/>
                    <a:p>
                      <a:r>
                        <a:rPr lang="en-US" sz="1200" dirty="0"/>
                        <a:t>MA/XAIRA'</a:t>
                      </a:r>
                    </a:p>
                  </a:txBody>
                  <a:tcPr marL="44873" marR="44873" marT="22437" marB="22437" anchor="ctr"/>
                </a:tc>
              </a:tr>
            </a:tbl>
          </a:graphicData>
        </a:graphic>
      </p:graphicFrame>
      <p:graphicFrame>
        <p:nvGraphicFramePr>
          <p:cNvPr id="7" name="Θέση περιεχομένου 6" descr="Ελληνικό αλφάβητο σε beta code&#10;" title="Beta Code"/>
          <p:cNvGraphicFramePr>
            <a:graphicFrameLocks noGrp="1" noChangeAspect="1"/>
          </p:cNvGraphicFramePr>
          <p:nvPr>
            <p:ph sz="half" idx="2"/>
            <p:extLst>
              <p:ext uri="{D42A27DB-BD31-4B8C-83A1-F6EECF244321}">
                <p14:modId xmlns:p14="http://schemas.microsoft.com/office/powerpoint/2010/main" val="933544251"/>
              </p:ext>
            </p:extLst>
          </p:nvPr>
        </p:nvGraphicFramePr>
        <p:xfrm>
          <a:off x="4648200" y="1846329"/>
          <a:ext cx="4038600" cy="4600632"/>
        </p:xfrm>
        <a:graphic>
          <a:graphicData uri="http://schemas.openxmlformats.org/drawingml/2006/table">
            <a:tbl>
              <a:tblPr firstRow="1" bandRow="1">
                <a:tableStyleId>{5C22544A-7EE6-4342-B048-85BDC9FD1C3A}</a:tableStyleId>
              </a:tblPr>
              <a:tblGrid>
                <a:gridCol w="807720"/>
                <a:gridCol w="807720"/>
                <a:gridCol w="807720"/>
                <a:gridCol w="807720"/>
                <a:gridCol w="807720"/>
              </a:tblGrid>
              <a:tr h="268023">
                <a:tc>
                  <a:txBody>
                    <a:bodyPr/>
                    <a:lstStyle/>
                    <a:p>
                      <a:r>
                        <a:rPr lang="el-GR" sz="800" dirty="0" smtClean="0"/>
                        <a:t>Κεφαλαία</a:t>
                      </a:r>
                      <a:endParaRPr lang="en-US" sz="800" dirty="0"/>
                    </a:p>
                  </a:txBody>
                  <a:tcPr marL="38033" marR="38033" marT="19017" marB="19017" anchor="ctr"/>
                </a:tc>
                <a:tc>
                  <a:txBody>
                    <a:bodyPr/>
                    <a:lstStyle/>
                    <a:p>
                      <a:r>
                        <a:rPr lang="en-US" sz="800" dirty="0"/>
                        <a:t>Beta Code</a:t>
                      </a:r>
                    </a:p>
                  </a:txBody>
                  <a:tcPr marL="38033" marR="38033" marT="19017" marB="19017" anchor="ctr"/>
                </a:tc>
                <a:tc>
                  <a:txBody>
                    <a:bodyPr/>
                    <a:lstStyle/>
                    <a:p>
                      <a:r>
                        <a:rPr lang="el-GR" sz="800" dirty="0" smtClean="0"/>
                        <a:t>Όνομα</a:t>
                      </a:r>
                      <a:r>
                        <a:rPr lang="el-GR" sz="800" baseline="0" dirty="0" smtClean="0"/>
                        <a:t> χαρακτήρα</a:t>
                      </a:r>
                      <a:endParaRPr lang="en-US" sz="800" dirty="0"/>
                    </a:p>
                  </a:txBody>
                  <a:tcPr marL="38033" marR="38033" marT="19017" marB="19017" anchor="ctr"/>
                </a:tc>
                <a:tc>
                  <a:txBody>
                    <a:bodyPr/>
                    <a:lstStyle/>
                    <a:p>
                      <a:r>
                        <a:rPr lang="el-GR" sz="800" dirty="0" smtClean="0"/>
                        <a:t>Πεζά</a:t>
                      </a:r>
                      <a:endParaRPr lang="en-US" sz="800" dirty="0"/>
                    </a:p>
                  </a:txBody>
                  <a:tcPr marL="38033" marR="38033" marT="19017" marB="19017" anchor="ctr"/>
                </a:tc>
                <a:tc>
                  <a:txBody>
                    <a:bodyPr/>
                    <a:lstStyle/>
                    <a:p>
                      <a:r>
                        <a:rPr lang="en-US" sz="800" dirty="0"/>
                        <a:t>Beta Code</a:t>
                      </a:r>
                    </a:p>
                  </a:txBody>
                  <a:tcPr marL="38033" marR="38033" marT="19017" marB="19017" anchor="ctr"/>
                </a:tc>
              </a:tr>
              <a:tr h="153564">
                <a:tc>
                  <a:txBody>
                    <a:bodyPr/>
                    <a:lstStyle/>
                    <a:p>
                      <a:r>
                        <a:rPr lang="el-GR" sz="800" dirty="0"/>
                        <a:t>Α</a:t>
                      </a:r>
                    </a:p>
                  </a:txBody>
                  <a:tcPr marL="38033" marR="38033" marT="19017" marB="19017" anchor="ctr"/>
                </a:tc>
                <a:tc>
                  <a:txBody>
                    <a:bodyPr/>
                    <a:lstStyle/>
                    <a:p>
                      <a:r>
                        <a:rPr lang="en-US" sz="800" dirty="0"/>
                        <a:t>*A</a:t>
                      </a:r>
                    </a:p>
                  </a:txBody>
                  <a:tcPr marL="38033" marR="38033" marT="19017" marB="19017" anchor="ctr"/>
                </a:tc>
                <a:tc>
                  <a:txBody>
                    <a:bodyPr/>
                    <a:lstStyle/>
                    <a:p>
                      <a:r>
                        <a:rPr lang="en-US" sz="800" dirty="0">
                          <a:hlinkClick r:id="rId2" tooltip="Alpha (letter)"/>
                        </a:rPr>
                        <a:t>Alpha</a:t>
                      </a:r>
                      <a:endParaRPr lang="en-US" sz="800" dirty="0"/>
                    </a:p>
                  </a:txBody>
                  <a:tcPr marL="38033" marR="38033" marT="19017" marB="19017" anchor="ctr"/>
                </a:tc>
                <a:tc>
                  <a:txBody>
                    <a:bodyPr/>
                    <a:lstStyle/>
                    <a:p>
                      <a:r>
                        <a:rPr lang="el-GR" sz="800" dirty="0"/>
                        <a:t>α</a:t>
                      </a:r>
                    </a:p>
                  </a:txBody>
                  <a:tcPr marL="38033" marR="38033" marT="19017" marB="19017" anchor="ctr"/>
                </a:tc>
                <a:tc>
                  <a:txBody>
                    <a:bodyPr/>
                    <a:lstStyle/>
                    <a:p>
                      <a:r>
                        <a:rPr lang="en-US" sz="800" dirty="0"/>
                        <a:t>A</a:t>
                      </a:r>
                    </a:p>
                  </a:txBody>
                  <a:tcPr marL="38033" marR="38033" marT="19017" marB="19017" anchor="ctr"/>
                </a:tc>
              </a:tr>
              <a:tr h="153564">
                <a:tc>
                  <a:txBody>
                    <a:bodyPr/>
                    <a:lstStyle/>
                    <a:p>
                      <a:r>
                        <a:rPr lang="el-GR" sz="800" dirty="0"/>
                        <a:t>Β</a:t>
                      </a:r>
                    </a:p>
                  </a:txBody>
                  <a:tcPr marL="38033" marR="38033" marT="19017" marB="19017" anchor="ctr"/>
                </a:tc>
                <a:tc>
                  <a:txBody>
                    <a:bodyPr/>
                    <a:lstStyle/>
                    <a:p>
                      <a:r>
                        <a:rPr lang="en-US" sz="800" dirty="0"/>
                        <a:t>*B</a:t>
                      </a:r>
                    </a:p>
                  </a:txBody>
                  <a:tcPr marL="38033" marR="38033" marT="19017" marB="19017" anchor="ctr"/>
                </a:tc>
                <a:tc>
                  <a:txBody>
                    <a:bodyPr/>
                    <a:lstStyle/>
                    <a:p>
                      <a:r>
                        <a:rPr lang="en-US" sz="800" dirty="0">
                          <a:hlinkClick r:id="rId3" tooltip="Beta (letter)"/>
                        </a:rPr>
                        <a:t>Beta</a:t>
                      </a:r>
                      <a:endParaRPr lang="en-US" sz="800" dirty="0"/>
                    </a:p>
                  </a:txBody>
                  <a:tcPr marL="38033" marR="38033" marT="19017" marB="19017" anchor="ctr"/>
                </a:tc>
                <a:tc>
                  <a:txBody>
                    <a:bodyPr/>
                    <a:lstStyle/>
                    <a:p>
                      <a:r>
                        <a:rPr lang="el-GR" sz="800" dirty="0"/>
                        <a:t>β</a:t>
                      </a:r>
                    </a:p>
                  </a:txBody>
                  <a:tcPr marL="38033" marR="38033" marT="19017" marB="19017" anchor="ctr"/>
                </a:tc>
                <a:tc>
                  <a:txBody>
                    <a:bodyPr/>
                    <a:lstStyle/>
                    <a:p>
                      <a:r>
                        <a:rPr lang="en-US" sz="800" dirty="0"/>
                        <a:t>B</a:t>
                      </a:r>
                    </a:p>
                  </a:txBody>
                  <a:tcPr marL="38033" marR="38033" marT="19017" marB="19017" anchor="ctr"/>
                </a:tc>
              </a:tr>
              <a:tr h="153564">
                <a:tc>
                  <a:txBody>
                    <a:bodyPr/>
                    <a:lstStyle/>
                    <a:p>
                      <a:r>
                        <a:rPr lang="el-GR" sz="800" dirty="0"/>
                        <a:t>Γ</a:t>
                      </a:r>
                    </a:p>
                  </a:txBody>
                  <a:tcPr marL="38033" marR="38033" marT="19017" marB="19017" anchor="ctr"/>
                </a:tc>
                <a:tc>
                  <a:txBody>
                    <a:bodyPr/>
                    <a:lstStyle/>
                    <a:p>
                      <a:r>
                        <a:rPr lang="en-US" sz="800" dirty="0"/>
                        <a:t>*G</a:t>
                      </a:r>
                    </a:p>
                  </a:txBody>
                  <a:tcPr marL="38033" marR="38033" marT="19017" marB="19017" anchor="ctr"/>
                </a:tc>
                <a:tc>
                  <a:txBody>
                    <a:bodyPr/>
                    <a:lstStyle/>
                    <a:p>
                      <a:r>
                        <a:rPr lang="en-US" sz="800" dirty="0">
                          <a:hlinkClick r:id="rId4" tooltip="Gamma"/>
                        </a:rPr>
                        <a:t>Gamma</a:t>
                      </a:r>
                      <a:endParaRPr lang="en-US" sz="800" dirty="0"/>
                    </a:p>
                  </a:txBody>
                  <a:tcPr marL="38033" marR="38033" marT="19017" marB="19017" anchor="ctr"/>
                </a:tc>
                <a:tc>
                  <a:txBody>
                    <a:bodyPr/>
                    <a:lstStyle/>
                    <a:p>
                      <a:r>
                        <a:rPr lang="el-GR" sz="800" dirty="0"/>
                        <a:t>γ</a:t>
                      </a:r>
                    </a:p>
                  </a:txBody>
                  <a:tcPr marL="38033" marR="38033" marT="19017" marB="19017" anchor="ctr"/>
                </a:tc>
                <a:tc>
                  <a:txBody>
                    <a:bodyPr/>
                    <a:lstStyle/>
                    <a:p>
                      <a:r>
                        <a:rPr lang="en-US" sz="800" dirty="0"/>
                        <a:t>G</a:t>
                      </a:r>
                    </a:p>
                  </a:txBody>
                  <a:tcPr marL="38033" marR="38033" marT="19017" marB="19017" anchor="ctr"/>
                </a:tc>
              </a:tr>
              <a:tr h="153564">
                <a:tc>
                  <a:txBody>
                    <a:bodyPr/>
                    <a:lstStyle/>
                    <a:p>
                      <a:r>
                        <a:rPr lang="el-GR" sz="800" dirty="0"/>
                        <a:t>Δ</a:t>
                      </a:r>
                    </a:p>
                  </a:txBody>
                  <a:tcPr marL="38033" marR="38033" marT="19017" marB="19017" anchor="ctr"/>
                </a:tc>
                <a:tc>
                  <a:txBody>
                    <a:bodyPr/>
                    <a:lstStyle/>
                    <a:p>
                      <a:r>
                        <a:rPr lang="en-US" sz="800" dirty="0"/>
                        <a:t>*D</a:t>
                      </a:r>
                    </a:p>
                  </a:txBody>
                  <a:tcPr marL="38033" marR="38033" marT="19017" marB="19017" anchor="ctr"/>
                </a:tc>
                <a:tc>
                  <a:txBody>
                    <a:bodyPr/>
                    <a:lstStyle/>
                    <a:p>
                      <a:r>
                        <a:rPr lang="en-US" sz="800" dirty="0">
                          <a:hlinkClick r:id="rId5" tooltip="Delta (letter)"/>
                        </a:rPr>
                        <a:t>Delta</a:t>
                      </a:r>
                      <a:endParaRPr lang="en-US" sz="800" dirty="0"/>
                    </a:p>
                  </a:txBody>
                  <a:tcPr marL="38033" marR="38033" marT="19017" marB="19017" anchor="ctr"/>
                </a:tc>
                <a:tc>
                  <a:txBody>
                    <a:bodyPr/>
                    <a:lstStyle/>
                    <a:p>
                      <a:r>
                        <a:rPr lang="el-GR" sz="800" dirty="0"/>
                        <a:t>δ</a:t>
                      </a:r>
                    </a:p>
                  </a:txBody>
                  <a:tcPr marL="38033" marR="38033" marT="19017" marB="19017" anchor="ctr"/>
                </a:tc>
                <a:tc>
                  <a:txBody>
                    <a:bodyPr/>
                    <a:lstStyle/>
                    <a:p>
                      <a:r>
                        <a:rPr lang="en-US" sz="800" dirty="0"/>
                        <a:t>D</a:t>
                      </a:r>
                    </a:p>
                  </a:txBody>
                  <a:tcPr marL="38033" marR="38033" marT="19017" marB="19017" anchor="ctr"/>
                </a:tc>
              </a:tr>
              <a:tr h="153564">
                <a:tc>
                  <a:txBody>
                    <a:bodyPr/>
                    <a:lstStyle/>
                    <a:p>
                      <a:r>
                        <a:rPr lang="el-GR" sz="800" dirty="0"/>
                        <a:t>Ε</a:t>
                      </a:r>
                    </a:p>
                  </a:txBody>
                  <a:tcPr marL="38033" marR="38033" marT="19017" marB="19017" anchor="ctr"/>
                </a:tc>
                <a:tc>
                  <a:txBody>
                    <a:bodyPr/>
                    <a:lstStyle/>
                    <a:p>
                      <a:r>
                        <a:rPr lang="en-US" sz="800" dirty="0"/>
                        <a:t>*E</a:t>
                      </a:r>
                    </a:p>
                  </a:txBody>
                  <a:tcPr marL="38033" marR="38033" marT="19017" marB="19017" anchor="ctr"/>
                </a:tc>
                <a:tc>
                  <a:txBody>
                    <a:bodyPr/>
                    <a:lstStyle/>
                    <a:p>
                      <a:r>
                        <a:rPr lang="en-US" sz="800" dirty="0">
                          <a:hlinkClick r:id="rId6" tooltip="Epsilon"/>
                        </a:rPr>
                        <a:t>Epsilon</a:t>
                      </a:r>
                      <a:endParaRPr lang="en-US" sz="800" dirty="0"/>
                    </a:p>
                  </a:txBody>
                  <a:tcPr marL="38033" marR="38033" marT="19017" marB="19017" anchor="ctr"/>
                </a:tc>
                <a:tc>
                  <a:txBody>
                    <a:bodyPr/>
                    <a:lstStyle/>
                    <a:p>
                      <a:r>
                        <a:rPr lang="el-GR" sz="800" dirty="0"/>
                        <a:t>ε</a:t>
                      </a:r>
                    </a:p>
                  </a:txBody>
                  <a:tcPr marL="38033" marR="38033" marT="19017" marB="19017" anchor="ctr"/>
                </a:tc>
                <a:tc>
                  <a:txBody>
                    <a:bodyPr/>
                    <a:lstStyle/>
                    <a:p>
                      <a:r>
                        <a:rPr lang="en-US" sz="800" dirty="0"/>
                        <a:t>E</a:t>
                      </a:r>
                    </a:p>
                  </a:txBody>
                  <a:tcPr marL="38033" marR="38033" marT="19017" marB="19017" anchor="ctr"/>
                </a:tc>
              </a:tr>
              <a:tr h="153564">
                <a:tc>
                  <a:txBody>
                    <a:bodyPr/>
                    <a:lstStyle/>
                    <a:p>
                      <a:r>
                        <a:rPr lang="el-GR" sz="800" dirty="0"/>
                        <a:t>Ϝ</a:t>
                      </a:r>
                    </a:p>
                  </a:txBody>
                  <a:tcPr marL="38033" marR="38033" marT="19017" marB="19017" anchor="ctr"/>
                </a:tc>
                <a:tc>
                  <a:txBody>
                    <a:bodyPr/>
                    <a:lstStyle/>
                    <a:p>
                      <a:r>
                        <a:rPr lang="en-US" sz="800" dirty="0"/>
                        <a:t>*V</a:t>
                      </a:r>
                    </a:p>
                  </a:txBody>
                  <a:tcPr marL="38033" marR="38033" marT="19017" marB="19017" anchor="ctr"/>
                </a:tc>
                <a:tc>
                  <a:txBody>
                    <a:bodyPr/>
                    <a:lstStyle/>
                    <a:p>
                      <a:r>
                        <a:rPr lang="en-US" sz="800" dirty="0">
                          <a:hlinkClick r:id="rId7" tooltip="Digamma"/>
                        </a:rPr>
                        <a:t>Digamma</a:t>
                      </a:r>
                      <a:endParaRPr lang="en-US" sz="800" dirty="0"/>
                    </a:p>
                  </a:txBody>
                  <a:tcPr marL="38033" marR="38033" marT="19017" marB="19017" anchor="ctr"/>
                </a:tc>
                <a:tc>
                  <a:txBody>
                    <a:bodyPr/>
                    <a:lstStyle/>
                    <a:p>
                      <a:r>
                        <a:rPr lang="el-GR" sz="800" dirty="0"/>
                        <a:t>ϝ</a:t>
                      </a:r>
                    </a:p>
                  </a:txBody>
                  <a:tcPr marL="38033" marR="38033" marT="19017" marB="19017" anchor="ctr"/>
                </a:tc>
                <a:tc>
                  <a:txBody>
                    <a:bodyPr/>
                    <a:lstStyle/>
                    <a:p>
                      <a:r>
                        <a:rPr lang="en-US" sz="800" dirty="0"/>
                        <a:t>V</a:t>
                      </a:r>
                    </a:p>
                  </a:txBody>
                  <a:tcPr marL="38033" marR="38033" marT="19017" marB="19017" anchor="ctr"/>
                </a:tc>
              </a:tr>
              <a:tr h="153564">
                <a:tc>
                  <a:txBody>
                    <a:bodyPr/>
                    <a:lstStyle/>
                    <a:p>
                      <a:r>
                        <a:rPr lang="el-GR" sz="800" dirty="0"/>
                        <a:t>Ζ</a:t>
                      </a:r>
                    </a:p>
                  </a:txBody>
                  <a:tcPr marL="38033" marR="38033" marT="19017" marB="19017" anchor="ctr"/>
                </a:tc>
                <a:tc>
                  <a:txBody>
                    <a:bodyPr/>
                    <a:lstStyle/>
                    <a:p>
                      <a:r>
                        <a:rPr lang="en-US" sz="800" dirty="0"/>
                        <a:t>*Z</a:t>
                      </a:r>
                    </a:p>
                  </a:txBody>
                  <a:tcPr marL="38033" marR="38033" marT="19017" marB="19017" anchor="ctr"/>
                </a:tc>
                <a:tc>
                  <a:txBody>
                    <a:bodyPr/>
                    <a:lstStyle/>
                    <a:p>
                      <a:r>
                        <a:rPr lang="en-US" sz="800" dirty="0">
                          <a:hlinkClick r:id="rId8" tooltip="Zeta (letter)"/>
                        </a:rPr>
                        <a:t>Zeta</a:t>
                      </a:r>
                      <a:endParaRPr lang="en-US" sz="800" dirty="0"/>
                    </a:p>
                  </a:txBody>
                  <a:tcPr marL="38033" marR="38033" marT="19017" marB="19017" anchor="ctr"/>
                </a:tc>
                <a:tc>
                  <a:txBody>
                    <a:bodyPr/>
                    <a:lstStyle/>
                    <a:p>
                      <a:r>
                        <a:rPr lang="el-GR" sz="800" dirty="0"/>
                        <a:t>ζ</a:t>
                      </a:r>
                    </a:p>
                  </a:txBody>
                  <a:tcPr marL="38033" marR="38033" marT="19017" marB="19017" anchor="ctr"/>
                </a:tc>
                <a:tc>
                  <a:txBody>
                    <a:bodyPr/>
                    <a:lstStyle/>
                    <a:p>
                      <a:r>
                        <a:rPr lang="en-US" sz="800" dirty="0"/>
                        <a:t>Z</a:t>
                      </a:r>
                    </a:p>
                  </a:txBody>
                  <a:tcPr marL="38033" marR="38033" marT="19017" marB="19017" anchor="ctr"/>
                </a:tc>
              </a:tr>
              <a:tr h="153564">
                <a:tc>
                  <a:txBody>
                    <a:bodyPr/>
                    <a:lstStyle/>
                    <a:p>
                      <a:r>
                        <a:rPr lang="el-GR" sz="800" dirty="0"/>
                        <a:t>Η</a:t>
                      </a:r>
                    </a:p>
                  </a:txBody>
                  <a:tcPr marL="38033" marR="38033" marT="19017" marB="19017" anchor="ctr"/>
                </a:tc>
                <a:tc>
                  <a:txBody>
                    <a:bodyPr/>
                    <a:lstStyle/>
                    <a:p>
                      <a:r>
                        <a:rPr lang="en-US" sz="800" dirty="0"/>
                        <a:t>*H</a:t>
                      </a:r>
                    </a:p>
                  </a:txBody>
                  <a:tcPr marL="38033" marR="38033" marT="19017" marB="19017" anchor="ctr"/>
                </a:tc>
                <a:tc>
                  <a:txBody>
                    <a:bodyPr/>
                    <a:lstStyle/>
                    <a:p>
                      <a:r>
                        <a:rPr lang="en-US" sz="800" dirty="0">
                          <a:hlinkClick r:id="rId9" tooltip="Eta (letter)"/>
                        </a:rPr>
                        <a:t>Eta</a:t>
                      </a:r>
                      <a:endParaRPr lang="en-US" sz="800" dirty="0"/>
                    </a:p>
                  </a:txBody>
                  <a:tcPr marL="38033" marR="38033" marT="19017" marB="19017" anchor="ctr"/>
                </a:tc>
                <a:tc>
                  <a:txBody>
                    <a:bodyPr/>
                    <a:lstStyle/>
                    <a:p>
                      <a:r>
                        <a:rPr lang="el-GR" sz="800" dirty="0"/>
                        <a:t>η</a:t>
                      </a:r>
                    </a:p>
                  </a:txBody>
                  <a:tcPr marL="38033" marR="38033" marT="19017" marB="19017" anchor="ctr"/>
                </a:tc>
                <a:tc>
                  <a:txBody>
                    <a:bodyPr/>
                    <a:lstStyle/>
                    <a:p>
                      <a:r>
                        <a:rPr lang="en-US" sz="800" dirty="0"/>
                        <a:t>H</a:t>
                      </a:r>
                    </a:p>
                  </a:txBody>
                  <a:tcPr marL="38033" marR="38033" marT="19017" marB="19017" anchor="ctr"/>
                </a:tc>
              </a:tr>
              <a:tr h="153564">
                <a:tc>
                  <a:txBody>
                    <a:bodyPr/>
                    <a:lstStyle/>
                    <a:p>
                      <a:r>
                        <a:rPr lang="el-GR" sz="800" dirty="0"/>
                        <a:t>Θ</a:t>
                      </a:r>
                    </a:p>
                  </a:txBody>
                  <a:tcPr marL="38033" marR="38033" marT="19017" marB="19017" anchor="ctr"/>
                </a:tc>
                <a:tc>
                  <a:txBody>
                    <a:bodyPr/>
                    <a:lstStyle/>
                    <a:p>
                      <a:r>
                        <a:rPr lang="en-US" sz="800" dirty="0"/>
                        <a:t>*Q</a:t>
                      </a:r>
                    </a:p>
                  </a:txBody>
                  <a:tcPr marL="38033" marR="38033" marT="19017" marB="19017" anchor="ctr"/>
                </a:tc>
                <a:tc>
                  <a:txBody>
                    <a:bodyPr/>
                    <a:lstStyle/>
                    <a:p>
                      <a:r>
                        <a:rPr lang="en-US" sz="800" dirty="0">
                          <a:hlinkClick r:id="rId10" tooltip="Theta"/>
                        </a:rPr>
                        <a:t>Theta</a:t>
                      </a:r>
                      <a:endParaRPr lang="en-US" sz="800" dirty="0"/>
                    </a:p>
                  </a:txBody>
                  <a:tcPr marL="38033" marR="38033" marT="19017" marB="19017" anchor="ctr"/>
                </a:tc>
                <a:tc>
                  <a:txBody>
                    <a:bodyPr/>
                    <a:lstStyle/>
                    <a:p>
                      <a:r>
                        <a:rPr lang="el-GR" sz="800" dirty="0"/>
                        <a:t>θ</a:t>
                      </a:r>
                    </a:p>
                  </a:txBody>
                  <a:tcPr marL="38033" marR="38033" marT="19017" marB="19017" anchor="ctr"/>
                </a:tc>
                <a:tc>
                  <a:txBody>
                    <a:bodyPr/>
                    <a:lstStyle/>
                    <a:p>
                      <a:r>
                        <a:rPr lang="en-US" sz="800" dirty="0"/>
                        <a:t>Q</a:t>
                      </a:r>
                    </a:p>
                  </a:txBody>
                  <a:tcPr marL="38033" marR="38033" marT="19017" marB="19017" anchor="ctr"/>
                </a:tc>
              </a:tr>
              <a:tr h="153564">
                <a:tc>
                  <a:txBody>
                    <a:bodyPr/>
                    <a:lstStyle/>
                    <a:p>
                      <a:r>
                        <a:rPr lang="el-GR" sz="800" dirty="0"/>
                        <a:t>Ι</a:t>
                      </a:r>
                    </a:p>
                  </a:txBody>
                  <a:tcPr marL="38033" marR="38033" marT="19017" marB="19017" anchor="ctr"/>
                </a:tc>
                <a:tc>
                  <a:txBody>
                    <a:bodyPr/>
                    <a:lstStyle/>
                    <a:p>
                      <a:r>
                        <a:rPr lang="en-US" sz="800" dirty="0"/>
                        <a:t>*I</a:t>
                      </a:r>
                    </a:p>
                  </a:txBody>
                  <a:tcPr marL="38033" marR="38033" marT="19017" marB="19017" anchor="ctr"/>
                </a:tc>
                <a:tc>
                  <a:txBody>
                    <a:bodyPr/>
                    <a:lstStyle/>
                    <a:p>
                      <a:r>
                        <a:rPr lang="en-US" sz="800" dirty="0">
                          <a:hlinkClick r:id="rId11" tooltip="Iota"/>
                        </a:rPr>
                        <a:t>Iota</a:t>
                      </a:r>
                      <a:endParaRPr lang="en-US" sz="800" dirty="0"/>
                    </a:p>
                  </a:txBody>
                  <a:tcPr marL="38033" marR="38033" marT="19017" marB="19017" anchor="ctr"/>
                </a:tc>
                <a:tc>
                  <a:txBody>
                    <a:bodyPr/>
                    <a:lstStyle/>
                    <a:p>
                      <a:r>
                        <a:rPr lang="el-GR" sz="800" dirty="0"/>
                        <a:t>ι</a:t>
                      </a:r>
                    </a:p>
                  </a:txBody>
                  <a:tcPr marL="38033" marR="38033" marT="19017" marB="19017" anchor="ctr"/>
                </a:tc>
                <a:tc>
                  <a:txBody>
                    <a:bodyPr/>
                    <a:lstStyle/>
                    <a:p>
                      <a:r>
                        <a:rPr lang="en-US" sz="800" dirty="0"/>
                        <a:t>I</a:t>
                      </a:r>
                    </a:p>
                  </a:txBody>
                  <a:tcPr marL="38033" marR="38033" marT="19017" marB="19017" anchor="ctr"/>
                </a:tc>
              </a:tr>
              <a:tr h="153564">
                <a:tc>
                  <a:txBody>
                    <a:bodyPr/>
                    <a:lstStyle/>
                    <a:p>
                      <a:r>
                        <a:rPr lang="el-GR" sz="800" dirty="0"/>
                        <a:t>Κ</a:t>
                      </a:r>
                    </a:p>
                  </a:txBody>
                  <a:tcPr marL="38033" marR="38033" marT="19017" marB="19017" anchor="ctr"/>
                </a:tc>
                <a:tc>
                  <a:txBody>
                    <a:bodyPr/>
                    <a:lstStyle/>
                    <a:p>
                      <a:r>
                        <a:rPr lang="en-US" sz="800" dirty="0"/>
                        <a:t>*K</a:t>
                      </a:r>
                    </a:p>
                  </a:txBody>
                  <a:tcPr marL="38033" marR="38033" marT="19017" marB="19017" anchor="ctr"/>
                </a:tc>
                <a:tc>
                  <a:txBody>
                    <a:bodyPr/>
                    <a:lstStyle/>
                    <a:p>
                      <a:r>
                        <a:rPr lang="en-US" sz="800" dirty="0">
                          <a:hlinkClick r:id="rId12" tooltip="Kappa"/>
                        </a:rPr>
                        <a:t>Kappa</a:t>
                      </a:r>
                      <a:endParaRPr lang="en-US" sz="800" dirty="0"/>
                    </a:p>
                  </a:txBody>
                  <a:tcPr marL="38033" marR="38033" marT="19017" marB="19017" anchor="ctr"/>
                </a:tc>
                <a:tc>
                  <a:txBody>
                    <a:bodyPr/>
                    <a:lstStyle/>
                    <a:p>
                      <a:r>
                        <a:rPr lang="el-GR" sz="800" dirty="0"/>
                        <a:t>κ</a:t>
                      </a:r>
                    </a:p>
                  </a:txBody>
                  <a:tcPr marL="38033" marR="38033" marT="19017" marB="19017" anchor="ctr"/>
                </a:tc>
                <a:tc>
                  <a:txBody>
                    <a:bodyPr/>
                    <a:lstStyle/>
                    <a:p>
                      <a:r>
                        <a:rPr lang="en-US" sz="800" dirty="0"/>
                        <a:t>K</a:t>
                      </a:r>
                    </a:p>
                  </a:txBody>
                  <a:tcPr marL="38033" marR="38033" marT="19017" marB="19017" anchor="ctr"/>
                </a:tc>
              </a:tr>
              <a:tr h="153564">
                <a:tc>
                  <a:txBody>
                    <a:bodyPr/>
                    <a:lstStyle/>
                    <a:p>
                      <a:r>
                        <a:rPr lang="el-GR" sz="800" dirty="0"/>
                        <a:t>Λ</a:t>
                      </a:r>
                    </a:p>
                  </a:txBody>
                  <a:tcPr marL="38033" marR="38033" marT="19017" marB="19017" anchor="ctr"/>
                </a:tc>
                <a:tc>
                  <a:txBody>
                    <a:bodyPr/>
                    <a:lstStyle/>
                    <a:p>
                      <a:r>
                        <a:rPr lang="en-US" sz="800" dirty="0"/>
                        <a:t>*L</a:t>
                      </a:r>
                    </a:p>
                  </a:txBody>
                  <a:tcPr marL="38033" marR="38033" marT="19017" marB="19017" anchor="ctr"/>
                </a:tc>
                <a:tc>
                  <a:txBody>
                    <a:bodyPr/>
                    <a:lstStyle/>
                    <a:p>
                      <a:r>
                        <a:rPr lang="en-US" sz="800" dirty="0">
                          <a:hlinkClick r:id="rId13" tooltip="Lambda"/>
                        </a:rPr>
                        <a:t>Lambda</a:t>
                      </a:r>
                      <a:endParaRPr lang="en-US" sz="800" dirty="0"/>
                    </a:p>
                  </a:txBody>
                  <a:tcPr marL="38033" marR="38033" marT="19017" marB="19017" anchor="ctr"/>
                </a:tc>
                <a:tc>
                  <a:txBody>
                    <a:bodyPr/>
                    <a:lstStyle/>
                    <a:p>
                      <a:r>
                        <a:rPr lang="el-GR" sz="800" dirty="0"/>
                        <a:t>λ</a:t>
                      </a:r>
                    </a:p>
                  </a:txBody>
                  <a:tcPr marL="38033" marR="38033" marT="19017" marB="19017" anchor="ctr"/>
                </a:tc>
                <a:tc>
                  <a:txBody>
                    <a:bodyPr/>
                    <a:lstStyle/>
                    <a:p>
                      <a:r>
                        <a:rPr lang="en-US" sz="800" dirty="0"/>
                        <a:t>L</a:t>
                      </a:r>
                    </a:p>
                  </a:txBody>
                  <a:tcPr marL="38033" marR="38033" marT="19017" marB="19017" anchor="ctr"/>
                </a:tc>
              </a:tr>
              <a:tr h="153564">
                <a:tc>
                  <a:txBody>
                    <a:bodyPr/>
                    <a:lstStyle/>
                    <a:p>
                      <a:r>
                        <a:rPr lang="el-GR" sz="800" dirty="0"/>
                        <a:t>Μ</a:t>
                      </a:r>
                    </a:p>
                  </a:txBody>
                  <a:tcPr marL="38033" marR="38033" marT="19017" marB="19017" anchor="ctr"/>
                </a:tc>
                <a:tc>
                  <a:txBody>
                    <a:bodyPr/>
                    <a:lstStyle/>
                    <a:p>
                      <a:r>
                        <a:rPr lang="en-US" sz="800" dirty="0"/>
                        <a:t>*M</a:t>
                      </a:r>
                    </a:p>
                  </a:txBody>
                  <a:tcPr marL="38033" marR="38033" marT="19017" marB="19017" anchor="ctr"/>
                </a:tc>
                <a:tc>
                  <a:txBody>
                    <a:bodyPr/>
                    <a:lstStyle/>
                    <a:p>
                      <a:r>
                        <a:rPr lang="en-US" sz="800" dirty="0">
                          <a:hlinkClick r:id="rId14" tooltip="Mu (letter)"/>
                        </a:rPr>
                        <a:t>Mu</a:t>
                      </a:r>
                      <a:endParaRPr lang="en-US" sz="800" dirty="0"/>
                    </a:p>
                  </a:txBody>
                  <a:tcPr marL="38033" marR="38033" marT="19017" marB="19017" anchor="ctr"/>
                </a:tc>
                <a:tc>
                  <a:txBody>
                    <a:bodyPr/>
                    <a:lstStyle/>
                    <a:p>
                      <a:r>
                        <a:rPr lang="el-GR" sz="800" dirty="0"/>
                        <a:t>μ</a:t>
                      </a:r>
                    </a:p>
                  </a:txBody>
                  <a:tcPr marL="38033" marR="38033" marT="19017" marB="19017" anchor="ctr"/>
                </a:tc>
                <a:tc>
                  <a:txBody>
                    <a:bodyPr/>
                    <a:lstStyle/>
                    <a:p>
                      <a:r>
                        <a:rPr lang="en-US" sz="800" dirty="0"/>
                        <a:t>M</a:t>
                      </a:r>
                    </a:p>
                  </a:txBody>
                  <a:tcPr marL="38033" marR="38033" marT="19017" marB="19017" anchor="ctr"/>
                </a:tc>
              </a:tr>
              <a:tr h="153564">
                <a:tc>
                  <a:txBody>
                    <a:bodyPr/>
                    <a:lstStyle/>
                    <a:p>
                      <a:r>
                        <a:rPr lang="el-GR" sz="800" dirty="0"/>
                        <a:t>Ν</a:t>
                      </a:r>
                    </a:p>
                  </a:txBody>
                  <a:tcPr marL="38033" marR="38033" marT="19017" marB="19017" anchor="ctr"/>
                </a:tc>
                <a:tc>
                  <a:txBody>
                    <a:bodyPr/>
                    <a:lstStyle/>
                    <a:p>
                      <a:r>
                        <a:rPr lang="en-US" sz="800" dirty="0"/>
                        <a:t>*N</a:t>
                      </a:r>
                    </a:p>
                  </a:txBody>
                  <a:tcPr marL="38033" marR="38033" marT="19017" marB="19017" anchor="ctr"/>
                </a:tc>
                <a:tc>
                  <a:txBody>
                    <a:bodyPr/>
                    <a:lstStyle/>
                    <a:p>
                      <a:r>
                        <a:rPr lang="en-US" sz="800" dirty="0">
                          <a:hlinkClick r:id="rId15" tooltip="Nu (letter)"/>
                        </a:rPr>
                        <a:t>Nu</a:t>
                      </a:r>
                      <a:endParaRPr lang="en-US" sz="800" dirty="0"/>
                    </a:p>
                  </a:txBody>
                  <a:tcPr marL="38033" marR="38033" marT="19017" marB="19017" anchor="ctr"/>
                </a:tc>
                <a:tc>
                  <a:txBody>
                    <a:bodyPr/>
                    <a:lstStyle/>
                    <a:p>
                      <a:r>
                        <a:rPr lang="el-GR" sz="800" dirty="0"/>
                        <a:t>ν</a:t>
                      </a:r>
                    </a:p>
                  </a:txBody>
                  <a:tcPr marL="38033" marR="38033" marT="19017" marB="19017" anchor="ctr"/>
                </a:tc>
                <a:tc>
                  <a:txBody>
                    <a:bodyPr/>
                    <a:lstStyle/>
                    <a:p>
                      <a:r>
                        <a:rPr lang="en-US" sz="800" dirty="0"/>
                        <a:t>N</a:t>
                      </a:r>
                    </a:p>
                  </a:txBody>
                  <a:tcPr marL="38033" marR="38033" marT="19017" marB="19017" anchor="ctr"/>
                </a:tc>
              </a:tr>
              <a:tr h="153564">
                <a:tc>
                  <a:txBody>
                    <a:bodyPr/>
                    <a:lstStyle/>
                    <a:p>
                      <a:r>
                        <a:rPr lang="el-GR" sz="800" dirty="0"/>
                        <a:t>Ξ</a:t>
                      </a:r>
                    </a:p>
                  </a:txBody>
                  <a:tcPr marL="38033" marR="38033" marT="19017" marB="19017" anchor="ctr"/>
                </a:tc>
                <a:tc>
                  <a:txBody>
                    <a:bodyPr/>
                    <a:lstStyle/>
                    <a:p>
                      <a:r>
                        <a:rPr lang="en-US" sz="800" dirty="0"/>
                        <a:t>*C</a:t>
                      </a:r>
                    </a:p>
                  </a:txBody>
                  <a:tcPr marL="38033" marR="38033" marT="19017" marB="19017" anchor="ctr"/>
                </a:tc>
                <a:tc>
                  <a:txBody>
                    <a:bodyPr/>
                    <a:lstStyle/>
                    <a:p>
                      <a:r>
                        <a:rPr lang="en-US" sz="800" dirty="0">
                          <a:hlinkClick r:id="rId16" tooltip="Xi (letter)"/>
                        </a:rPr>
                        <a:t>Xi</a:t>
                      </a:r>
                      <a:endParaRPr lang="en-US" sz="800" dirty="0"/>
                    </a:p>
                  </a:txBody>
                  <a:tcPr marL="38033" marR="38033" marT="19017" marB="19017" anchor="ctr"/>
                </a:tc>
                <a:tc>
                  <a:txBody>
                    <a:bodyPr/>
                    <a:lstStyle/>
                    <a:p>
                      <a:r>
                        <a:rPr lang="el-GR" sz="800" dirty="0"/>
                        <a:t>ξ</a:t>
                      </a:r>
                    </a:p>
                  </a:txBody>
                  <a:tcPr marL="38033" marR="38033" marT="19017" marB="19017" anchor="ctr"/>
                </a:tc>
                <a:tc>
                  <a:txBody>
                    <a:bodyPr/>
                    <a:lstStyle/>
                    <a:p>
                      <a:r>
                        <a:rPr lang="en-US" sz="800" dirty="0"/>
                        <a:t>C</a:t>
                      </a:r>
                    </a:p>
                  </a:txBody>
                  <a:tcPr marL="38033" marR="38033" marT="19017" marB="19017" anchor="ctr"/>
                </a:tc>
              </a:tr>
              <a:tr h="153564">
                <a:tc>
                  <a:txBody>
                    <a:bodyPr/>
                    <a:lstStyle/>
                    <a:p>
                      <a:r>
                        <a:rPr lang="el-GR" sz="800" dirty="0"/>
                        <a:t>Ο</a:t>
                      </a:r>
                    </a:p>
                  </a:txBody>
                  <a:tcPr marL="38033" marR="38033" marT="19017" marB="19017" anchor="ctr"/>
                </a:tc>
                <a:tc>
                  <a:txBody>
                    <a:bodyPr/>
                    <a:lstStyle/>
                    <a:p>
                      <a:r>
                        <a:rPr lang="en-US" sz="800" dirty="0"/>
                        <a:t>*O</a:t>
                      </a:r>
                    </a:p>
                  </a:txBody>
                  <a:tcPr marL="38033" marR="38033" marT="19017" marB="19017" anchor="ctr"/>
                </a:tc>
                <a:tc>
                  <a:txBody>
                    <a:bodyPr/>
                    <a:lstStyle/>
                    <a:p>
                      <a:r>
                        <a:rPr lang="en-US" sz="800" dirty="0">
                          <a:hlinkClick r:id="rId17" tooltip="Omicron"/>
                        </a:rPr>
                        <a:t>Omicron</a:t>
                      </a:r>
                      <a:endParaRPr lang="en-US" sz="800" dirty="0"/>
                    </a:p>
                  </a:txBody>
                  <a:tcPr marL="38033" marR="38033" marT="19017" marB="19017" anchor="ctr"/>
                </a:tc>
                <a:tc>
                  <a:txBody>
                    <a:bodyPr/>
                    <a:lstStyle/>
                    <a:p>
                      <a:r>
                        <a:rPr lang="el-GR" sz="800" dirty="0"/>
                        <a:t>ο</a:t>
                      </a:r>
                    </a:p>
                  </a:txBody>
                  <a:tcPr marL="38033" marR="38033" marT="19017" marB="19017" anchor="ctr"/>
                </a:tc>
                <a:tc>
                  <a:txBody>
                    <a:bodyPr/>
                    <a:lstStyle/>
                    <a:p>
                      <a:r>
                        <a:rPr lang="en-US" sz="800" dirty="0"/>
                        <a:t>O</a:t>
                      </a:r>
                    </a:p>
                  </a:txBody>
                  <a:tcPr marL="38033" marR="38033" marT="19017" marB="19017" anchor="ctr"/>
                </a:tc>
              </a:tr>
              <a:tr h="153564">
                <a:tc>
                  <a:txBody>
                    <a:bodyPr/>
                    <a:lstStyle/>
                    <a:p>
                      <a:r>
                        <a:rPr lang="el-GR" sz="800" dirty="0"/>
                        <a:t>Π</a:t>
                      </a:r>
                    </a:p>
                  </a:txBody>
                  <a:tcPr marL="38033" marR="38033" marT="19017" marB="19017" anchor="ctr"/>
                </a:tc>
                <a:tc>
                  <a:txBody>
                    <a:bodyPr/>
                    <a:lstStyle/>
                    <a:p>
                      <a:r>
                        <a:rPr lang="en-US" sz="800" dirty="0"/>
                        <a:t>*P</a:t>
                      </a:r>
                    </a:p>
                  </a:txBody>
                  <a:tcPr marL="38033" marR="38033" marT="19017" marB="19017" anchor="ctr"/>
                </a:tc>
                <a:tc>
                  <a:txBody>
                    <a:bodyPr/>
                    <a:lstStyle/>
                    <a:p>
                      <a:r>
                        <a:rPr lang="en-US" sz="800" dirty="0">
                          <a:hlinkClick r:id="rId18" tooltip="Pi (letter)"/>
                        </a:rPr>
                        <a:t>Pi</a:t>
                      </a:r>
                      <a:endParaRPr lang="en-US" sz="800" dirty="0"/>
                    </a:p>
                  </a:txBody>
                  <a:tcPr marL="38033" marR="38033" marT="19017" marB="19017" anchor="ctr"/>
                </a:tc>
                <a:tc>
                  <a:txBody>
                    <a:bodyPr/>
                    <a:lstStyle/>
                    <a:p>
                      <a:r>
                        <a:rPr lang="el-GR" sz="800" dirty="0"/>
                        <a:t>π</a:t>
                      </a:r>
                    </a:p>
                  </a:txBody>
                  <a:tcPr marL="38033" marR="38033" marT="19017" marB="19017" anchor="ctr"/>
                </a:tc>
                <a:tc>
                  <a:txBody>
                    <a:bodyPr/>
                    <a:lstStyle/>
                    <a:p>
                      <a:r>
                        <a:rPr lang="en-US" sz="800" dirty="0"/>
                        <a:t>P</a:t>
                      </a:r>
                    </a:p>
                  </a:txBody>
                  <a:tcPr marL="38033" marR="38033" marT="19017" marB="19017" anchor="ctr"/>
                </a:tc>
              </a:tr>
              <a:tr h="153564">
                <a:tc>
                  <a:txBody>
                    <a:bodyPr/>
                    <a:lstStyle/>
                    <a:p>
                      <a:r>
                        <a:rPr lang="el-GR" sz="800" dirty="0"/>
                        <a:t>Ρ</a:t>
                      </a:r>
                    </a:p>
                  </a:txBody>
                  <a:tcPr marL="38033" marR="38033" marT="19017" marB="19017" anchor="ctr"/>
                </a:tc>
                <a:tc>
                  <a:txBody>
                    <a:bodyPr/>
                    <a:lstStyle/>
                    <a:p>
                      <a:r>
                        <a:rPr lang="en-US" sz="800" dirty="0"/>
                        <a:t>*R</a:t>
                      </a:r>
                    </a:p>
                  </a:txBody>
                  <a:tcPr marL="38033" marR="38033" marT="19017" marB="19017" anchor="ctr"/>
                </a:tc>
                <a:tc>
                  <a:txBody>
                    <a:bodyPr/>
                    <a:lstStyle/>
                    <a:p>
                      <a:r>
                        <a:rPr lang="en-US" sz="800" dirty="0">
                          <a:hlinkClick r:id="rId19" tooltip="Rho (letter)"/>
                        </a:rPr>
                        <a:t>Rho</a:t>
                      </a:r>
                      <a:endParaRPr lang="en-US" sz="800" dirty="0"/>
                    </a:p>
                  </a:txBody>
                  <a:tcPr marL="38033" marR="38033" marT="19017" marB="19017" anchor="ctr"/>
                </a:tc>
                <a:tc>
                  <a:txBody>
                    <a:bodyPr/>
                    <a:lstStyle/>
                    <a:p>
                      <a:r>
                        <a:rPr lang="el-GR" sz="800" dirty="0"/>
                        <a:t>ρ</a:t>
                      </a:r>
                    </a:p>
                  </a:txBody>
                  <a:tcPr marL="38033" marR="38033" marT="19017" marB="19017" anchor="ctr"/>
                </a:tc>
                <a:tc>
                  <a:txBody>
                    <a:bodyPr/>
                    <a:lstStyle/>
                    <a:p>
                      <a:r>
                        <a:rPr lang="en-US" sz="800" dirty="0"/>
                        <a:t>R</a:t>
                      </a:r>
                    </a:p>
                  </a:txBody>
                  <a:tcPr marL="38033" marR="38033" marT="19017" marB="19017" anchor="ctr"/>
                </a:tc>
              </a:tr>
              <a:tr h="153564">
                <a:tc>
                  <a:txBody>
                    <a:bodyPr/>
                    <a:lstStyle/>
                    <a:p>
                      <a:r>
                        <a:rPr lang="el-GR" sz="800" dirty="0"/>
                        <a:t>Σ</a:t>
                      </a:r>
                    </a:p>
                  </a:txBody>
                  <a:tcPr marL="38033" marR="38033" marT="19017" marB="19017" anchor="ctr"/>
                </a:tc>
                <a:tc>
                  <a:txBody>
                    <a:bodyPr/>
                    <a:lstStyle/>
                    <a:p>
                      <a:r>
                        <a:rPr lang="en-US" sz="800" dirty="0"/>
                        <a:t>*S</a:t>
                      </a:r>
                    </a:p>
                  </a:txBody>
                  <a:tcPr marL="38033" marR="38033" marT="19017" marB="19017" anchor="ctr"/>
                </a:tc>
                <a:tc>
                  <a:txBody>
                    <a:bodyPr/>
                    <a:lstStyle/>
                    <a:p>
                      <a:r>
                        <a:rPr lang="en-US" sz="800" dirty="0"/>
                        <a:t>Medial </a:t>
                      </a:r>
                      <a:r>
                        <a:rPr lang="en-US" sz="800" dirty="0">
                          <a:hlinkClick r:id="rId20" tooltip="Sigma"/>
                        </a:rPr>
                        <a:t>Sigma</a:t>
                      </a:r>
                      <a:endParaRPr lang="en-US" sz="800" dirty="0"/>
                    </a:p>
                  </a:txBody>
                  <a:tcPr marL="38033" marR="38033" marT="19017" marB="19017" anchor="ctr"/>
                </a:tc>
                <a:tc>
                  <a:txBody>
                    <a:bodyPr/>
                    <a:lstStyle/>
                    <a:p>
                      <a:r>
                        <a:rPr lang="el-GR" sz="800" dirty="0"/>
                        <a:t>σ</a:t>
                      </a:r>
                    </a:p>
                  </a:txBody>
                  <a:tcPr marL="38033" marR="38033" marT="19017" marB="19017" anchor="ctr"/>
                </a:tc>
                <a:tc>
                  <a:txBody>
                    <a:bodyPr/>
                    <a:lstStyle/>
                    <a:p>
                      <a:r>
                        <a:rPr lang="en-US" sz="800" dirty="0"/>
                        <a:t>S, S1</a:t>
                      </a:r>
                    </a:p>
                  </a:txBody>
                  <a:tcPr marL="38033" marR="38033" marT="19017" marB="19017" anchor="ctr"/>
                </a:tc>
              </a:tr>
              <a:tr h="153564">
                <a:tc>
                  <a:txBody>
                    <a:bodyPr/>
                    <a:lstStyle/>
                    <a:p>
                      <a:r>
                        <a:rPr lang="el-GR" sz="800" dirty="0"/>
                        <a:t>Σ</a:t>
                      </a:r>
                    </a:p>
                  </a:txBody>
                  <a:tcPr marL="38033" marR="38033" marT="19017" marB="19017" anchor="ctr"/>
                </a:tc>
                <a:tc>
                  <a:txBody>
                    <a:bodyPr/>
                    <a:lstStyle/>
                    <a:p>
                      <a:r>
                        <a:rPr lang="en-US" sz="800" dirty="0"/>
                        <a:t>*S</a:t>
                      </a:r>
                    </a:p>
                  </a:txBody>
                  <a:tcPr marL="38033" marR="38033" marT="19017" marB="19017" anchor="ctr"/>
                </a:tc>
                <a:tc>
                  <a:txBody>
                    <a:bodyPr/>
                    <a:lstStyle/>
                    <a:p>
                      <a:r>
                        <a:rPr lang="en-US" sz="800" dirty="0"/>
                        <a:t>Final </a:t>
                      </a:r>
                      <a:r>
                        <a:rPr lang="en-US" sz="800" dirty="0">
                          <a:hlinkClick r:id="rId20" tooltip="Sigma"/>
                        </a:rPr>
                        <a:t>Sigma</a:t>
                      </a:r>
                      <a:endParaRPr lang="en-US" sz="800" dirty="0"/>
                    </a:p>
                  </a:txBody>
                  <a:tcPr marL="38033" marR="38033" marT="19017" marB="19017" anchor="ctr"/>
                </a:tc>
                <a:tc>
                  <a:txBody>
                    <a:bodyPr/>
                    <a:lstStyle/>
                    <a:p>
                      <a:r>
                        <a:rPr lang="el-GR" sz="800" dirty="0"/>
                        <a:t>ς</a:t>
                      </a:r>
                    </a:p>
                  </a:txBody>
                  <a:tcPr marL="38033" marR="38033" marT="19017" marB="19017" anchor="ctr"/>
                </a:tc>
                <a:tc>
                  <a:txBody>
                    <a:bodyPr/>
                    <a:lstStyle/>
                    <a:p>
                      <a:r>
                        <a:rPr lang="en-US" sz="800" dirty="0"/>
                        <a:t>S, S2</a:t>
                      </a:r>
                    </a:p>
                  </a:txBody>
                  <a:tcPr marL="38033" marR="38033" marT="19017" marB="19017" anchor="ctr"/>
                </a:tc>
              </a:tr>
              <a:tr h="153564">
                <a:tc>
                  <a:txBody>
                    <a:bodyPr/>
                    <a:lstStyle/>
                    <a:p>
                      <a:r>
                        <a:rPr lang="el-GR" sz="800" dirty="0"/>
                        <a:t>Ϲ</a:t>
                      </a:r>
                    </a:p>
                  </a:txBody>
                  <a:tcPr marL="38033" marR="38033" marT="19017" marB="19017" anchor="ctr"/>
                </a:tc>
                <a:tc>
                  <a:txBody>
                    <a:bodyPr/>
                    <a:lstStyle/>
                    <a:p>
                      <a:r>
                        <a:rPr lang="en-US" sz="800" dirty="0"/>
                        <a:t>*S (*S3)</a:t>
                      </a:r>
                    </a:p>
                  </a:txBody>
                  <a:tcPr marL="38033" marR="38033" marT="19017" marB="19017" anchor="ctr"/>
                </a:tc>
                <a:tc>
                  <a:txBody>
                    <a:bodyPr/>
                    <a:lstStyle/>
                    <a:p>
                      <a:r>
                        <a:rPr lang="en-US" sz="800" dirty="0"/>
                        <a:t>Lunate </a:t>
                      </a:r>
                      <a:r>
                        <a:rPr lang="en-US" sz="800" dirty="0">
                          <a:hlinkClick r:id="rId20" tooltip="Sigma"/>
                        </a:rPr>
                        <a:t>Sigma</a:t>
                      </a:r>
                      <a:endParaRPr lang="en-US" sz="800" dirty="0"/>
                    </a:p>
                  </a:txBody>
                  <a:tcPr marL="38033" marR="38033" marT="19017" marB="19017" anchor="ctr"/>
                </a:tc>
                <a:tc>
                  <a:txBody>
                    <a:bodyPr/>
                    <a:lstStyle/>
                    <a:p>
                      <a:r>
                        <a:rPr lang="el-GR" sz="800" dirty="0"/>
                        <a:t>ϲ</a:t>
                      </a:r>
                    </a:p>
                  </a:txBody>
                  <a:tcPr marL="38033" marR="38033" marT="19017" marB="19017" anchor="ctr"/>
                </a:tc>
                <a:tc>
                  <a:txBody>
                    <a:bodyPr/>
                    <a:lstStyle/>
                    <a:p>
                      <a:r>
                        <a:rPr lang="en-US" sz="800" dirty="0"/>
                        <a:t>S (S3)</a:t>
                      </a:r>
                    </a:p>
                  </a:txBody>
                  <a:tcPr marL="38033" marR="38033" marT="19017" marB="19017" anchor="ctr"/>
                </a:tc>
              </a:tr>
              <a:tr h="153564">
                <a:tc>
                  <a:txBody>
                    <a:bodyPr/>
                    <a:lstStyle/>
                    <a:p>
                      <a:r>
                        <a:rPr lang="el-GR" sz="800" dirty="0"/>
                        <a:t>Τ</a:t>
                      </a:r>
                    </a:p>
                  </a:txBody>
                  <a:tcPr marL="38033" marR="38033" marT="19017" marB="19017" anchor="ctr"/>
                </a:tc>
                <a:tc>
                  <a:txBody>
                    <a:bodyPr/>
                    <a:lstStyle/>
                    <a:p>
                      <a:r>
                        <a:rPr lang="en-US" sz="800" dirty="0"/>
                        <a:t>*T</a:t>
                      </a:r>
                    </a:p>
                  </a:txBody>
                  <a:tcPr marL="38033" marR="38033" marT="19017" marB="19017" anchor="ctr"/>
                </a:tc>
                <a:tc>
                  <a:txBody>
                    <a:bodyPr/>
                    <a:lstStyle/>
                    <a:p>
                      <a:r>
                        <a:rPr lang="en-US" sz="800" dirty="0">
                          <a:hlinkClick r:id="rId21" tooltip="Tau"/>
                        </a:rPr>
                        <a:t>Tau</a:t>
                      </a:r>
                      <a:endParaRPr lang="en-US" sz="800" dirty="0"/>
                    </a:p>
                  </a:txBody>
                  <a:tcPr marL="38033" marR="38033" marT="19017" marB="19017" anchor="ctr"/>
                </a:tc>
                <a:tc>
                  <a:txBody>
                    <a:bodyPr/>
                    <a:lstStyle/>
                    <a:p>
                      <a:r>
                        <a:rPr lang="el-GR" sz="800" dirty="0"/>
                        <a:t>τ</a:t>
                      </a:r>
                    </a:p>
                  </a:txBody>
                  <a:tcPr marL="38033" marR="38033" marT="19017" marB="19017" anchor="ctr"/>
                </a:tc>
                <a:tc>
                  <a:txBody>
                    <a:bodyPr/>
                    <a:lstStyle/>
                    <a:p>
                      <a:r>
                        <a:rPr lang="en-US" sz="800" dirty="0"/>
                        <a:t>T</a:t>
                      </a:r>
                    </a:p>
                  </a:txBody>
                  <a:tcPr marL="38033" marR="38033" marT="19017" marB="19017" anchor="ctr"/>
                </a:tc>
              </a:tr>
              <a:tr h="153564">
                <a:tc>
                  <a:txBody>
                    <a:bodyPr/>
                    <a:lstStyle/>
                    <a:p>
                      <a:r>
                        <a:rPr lang="el-GR" sz="800" dirty="0"/>
                        <a:t>Υ</a:t>
                      </a:r>
                    </a:p>
                  </a:txBody>
                  <a:tcPr marL="38033" marR="38033" marT="19017" marB="19017" anchor="ctr"/>
                </a:tc>
                <a:tc>
                  <a:txBody>
                    <a:bodyPr/>
                    <a:lstStyle/>
                    <a:p>
                      <a:r>
                        <a:rPr lang="en-US" sz="800" dirty="0"/>
                        <a:t>*U</a:t>
                      </a:r>
                    </a:p>
                  </a:txBody>
                  <a:tcPr marL="38033" marR="38033" marT="19017" marB="19017" anchor="ctr"/>
                </a:tc>
                <a:tc>
                  <a:txBody>
                    <a:bodyPr/>
                    <a:lstStyle/>
                    <a:p>
                      <a:r>
                        <a:rPr lang="en-US" sz="800" dirty="0">
                          <a:hlinkClick r:id="rId22" tooltip="Upsilon"/>
                        </a:rPr>
                        <a:t>Upsilon</a:t>
                      </a:r>
                      <a:endParaRPr lang="en-US" sz="800" dirty="0"/>
                    </a:p>
                  </a:txBody>
                  <a:tcPr marL="38033" marR="38033" marT="19017" marB="19017" anchor="ctr"/>
                </a:tc>
                <a:tc>
                  <a:txBody>
                    <a:bodyPr/>
                    <a:lstStyle/>
                    <a:p>
                      <a:r>
                        <a:rPr lang="el-GR" sz="800" dirty="0"/>
                        <a:t>υ</a:t>
                      </a:r>
                    </a:p>
                  </a:txBody>
                  <a:tcPr marL="38033" marR="38033" marT="19017" marB="19017" anchor="ctr"/>
                </a:tc>
                <a:tc>
                  <a:txBody>
                    <a:bodyPr/>
                    <a:lstStyle/>
                    <a:p>
                      <a:r>
                        <a:rPr lang="en-US" sz="800" dirty="0"/>
                        <a:t>U</a:t>
                      </a:r>
                    </a:p>
                  </a:txBody>
                  <a:tcPr marL="38033" marR="38033" marT="19017" marB="19017" anchor="ctr"/>
                </a:tc>
              </a:tr>
              <a:tr h="153564">
                <a:tc>
                  <a:txBody>
                    <a:bodyPr/>
                    <a:lstStyle/>
                    <a:p>
                      <a:r>
                        <a:rPr lang="el-GR" sz="800" dirty="0"/>
                        <a:t>Φ</a:t>
                      </a:r>
                    </a:p>
                  </a:txBody>
                  <a:tcPr marL="38033" marR="38033" marT="19017" marB="19017" anchor="ctr"/>
                </a:tc>
                <a:tc>
                  <a:txBody>
                    <a:bodyPr/>
                    <a:lstStyle/>
                    <a:p>
                      <a:r>
                        <a:rPr lang="en-US" sz="800" dirty="0"/>
                        <a:t>*F</a:t>
                      </a:r>
                    </a:p>
                  </a:txBody>
                  <a:tcPr marL="38033" marR="38033" marT="19017" marB="19017" anchor="ctr"/>
                </a:tc>
                <a:tc>
                  <a:txBody>
                    <a:bodyPr/>
                    <a:lstStyle/>
                    <a:p>
                      <a:r>
                        <a:rPr lang="en-US" sz="800" dirty="0">
                          <a:hlinkClick r:id="rId23" tooltip="Phi (letter)"/>
                        </a:rPr>
                        <a:t>Phi</a:t>
                      </a:r>
                      <a:endParaRPr lang="en-US" sz="800" dirty="0"/>
                    </a:p>
                  </a:txBody>
                  <a:tcPr marL="38033" marR="38033" marT="19017" marB="19017" anchor="ctr"/>
                </a:tc>
                <a:tc>
                  <a:txBody>
                    <a:bodyPr/>
                    <a:lstStyle/>
                    <a:p>
                      <a:r>
                        <a:rPr lang="el-GR" sz="800" dirty="0"/>
                        <a:t>φ</a:t>
                      </a:r>
                    </a:p>
                  </a:txBody>
                  <a:tcPr marL="38033" marR="38033" marT="19017" marB="19017" anchor="ctr"/>
                </a:tc>
                <a:tc>
                  <a:txBody>
                    <a:bodyPr/>
                    <a:lstStyle/>
                    <a:p>
                      <a:r>
                        <a:rPr lang="en-US" sz="800" dirty="0"/>
                        <a:t>F</a:t>
                      </a:r>
                    </a:p>
                  </a:txBody>
                  <a:tcPr marL="38033" marR="38033" marT="19017" marB="19017" anchor="ctr"/>
                </a:tc>
              </a:tr>
              <a:tr h="153564">
                <a:tc>
                  <a:txBody>
                    <a:bodyPr/>
                    <a:lstStyle/>
                    <a:p>
                      <a:r>
                        <a:rPr lang="el-GR" sz="800" dirty="0"/>
                        <a:t>Χ</a:t>
                      </a:r>
                    </a:p>
                  </a:txBody>
                  <a:tcPr marL="38033" marR="38033" marT="19017" marB="19017" anchor="ctr"/>
                </a:tc>
                <a:tc>
                  <a:txBody>
                    <a:bodyPr/>
                    <a:lstStyle/>
                    <a:p>
                      <a:r>
                        <a:rPr lang="en-US" sz="800" dirty="0"/>
                        <a:t>*X</a:t>
                      </a:r>
                    </a:p>
                  </a:txBody>
                  <a:tcPr marL="38033" marR="38033" marT="19017" marB="19017" anchor="ctr"/>
                </a:tc>
                <a:tc>
                  <a:txBody>
                    <a:bodyPr/>
                    <a:lstStyle/>
                    <a:p>
                      <a:r>
                        <a:rPr lang="en-US" sz="800" dirty="0">
                          <a:hlinkClick r:id="rId24" tooltip="Chi (letter)"/>
                        </a:rPr>
                        <a:t>Chi</a:t>
                      </a:r>
                      <a:endParaRPr lang="en-US" sz="800" dirty="0"/>
                    </a:p>
                  </a:txBody>
                  <a:tcPr marL="38033" marR="38033" marT="19017" marB="19017" anchor="ctr"/>
                </a:tc>
                <a:tc>
                  <a:txBody>
                    <a:bodyPr/>
                    <a:lstStyle/>
                    <a:p>
                      <a:r>
                        <a:rPr lang="el-GR" sz="800" dirty="0"/>
                        <a:t>χ</a:t>
                      </a:r>
                    </a:p>
                  </a:txBody>
                  <a:tcPr marL="38033" marR="38033" marT="19017" marB="19017" anchor="ctr"/>
                </a:tc>
                <a:tc>
                  <a:txBody>
                    <a:bodyPr/>
                    <a:lstStyle/>
                    <a:p>
                      <a:r>
                        <a:rPr lang="en-US" sz="800" dirty="0"/>
                        <a:t>X</a:t>
                      </a:r>
                    </a:p>
                  </a:txBody>
                  <a:tcPr marL="38033" marR="38033" marT="19017" marB="19017" anchor="ctr"/>
                </a:tc>
              </a:tr>
              <a:tr h="153564">
                <a:tc>
                  <a:txBody>
                    <a:bodyPr/>
                    <a:lstStyle/>
                    <a:p>
                      <a:r>
                        <a:rPr lang="el-GR" sz="800" dirty="0"/>
                        <a:t>Ψ</a:t>
                      </a:r>
                    </a:p>
                  </a:txBody>
                  <a:tcPr marL="38033" marR="38033" marT="19017" marB="19017" anchor="ctr"/>
                </a:tc>
                <a:tc>
                  <a:txBody>
                    <a:bodyPr/>
                    <a:lstStyle/>
                    <a:p>
                      <a:r>
                        <a:rPr lang="en-US" sz="800" dirty="0"/>
                        <a:t>*Y</a:t>
                      </a:r>
                    </a:p>
                  </a:txBody>
                  <a:tcPr marL="38033" marR="38033" marT="19017" marB="19017" anchor="ctr"/>
                </a:tc>
                <a:tc>
                  <a:txBody>
                    <a:bodyPr/>
                    <a:lstStyle/>
                    <a:p>
                      <a:r>
                        <a:rPr lang="en-US" sz="800" dirty="0">
                          <a:hlinkClick r:id="rId25" tooltip="Psi (letter)"/>
                        </a:rPr>
                        <a:t>Psi</a:t>
                      </a:r>
                      <a:endParaRPr lang="en-US" sz="800" dirty="0"/>
                    </a:p>
                  </a:txBody>
                  <a:tcPr marL="38033" marR="38033" marT="19017" marB="19017" anchor="ctr"/>
                </a:tc>
                <a:tc>
                  <a:txBody>
                    <a:bodyPr/>
                    <a:lstStyle/>
                    <a:p>
                      <a:r>
                        <a:rPr lang="el-GR" sz="800" dirty="0"/>
                        <a:t>ψ</a:t>
                      </a:r>
                    </a:p>
                  </a:txBody>
                  <a:tcPr marL="38033" marR="38033" marT="19017" marB="19017" anchor="ctr"/>
                </a:tc>
                <a:tc>
                  <a:txBody>
                    <a:bodyPr/>
                    <a:lstStyle/>
                    <a:p>
                      <a:r>
                        <a:rPr lang="en-US" sz="800" dirty="0"/>
                        <a:t>Y</a:t>
                      </a:r>
                    </a:p>
                  </a:txBody>
                  <a:tcPr marL="38033" marR="38033" marT="19017" marB="19017" anchor="ctr"/>
                </a:tc>
              </a:tr>
              <a:tr h="153564">
                <a:tc>
                  <a:txBody>
                    <a:bodyPr/>
                    <a:lstStyle/>
                    <a:p>
                      <a:r>
                        <a:rPr lang="el-GR" sz="800" dirty="0"/>
                        <a:t>Ω</a:t>
                      </a:r>
                    </a:p>
                  </a:txBody>
                  <a:tcPr marL="38033" marR="38033" marT="19017" marB="19017" anchor="ctr"/>
                </a:tc>
                <a:tc>
                  <a:txBody>
                    <a:bodyPr/>
                    <a:lstStyle/>
                    <a:p>
                      <a:r>
                        <a:rPr lang="en-US" sz="800" dirty="0"/>
                        <a:t>*W</a:t>
                      </a:r>
                    </a:p>
                  </a:txBody>
                  <a:tcPr marL="38033" marR="38033" marT="19017" marB="19017" anchor="ctr"/>
                </a:tc>
                <a:tc>
                  <a:txBody>
                    <a:bodyPr/>
                    <a:lstStyle/>
                    <a:p>
                      <a:r>
                        <a:rPr lang="en-US" sz="800" dirty="0">
                          <a:hlinkClick r:id="rId26" tooltip="Omega"/>
                        </a:rPr>
                        <a:t>Omega</a:t>
                      </a:r>
                      <a:endParaRPr lang="en-US" sz="800" dirty="0"/>
                    </a:p>
                  </a:txBody>
                  <a:tcPr marL="38033" marR="38033" marT="19017" marB="19017" anchor="ctr"/>
                </a:tc>
                <a:tc>
                  <a:txBody>
                    <a:bodyPr/>
                    <a:lstStyle/>
                    <a:p>
                      <a:r>
                        <a:rPr lang="el-GR" sz="800" dirty="0"/>
                        <a:t>ω</a:t>
                      </a:r>
                    </a:p>
                  </a:txBody>
                  <a:tcPr marL="38033" marR="38033" marT="19017" marB="19017" anchor="ctr"/>
                </a:tc>
                <a:tc>
                  <a:txBody>
                    <a:bodyPr/>
                    <a:lstStyle/>
                    <a:p>
                      <a:r>
                        <a:rPr lang="en-US" sz="800" dirty="0"/>
                        <a:t>W</a:t>
                      </a:r>
                    </a:p>
                  </a:txBody>
                  <a:tcPr marL="38033" marR="38033" marT="19017" marB="19017" anchor="ctr"/>
                </a:tc>
              </a:tr>
            </a:tbl>
          </a:graphicData>
        </a:graphic>
      </p:graphicFrame>
      <p:sp>
        <p:nvSpPr>
          <p:cNvPr id="11" name="Θέση περιεχομένου 5"/>
          <p:cNvSpPr txBox="1">
            <a:spLocks/>
          </p:cNvSpPr>
          <p:nvPr/>
        </p:nvSpPr>
        <p:spPr>
          <a:xfrm>
            <a:off x="317255" y="1417636"/>
            <a:ext cx="4424675" cy="404985"/>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l-GR" sz="4900" dirty="0"/>
              <a:t>Πολυτονικά Ελληνικά και σύμβολα </a:t>
            </a:r>
            <a:r>
              <a:rPr lang="el-GR" sz="4900" dirty="0" smtClean="0"/>
              <a:t>φωνηέντων</a:t>
            </a:r>
            <a:endParaRPr lang="el-GR" sz="4900" dirty="0"/>
          </a:p>
        </p:txBody>
      </p:sp>
      <p:sp>
        <p:nvSpPr>
          <p:cNvPr id="12" name="Θέση περιεχομένου 5"/>
          <p:cNvSpPr txBox="1">
            <a:spLocks/>
          </p:cNvSpPr>
          <p:nvPr/>
        </p:nvSpPr>
        <p:spPr>
          <a:xfrm>
            <a:off x="4623459" y="1393927"/>
            <a:ext cx="4319212" cy="45240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1600" dirty="0"/>
              <a:t>Ελληνικό αλφάβητο σε </a:t>
            </a:r>
            <a:r>
              <a:rPr lang="en-US" sz="1600" dirty="0"/>
              <a:t>beta </a:t>
            </a:r>
            <a:r>
              <a:rPr lang="en-US" sz="1600" dirty="0" smtClean="0"/>
              <a:t>code</a:t>
            </a:r>
            <a:endParaRPr lang="en-US" sz="1600" dirty="0"/>
          </a:p>
        </p:txBody>
      </p:sp>
    </p:spTree>
    <p:extLst>
      <p:ext uri="{BB962C8B-B14F-4D97-AF65-F5344CB8AC3E}">
        <p14:creationId xmlns:p14="http://schemas.microsoft.com/office/powerpoint/2010/main" val="1870762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cs typeface="Arial" panose="020B0604020202020204" pitchFamily="34" charset="0"/>
              </a:rPr>
              <a:t>Στατιστικά</a:t>
            </a:r>
            <a:r>
              <a:rPr lang="el-GR" dirty="0"/>
              <a:t> του </a:t>
            </a:r>
            <a:r>
              <a:rPr lang="en-US" dirty="0"/>
              <a:t>TLG </a:t>
            </a:r>
            <a:endParaRPr lang="el-GR" dirty="0"/>
          </a:p>
        </p:txBody>
      </p:sp>
      <p:sp>
        <p:nvSpPr>
          <p:cNvPr id="3" name="Θέση περιεχομένου 2"/>
          <p:cNvSpPr>
            <a:spLocks noGrp="1"/>
          </p:cNvSpPr>
          <p:nvPr>
            <p:ph idx="1"/>
          </p:nvPr>
        </p:nvSpPr>
        <p:spPr/>
        <p:txBody>
          <a:bodyPr/>
          <a:lstStyle/>
          <a:p>
            <a:pPr>
              <a:lnSpc>
                <a:spcPct val="80000"/>
              </a:lnSpc>
            </a:pPr>
            <a:r>
              <a:rPr lang="el-GR" sz="2400" dirty="0"/>
              <a:t>Χρονική περίοδος: Ομηρικά έπη έως Βυζαντινά κείμενα.</a:t>
            </a:r>
          </a:p>
          <a:p>
            <a:pPr>
              <a:lnSpc>
                <a:spcPct val="80000"/>
              </a:lnSpc>
            </a:pPr>
            <a:r>
              <a:rPr lang="el-GR" sz="2400" dirty="0"/>
              <a:t>Αριθμός κειμένων 12.000</a:t>
            </a:r>
          </a:p>
          <a:p>
            <a:pPr>
              <a:lnSpc>
                <a:spcPct val="80000"/>
              </a:lnSpc>
            </a:pPr>
            <a:r>
              <a:rPr lang="el-GR" sz="2400" dirty="0"/>
              <a:t>Αριθμός λέξεων: 105.000.000</a:t>
            </a:r>
          </a:p>
          <a:p>
            <a:pPr>
              <a:lnSpc>
                <a:spcPct val="80000"/>
              </a:lnSpc>
            </a:pPr>
            <a:r>
              <a:rPr lang="el-GR" sz="2400" dirty="0"/>
              <a:t>Ετήσια έξοδα ανάπτυξης: $500.000</a:t>
            </a:r>
          </a:p>
          <a:p>
            <a:pPr>
              <a:lnSpc>
                <a:spcPct val="80000"/>
              </a:lnSpc>
            </a:pPr>
            <a:r>
              <a:rPr lang="el-GR" sz="2400" dirty="0"/>
              <a:t>Υποστήριξη από το </a:t>
            </a:r>
            <a:r>
              <a:rPr lang="en-US" sz="2400" dirty="0"/>
              <a:t>University of California, Irvine: $108.000</a:t>
            </a:r>
            <a:endParaRPr lang="el-GR" sz="2400" dirty="0"/>
          </a:p>
          <a:p>
            <a:endParaRPr lang="el-GR" dirty="0"/>
          </a:p>
        </p:txBody>
      </p:sp>
    </p:spTree>
    <p:extLst>
      <p:ext uri="{BB962C8B-B14F-4D97-AF65-F5344CB8AC3E}">
        <p14:creationId xmlns:p14="http://schemas.microsoft.com/office/powerpoint/2010/main" val="222662015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a:t>
            </a:r>
            <a:r>
              <a:rPr lang="el-GR" dirty="0">
                <a:cs typeface="Arial" panose="020B0604020202020204" pitchFamily="34" charset="0"/>
              </a:rPr>
              <a:t>νοηματική</a:t>
            </a:r>
            <a:r>
              <a:rPr lang="el-GR" dirty="0"/>
              <a:t> γλώσσα</a:t>
            </a:r>
          </a:p>
        </p:txBody>
      </p:sp>
      <p:sp>
        <p:nvSpPr>
          <p:cNvPr id="3" name="Θέση περιεχομένου 2"/>
          <p:cNvSpPr>
            <a:spLocks noGrp="1"/>
          </p:cNvSpPr>
          <p:nvPr>
            <p:ph idx="1"/>
          </p:nvPr>
        </p:nvSpPr>
        <p:spPr/>
        <p:txBody>
          <a:bodyPr>
            <a:normAutofit fontScale="92500" lnSpcReduction="10000"/>
          </a:bodyPr>
          <a:lstStyle/>
          <a:p>
            <a:r>
              <a:rPr lang="el-GR" sz="2600" dirty="0"/>
              <a:t>Νοηματική γλώσσα = </a:t>
            </a:r>
            <a:r>
              <a:rPr lang="en-US" sz="2600" dirty="0"/>
              <a:t>sign language = </a:t>
            </a:r>
            <a:r>
              <a:rPr lang="el-GR" sz="2600" dirty="0"/>
              <a:t>κώδικας που επιτρέπει την επικοινωνία με κωφούς!!!</a:t>
            </a:r>
          </a:p>
          <a:p>
            <a:r>
              <a:rPr lang="el-GR" sz="2600" dirty="0"/>
              <a:t>Πρωτογενής σχέση μεταξύ σημαίνοντος και σημαινομένου = Μη αυθαίρετο γλωσσικό σημείο = όλες οι ελληνικές λέξεις είναι ηχομιμητικές…</a:t>
            </a:r>
          </a:p>
          <a:p>
            <a:r>
              <a:rPr lang="el-GR" sz="2600" dirty="0" err="1"/>
              <a:t>Γεω+μετρία</a:t>
            </a:r>
            <a:r>
              <a:rPr lang="el-GR" sz="2600" dirty="0"/>
              <a:t>, αλλά βλ. και γερμανικά </a:t>
            </a:r>
            <a:r>
              <a:rPr lang="en-US" sz="2600" dirty="0"/>
              <a:t>Fern</a:t>
            </a:r>
            <a:r>
              <a:rPr lang="el-GR" sz="2600" dirty="0"/>
              <a:t>+</a:t>
            </a:r>
            <a:r>
              <a:rPr lang="en-US" sz="2600" dirty="0" err="1"/>
              <a:t>sehen</a:t>
            </a:r>
            <a:r>
              <a:rPr lang="el-GR" sz="2600" dirty="0"/>
              <a:t> [</a:t>
            </a:r>
            <a:r>
              <a:rPr lang="el-GR" sz="2600" dirty="0" err="1"/>
              <a:t>Fern</a:t>
            </a:r>
            <a:r>
              <a:rPr lang="el-GR" sz="2600" dirty="0"/>
              <a:t> (μακριά) και </a:t>
            </a:r>
            <a:r>
              <a:rPr lang="el-GR" sz="2600" dirty="0" err="1"/>
              <a:t>sehen</a:t>
            </a:r>
            <a:r>
              <a:rPr lang="el-GR" sz="2600" dirty="0"/>
              <a:t> (βλέπω)]</a:t>
            </a:r>
          </a:p>
          <a:p>
            <a:r>
              <a:rPr lang="el-GR" sz="2600" dirty="0"/>
              <a:t>Η μόνη γλώσσα που καταλαβαίνουν οι Η/Υ είναι ο κώδικας μηχανής, σειρά δυαδικών ψηφίων. Οι γλώσσες προγραμματισμού που αποτελούν μία φιλικότερη προσέγγιση του δυαδικού κώδικα στον άνθρωπο έχουν όλες αναπτυχθεί στηριζόμενες στην Αγγλική!!!</a:t>
            </a:r>
          </a:p>
          <a:p>
            <a:endParaRPr lang="el-GR" dirty="0"/>
          </a:p>
        </p:txBody>
      </p:sp>
    </p:spTree>
    <p:extLst>
      <p:ext uri="{BB962C8B-B14F-4D97-AF65-F5344CB8AC3E}">
        <p14:creationId xmlns:p14="http://schemas.microsoft.com/office/powerpoint/2010/main" val="3733635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363272" cy="1143000"/>
          </a:xfrm>
        </p:spPr>
        <p:txBody>
          <a:bodyPr>
            <a:noAutofit/>
          </a:bodyPr>
          <a:lstStyle/>
          <a:p>
            <a:r>
              <a:rPr lang="el-GR" dirty="0"/>
              <a:t>Οι λέξεις και τα </a:t>
            </a:r>
            <a:r>
              <a:rPr lang="el-GR" dirty="0" smtClean="0"/>
              <a:t>ολοκληρώματα</a:t>
            </a:r>
            <a:r>
              <a:rPr lang="en-US" dirty="0" smtClean="0"/>
              <a:t> (1)</a:t>
            </a:r>
            <a:endParaRPr lang="el-GR" dirty="0"/>
          </a:p>
        </p:txBody>
      </p:sp>
      <p:sp>
        <p:nvSpPr>
          <p:cNvPr id="6" name="Θέση περιεχομένου 5"/>
          <p:cNvSpPr>
            <a:spLocks noGrp="1"/>
          </p:cNvSpPr>
          <p:nvPr>
            <p:ph sz="quarter" idx="4"/>
          </p:nvPr>
        </p:nvSpPr>
        <p:spPr>
          <a:xfrm>
            <a:off x="4645025" y="1988840"/>
            <a:ext cx="4041775" cy="3879280"/>
          </a:xfrm>
        </p:spPr>
        <p:txBody>
          <a:bodyPr/>
          <a:lstStyle/>
          <a:p>
            <a:r>
              <a:rPr lang="el-GR" dirty="0">
                <a:cs typeface="Arial" panose="020B0604020202020204" pitchFamily="34" charset="0"/>
              </a:rPr>
              <a:t>Ολοκλήρωμα: το κενό κάτω από το γράφημα μιας συνάρτησης.</a:t>
            </a:r>
          </a:p>
          <a:p>
            <a:endParaRPr lang="el-GR" dirty="0"/>
          </a:p>
        </p:txBody>
      </p:sp>
      <p:pic>
        <p:nvPicPr>
          <p:cNvPr id="7" name="Picture 2" descr="Ολοκλήρωμα" title="Γράφημα"/>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151309"/>
            <a:ext cx="4040188" cy="355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667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9208" y="274638"/>
            <a:ext cx="8291264" cy="1143000"/>
          </a:xfrm>
        </p:spPr>
        <p:txBody>
          <a:bodyPr>
            <a:noAutofit/>
          </a:bodyPr>
          <a:lstStyle/>
          <a:p>
            <a:r>
              <a:rPr lang="el-GR" dirty="0"/>
              <a:t>Οι λέξεις και τα </a:t>
            </a:r>
            <a:r>
              <a:rPr lang="el-GR" dirty="0" smtClean="0"/>
              <a:t>ολοκληρώματα</a:t>
            </a:r>
            <a:r>
              <a:rPr lang="en-US" dirty="0" smtClean="0"/>
              <a:t> (2)</a:t>
            </a:r>
            <a:endParaRPr lang="el-GR" dirty="0"/>
          </a:p>
        </p:txBody>
      </p:sp>
      <p:sp>
        <p:nvSpPr>
          <p:cNvPr id="6" name="Θέση περιεχομένου 5"/>
          <p:cNvSpPr>
            <a:spLocks noGrp="1"/>
          </p:cNvSpPr>
          <p:nvPr>
            <p:ph sz="quarter" idx="4"/>
          </p:nvPr>
        </p:nvSpPr>
        <p:spPr>
          <a:xfrm>
            <a:off x="4467804" y="1700808"/>
            <a:ext cx="4424675" cy="4608512"/>
          </a:xfrm>
        </p:spPr>
        <p:txBody>
          <a:bodyPr>
            <a:normAutofit fontScale="85000" lnSpcReduction="20000"/>
          </a:bodyPr>
          <a:lstStyle/>
          <a:p>
            <a:r>
              <a:rPr lang="el-GR" sz="2800" dirty="0">
                <a:cs typeface="Arial" panose="020B0604020202020204" pitchFamily="34" charset="0"/>
              </a:rPr>
              <a:t>Το πρόγραμμα </a:t>
            </a:r>
            <a:r>
              <a:rPr lang="el-GR" sz="2800" dirty="0" err="1">
                <a:cs typeface="Arial" panose="020B0604020202020204" pitchFamily="34" charset="0"/>
              </a:rPr>
              <a:t>Νεύτων</a:t>
            </a:r>
            <a:r>
              <a:rPr lang="el-GR" sz="2800" dirty="0">
                <a:cs typeface="Arial" panose="020B0604020202020204" pitchFamily="34" charset="0"/>
              </a:rPr>
              <a:t> μάλλον σχετίζεται με το υπολογιστής τσέπης (</a:t>
            </a:r>
            <a:r>
              <a:rPr lang="el-GR" sz="2800" dirty="0" err="1">
                <a:cs typeface="Arial" panose="020B0604020202020204" pitchFamily="34" charset="0"/>
              </a:rPr>
              <a:t>Newton</a:t>
            </a:r>
            <a:r>
              <a:rPr lang="el-GR" sz="2800" dirty="0">
                <a:cs typeface="Arial" panose="020B0604020202020204" pitchFamily="34" charset="0"/>
              </a:rPr>
              <a:t>) που κυκλοφόρησε με μεγάλες φιλοδοξίες από την </a:t>
            </a:r>
            <a:r>
              <a:rPr lang="el-GR" sz="2800" dirty="0" err="1">
                <a:cs typeface="Arial" panose="020B0604020202020204" pitchFamily="34" charset="0"/>
              </a:rPr>
              <a:t>Apple</a:t>
            </a:r>
            <a:r>
              <a:rPr lang="el-GR" sz="2800" dirty="0">
                <a:cs typeface="Arial" panose="020B0604020202020204" pitchFamily="34" charset="0"/>
              </a:rPr>
              <a:t> το 1993 και που το μεγάλο του ατού ήταν ότι υποσχόταν να αναγνωρίζει χειρόγραφο –στα αγγλικά, εννοείται. Τα προβλήματα που είχε στην αναγνώριση </a:t>
            </a:r>
            <a:r>
              <a:rPr lang="el-GR" sz="2800" dirty="0" err="1">
                <a:cs typeface="Arial" panose="020B0604020202020204" pitchFamily="34" charset="0"/>
              </a:rPr>
              <a:t>χειρογράφου</a:t>
            </a:r>
            <a:r>
              <a:rPr lang="el-GR" sz="2800" dirty="0">
                <a:cs typeface="Arial" panose="020B0604020202020204" pitchFamily="34" charset="0"/>
              </a:rPr>
              <a:t> και η υψηλή τιμή του οδήγησαν στην εμπορική αποτυχία του και το 1998 σταμάτησε η παραγωγή του.</a:t>
            </a:r>
          </a:p>
          <a:p>
            <a:endParaRPr lang="el-GR" dirty="0"/>
          </a:p>
        </p:txBody>
      </p:sp>
      <p:pic>
        <p:nvPicPr>
          <p:cNvPr id="7" name="Picture 4" descr="Apple Newton και iPhone" title="Φωτογραφία"/>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7616" y="2060848"/>
            <a:ext cx="4040188" cy="303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741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Βάσκοι ευρωβουλευτές </a:t>
            </a:r>
            <a:r>
              <a:rPr lang="en-US" dirty="0" smtClean="0"/>
              <a:t>(</a:t>
            </a:r>
            <a:r>
              <a:rPr lang="el-GR" dirty="0" smtClean="0"/>
              <a:t>1</a:t>
            </a:r>
            <a:r>
              <a:rPr lang="en-US" dirty="0" smtClean="0"/>
              <a:t>)</a:t>
            </a:r>
            <a:endParaRPr lang="el-GR" dirty="0"/>
          </a:p>
        </p:txBody>
      </p:sp>
      <p:sp>
        <p:nvSpPr>
          <p:cNvPr id="3" name="Θέση περιεχομένου 2"/>
          <p:cNvSpPr>
            <a:spLocks noGrp="1"/>
          </p:cNvSpPr>
          <p:nvPr>
            <p:ph idx="1"/>
          </p:nvPr>
        </p:nvSpPr>
        <p:spPr>
          <a:xfrm>
            <a:off x="464156" y="1412776"/>
            <a:ext cx="8229600" cy="4525963"/>
          </a:xfrm>
        </p:spPr>
        <p:txBody>
          <a:bodyPr>
            <a:noAutofit/>
          </a:bodyPr>
          <a:lstStyle/>
          <a:p>
            <a:pPr>
              <a:lnSpc>
                <a:spcPct val="90000"/>
              </a:lnSpc>
            </a:pPr>
            <a:r>
              <a:rPr lang="el-GR" sz="2400" dirty="0"/>
              <a:t>Σύμφωνα με το Λερναίο κείμενο, "οι Ισπανοί ευρωβουλευτές ζήτησαν να καθιερωθεί η ελληνική γλώσσα ως η επίσημη της Ευρωπαϊκής Ένωσης". Αλλού οι βουλευτές προσδιορίζονται ακριβέστερα: είναι Βάσκοι, όχι απλώς Ισπανοί.</a:t>
            </a:r>
          </a:p>
          <a:p>
            <a:pPr>
              <a:lnSpc>
                <a:spcPct val="90000"/>
              </a:lnSpc>
            </a:pPr>
            <a:r>
              <a:rPr lang="el-GR" sz="2400" dirty="0"/>
              <a:t>Ο μύθος έχει έναν πυρήνα αλήθειας. Τρεις ή τέσσερις φορές, ένας ή δύο Ισπανοί (Βάσκοι την καταγωγή) ευρωβουλευτές, όχι οι ίδιοι κάθε φορά, έχουν προωθήσει ατομικά προς ψήφιση στο Ευρωπαϊκό Κοινοβούλιο ένα ψήφισμα, πάντοτε το ίδιο, με το οποίο τονίζεται η μεγάλη σημασία της αρχαίας ελληνικής γλώσσας. Επειδή το περιεχόμενο του ψηφίσματος είναι σε γενικές γραμμές το ίδιο αλλά κάθε φορά οι ευρωβουλευτές αλλάζουν, μπορούμε να υποθέσουμε ότι εμπνευστής της όλης προσπάθειας είναι κάποιο βασκικό φιλολογικό (και φιλελληνικό) σωματείο</a:t>
            </a:r>
            <a:r>
              <a:rPr lang="el-GR" sz="2400" dirty="0" smtClean="0"/>
              <a:t>.</a:t>
            </a:r>
            <a:endParaRPr lang="el-GR" sz="2400" dirty="0"/>
          </a:p>
        </p:txBody>
      </p:sp>
    </p:spTree>
    <p:extLst>
      <p:ext uri="{BB962C8B-B14F-4D97-AF65-F5344CB8AC3E}">
        <p14:creationId xmlns:p14="http://schemas.microsoft.com/office/powerpoint/2010/main" val="3145860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cs typeface="Arial" panose="020B0604020202020204" pitchFamily="34" charset="0"/>
              </a:rPr>
              <a:t>Βάσκοι</a:t>
            </a:r>
            <a:r>
              <a:rPr lang="el-GR" dirty="0"/>
              <a:t> </a:t>
            </a:r>
            <a:r>
              <a:rPr lang="el-GR" dirty="0">
                <a:cs typeface="Arial" panose="020B0604020202020204" pitchFamily="34" charset="0"/>
              </a:rPr>
              <a:t>ευρωβουλευτές</a:t>
            </a:r>
            <a:r>
              <a:rPr lang="el-GR" dirty="0"/>
              <a:t> </a:t>
            </a:r>
            <a:r>
              <a:rPr lang="en-US" dirty="0" smtClean="0"/>
              <a:t>(</a:t>
            </a:r>
            <a:r>
              <a:rPr lang="el-GR" dirty="0" smtClean="0"/>
              <a:t>2</a:t>
            </a:r>
            <a:r>
              <a:rPr lang="en-US" dirty="0" smtClean="0"/>
              <a:t>)</a:t>
            </a:r>
            <a:endParaRPr lang="el-GR" dirty="0"/>
          </a:p>
        </p:txBody>
      </p:sp>
      <p:sp>
        <p:nvSpPr>
          <p:cNvPr id="3" name="Θέση περιεχομένου 2"/>
          <p:cNvSpPr>
            <a:spLocks noGrp="1"/>
          </p:cNvSpPr>
          <p:nvPr>
            <p:ph idx="1"/>
          </p:nvPr>
        </p:nvSpPr>
        <p:spPr>
          <a:xfrm>
            <a:off x="464156" y="1412776"/>
            <a:ext cx="8229600" cy="4525963"/>
          </a:xfrm>
        </p:spPr>
        <p:txBody>
          <a:bodyPr>
            <a:noAutofit/>
          </a:bodyPr>
          <a:lstStyle/>
          <a:p>
            <a:r>
              <a:rPr lang="el-GR" sz="2400" dirty="0"/>
              <a:t>Χρονολογικά, πρώτη τέτοια προσπάθεια έχουμε το 1988. Ο </a:t>
            </a:r>
            <a:r>
              <a:rPr lang="el-GR" sz="2400" dirty="0" smtClean="0"/>
              <a:t>Βάσκος (Ισπανός</a:t>
            </a:r>
            <a:r>
              <a:rPr lang="el-GR" sz="2400" dirty="0"/>
              <a:t>) </a:t>
            </a:r>
            <a:r>
              <a:rPr lang="el-GR" sz="2400" dirty="0" err="1"/>
              <a:t>Juan</a:t>
            </a:r>
            <a:r>
              <a:rPr lang="el-GR" sz="2400" dirty="0"/>
              <a:t> </a:t>
            </a:r>
            <a:r>
              <a:rPr lang="el-GR" sz="2400" dirty="0" err="1"/>
              <a:t>Carlos</a:t>
            </a:r>
            <a:r>
              <a:rPr lang="el-GR" sz="2400" dirty="0"/>
              <a:t> </a:t>
            </a:r>
            <a:r>
              <a:rPr lang="el-GR" sz="2400" dirty="0" err="1"/>
              <a:t>Garaikoetxea</a:t>
            </a:r>
            <a:r>
              <a:rPr lang="el-GR" sz="2400" dirty="0"/>
              <a:t> </a:t>
            </a:r>
            <a:r>
              <a:rPr lang="el-GR" sz="2400" dirty="0" err="1"/>
              <a:t>Urriza</a:t>
            </a:r>
            <a:r>
              <a:rPr lang="el-GR" sz="2400" dirty="0"/>
              <a:t>, που διετέλεσε ευρωβουλευτής της πολιτικής ομάδας του Ουράνιου Τόξου (πράσινοι και περιφερειακοί βουλευτές) για δύο συνεχόμενες μισές θητείες, συνολικά από το 1987 έως το 1991, κατέθεσε το 1988 την πρόταση ψηφίσματος (με αριθμό B2-1451/88). Ο χριστιανοδημοκράτης </a:t>
            </a:r>
            <a:r>
              <a:rPr lang="el-GR" sz="2400" dirty="0" err="1"/>
              <a:t>Josu</a:t>
            </a:r>
            <a:r>
              <a:rPr lang="el-GR" sz="2400" dirty="0"/>
              <a:t> </a:t>
            </a:r>
            <a:r>
              <a:rPr lang="el-GR" sz="2400" dirty="0" err="1"/>
              <a:t>Jon</a:t>
            </a:r>
            <a:r>
              <a:rPr lang="el-GR" sz="2400" dirty="0"/>
              <a:t> </a:t>
            </a:r>
            <a:r>
              <a:rPr lang="el-GR" sz="2400" dirty="0" err="1"/>
              <a:t>Imaz</a:t>
            </a:r>
            <a:r>
              <a:rPr lang="el-GR" sz="2400" dirty="0"/>
              <a:t> </a:t>
            </a:r>
            <a:r>
              <a:rPr lang="el-GR" sz="2400" dirty="0" err="1"/>
              <a:t>San</a:t>
            </a:r>
            <a:r>
              <a:rPr lang="el-GR" sz="2400" dirty="0"/>
              <a:t> </a:t>
            </a:r>
            <a:r>
              <a:rPr lang="el-GR" sz="2400" dirty="0" err="1"/>
              <a:t>Miguel</a:t>
            </a:r>
            <a:r>
              <a:rPr lang="el-GR" sz="2400" dirty="0"/>
              <a:t> υπέβαλε ταυτόσημη πρόταση το 1995 (με αριθμό B4-0507/95). Στο ελληνικό Διαδίκτυο της εποχής, οι δύο αυτοί συχνά αναφέρονταν μαζί, σαν δίδυμο, με χίλιες-δυο απίθανες παραλλαγές και αποδόσεις του ονόματος του πρώτου. </a:t>
            </a:r>
          </a:p>
        </p:txBody>
      </p:sp>
    </p:spTree>
    <p:extLst>
      <p:ext uri="{BB962C8B-B14F-4D97-AF65-F5344CB8AC3E}">
        <p14:creationId xmlns:p14="http://schemas.microsoft.com/office/powerpoint/2010/main" val="3776659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cs typeface="Arial" panose="020B0604020202020204" pitchFamily="34" charset="0"/>
              </a:rPr>
              <a:t>Βάσκοι</a:t>
            </a:r>
            <a:r>
              <a:rPr lang="el-GR" dirty="0"/>
              <a:t> </a:t>
            </a:r>
            <a:r>
              <a:rPr lang="el-GR" dirty="0">
                <a:cs typeface="Arial" panose="020B0604020202020204" pitchFamily="34" charset="0"/>
              </a:rPr>
              <a:t>ευρωβουλευτές</a:t>
            </a:r>
            <a:r>
              <a:rPr lang="el-GR" dirty="0"/>
              <a:t> </a:t>
            </a:r>
            <a:r>
              <a:rPr lang="en-US" dirty="0" smtClean="0"/>
              <a:t>(3)</a:t>
            </a:r>
            <a:endParaRPr lang="el-GR" dirty="0"/>
          </a:p>
        </p:txBody>
      </p:sp>
      <p:sp>
        <p:nvSpPr>
          <p:cNvPr id="3" name="Θέση περιεχομένου 2"/>
          <p:cNvSpPr>
            <a:spLocks noGrp="1"/>
          </p:cNvSpPr>
          <p:nvPr>
            <p:ph idx="1"/>
          </p:nvPr>
        </p:nvSpPr>
        <p:spPr>
          <a:xfrm>
            <a:off x="464156" y="1412776"/>
            <a:ext cx="8229600" cy="4525963"/>
          </a:xfrm>
        </p:spPr>
        <p:txBody>
          <a:bodyPr>
            <a:noAutofit/>
          </a:bodyPr>
          <a:lstStyle/>
          <a:p>
            <a:pPr>
              <a:lnSpc>
                <a:spcPct val="80000"/>
              </a:lnSpc>
            </a:pPr>
            <a:r>
              <a:rPr lang="el-GR" sz="2400" dirty="0"/>
              <a:t>Το ψήφισμα, ύστερα από ορισμένες γενικόλογες διαπιστώσεις για την αξία της κλασικής ελληνικής γλώσσας, ζητά από την Επιτροπή να καταρτίσει πρόγραμμα σπουδών ώστε να εξασφαλίσει ότι η κλασική ελληνική γλώσσα και ο πολιτισμός θα διδάσκονται τουλάχιστον σε όλες τις βαθμίδες της υποχρεωτικής εκπαίδευσης σε όλα τα κράτη μέλη, ώστε να γίνουν τα ελληνικά η κοινή γλώσσα όλων των καλλιεργημένων Ευρωπαίων. </a:t>
            </a:r>
          </a:p>
          <a:p>
            <a:pPr>
              <a:lnSpc>
                <a:spcPct val="80000"/>
              </a:lnSpc>
            </a:pPr>
            <a:r>
              <a:rPr lang="el-GR" sz="2400" dirty="0"/>
              <a:t>Δεν πρόκειται λοιπόν για πρόταση που υποβλήθηκε από το σύνολο των </a:t>
            </a:r>
            <a:r>
              <a:rPr lang="el-GR" sz="2400" dirty="0" err="1"/>
              <a:t>ισπανών</a:t>
            </a:r>
            <a:r>
              <a:rPr lang="el-GR" sz="2400" dirty="0"/>
              <a:t> ευρωβουλευτών, όπως βλέπουμε σε κάποιες αναδημοσιεύσεις, αλλά από έναν και μόνο βουλευτή· ούτε βέβαια ζητούσε ο άνθρωπος να γίνουν τα αρχαία ελληνικά επίσημη γλώσσα της Ευρωπαϊκής Ένωσης! Και τις δύο φορές η πρόταση δεν εγκρίθηκε καν στο στάδιο της κοινοβουλευτικής επιτροπής στην οποία συζητήθηκε και δεν έφτασε βεβαίως στην ολομέλεια.  </a:t>
            </a:r>
          </a:p>
        </p:txBody>
      </p:sp>
    </p:spTree>
    <p:extLst>
      <p:ext uri="{BB962C8B-B14F-4D97-AF65-F5344CB8AC3E}">
        <p14:creationId xmlns:p14="http://schemas.microsoft.com/office/powerpoint/2010/main" val="286947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Λερναίο (1)</a:t>
            </a:r>
            <a:endParaRPr lang="el-GR" dirty="0"/>
          </a:p>
        </p:txBody>
      </p:sp>
      <p:sp>
        <p:nvSpPr>
          <p:cNvPr id="5" name="Θέση περιεχομένου 4"/>
          <p:cNvSpPr>
            <a:spLocks noGrp="1"/>
          </p:cNvSpPr>
          <p:nvPr>
            <p:ph idx="1"/>
          </p:nvPr>
        </p:nvSpPr>
        <p:spPr/>
        <p:txBody>
          <a:bodyPr>
            <a:noAutofit/>
          </a:bodyPr>
          <a:lstStyle/>
          <a:p>
            <a:pPr marL="0" indent="0">
              <a:buNone/>
            </a:pPr>
            <a:r>
              <a:rPr lang="el-GR" sz="2400" b="1" dirty="0"/>
              <a:t>Η  Ελληνική  γλώσσα  καθιερώνεται  διεθνώς , στον  επιστημονικό  κόσμο  ! </a:t>
            </a:r>
          </a:p>
          <a:p>
            <a:r>
              <a:rPr lang="el-GR" sz="2400" b="1" dirty="0"/>
              <a:t>"Hellenic Quest " </a:t>
            </a:r>
            <a:r>
              <a:rPr lang="el-GR" sz="2400" dirty="0"/>
              <a:t>λέγεται ένα πρόγραμμα ηλεκτρονικής εκμαθήσεως της Ελληνικής που το </a:t>
            </a:r>
            <a:r>
              <a:rPr lang="el-GR" sz="2400" b="1" dirty="0"/>
              <a:t>CNN</a:t>
            </a:r>
            <a:r>
              <a:rPr lang="el-GR" sz="2400" dirty="0">
                <a:solidFill>
                  <a:srgbClr val="FF0000"/>
                </a:solidFill>
              </a:rPr>
              <a:t> </a:t>
            </a:r>
            <a:r>
              <a:rPr lang="el-GR" sz="2400" dirty="0"/>
              <a:t>άρχισε να διανέμει παγκοσμίως και προορίζεται σε πρώτο στάδιο για τους αγγλόφωνους και ισπανόφωνους.</a:t>
            </a:r>
          </a:p>
          <a:p>
            <a:r>
              <a:rPr lang="el-GR" sz="2400" dirty="0"/>
              <a:t>Η μέθοδος διδασκαλίας συνίσταται στην προβολή πληροφοριών στην οθόνη του Η/Υ με ταυτόχρονη μετάδοση  ήχου και  κινούμενης  εικόνας</a:t>
            </a:r>
            <a:r>
              <a:rPr lang="el-GR" sz="2400" dirty="0" smtClean="0"/>
              <a:t>.</a:t>
            </a:r>
            <a:endParaRPr lang="el-GR" sz="2400"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cs typeface="Arial" panose="020B0604020202020204" pitchFamily="34" charset="0"/>
              </a:rPr>
              <a:t>Βάσκοι</a:t>
            </a:r>
            <a:r>
              <a:rPr lang="el-GR" dirty="0"/>
              <a:t> </a:t>
            </a:r>
            <a:r>
              <a:rPr lang="el-GR" dirty="0">
                <a:cs typeface="Arial" panose="020B0604020202020204" pitchFamily="34" charset="0"/>
              </a:rPr>
              <a:t>ευρωβουλευτές</a:t>
            </a:r>
            <a:r>
              <a:rPr lang="el-GR" dirty="0"/>
              <a:t> </a:t>
            </a:r>
            <a:r>
              <a:rPr lang="en-US" dirty="0" smtClean="0"/>
              <a:t>(4)</a:t>
            </a:r>
            <a:endParaRPr lang="el-GR" dirty="0"/>
          </a:p>
        </p:txBody>
      </p:sp>
      <p:sp>
        <p:nvSpPr>
          <p:cNvPr id="3" name="Θέση περιεχομένου 2"/>
          <p:cNvSpPr>
            <a:spLocks noGrp="1"/>
          </p:cNvSpPr>
          <p:nvPr>
            <p:ph idx="1"/>
          </p:nvPr>
        </p:nvSpPr>
        <p:spPr>
          <a:xfrm>
            <a:off x="464156" y="1412776"/>
            <a:ext cx="8229600" cy="4525963"/>
          </a:xfrm>
        </p:spPr>
        <p:txBody>
          <a:bodyPr>
            <a:noAutofit/>
          </a:bodyPr>
          <a:lstStyle/>
          <a:p>
            <a:pPr>
              <a:lnSpc>
                <a:spcPct val="90000"/>
              </a:lnSpc>
            </a:pPr>
            <a:r>
              <a:rPr lang="el-GR" sz="2400" dirty="0"/>
              <a:t>Το 1999 οι επίσης Βάσκοι βουλευτές </a:t>
            </a:r>
            <a:r>
              <a:rPr lang="el-GR" sz="2400" dirty="0" err="1"/>
              <a:t>Ortuondo</a:t>
            </a:r>
            <a:r>
              <a:rPr lang="el-GR" sz="2400" dirty="0"/>
              <a:t> και </a:t>
            </a:r>
            <a:r>
              <a:rPr lang="el-GR" sz="2400" dirty="0" err="1"/>
              <a:t>Knörr</a:t>
            </a:r>
            <a:r>
              <a:rPr lang="el-GR" sz="2400" dirty="0"/>
              <a:t> </a:t>
            </a:r>
            <a:r>
              <a:rPr lang="el-GR" sz="2400" dirty="0" err="1"/>
              <a:t>Borras</a:t>
            </a:r>
            <a:r>
              <a:rPr lang="el-GR" sz="2400" dirty="0"/>
              <a:t>, κατέθεσαν και πάλι την πρόταση ψηφίσματος, και πάλι χωρίς τύχη. Οι ίδιοι </a:t>
            </a:r>
            <a:r>
              <a:rPr lang="el-GR" sz="2400" dirty="0" err="1"/>
              <a:t>επανέφεραν</a:t>
            </a:r>
            <a:r>
              <a:rPr lang="el-GR" sz="2400" dirty="0"/>
              <a:t> την πρότασή τους τον Απρίλιο του 2001 (πρόταση ψηφίσματος </a:t>
            </a:r>
            <a:r>
              <a:rPr lang="el-GR" sz="2400" dirty="0" err="1"/>
              <a:t>αρ</a:t>
            </a:r>
            <a:r>
              <a:rPr lang="el-GR" sz="2400" dirty="0"/>
              <a:t>. Β5-0032/2001). Αυτή τη φορά υπήρξε κάποια κινητοποίηση από ελληνικής πλευράς· τα γραφεία των </a:t>
            </a:r>
            <a:r>
              <a:rPr lang="el-GR" sz="2400" dirty="0" smtClean="0"/>
              <a:t>Ελλήνων </a:t>
            </a:r>
            <a:r>
              <a:rPr lang="el-GR" sz="2400" dirty="0"/>
              <a:t>ευρωβουλευτών κατακλύσθηκαν από ψηφίσματα νομαρχιακών συμβουλίων και άλλων φορέων από την Ελλάδα που τους ζητούσαν να υποστηρίξουν την πρωτοβουλία των δύο Βάσκων. Και πάλι όμως, η πρόταση ψηφίσματος απορρίφθηκε ήδη από την αρμόδια επιτροπή του Κοινοβουλίου, δηλαδή από το πρώτο-πρώτο στάδιο. Ποτέ δεν έφτασε στο σημείο έστω να τεθεί σε ψηφοφορία στην Ολομέλεια, πολύ δε περισσότερο να εγκριθεί.</a:t>
            </a:r>
          </a:p>
        </p:txBody>
      </p:sp>
    </p:spTree>
    <p:extLst>
      <p:ext uri="{BB962C8B-B14F-4D97-AF65-F5344CB8AC3E}">
        <p14:creationId xmlns:p14="http://schemas.microsoft.com/office/powerpoint/2010/main" val="372020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a:t>
            </a:r>
            <a:r>
              <a:rPr lang="el-GR" dirty="0" smtClean="0">
                <a:cs typeface="Arial" panose="020B0604020202020204" pitchFamily="34" charset="0"/>
              </a:rPr>
              <a:t>εγκεφαλικοί</a:t>
            </a:r>
            <a:r>
              <a:rPr lang="el-GR" dirty="0" smtClean="0"/>
              <a:t> </a:t>
            </a:r>
            <a:r>
              <a:rPr lang="el-GR" dirty="0"/>
              <a:t>κραδασμοί </a:t>
            </a:r>
            <a:r>
              <a:rPr lang="el-GR" dirty="0" smtClean="0"/>
              <a:t/>
            </a:r>
            <a:br>
              <a:rPr lang="el-GR" dirty="0" smtClean="0"/>
            </a:br>
            <a:r>
              <a:rPr lang="el-GR" dirty="0" smtClean="0"/>
              <a:t>του </a:t>
            </a:r>
            <a:r>
              <a:rPr lang="el-GR" dirty="0"/>
              <a:t>«ν» </a:t>
            </a:r>
            <a:r>
              <a:rPr lang="en-US" dirty="0" smtClean="0"/>
              <a:t>(</a:t>
            </a:r>
            <a:r>
              <a:rPr lang="el-GR" dirty="0" smtClean="0"/>
              <a:t>1</a:t>
            </a:r>
            <a:r>
              <a:rPr lang="en-US" dirty="0" smtClean="0"/>
              <a:t>)</a:t>
            </a:r>
            <a:endParaRPr lang="el-GR" dirty="0"/>
          </a:p>
        </p:txBody>
      </p:sp>
      <p:sp>
        <p:nvSpPr>
          <p:cNvPr id="3" name="Θέση περιεχομένου 2"/>
          <p:cNvSpPr>
            <a:spLocks noGrp="1"/>
          </p:cNvSpPr>
          <p:nvPr>
            <p:ph idx="1"/>
          </p:nvPr>
        </p:nvSpPr>
        <p:spPr/>
        <p:txBody>
          <a:bodyPr>
            <a:normAutofit/>
          </a:bodyPr>
          <a:lstStyle/>
          <a:p>
            <a:r>
              <a:rPr lang="el-GR" sz="2600" i="1" dirty="0">
                <a:cs typeface="Arial" panose="020B0604020202020204" pitchFamily="34" charset="0"/>
              </a:rPr>
              <a:t>«Προφέρετε δυνατά την πρόταση “κατά την </a:t>
            </a:r>
            <a:r>
              <a:rPr lang="el-GR" sz="2600" i="1" dirty="0" err="1">
                <a:cs typeface="Arial" panose="020B0604020202020204" pitchFamily="34" charset="0"/>
              </a:rPr>
              <a:t>επόμενην</a:t>
            </a:r>
            <a:r>
              <a:rPr lang="el-GR" sz="2600" i="1" dirty="0">
                <a:cs typeface="Arial" panose="020B0604020202020204" pitchFamily="34" charset="0"/>
              </a:rPr>
              <a:t> </a:t>
            </a:r>
            <a:r>
              <a:rPr lang="el-GR" sz="2600" i="1" dirty="0" err="1">
                <a:cs typeface="Arial" panose="020B0604020202020204" pitchFamily="34" charset="0"/>
              </a:rPr>
              <a:t>ημέραν</a:t>
            </a:r>
            <a:r>
              <a:rPr lang="el-GR" sz="2600" i="1" dirty="0">
                <a:cs typeface="Arial" panose="020B0604020202020204" pitchFamily="34" charset="0"/>
              </a:rPr>
              <a:t>” και </a:t>
            </a:r>
            <a:r>
              <a:rPr lang="el-GR" sz="2600" b="1" i="1" dirty="0">
                <a:cs typeface="Arial" panose="020B0604020202020204" pitchFamily="34" charset="0"/>
              </a:rPr>
              <a:t>θα νιώσετε τον κραδασμό που δημιουργείται με την εκφορά του γράμματος “ν”</a:t>
            </a:r>
            <a:r>
              <a:rPr lang="el-GR" sz="2600" i="1" dirty="0">
                <a:cs typeface="Arial" panose="020B0604020202020204" pitchFamily="34" charset="0"/>
              </a:rPr>
              <a:t>. Επιχειρήστε να ξαναπείτε την φράση χωρίς το “ν”… “Κατά την επόμενη μέρα”… Καταλαβαίνετε την διαφορά; Στην πρώτη περίπτωση, </a:t>
            </a:r>
            <a:r>
              <a:rPr lang="el-GR" sz="2600" b="1" i="1" dirty="0">
                <a:cs typeface="Arial" panose="020B0604020202020204" pitchFamily="34" charset="0"/>
              </a:rPr>
              <a:t>ο εγκέφαλος δονείται</a:t>
            </a:r>
            <a:r>
              <a:rPr lang="el-GR" sz="2600" i="1" dirty="0">
                <a:cs typeface="Arial" panose="020B0604020202020204" pitchFamily="34" charset="0"/>
              </a:rPr>
              <a:t>. Στην δεύτερη… απλά δεν συμβαίνει τίποτα. Τι σημαίνει αυτό; Ψάξτε το. Το σίγουρο είναι ότι αυτοί που έκοψαν το “ν” από τις λέξεις της γλώσσας μας, δεν το έκαναν χάριν της “πλέριας </a:t>
            </a:r>
            <a:r>
              <a:rPr lang="el-GR" sz="2600" i="1" dirty="0" err="1">
                <a:cs typeface="Arial" panose="020B0604020202020204" pitchFamily="34" charset="0"/>
              </a:rPr>
              <a:t>δημοτικιάς</a:t>
            </a:r>
            <a:r>
              <a:rPr lang="el-GR" sz="2600" i="1" dirty="0">
                <a:cs typeface="Arial" panose="020B0604020202020204" pitchFamily="34" charset="0"/>
              </a:rPr>
              <a:t>”, αλλά κάτι ήξεραν και κάπου αποσκοπούσαν.» </a:t>
            </a:r>
          </a:p>
          <a:p>
            <a:endParaRPr lang="el-GR" dirty="0"/>
          </a:p>
        </p:txBody>
      </p:sp>
    </p:spTree>
    <p:extLst>
      <p:ext uri="{BB962C8B-B14F-4D97-AF65-F5344CB8AC3E}">
        <p14:creationId xmlns:p14="http://schemas.microsoft.com/office/powerpoint/2010/main" val="1864565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a:t>
            </a:r>
            <a:r>
              <a:rPr lang="el-GR" dirty="0" smtClean="0"/>
              <a:t>εγκεφαλικοί </a:t>
            </a:r>
            <a:r>
              <a:rPr lang="el-GR" dirty="0"/>
              <a:t>κραδασμοί </a:t>
            </a:r>
            <a:br>
              <a:rPr lang="el-GR" dirty="0"/>
            </a:br>
            <a:r>
              <a:rPr lang="el-GR" dirty="0"/>
              <a:t>του «ν» </a:t>
            </a:r>
            <a:r>
              <a:rPr lang="en-US" dirty="0"/>
              <a:t>(</a:t>
            </a:r>
            <a:r>
              <a:rPr lang="el-GR" dirty="0"/>
              <a:t>2</a:t>
            </a:r>
            <a:r>
              <a:rPr lang="en-US" dirty="0"/>
              <a:t>)</a:t>
            </a:r>
            <a:endParaRPr lang="el-GR" dirty="0"/>
          </a:p>
        </p:txBody>
      </p:sp>
      <p:sp>
        <p:nvSpPr>
          <p:cNvPr id="3" name="Θέση περιεχομένου 2"/>
          <p:cNvSpPr>
            <a:spLocks noGrp="1"/>
          </p:cNvSpPr>
          <p:nvPr>
            <p:ph idx="1"/>
          </p:nvPr>
        </p:nvSpPr>
        <p:spPr/>
        <p:txBody>
          <a:bodyPr>
            <a:normAutofit/>
          </a:bodyPr>
          <a:lstStyle/>
          <a:p>
            <a:r>
              <a:rPr lang="el-GR" sz="2600" i="1" dirty="0">
                <a:cs typeface="Arial" panose="020B0604020202020204" pitchFamily="34" charset="0"/>
              </a:rPr>
              <a:t>«… Κάθε γράμμα του Ελληνικού Αλφαβήτου εκπέμπει ήχο και εικόνα. </a:t>
            </a:r>
            <a:r>
              <a:rPr lang="el-GR" sz="2600" b="1" i="1" dirty="0">
                <a:cs typeface="Arial" panose="020B0604020202020204" pitchFamily="34" charset="0"/>
              </a:rPr>
              <a:t>Κάθε λέξη τέθηκε από τους «Ονοματοθέτες», νομοθέτες θα τους λέγαμε σήμερα, με ακρίβεια και όχι τυχαία και έχει άμεση σχέση Αιτίας και Αιτιατού, μεταξύ Σημαίνοντος και Σημαινομένου</a:t>
            </a:r>
            <a:r>
              <a:rPr lang="el-GR" sz="2600" i="1" dirty="0">
                <a:cs typeface="Arial" panose="020B0604020202020204" pitchFamily="34" charset="0"/>
              </a:rPr>
              <a:t>.</a:t>
            </a:r>
            <a:r>
              <a:rPr lang="el-GR" sz="2600" dirty="0">
                <a:cs typeface="Arial" panose="020B0604020202020204" pitchFamily="34" charset="0"/>
              </a:rPr>
              <a:t/>
            </a:r>
            <a:br>
              <a:rPr lang="el-GR" sz="2600" dirty="0">
                <a:cs typeface="Arial" panose="020B0604020202020204" pitchFamily="34" charset="0"/>
              </a:rPr>
            </a:br>
            <a:r>
              <a:rPr lang="el-GR" sz="2600" i="1" dirty="0">
                <a:cs typeface="Arial" panose="020B0604020202020204" pitchFamily="34" charset="0"/>
              </a:rPr>
              <a:t>Εάν πάμε δε  στις Επιστήμες, τα παραδείγματα είναι  ατελείωτα και άκρως διαφωτιστικά, αλλά και διδακτικά για τις επόμενες γενεές. </a:t>
            </a:r>
            <a:endParaRPr lang="el-GR" sz="2600" dirty="0"/>
          </a:p>
          <a:p>
            <a:endParaRPr lang="el-GR" dirty="0"/>
          </a:p>
        </p:txBody>
      </p:sp>
    </p:spTree>
    <p:extLst>
      <p:ext uri="{BB962C8B-B14F-4D97-AF65-F5344CB8AC3E}">
        <p14:creationId xmlns:p14="http://schemas.microsoft.com/office/powerpoint/2010/main" val="3314837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a:t>
            </a:r>
            <a:r>
              <a:rPr lang="el-GR" dirty="0" smtClean="0"/>
              <a:t>εγκεφαλικοί </a:t>
            </a:r>
            <a:r>
              <a:rPr lang="el-GR" dirty="0"/>
              <a:t>κραδασμοί </a:t>
            </a:r>
            <a:br>
              <a:rPr lang="el-GR" dirty="0"/>
            </a:br>
            <a:r>
              <a:rPr lang="el-GR" dirty="0"/>
              <a:t>του «ν» </a:t>
            </a:r>
            <a:r>
              <a:rPr lang="en-US" dirty="0" smtClean="0"/>
              <a:t>(</a:t>
            </a:r>
            <a:r>
              <a:rPr lang="el-GR" dirty="0" smtClean="0"/>
              <a:t>3</a:t>
            </a:r>
            <a:r>
              <a:rPr lang="en-US" dirty="0" smtClean="0"/>
              <a:t>)</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sz="2800" i="1" dirty="0">
                <a:cs typeface="Arial" panose="020B0604020202020204" pitchFamily="34" charset="0"/>
              </a:rPr>
              <a:t>Σχετικά πρόσφατα (1996) στο </a:t>
            </a:r>
            <a:r>
              <a:rPr lang="el-GR" sz="2800" b="1" i="1" dirty="0">
                <a:cs typeface="Arial" panose="020B0604020202020204" pitchFamily="34" charset="0"/>
              </a:rPr>
              <a:t>Ιατρικό Περιοδικό MEDIZIN-JURNAL στην Γερμανία</a:t>
            </a:r>
            <a:r>
              <a:rPr lang="el-GR" sz="2800" i="1" dirty="0">
                <a:cs typeface="Arial" panose="020B0604020202020204" pitchFamily="34" charset="0"/>
              </a:rPr>
              <a:t>, δημοσιεύτηκε μία επιστημονική εργασία, σύμφωνα με την οποίαν: « Η εκφορά του γράμματος  «Ν»  μεταφέρει οξυγόνο στον εγκέφαλο και ότι δεν ήταν τυχαίο το γεγονός της τοποθέτησης του «Ν» στο μέσον ακριβώς του Αλφαβήτου – στο πρώτο Ελληνικό Αλφάβητο με τα 27 γράμματα ».</a:t>
            </a:r>
            <a:r>
              <a:rPr lang="el-GR" sz="2800" dirty="0">
                <a:cs typeface="Arial" panose="020B0604020202020204" pitchFamily="34" charset="0"/>
              </a:rPr>
              <a:t/>
            </a:r>
            <a:br>
              <a:rPr lang="el-GR" sz="2800" dirty="0">
                <a:cs typeface="Arial" panose="020B0604020202020204" pitchFamily="34" charset="0"/>
              </a:rPr>
            </a:br>
            <a:r>
              <a:rPr lang="el-GR" sz="2800" i="1" dirty="0">
                <a:cs typeface="Arial" panose="020B0604020202020204" pitchFamily="34" charset="0"/>
              </a:rPr>
              <a:t>( Εκτός αυτού  </a:t>
            </a:r>
            <a:r>
              <a:rPr lang="el-GR" sz="2800" b="1" i="1" dirty="0">
                <a:cs typeface="Arial" panose="020B0604020202020204" pitchFamily="34" charset="0"/>
              </a:rPr>
              <a:t>στο Χάρβαρντ, από ιατρικές έρευνες διαπιστώθηκε ότι η απαγγελία των Ομηρικών Επών στο πρωτότυπο, εκτός των άλλων, κάνει καλό στην καρδιά,  ως αναπνευστική άσκηση</a:t>
            </a:r>
            <a:r>
              <a:rPr lang="el-GR" sz="2800" i="1" dirty="0">
                <a:cs typeface="Arial" panose="020B0604020202020204" pitchFamily="34" charset="0"/>
              </a:rPr>
              <a:t>…)</a:t>
            </a:r>
            <a:endParaRPr lang="el-GR" sz="2800" dirty="0"/>
          </a:p>
          <a:p>
            <a:endParaRPr lang="el-GR" dirty="0"/>
          </a:p>
        </p:txBody>
      </p:sp>
    </p:spTree>
    <p:extLst>
      <p:ext uri="{BB962C8B-B14F-4D97-AF65-F5344CB8AC3E}">
        <p14:creationId xmlns:p14="http://schemas.microsoft.com/office/powerpoint/2010/main" val="3197544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εγκεφαλικοί κραδασμοί </a:t>
            </a:r>
            <a:br>
              <a:rPr lang="el-GR" dirty="0" smtClean="0"/>
            </a:br>
            <a:r>
              <a:rPr lang="el-GR" dirty="0" smtClean="0"/>
              <a:t>του «ν» </a:t>
            </a:r>
            <a:r>
              <a:rPr lang="en-US" dirty="0" smtClean="0"/>
              <a:t>(</a:t>
            </a:r>
            <a:r>
              <a:rPr lang="el-GR" dirty="0" smtClean="0"/>
              <a:t>4</a:t>
            </a:r>
            <a:r>
              <a:rPr lang="en-US" dirty="0" smtClean="0"/>
              <a:t>)</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600" i="1" dirty="0">
                <a:cs typeface="Arial" panose="020B0604020202020204" pitchFamily="34" charset="0"/>
              </a:rPr>
              <a:t>Με αφορμή τις έρευνες αυτές των ξένων επιστημόνων θα αναρωτηθούμε και εμείς: Είναι τυχαίο πάλι το γεγονός  ότι το «</a:t>
            </a:r>
            <a:r>
              <a:rPr lang="el-GR" sz="2600" i="1" dirty="0" err="1">
                <a:cs typeface="Arial" panose="020B0604020202020204" pitchFamily="34" charset="0"/>
              </a:rPr>
              <a:t>ους</a:t>
            </a:r>
            <a:r>
              <a:rPr lang="el-GR" sz="2600" i="1" dirty="0">
                <a:cs typeface="Arial" panose="020B0604020202020204" pitchFamily="34" charset="0"/>
              </a:rPr>
              <a:t>» (το αυτί) που ακούει και μαθαίνει-όπως μας διδάσκει  και η Σύγχρονη Ψυχολογία- γίνεται με το «Ν»  ο « </a:t>
            </a:r>
            <a:r>
              <a:rPr lang="el-GR" sz="2600" i="1" dirty="0" err="1">
                <a:cs typeface="Arial" panose="020B0604020202020204" pitchFamily="34" charset="0"/>
              </a:rPr>
              <a:t>Νούς</a:t>
            </a:r>
            <a:r>
              <a:rPr lang="el-GR" sz="2600" i="1" dirty="0">
                <a:cs typeface="Arial" panose="020B0604020202020204" pitchFamily="34" charset="0"/>
              </a:rPr>
              <a:t> » που σκέφτεται , ενεργεί και αποφασίζει;</a:t>
            </a:r>
            <a:r>
              <a:rPr lang="el-GR" sz="2600" dirty="0">
                <a:cs typeface="Arial" panose="020B0604020202020204" pitchFamily="34" charset="0"/>
              </a:rPr>
              <a:t/>
            </a:r>
            <a:br>
              <a:rPr lang="el-GR" sz="2600" dirty="0">
                <a:cs typeface="Arial" panose="020B0604020202020204" pitchFamily="34" charset="0"/>
              </a:rPr>
            </a:br>
            <a:r>
              <a:rPr lang="el-GR" sz="2600" i="1" dirty="0">
                <a:cs typeface="Arial" panose="020B0604020202020204" pitchFamily="34" charset="0"/>
              </a:rPr>
              <a:t>Και δικαιούμαι να ερωτήσω:   Γιατί εμείς γίναμε διώκτες του «Ν»;</a:t>
            </a:r>
            <a:r>
              <a:rPr lang="el-GR" sz="2600" dirty="0">
                <a:cs typeface="Arial" panose="020B0604020202020204" pitchFamily="34" charset="0"/>
              </a:rPr>
              <a:t/>
            </a:r>
            <a:br>
              <a:rPr lang="el-GR" sz="2600" dirty="0">
                <a:cs typeface="Arial" panose="020B0604020202020204" pitchFamily="34" charset="0"/>
              </a:rPr>
            </a:br>
            <a:r>
              <a:rPr lang="el-GR" sz="2600" i="1" dirty="0">
                <a:cs typeface="Arial" panose="020B0604020202020204" pitchFamily="34" charset="0"/>
              </a:rPr>
              <a:t>Γιατί θέλομε να φτωχύνουμε τον εγκέφαλο των επομένων γενεών στην χώρα μας</a:t>
            </a:r>
            <a:r>
              <a:rPr lang="el-GR" sz="2600" dirty="0">
                <a:cs typeface="Arial" panose="020B0604020202020204" pitchFamily="34" charset="0"/>
              </a:rPr>
              <a:t>;»</a:t>
            </a:r>
          </a:p>
          <a:p>
            <a:pPr marL="0" indent="0">
              <a:buNone/>
            </a:pPr>
            <a:r>
              <a:rPr lang="el-GR" sz="2600" i="1" dirty="0">
                <a:cs typeface="Arial" panose="020B0604020202020204" pitchFamily="34" charset="0"/>
              </a:rPr>
              <a:t>Πηγή: </a:t>
            </a:r>
            <a:r>
              <a:rPr lang="en-US" sz="2600" i="1" dirty="0">
                <a:cs typeface="Arial" panose="020B0604020202020204" pitchFamily="34" charset="0"/>
                <a:hlinkClick r:id="rId2"/>
              </a:rPr>
              <a:t>http://irakleitos.blogspot.gr</a:t>
            </a:r>
            <a:endParaRPr lang="el-GR" sz="2600" dirty="0"/>
          </a:p>
          <a:p>
            <a:endParaRPr lang="el-GR" dirty="0"/>
          </a:p>
        </p:txBody>
      </p:sp>
    </p:spTree>
    <p:extLst>
      <p:ext uri="{BB962C8B-B14F-4D97-AF65-F5344CB8AC3E}">
        <p14:creationId xmlns:p14="http://schemas.microsoft.com/office/powerpoint/2010/main" val="2818031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Προφορική και ένρινη άρθρωση" title="Φωτογραφί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99" y="1556792"/>
            <a:ext cx="7491417" cy="48965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l-GR" dirty="0"/>
              <a:t>Οι εγκεφαλικοί κραδασμοί </a:t>
            </a:r>
            <a:br>
              <a:rPr lang="el-GR" dirty="0"/>
            </a:br>
            <a:r>
              <a:rPr lang="el-GR" dirty="0"/>
              <a:t>του «ν» </a:t>
            </a:r>
            <a:r>
              <a:rPr lang="en-US" dirty="0" smtClean="0"/>
              <a:t>(5)</a:t>
            </a:r>
            <a:endParaRPr lang="el-GR" dirty="0"/>
          </a:p>
        </p:txBody>
      </p:sp>
    </p:spTree>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Αποτελέσμαρα αναζήτησης της λέξης MEDIZIN-JURNAL" title="Ιστοσελίδα, Μηχανή αναζήτησης Googl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83750" y="1600200"/>
            <a:ext cx="298549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Αποτελέσματα αναζήτησης της λέξης Harvard homeric hymns heart respiration" title="Ιστοσελίδα, Μηχανή αναζήτησης Goog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47065" y="1600200"/>
            <a:ext cx="324087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Τίτλος 5"/>
          <p:cNvSpPr>
            <a:spLocks noGrp="1"/>
          </p:cNvSpPr>
          <p:nvPr>
            <p:ph type="title"/>
          </p:nvPr>
        </p:nvSpPr>
        <p:spPr/>
        <p:txBody>
          <a:bodyPr>
            <a:noAutofit/>
          </a:bodyPr>
          <a:lstStyle/>
          <a:p>
            <a:r>
              <a:rPr lang="el-GR" sz="4000" dirty="0"/>
              <a:t>Οι </a:t>
            </a:r>
            <a:r>
              <a:rPr lang="el-GR" sz="4000" dirty="0" smtClean="0"/>
              <a:t>εγκεφαλικοί </a:t>
            </a:r>
            <a:r>
              <a:rPr lang="el-GR" sz="4000" dirty="0"/>
              <a:t>κραδασμοί </a:t>
            </a:r>
            <a:r>
              <a:rPr lang="el-GR" sz="4000" dirty="0" smtClean="0"/>
              <a:t/>
            </a:r>
            <a:br>
              <a:rPr lang="el-GR" sz="4000" dirty="0" smtClean="0"/>
            </a:br>
            <a:r>
              <a:rPr lang="el-GR" sz="4000" dirty="0" smtClean="0"/>
              <a:t>του </a:t>
            </a:r>
            <a:r>
              <a:rPr lang="el-GR" sz="4000" dirty="0"/>
              <a:t>«ν» </a:t>
            </a:r>
            <a:r>
              <a:rPr lang="en-US" sz="4000" dirty="0" smtClean="0"/>
              <a:t>(</a:t>
            </a:r>
            <a:r>
              <a:rPr lang="el-GR" sz="4000" dirty="0" smtClean="0"/>
              <a:t>6</a:t>
            </a:r>
            <a:r>
              <a:rPr lang="en-US" sz="4000" dirty="0" smtClean="0"/>
              <a:t>)</a:t>
            </a:r>
            <a:endParaRPr lang="el-GR" sz="4000" dirty="0"/>
          </a:p>
        </p:txBody>
      </p:sp>
    </p:spTree>
    <p:extLst>
      <p:ext uri="{BB962C8B-B14F-4D97-AF65-F5344CB8AC3E}">
        <p14:creationId xmlns:p14="http://schemas.microsoft.com/office/powerpoint/2010/main" val="2357454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Λεξιλογικός Πλούτος </a:t>
            </a:r>
          </a:p>
        </p:txBody>
      </p:sp>
      <p:sp>
        <p:nvSpPr>
          <p:cNvPr id="3" name="Θέση περιεχομένου 2"/>
          <p:cNvSpPr>
            <a:spLocks noGrp="1"/>
          </p:cNvSpPr>
          <p:nvPr>
            <p:ph idx="1"/>
          </p:nvPr>
        </p:nvSpPr>
        <p:spPr/>
        <p:txBody>
          <a:bodyPr/>
          <a:lstStyle/>
          <a:p>
            <a:r>
              <a:rPr lang="el-GR" sz="2400" dirty="0">
                <a:latin typeface="Calibri" panose="020F0502020204030204" pitchFamily="34" charset="0"/>
                <a:cs typeface="Arial" panose="020B0604020202020204" pitchFamily="34" charset="0"/>
              </a:rPr>
              <a:t>Σύγχυση πεδίου μέτρησης:</a:t>
            </a:r>
          </a:p>
          <a:p>
            <a:pPr lvl="1"/>
            <a:r>
              <a:rPr lang="el-GR" sz="2400" dirty="0">
                <a:latin typeface="Calibri" panose="020F0502020204030204" pitchFamily="34" charset="0"/>
                <a:cs typeface="Arial" panose="020B0604020202020204" pitchFamily="34" charset="0"/>
              </a:rPr>
              <a:t>Μέγεθος Λεξικών</a:t>
            </a:r>
          </a:p>
          <a:p>
            <a:pPr lvl="1"/>
            <a:r>
              <a:rPr lang="el-GR" sz="2400" dirty="0">
                <a:latin typeface="Calibri" panose="020F0502020204030204" pitchFamily="34" charset="0"/>
                <a:cs typeface="Arial" panose="020B0604020202020204" pitchFamily="34" charset="0"/>
              </a:rPr>
              <a:t>Μέγεθος Ηλεκτρονικών Σωμάτων Κειμένων</a:t>
            </a:r>
            <a:endParaRPr lang="en-US" sz="2400" dirty="0">
              <a:latin typeface="Calibri" panose="020F0502020204030204" pitchFamily="34" charset="0"/>
              <a:cs typeface="Arial" panose="020B0604020202020204" pitchFamily="34" charset="0"/>
            </a:endParaRPr>
          </a:p>
          <a:p>
            <a:r>
              <a:rPr lang="el-GR" sz="2400" dirty="0">
                <a:latin typeface="Calibri" panose="020F0502020204030204" pitchFamily="34" charset="0"/>
                <a:cs typeface="Arial" panose="020B0604020202020204" pitchFamily="34" charset="0"/>
              </a:rPr>
              <a:t>Σύγχυση ορολογίας στις γλωσσικές μετρήσεις:</a:t>
            </a:r>
          </a:p>
          <a:p>
            <a:pPr lvl="1"/>
            <a:r>
              <a:rPr lang="el-GR" sz="2400" dirty="0">
                <a:latin typeface="Calibri" panose="020F0502020204030204" pitchFamily="34" charset="0"/>
                <a:cs typeface="Arial" panose="020B0604020202020204" pitchFamily="34" charset="0"/>
              </a:rPr>
              <a:t>Λήμμα</a:t>
            </a:r>
            <a:r>
              <a:rPr lang="en-US" sz="2400" dirty="0">
                <a:latin typeface="Calibri" panose="020F0502020204030204" pitchFamily="34" charset="0"/>
                <a:cs typeface="Arial" panose="020B0604020202020204" pitchFamily="34" charset="0"/>
              </a:rPr>
              <a:t> (lemma)</a:t>
            </a:r>
            <a:r>
              <a:rPr lang="el-GR" sz="2400" dirty="0">
                <a:latin typeface="Calibri" panose="020F0502020204030204" pitchFamily="34" charset="0"/>
                <a:cs typeface="Arial" panose="020B0604020202020204" pitchFamily="34" charset="0"/>
              </a:rPr>
              <a:t> – Λεκτικός Τύπος</a:t>
            </a:r>
            <a:r>
              <a:rPr lang="en-US" sz="2400" dirty="0">
                <a:latin typeface="Calibri" panose="020F0502020204030204" pitchFamily="34" charset="0"/>
                <a:cs typeface="Arial" panose="020B0604020202020204" pitchFamily="34" charset="0"/>
              </a:rPr>
              <a:t> (type)</a:t>
            </a:r>
            <a:r>
              <a:rPr lang="el-GR" sz="2400" dirty="0">
                <a:latin typeface="Calibri" panose="020F0502020204030204" pitchFamily="34" charset="0"/>
                <a:cs typeface="Arial" panose="020B0604020202020204" pitchFamily="34" charset="0"/>
              </a:rPr>
              <a:t> – Λέξη (</a:t>
            </a:r>
            <a:r>
              <a:rPr lang="en-US" sz="2400" dirty="0">
                <a:latin typeface="Calibri" panose="020F0502020204030204" pitchFamily="34" charset="0"/>
                <a:cs typeface="Arial" panose="020B0604020202020204" pitchFamily="34" charset="0"/>
              </a:rPr>
              <a:t>token)</a:t>
            </a:r>
          </a:p>
          <a:p>
            <a:endParaRPr lang="el-GR" dirty="0"/>
          </a:p>
        </p:txBody>
      </p:sp>
    </p:spTree>
    <p:extLst>
      <p:ext uri="{BB962C8B-B14F-4D97-AF65-F5344CB8AC3E}">
        <p14:creationId xmlns:p14="http://schemas.microsoft.com/office/powerpoint/2010/main" val="1166637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Μερικές συγκρίσεις</a:t>
            </a:r>
          </a:p>
        </p:txBody>
      </p:sp>
      <p:sp>
        <p:nvSpPr>
          <p:cNvPr id="3" name="Θέση περιεχομένου 2"/>
          <p:cNvSpPr>
            <a:spLocks noGrp="1"/>
          </p:cNvSpPr>
          <p:nvPr>
            <p:ph idx="1"/>
          </p:nvPr>
        </p:nvSpPr>
        <p:spPr/>
        <p:txBody>
          <a:bodyPr>
            <a:normAutofit fontScale="85000" lnSpcReduction="10000"/>
          </a:bodyPr>
          <a:lstStyle/>
          <a:p>
            <a:r>
              <a:rPr lang="el-GR" dirty="0">
                <a:latin typeface="Calibri" panose="020F0502020204030204" pitchFamily="34" charset="0"/>
                <a:cs typeface="Arial" panose="020B0604020202020204" pitchFamily="34" charset="0"/>
              </a:rPr>
              <a:t>Αρχαία Ελληνική:</a:t>
            </a:r>
          </a:p>
          <a:p>
            <a:pPr lvl="1"/>
            <a:r>
              <a:rPr lang="el-GR" dirty="0">
                <a:latin typeface="Calibri" panose="020F0502020204030204" pitchFamily="34" charset="0"/>
                <a:cs typeface="Arial" panose="020B0604020202020204" pitchFamily="34" charset="0"/>
              </a:rPr>
              <a:t>Λήμματα: 137.000 (</a:t>
            </a:r>
            <a:r>
              <a:rPr lang="en-US" dirty="0" err="1">
                <a:latin typeface="Calibri" panose="020F0502020204030204" pitchFamily="34" charset="0"/>
                <a:cs typeface="Arial" panose="020B0604020202020204" pitchFamily="34" charset="0"/>
              </a:rPr>
              <a:t>Lidell</a:t>
            </a:r>
            <a:r>
              <a:rPr lang="en-US" dirty="0">
                <a:latin typeface="Calibri" panose="020F0502020204030204" pitchFamily="34" charset="0"/>
                <a:cs typeface="Arial" panose="020B0604020202020204" pitchFamily="34" charset="0"/>
              </a:rPr>
              <a:t>-Scott)</a:t>
            </a:r>
          </a:p>
          <a:p>
            <a:pPr lvl="1"/>
            <a:r>
              <a:rPr lang="el-GR" dirty="0">
                <a:latin typeface="Calibri" panose="020F0502020204030204" pitchFamily="34" charset="0"/>
                <a:cs typeface="Arial" panose="020B0604020202020204" pitchFamily="34" charset="0"/>
              </a:rPr>
              <a:t>Λέξεις: 100.000.000 (</a:t>
            </a:r>
            <a:r>
              <a:rPr lang="en-US" dirty="0">
                <a:latin typeface="Calibri" panose="020F0502020204030204" pitchFamily="34" charset="0"/>
                <a:cs typeface="Arial" panose="020B0604020202020204" pitchFamily="34" charset="0"/>
              </a:rPr>
              <a:t>TLG)</a:t>
            </a:r>
          </a:p>
          <a:p>
            <a:r>
              <a:rPr lang="el-GR" dirty="0">
                <a:latin typeface="Calibri" panose="020F0502020204030204" pitchFamily="34" charset="0"/>
                <a:cs typeface="Arial" panose="020B0604020202020204" pitchFamily="34" charset="0"/>
              </a:rPr>
              <a:t>Νέα Ελληνική:</a:t>
            </a:r>
          </a:p>
          <a:p>
            <a:pPr lvl="1"/>
            <a:r>
              <a:rPr lang="el-GR" dirty="0">
                <a:latin typeface="Calibri" panose="020F0502020204030204" pitchFamily="34" charset="0"/>
                <a:cs typeface="Arial" panose="020B0604020202020204" pitchFamily="34" charset="0"/>
              </a:rPr>
              <a:t>Λήμματα: 150.000 (</a:t>
            </a:r>
            <a:r>
              <a:rPr lang="el-GR" dirty="0" err="1">
                <a:latin typeface="Calibri" panose="020F0502020204030204" pitchFamily="34" charset="0"/>
                <a:cs typeface="Arial" panose="020B0604020202020204" pitchFamily="34" charset="0"/>
              </a:rPr>
              <a:t>Μπαμπινιώτης</a:t>
            </a:r>
            <a:r>
              <a:rPr lang="el-GR" dirty="0">
                <a:latin typeface="Calibri" panose="020F0502020204030204" pitchFamily="34" charset="0"/>
                <a:cs typeface="Arial" panose="020B0604020202020204" pitchFamily="34" charset="0"/>
              </a:rPr>
              <a:t>)</a:t>
            </a:r>
          </a:p>
          <a:p>
            <a:pPr lvl="1"/>
            <a:r>
              <a:rPr lang="el-GR" dirty="0">
                <a:latin typeface="Calibri" panose="020F0502020204030204" pitchFamily="34" charset="0"/>
                <a:cs typeface="Arial" panose="020B0604020202020204" pitchFamily="34" charset="0"/>
              </a:rPr>
              <a:t>Λέξεις: 100.000.000 (</a:t>
            </a:r>
            <a:r>
              <a:rPr lang="en-US" dirty="0" err="1">
                <a:latin typeface="Calibri" panose="020F0502020204030204" pitchFamily="34" charset="0"/>
                <a:cs typeface="Arial" panose="020B0604020202020204" pitchFamily="34" charset="0"/>
              </a:rPr>
              <a:t>GkWaC</a:t>
            </a:r>
            <a:r>
              <a:rPr lang="en-US" dirty="0">
                <a:latin typeface="Calibri" panose="020F0502020204030204" pitchFamily="34" charset="0"/>
                <a:cs typeface="Arial" panose="020B0604020202020204" pitchFamily="34" charset="0"/>
              </a:rPr>
              <a:t>)</a:t>
            </a:r>
          </a:p>
          <a:p>
            <a:r>
              <a:rPr lang="el-GR" dirty="0">
                <a:latin typeface="Calibri" panose="020F0502020204030204" pitchFamily="34" charset="0"/>
                <a:cs typeface="Arial" panose="020B0604020202020204" pitchFamily="34" charset="0"/>
              </a:rPr>
              <a:t>Ιταλική:</a:t>
            </a:r>
          </a:p>
          <a:p>
            <a:pPr lvl="1"/>
            <a:r>
              <a:rPr lang="el-GR" dirty="0">
                <a:latin typeface="Calibri" panose="020F0502020204030204" pitchFamily="34" charset="0"/>
                <a:cs typeface="Arial" panose="020B0604020202020204" pitchFamily="34" charset="0"/>
              </a:rPr>
              <a:t>Λήμματα: 270.000 (</a:t>
            </a:r>
            <a:r>
              <a:rPr lang="en-US" dirty="0">
                <a:latin typeface="Calibri" panose="020F0502020204030204" pitchFamily="34" charset="0"/>
                <a:cs typeface="Arial" panose="020B0604020202020204" pitchFamily="34" charset="0"/>
              </a:rPr>
              <a:t>Grande </a:t>
            </a:r>
            <a:r>
              <a:rPr lang="en-US" dirty="0" err="1">
                <a:latin typeface="Calibri" panose="020F0502020204030204" pitchFamily="34" charset="0"/>
                <a:cs typeface="Arial" panose="020B0604020202020204" pitchFamily="34" charset="0"/>
              </a:rPr>
              <a:t>dizionario</a:t>
            </a:r>
            <a:r>
              <a:rPr lang="en-US" dirty="0">
                <a:latin typeface="Calibri" panose="020F0502020204030204" pitchFamily="34" charset="0"/>
                <a:cs typeface="Arial" panose="020B0604020202020204" pitchFamily="34" charset="0"/>
              </a:rPr>
              <a:t> </a:t>
            </a:r>
            <a:r>
              <a:rPr lang="en-US" dirty="0" err="1">
                <a:latin typeface="Calibri" panose="020F0502020204030204" pitchFamily="34" charset="0"/>
                <a:cs typeface="Arial" panose="020B0604020202020204" pitchFamily="34" charset="0"/>
              </a:rPr>
              <a:t>italiano</a:t>
            </a:r>
            <a:r>
              <a:rPr lang="en-US" dirty="0">
                <a:latin typeface="Calibri" panose="020F0502020204030204" pitchFamily="34" charset="0"/>
                <a:cs typeface="Arial" panose="020B0604020202020204" pitchFamily="34" charset="0"/>
              </a:rPr>
              <a:t> </a:t>
            </a:r>
            <a:r>
              <a:rPr lang="en-US" dirty="0" err="1">
                <a:latin typeface="Calibri" panose="020F0502020204030204" pitchFamily="34" charset="0"/>
                <a:cs typeface="Arial" panose="020B0604020202020204" pitchFamily="34" charset="0"/>
              </a:rPr>
              <a:t>dell'uso</a:t>
            </a:r>
            <a:r>
              <a:rPr lang="el-GR" dirty="0">
                <a:latin typeface="Calibri" panose="020F0502020204030204" pitchFamily="34" charset="0"/>
                <a:cs typeface="Arial" panose="020B0604020202020204" pitchFamily="34" charset="0"/>
              </a:rPr>
              <a:t>)</a:t>
            </a:r>
          </a:p>
          <a:p>
            <a:pPr lvl="1"/>
            <a:r>
              <a:rPr lang="el-GR" dirty="0">
                <a:latin typeface="Calibri" panose="020F0502020204030204" pitchFamily="34" charset="0"/>
                <a:cs typeface="Arial" panose="020B0604020202020204" pitchFamily="34" charset="0"/>
              </a:rPr>
              <a:t>Λέξεις: </a:t>
            </a:r>
            <a:r>
              <a:rPr lang="en-US" dirty="0">
                <a:latin typeface="Calibri" panose="020F0502020204030204" pitchFamily="34" charset="0"/>
                <a:cs typeface="Arial" panose="020B0604020202020204" pitchFamily="34" charset="0"/>
              </a:rPr>
              <a:t>2.000.000.000</a:t>
            </a:r>
            <a:r>
              <a:rPr lang="el-GR" dirty="0">
                <a:latin typeface="Calibri" panose="020F0502020204030204" pitchFamily="34" charset="0"/>
                <a:cs typeface="Arial" panose="020B0604020202020204" pitchFamily="34" charset="0"/>
              </a:rPr>
              <a:t> (</a:t>
            </a:r>
            <a:r>
              <a:rPr lang="en-US" dirty="0" err="1">
                <a:latin typeface="Calibri" panose="020F0502020204030204" pitchFamily="34" charset="0"/>
                <a:cs typeface="Arial" panose="020B0604020202020204" pitchFamily="34" charset="0"/>
              </a:rPr>
              <a:t>itWaC</a:t>
            </a:r>
            <a:r>
              <a:rPr lang="el-GR" dirty="0">
                <a:latin typeface="Calibri" panose="020F0502020204030204" pitchFamily="34" charset="0"/>
                <a:cs typeface="Arial" panose="020B0604020202020204" pitchFamily="34" charset="0"/>
              </a:rPr>
              <a:t>)</a:t>
            </a:r>
          </a:p>
          <a:p>
            <a:endParaRPr lang="el-GR" dirty="0"/>
          </a:p>
        </p:txBody>
      </p:sp>
    </p:spTree>
    <p:extLst>
      <p:ext uri="{BB962C8B-B14F-4D97-AF65-F5344CB8AC3E}">
        <p14:creationId xmlns:p14="http://schemas.microsoft.com/office/powerpoint/2010/main" val="3798004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And the winner is…</a:t>
            </a:r>
            <a:endParaRPr lang="el-GR" dirty="0"/>
          </a:p>
        </p:txBody>
      </p:sp>
      <p:sp>
        <p:nvSpPr>
          <p:cNvPr id="3" name="Θέση περιεχομένου 2"/>
          <p:cNvSpPr>
            <a:spLocks noGrp="1"/>
          </p:cNvSpPr>
          <p:nvPr>
            <p:ph idx="1"/>
          </p:nvPr>
        </p:nvSpPr>
        <p:spPr/>
        <p:txBody>
          <a:bodyPr/>
          <a:lstStyle/>
          <a:p>
            <a:r>
              <a:rPr lang="el-GR" sz="2400" dirty="0">
                <a:cs typeface="Arial" panose="020B0604020202020204" pitchFamily="34" charset="0"/>
              </a:rPr>
              <a:t>Αγγλική:</a:t>
            </a:r>
          </a:p>
          <a:p>
            <a:pPr lvl="1"/>
            <a:r>
              <a:rPr lang="el-GR" sz="2400" dirty="0">
                <a:cs typeface="Arial" panose="020B0604020202020204" pitchFamily="34" charset="0"/>
              </a:rPr>
              <a:t>Λήμματα: </a:t>
            </a:r>
            <a:r>
              <a:rPr lang="en-US" sz="2400" dirty="0">
                <a:cs typeface="Arial" panose="020B0604020202020204" pitchFamily="34" charset="0"/>
              </a:rPr>
              <a:t>616.500 (Oxford English Dictionary)</a:t>
            </a:r>
            <a:endParaRPr lang="el-GR" sz="2400" dirty="0">
              <a:cs typeface="Arial" panose="020B0604020202020204" pitchFamily="34" charset="0"/>
            </a:endParaRPr>
          </a:p>
          <a:p>
            <a:pPr lvl="1"/>
            <a:r>
              <a:rPr lang="el-GR" sz="2400" dirty="0">
                <a:cs typeface="Arial" panose="020B0604020202020204" pitchFamily="34" charset="0"/>
              </a:rPr>
              <a:t>Λέξεις: 155.000.000.000 (</a:t>
            </a:r>
            <a:r>
              <a:rPr lang="en-US" sz="2400" dirty="0">
                <a:cs typeface="Arial" panose="020B0604020202020204" pitchFamily="34" charset="0"/>
              </a:rPr>
              <a:t>Google N-Grams Corpus)</a:t>
            </a:r>
          </a:p>
          <a:p>
            <a:pPr marL="0" indent="0" algn="ctr">
              <a:buNone/>
            </a:pPr>
            <a:endParaRPr lang="el-GR" sz="2400" dirty="0">
              <a:cs typeface="Arial" panose="020B0604020202020204" pitchFamily="34" charset="0"/>
            </a:endParaRPr>
          </a:p>
          <a:p>
            <a:pPr marL="0" indent="0" algn="ctr">
              <a:buNone/>
            </a:pPr>
            <a:r>
              <a:rPr lang="el-GR" sz="2400" dirty="0">
                <a:cs typeface="Arial" panose="020B0604020202020204" pitchFamily="34" charset="0"/>
              </a:rPr>
              <a:t>αλλά</a:t>
            </a:r>
          </a:p>
          <a:p>
            <a:pPr marL="0" indent="0" algn="ctr">
              <a:buNone/>
            </a:pPr>
            <a:r>
              <a:rPr lang="el-GR" sz="2400" dirty="0">
                <a:cs typeface="Arial" panose="020B0604020202020204" pitchFamily="34" charset="0"/>
              </a:rPr>
              <a:t>…</a:t>
            </a:r>
            <a:endParaRPr lang="en-US" sz="2400" dirty="0">
              <a:cs typeface="Arial" panose="020B0604020202020204" pitchFamily="34" charset="0"/>
            </a:endParaRPr>
          </a:p>
          <a:p>
            <a:endParaRPr lang="el-GR" dirty="0"/>
          </a:p>
        </p:txBody>
      </p:sp>
    </p:spTree>
    <p:extLst>
      <p:ext uri="{BB962C8B-B14F-4D97-AF65-F5344CB8AC3E}">
        <p14:creationId xmlns:p14="http://schemas.microsoft.com/office/powerpoint/2010/main" val="332111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Λερναίο </a:t>
            </a:r>
            <a:r>
              <a:rPr lang="el-GR" dirty="0" smtClean="0"/>
              <a:t>(2)</a:t>
            </a:r>
            <a:endParaRPr lang="el-GR" dirty="0"/>
          </a:p>
        </p:txBody>
      </p:sp>
      <p:sp>
        <p:nvSpPr>
          <p:cNvPr id="3" name="Θέση περιεχομένου 2"/>
          <p:cNvSpPr>
            <a:spLocks noGrp="1"/>
          </p:cNvSpPr>
          <p:nvPr>
            <p:ph idx="1"/>
          </p:nvPr>
        </p:nvSpPr>
        <p:spPr/>
        <p:txBody>
          <a:bodyPr>
            <a:noAutofit/>
          </a:bodyPr>
          <a:lstStyle/>
          <a:p>
            <a:r>
              <a:rPr lang="el-GR" sz="2400" dirty="0"/>
              <a:t>Το πρόγραμμα παράγεται από τη μεγάλη εταιρία Η/Υ "</a:t>
            </a:r>
            <a:r>
              <a:rPr lang="en-US" sz="2400" dirty="0" smtClean="0"/>
              <a:t>Apple</a:t>
            </a:r>
            <a:r>
              <a:rPr lang="el-GR" sz="2400" dirty="0"/>
              <a:t>", της οποίας </a:t>
            </a:r>
            <a:r>
              <a:rPr lang="el-GR" sz="2400" b="1" dirty="0"/>
              <a:t>Πρόεδρος Τζον </a:t>
            </a:r>
            <a:r>
              <a:rPr lang="el-GR" sz="2400" b="1" dirty="0" err="1"/>
              <a:t>Σκάλι</a:t>
            </a:r>
            <a:r>
              <a:rPr lang="el-GR" sz="2400" b="1" dirty="0"/>
              <a:t> </a:t>
            </a:r>
            <a:r>
              <a:rPr lang="el-GR" sz="2400" dirty="0"/>
              <a:t>είπε σχετικώς: "Αποφασίσαμε να προωθήσουμε το πρόγραμμα εκμαθήσεως της Ελληνικής επειδή η κοινωνία μας χρειάζεται ένα εργαλείο που θα της επιτρέψει ν' αναπτύξει τη δημιουργικότητά της να εισαγάγει καινούριες ιδέες και θα της προσφέρει γνώσεις περισσότερες απ' όσες ο άνθρωπος μπορούσε ως τώρα να ανακαλύψει".</a:t>
            </a:r>
          </a:p>
          <a:p>
            <a:r>
              <a:rPr lang="el-GR" sz="2400" dirty="0"/>
              <a:t>Με άλλα λόγια πρόκειται για μια εκδήλωση της τάσεως για επιστροφή του παγκόσμιου πολιτισμού στο πνεύμα και τη γλώσσα των Ελλήνων</a:t>
            </a:r>
            <a:r>
              <a:rPr lang="el-GR" sz="2400" dirty="0" smtClean="0"/>
              <a:t>.</a:t>
            </a:r>
          </a:p>
        </p:txBody>
      </p:sp>
    </p:spTree>
    <p:extLst>
      <p:ext uri="{BB962C8B-B14F-4D97-AF65-F5344CB8AC3E}">
        <p14:creationId xmlns:p14="http://schemas.microsoft.com/office/powerpoint/2010/main" val="3606447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323528" y="5301208"/>
            <a:ext cx="6336704" cy="1015008"/>
          </a:xfrm>
        </p:spPr>
        <p:txBody>
          <a:bodyPr>
            <a:normAutofit fontScale="92500" lnSpcReduction="20000"/>
          </a:bodyPr>
          <a:lstStyle/>
          <a:p>
            <a:r>
              <a:rPr lang="el-GR" sz="2600" dirty="0"/>
              <a:t>Οι 1000 πιο συχνοί λεξικοί τύποι αντιπροσωπεύουν το 60% όλων των λεξικών τύπων ενός </a:t>
            </a:r>
            <a:r>
              <a:rPr lang="en-US" sz="2600" dirty="0"/>
              <a:t>Corpus.</a:t>
            </a:r>
            <a:r>
              <a:rPr lang="el-GR" sz="2600" dirty="0"/>
              <a:t> </a:t>
            </a:r>
          </a:p>
          <a:p>
            <a:endParaRPr lang="el-GR" dirty="0"/>
          </a:p>
        </p:txBody>
      </p:sp>
      <p:sp>
        <p:nvSpPr>
          <p:cNvPr id="4" name="Τίτλος 3"/>
          <p:cNvSpPr>
            <a:spLocks noGrp="1"/>
          </p:cNvSpPr>
          <p:nvPr>
            <p:ph type="title"/>
          </p:nvPr>
        </p:nvSpPr>
        <p:spPr/>
        <p:txBody>
          <a:bodyPr>
            <a:normAutofit/>
          </a:bodyPr>
          <a:lstStyle/>
          <a:p>
            <a:r>
              <a:rPr lang="el-GR" dirty="0"/>
              <a:t>Ο νόμος του </a:t>
            </a:r>
            <a:r>
              <a:rPr lang="en-US" dirty="0" err="1"/>
              <a:t>Zipf</a:t>
            </a:r>
            <a:endParaRPr lang="el-GR" dirty="0"/>
          </a:p>
        </p:txBody>
      </p:sp>
      <p:pic>
        <p:nvPicPr>
          <p:cNvPr id="5" name="Picture 6" descr="Σχέση κατάταξης μιας λέξης και συχνότητάς της" title="Γράφημα"/>
          <p:cNvPicPr>
            <a:picLocks noGrp="1"/>
          </p:cNvPicPr>
          <p:nvPr>
            <p:ph type="pic" idx="1"/>
          </p:nvPr>
        </p:nvPicPr>
        <p:blipFill>
          <a:blip r:embed="rId2">
            <a:extLst>
              <a:ext uri="{28A0092B-C50C-407E-A947-70E740481C1C}">
                <a14:useLocalDpi xmlns:a14="http://schemas.microsoft.com/office/drawing/2010/main" val="0"/>
              </a:ext>
            </a:extLst>
          </a:blip>
          <a:srcRect t="4466" b="4466"/>
          <a:stretch>
            <a:fillRect/>
          </a:stretch>
        </p:blipFill>
        <p:spPr>
          <a:xfrm>
            <a:off x="166366" y="1382396"/>
            <a:ext cx="4320480" cy="2736304"/>
          </a:xfrm>
          <a:prstGeom prst="rect">
            <a:avLst/>
          </a:prstGeom>
        </p:spPr>
      </p:pic>
      <p:pic>
        <p:nvPicPr>
          <p:cNvPr id="6" name="Content Placeholder 5" descr="Εξέλιξη της συχνότητας των 11 πιο συχνων λέξεων στο ΕΘΕΓ" title="Γράφημα"/>
          <p:cNvPicPr>
            <a:picLocks/>
          </p:cNvPicPr>
          <p:nvPr/>
        </p:nvPicPr>
        <p:blipFill>
          <a:blip r:embed="rId3">
            <a:extLst>
              <a:ext uri="{28A0092B-C50C-407E-A947-70E740481C1C}">
                <a14:useLocalDpi xmlns:a14="http://schemas.microsoft.com/office/drawing/2010/main" val="0"/>
              </a:ext>
            </a:extLst>
          </a:blip>
          <a:stretch>
            <a:fillRect/>
          </a:stretch>
        </p:blipFill>
        <p:spPr>
          <a:xfrm>
            <a:off x="4332412" y="2642536"/>
            <a:ext cx="4824536" cy="2952328"/>
          </a:xfrm>
          <a:prstGeom prst="rect">
            <a:avLst/>
          </a:prstGeom>
        </p:spPr>
      </p:pic>
    </p:spTree>
    <p:extLst>
      <p:ext uri="{BB962C8B-B14F-4D97-AF65-F5344CB8AC3E}">
        <p14:creationId xmlns:p14="http://schemas.microsoft.com/office/powerpoint/2010/main" val="1506786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cs typeface="Arial" panose="020B0604020202020204" pitchFamily="34" charset="0"/>
              </a:rPr>
              <a:t>Α-</a:t>
            </a:r>
            <a:r>
              <a:rPr lang="el-GR" dirty="0" err="1">
                <a:cs typeface="Arial" panose="020B0604020202020204" pitchFamily="34" charset="0"/>
              </a:rPr>
              <a:t>μπε</a:t>
            </a:r>
            <a:r>
              <a:rPr lang="el-GR" dirty="0">
                <a:cs typeface="Arial" panose="020B0604020202020204" pitchFamily="34" charset="0"/>
              </a:rPr>
              <a:t>-μπα-</a:t>
            </a:r>
            <a:r>
              <a:rPr lang="el-GR" dirty="0" err="1">
                <a:cs typeface="Arial" panose="020B0604020202020204" pitchFamily="34" charset="0"/>
              </a:rPr>
              <a:t>μπλομ</a:t>
            </a:r>
            <a:r>
              <a:rPr lang="el-GR" dirty="0"/>
              <a:t>…</a:t>
            </a:r>
          </a:p>
        </p:txBody>
      </p:sp>
      <p:sp>
        <p:nvSpPr>
          <p:cNvPr id="3" name="Θέση περιεχομένου 2"/>
          <p:cNvSpPr>
            <a:spLocks noGrp="1"/>
          </p:cNvSpPr>
          <p:nvPr>
            <p:ph idx="1"/>
          </p:nvPr>
        </p:nvSpPr>
        <p:spPr/>
        <p:txBody>
          <a:bodyPr>
            <a:normAutofit/>
          </a:bodyPr>
          <a:lstStyle/>
          <a:p>
            <a:r>
              <a:rPr lang="el-GR" sz="2400" i="1" dirty="0">
                <a:cs typeface="Arial" panose="020B0604020202020204" pitchFamily="34" charset="0"/>
              </a:rPr>
              <a:t>«Ά </a:t>
            </a:r>
            <a:r>
              <a:rPr lang="el-GR" sz="2400" i="1" dirty="0" err="1">
                <a:cs typeface="Arial" panose="020B0604020202020204" pitchFamily="34" charset="0"/>
              </a:rPr>
              <a:t>μπε</a:t>
            </a:r>
            <a:r>
              <a:rPr lang="el-GR" sz="2400" i="1" dirty="0">
                <a:cs typeface="Arial" panose="020B0604020202020204" pitchFamily="34" charset="0"/>
              </a:rPr>
              <a:t>, μπα </a:t>
            </a:r>
            <a:r>
              <a:rPr lang="el-GR" sz="2400" i="1" dirty="0" err="1">
                <a:cs typeface="Arial" panose="020B0604020202020204" pitchFamily="34" charset="0"/>
              </a:rPr>
              <a:t>μπλόμ</a:t>
            </a:r>
            <a:r>
              <a:rPr lang="el-GR" sz="2400" i="1" dirty="0">
                <a:cs typeface="Arial" panose="020B0604020202020204" pitchFamily="34" charset="0"/>
              </a:rPr>
              <a:t>, του κείθε </a:t>
            </a:r>
            <a:r>
              <a:rPr lang="el-GR" sz="2400" i="1" dirty="0" err="1">
                <a:cs typeface="Arial" panose="020B0604020202020204" pitchFamily="34" charset="0"/>
              </a:rPr>
              <a:t>μπλόμ</a:t>
            </a:r>
            <a:r>
              <a:rPr lang="el-GR" sz="2400" i="1" dirty="0">
                <a:cs typeface="Arial" panose="020B0604020202020204" pitchFamily="34" charset="0"/>
              </a:rPr>
              <a:t>, ά </a:t>
            </a:r>
            <a:r>
              <a:rPr lang="el-GR" sz="2400" i="1" dirty="0" err="1">
                <a:cs typeface="Arial" panose="020B0604020202020204" pitchFamily="34" charset="0"/>
              </a:rPr>
              <a:t>μπε</a:t>
            </a:r>
            <a:r>
              <a:rPr lang="el-GR" sz="2400" i="1" dirty="0">
                <a:cs typeface="Arial" panose="020B0604020202020204" pitchFamily="34" charset="0"/>
              </a:rPr>
              <a:t> μπα </a:t>
            </a:r>
            <a:r>
              <a:rPr lang="el-GR" sz="2400" i="1" dirty="0" err="1">
                <a:cs typeface="Arial" panose="020B0604020202020204" pitchFamily="34" charset="0"/>
              </a:rPr>
              <a:t>μπλόμ</a:t>
            </a:r>
            <a:r>
              <a:rPr lang="el-GR" sz="2400" i="1" dirty="0">
                <a:cs typeface="Arial" panose="020B0604020202020204" pitchFamily="34" charset="0"/>
              </a:rPr>
              <a:t> του κείθε </a:t>
            </a:r>
            <a:r>
              <a:rPr lang="el-GR" sz="2400" i="1" dirty="0" err="1">
                <a:cs typeface="Arial" panose="020B0604020202020204" pitchFamily="34" charset="0"/>
              </a:rPr>
              <a:t>μπλόμ</a:t>
            </a:r>
            <a:r>
              <a:rPr lang="el-GR" sz="2400" i="1" dirty="0">
                <a:cs typeface="Arial" panose="020B0604020202020204" pitchFamily="34" charset="0"/>
              </a:rPr>
              <a:t>, </a:t>
            </a:r>
            <a:r>
              <a:rPr lang="el-GR" sz="2400" i="1" dirty="0" err="1">
                <a:cs typeface="Arial" panose="020B0604020202020204" pitchFamily="34" charset="0"/>
              </a:rPr>
              <a:t>μπλήμ-μπλόμ</a:t>
            </a:r>
            <a:r>
              <a:rPr lang="el-GR" sz="2400" i="1" dirty="0">
                <a:cs typeface="Arial" panose="020B0604020202020204" pitchFamily="34" charset="0"/>
              </a:rPr>
              <a:t>.»</a:t>
            </a:r>
          </a:p>
          <a:p>
            <a:r>
              <a:rPr lang="el-GR" sz="2400" i="1" dirty="0">
                <a:cs typeface="Arial" panose="020B0604020202020204" pitchFamily="34" charset="0"/>
              </a:rPr>
              <a:t>«Απεμπολών, του </a:t>
            </a:r>
            <a:r>
              <a:rPr lang="el-GR" sz="2400" i="1" dirty="0" err="1">
                <a:cs typeface="Arial" panose="020B0604020202020204" pitchFamily="34" charset="0"/>
              </a:rPr>
              <a:t>κείθεν</a:t>
            </a:r>
            <a:r>
              <a:rPr lang="el-GR" sz="2400" i="1" dirty="0">
                <a:cs typeface="Arial" panose="020B0604020202020204" pitchFamily="34" charset="0"/>
              </a:rPr>
              <a:t> εμβολών !!!…» (</a:t>
            </a:r>
            <a:r>
              <a:rPr lang="el-GR" sz="2400" i="1" dirty="0" err="1">
                <a:cs typeface="Arial" panose="020B0604020202020204" pitchFamily="34" charset="0"/>
              </a:rPr>
              <a:t>επαλαμβανόμενα</a:t>
            </a:r>
            <a:r>
              <a:rPr lang="el-GR" sz="2400" i="1" dirty="0">
                <a:cs typeface="Arial" panose="020B0604020202020204" pitchFamily="34" charset="0"/>
              </a:rPr>
              <a:t> με ρυθμό, εναλλάξ από την </a:t>
            </a:r>
            <a:r>
              <a:rPr lang="el-GR" sz="2400" i="1" dirty="0" err="1">
                <a:cs typeface="Arial" panose="020B0604020202020204" pitchFamily="34" charset="0"/>
              </a:rPr>
              <a:t>δείθεν</a:t>
            </a:r>
            <a:r>
              <a:rPr lang="el-GR" sz="2400" i="1" dirty="0">
                <a:cs typeface="Arial" panose="020B0604020202020204" pitchFamily="34" charset="0"/>
              </a:rPr>
              <a:t> επιτιθέμενη ομάδα)</a:t>
            </a:r>
          </a:p>
          <a:p>
            <a:r>
              <a:rPr lang="el-GR" sz="2400" i="1" dirty="0" err="1">
                <a:cs typeface="Arial" panose="020B0604020202020204" pitchFamily="34" charset="0"/>
              </a:rPr>
              <a:t>Μτφρ</a:t>
            </a:r>
            <a:r>
              <a:rPr lang="el-GR" sz="2400" i="1" dirty="0">
                <a:cs typeface="Arial" panose="020B0604020202020204" pitchFamily="34" charset="0"/>
              </a:rPr>
              <a:t>: Σε απεμπολώ, σε </a:t>
            </a:r>
            <a:r>
              <a:rPr lang="el-GR" sz="2400" i="1" dirty="0" err="1">
                <a:cs typeface="Arial" panose="020B0604020202020204" pitchFamily="34" charset="0"/>
              </a:rPr>
              <a:t>αποθώ</a:t>
            </a:r>
            <a:r>
              <a:rPr lang="el-GR" sz="2400" i="1" dirty="0">
                <a:cs typeface="Arial" panose="020B0604020202020204" pitchFamily="34" charset="0"/>
              </a:rPr>
              <a:t>, σε σπρώχνω, πέραν (εκείθεν) εμβολών σε (βλ. έμβολο) με το δόρυ μου, με το ακόντιό μου!!!</a:t>
            </a:r>
            <a:endParaRPr lang="el-GR" sz="2400" dirty="0">
              <a:cs typeface="Arial" panose="020B0604020202020204" pitchFamily="34" charset="0"/>
            </a:endParaRPr>
          </a:p>
          <a:p>
            <a:endParaRPr lang="el-GR" dirty="0"/>
          </a:p>
        </p:txBody>
      </p:sp>
    </p:spTree>
    <p:extLst>
      <p:ext uri="{BB962C8B-B14F-4D97-AF65-F5344CB8AC3E}">
        <p14:creationId xmlns:p14="http://schemas.microsoft.com/office/powerpoint/2010/main" val="2172287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…του </a:t>
            </a:r>
            <a:r>
              <a:rPr lang="el-GR" dirty="0" err="1"/>
              <a:t>κίθε</a:t>
            </a:r>
            <a:r>
              <a:rPr lang="el-GR" dirty="0"/>
              <a:t> </a:t>
            </a:r>
            <a:r>
              <a:rPr lang="el-GR" dirty="0" err="1"/>
              <a:t>μπλόμ</a:t>
            </a:r>
            <a:endParaRPr lang="el-GR" dirty="0"/>
          </a:p>
        </p:txBody>
      </p:sp>
      <p:sp>
        <p:nvSpPr>
          <p:cNvPr id="3" name="Θέση περιεχομένου 2"/>
          <p:cNvSpPr>
            <a:spLocks noGrp="1"/>
          </p:cNvSpPr>
          <p:nvPr>
            <p:ph idx="1"/>
          </p:nvPr>
        </p:nvSpPr>
        <p:spPr/>
        <p:txBody>
          <a:bodyPr>
            <a:normAutofit/>
          </a:bodyPr>
          <a:lstStyle/>
          <a:p>
            <a:r>
              <a:rPr lang="el-GR" sz="2400" dirty="0">
                <a:cs typeface="Arial" panose="020B0604020202020204" pitchFamily="34" charset="0"/>
              </a:rPr>
              <a:t>Οι περισσότεροι δεν λέμε α-</a:t>
            </a:r>
            <a:r>
              <a:rPr lang="el-GR" sz="2400" dirty="0" err="1">
                <a:cs typeface="Arial" panose="020B0604020202020204" pitchFamily="34" charset="0"/>
              </a:rPr>
              <a:t>μπεμπα</a:t>
            </a:r>
            <a:r>
              <a:rPr lang="el-GR" sz="2400" dirty="0">
                <a:cs typeface="Arial" panose="020B0604020202020204" pitchFamily="34" charset="0"/>
              </a:rPr>
              <a:t>-</a:t>
            </a:r>
            <a:r>
              <a:rPr lang="el-GR" sz="2400" dirty="0" err="1">
                <a:cs typeface="Arial" panose="020B0604020202020204" pitchFamily="34" charset="0"/>
              </a:rPr>
              <a:t>μπλον</a:t>
            </a:r>
            <a:r>
              <a:rPr lang="el-GR" sz="2400" dirty="0">
                <a:cs typeface="Arial" panose="020B0604020202020204" pitchFamily="34" charset="0"/>
              </a:rPr>
              <a:t>, αλλά α-</a:t>
            </a:r>
            <a:r>
              <a:rPr lang="el-GR" sz="2400" dirty="0" err="1">
                <a:cs typeface="Arial" panose="020B0604020202020204" pitchFamily="34" charset="0"/>
              </a:rPr>
              <a:t>μπεμπα</a:t>
            </a:r>
            <a:r>
              <a:rPr lang="el-GR" sz="2400" dirty="0">
                <a:cs typeface="Arial" panose="020B0604020202020204" pitchFamily="34" charset="0"/>
              </a:rPr>
              <a:t>-</a:t>
            </a:r>
            <a:r>
              <a:rPr lang="el-GR" sz="2400" dirty="0" err="1">
                <a:cs typeface="Arial" panose="020B0604020202020204" pitchFamily="34" charset="0"/>
              </a:rPr>
              <a:t>μπλομ</a:t>
            </a:r>
            <a:r>
              <a:rPr lang="el-GR" sz="2400" dirty="0">
                <a:cs typeface="Arial" panose="020B0604020202020204" pitchFamily="34" charset="0"/>
              </a:rPr>
              <a:t>, με Μ στο τέλος.</a:t>
            </a:r>
          </a:p>
          <a:p>
            <a:r>
              <a:rPr lang="el-GR" sz="2400" dirty="0">
                <a:cs typeface="Arial" panose="020B0604020202020204" pitchFamily="34" charset="0"/>
              </a:rPr>
              <a:t>Το </a:t>
            </a:r>
            <a:r>
              <a:rPr lang="el-GR" sz="2400" dirty="0" err="1">
                <a:cs typeface="Arial" panose="020B0604020202020204" pitchFamily="34" charset="0"/>
              </a:rPr>
              <a:t>αμπεμπαμπλόμ</a:t>
            </a:r>
            <a:r>
              <a:rPr lang="el-GR" sz="2400" dirty="0">
                <a:cs typeface="Arial" panose="020B0604020202020204" pitchFamily="34" charset="0"/>
              </a:rPr>
              <a:t> το λέμε μόνο όταν τα βγάζουμε, τα περί αντιπαρατιθέμενων ομάδων είναι αποκυήματα της φαντασίας του συντάκτη. </a:t>
            </a:r>
          </a:p>
          <a:p>
            <a:r>
              <a:rPr lang="el-GR" sz="2400" dirty="0">
                <a:cs typeface="Arial" panose="020B0604020202020204" pitchFamily="34" charset="0"/>
              </a:rPr>
              <a:t>Η υποτιθέμενη αρχαία φράση δεν υπάρχει πουθενά στην αρχαία γραμματεία. </a:t>
            </a:r>
          </a:p>
          <a:p>
            <a:r>
              <a:rPr lang="el-GR" sz="2400" dirty="0">
                <a:cs typeface="Arial" panose="020B0604020202020204" pitchFamily="34" charset="0"/>
              </a:rPr>
              <a:t>Δεν θα μπορούσε να υπάρξει, διότι είναι εντελώς ασύντακτη, ρήμα “</a:t>
            </a:r>
            <a:r>
              <a:rPr lang="el-GR" sz="2400" dirty="0" err="1">
                <a:cs typeface="Arial" panose="020B0604020202020204" pitchFamily="34" charset="0"/>
              </a:rPr>
              <a:t>εμβολώ</a:t>
            </a:r>
            <a:r>
              <a:rPr lang="el-GR" sz="2400" dirty="0">
                <a:cs typeface="Arial" panose="020B0604020202020204" pitchFamily="34" charset="0"/>
              </a:rPr>
              <a:t>” δεν υπάρχει, απεμπολώ δεν σημαίνει απωθώ, το “του” είναι ασύντακτο στην συγκεκριμένη θέση</a:t>
            </a:r>
            <a:r>
              <a:rPr lang="el-GR" sz="2400" dirty="0" smtClean="0">
                <a:cs typeface="Arial" panose="020B0604020202020204" pitchFamily="34" charset="0"/>
              </a:rPr>
              <a:t>…</a:t>
            </a:r>
            <a:endParaRPr lang="el-GR" sz="2400" dirty="0"/>
          </a:p>
        </p:txBody>
      </p:sp>
    </p:spTree>
    <p:extLst>
      <p:ext uri="{BB962C8B-B14F-4D97-AF65-F5344CB8AC3E}">
        <p14:creationId xmlns:p14="http://schemas.microsoft.com/office/powerpoint/2010/main" val="2145691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cs typeface="Arial" panose="020B0604020202020204" pitchFamily="34" charset="0"/>
              </a:rPr>
              <a:t>Λεξάριθμοι</a:t>
            </a:r>
            <a:r>
              <a:rPr lang="el-GR" dirty="0">
                <a:cs typeface="Arial" panose="020B0604020202020204" pitchFamily="34" charset="0"/>
              </a:rPr>
              <a:t> </a:t>
            </a:r>
            <a:r>
              <a:rPr lang="el-GR" dirty="0" smtClean="0">
                <a:cs typeface="Arial" panose="020B0604020202020204" pitchFamily="34" charset="0"/>
              </a:rPr>
              <a:t>(1)</a:t>
            </a:r>
            <a:endParaRPr lang="el-GR" dirty="0"/>
          </a:p>
        </p:txBody>
      </p:sp>
      <p:sp>
        <p:nvSpPr>
          <p:cNvPr id="3" name="Θέση κειμένου 2"/>
          <p:cNvSpPr>
            <a:spLocks noGrp="1"/>
          </p:cNvSpPr>
          <p:nvPr>
            <p:ph type="body" idx="1"/>
          </p:nvPr>
        </p:nvSpPr>
        <p:spPr>
          <a:xfrm>
            <a:off x="457200" y="1574254"/>
            <a:ext cx="5915000" cy="1566714"/>
          </a:xfrm>
        </p:spPr>
        <p:txBody>
          <a:bodyPr>
            <a:normAutofit fontScale="40000" lnSpcReduction="20000"/>
          </a:bodyPr>
          <a:lstStyle/>
          <a:p>
            <a:r>
              <a:rPr lang="el-GR" sz="6000" b="0" dirty="0" err="1">
                <a:cs typeface="Arial" panose="020B0604020202020204" pitchFamily="34" charset="0"/>
              </a:rPr>
              <a:t>Λεξάριθμος</a:t>
            </a:r>
            <a:r>
              <a:rPr lang="el-GR" sz="6000" b="0" dirty="0">
                <a:cs typeface="Arial" panose="020B0604020202020204" pitchFamily="34" charset="0"/>
              </a:rPr>
              <a:t> είναι ο αριθμός που προκύπτει από την άθροιση των αριθμών που αντιστοιχούν στα γράμματα της λέξης.</a:t>
            </a:r>
            <a:br>
              <a:rPr lang="el-GR" sz="6000" b="0" dirty="0">
                <a:cs typeface="Arial" panose="020B0604020202020204" pitchFamily="34" charset="0"/>
              </a:rPr>
            </a:br>
            <a:r>
              <a:rPr lang="el-GR" sz="6000" b="0" dirty="0">
                <a:cs typeface="Arial" panose="020B0604020202020204" pitchFamily="34" charset="0"/>
              </a:rPr>
              <a:t>Οι λέξεις που έχουν ίδιο </a:t>
            </a:r>
            <a:r>
              <a:rPr lang="el-GR" sz="6000" b="0" dirty="0" err="1">
                <a:cs typeface="Arial" panose="020B0604020202020204" pitchFamily="34" charset="0"/>
              </a:rPr>
              <a:t>λεξάριθμο</a:t>
            </a:r>
            <a:r>
              <a:rPr lang="el-GR" sz="6000" b="0" dirty="0">
                <a:cs typeface="Arial" panose="020B0604020202020204" pitchFamily="34" charset="0"/>
              </a:rPr>
              <a:t> νοούνται ως ίσες </a:t>
            </a:r>
            <a:r>
              <a:rPr lang="el-GR" sz="6000" b="0" dirty="0" err="1">
                <a:cs typeface="Arial" panose="020B0604020202020204" pitchFamily="34" charset="0"/>
              </a:rPr>
              <a:t>λεξαριθμητικά</a:t>
            </a:r>
            <a:r>
              <a:rPr lang="el-GR" sz="6000" b="0" dirty="0">
                <a:cs typeface="Arial" panose="020B0604020202020204" pitchFamily="34" charset="0"/>
              </a:rPr>
              <a:t>.</a:t>
            </a:r>
          </a:p>
          <a:p>
            <a:endParaRPr lang="el-GR" dirty="0"/>
          </a:p>
        </p:txBody>
      </p:sp>
      <p:sp>
        <p:nvSpPr>
          <p:cNvPr id="4" name="Θέση περιεχομένου 3"/>
          <p:cNvSpPr>
            <a:spLocks noGrp="1"/>
          </p:cNvSpPr>
          <p:nvPr>
            <p:ph sz="half" idx="2"/>
          </p:nvPr>
        </p:nvSpPr>
        <p:spPr>
          <a:xfrm>
            <a:off x="457200" y="3276252"/>
            <a:ext cx="5626968" cy="2952328"/>
          </a:xfrm>
        </p:spPr>
        <p:txBody>
          <a:bodyPr>
            <a:normAutofit fontScale="92500" lnSpcReduction="10000"/>
          </a:bodyPr>
          <a:lstStyle/>
          <a:p>
            <a:pPr marL="0" indent="0">
              <a:buNone/>
            </a:pPr>
            <a:r>
              <a:rPr lang="el-GR" sz="2600" dirty="0">
                <a:cs typeface="Arial" panose="020B0604020202020204" pitchFamily="34" charset="0"/>
              </a:rPr>
              <a:t>ΚΑΛΟ ΠΑΣΧΑ = ΗΓΕΡΘΗ Ο ΚΥΡΙΟΣ = 1003 .</a:t>
            </a:r>
            <a:br>
              <a:rPr lang="el-GR" sz="2600" dirty="0">
                <a:cs typeface="Arial" panose="020B0604020202020204" pitchFamily="34" charset="0"/>
              </a:rPr>
            </a:br>
            <a:r>
              <a:rPr lang="el-GR" sz="2600" dirty="0">
                <a:cs typeface="Arial" panose="020B0604020202020204" pitchFamily="34" charset="0"/>
              </a:rPr>
              <a:t>ΧΡΟΝΙΑ ΠΟΛΛΑ = ΗΛΙ </a:t>
            </a:r>
            <a:r>
              <a:rPr lang="el-GR" sz="2600" dirty="0" err="1">
                <a:cs typeface="Arial" panose="020B0604020202020204" pitchFamily="34" charset="0"/>
              </a:rPr>
              <a:t>ΗΛΙ</a:t>
            </a:r>
            <a:r>
              <a:rPr lang="el-GR" sz="2600" dirty="0">
                <a:cs typeface="Arial" panose="020B0604020202020204" pitchFamily="34" charset="0"/>
              </a:rPr>
              <a:t> ΛΑΜΑ ΣΑΒΑΧΘΑΝΙ = 1042 .</a:t>
            </a:r>
            <a:br>
              <a:rPr lang="el-GR" sz="2600" dirty="0">
                <a:cs typeface="Arial" panose="020B0604020202020204" pitchFamily="34" charset="0"/>
              </a:rPr>
            </a:br>
            <a:r>
              <a:rPr lang="el-GR" sz="2600" dirty="0">
                <a:cs typeface="Arial" panose="020B0604020202020204" pitchFamily="34" charset="0"/>
              </a:rPr>
              <a:t>ΛΑΜΑ = ΑΛΜΑ = Ι.Ν.Β.Ι. = Η ΑΛΗΘΕΙΑ = 72 .</a:t>
            </a:r>
            <a:br>
              <a:rPr lang="el-GR" sz="2600" dirty="0">
                <a:cs typeface="Arial" panose="020B0604020202020204" pitchFamily="34" charset="0"/>
              </a:rPr>
            </a:br>
            <a:r>
              <a:rPr lang="el-GR" sz="2600" dirty="0">
                <a:cs typeface="Arial" panose="020B0604020202020204" pitchFamily="34" charset="0"/>
              </a:rPr>
              <a:t>ΣΑΒΑΧΘΑΝΙ = ΤΟ ΘΕΙΟΝ ΠΑΘΟΣ = ΠΡΟΣΘΕΣΙΣ = 874 .</a:t>
            </a:r>
            <a:br>
              <a:rPr lang="el-GR" sz="2600" dirty="0">
                <a:cs typeface="Arial" panose="020B0604020202020204" pitchFamily="34" charset="0"/>
              </a:rPr>
            </a:br>
            <a:r>
              <a:rPr lang="el-GR" sz="2600" dirty="0">
                <a:cs typeface="Arial" panose="020B0604020202020204" pitchFamily="34" charset="0"/>
              </a:rPr>
              <a:t>ΚΥΡΙΑΚΗ ΤΟΥ ΠΑΣΧΑ = ΣΤΑΥΡΩΣΙΣ = 2211 . =&gt; 22 + 11 = 33</a:t>
            </a:r>
          </a:p>
          <a:p>
            <a:endParaRPr lang="el-GR" dirty="0"/>
          </a:p>
        </p:txBody>
      </p:sp>
      <p:sp>
        <p:nvSpPr>
          <p:cNvPr id="6" name="Θέση περιεχομένου 5" descr="Ελληνικό αλφάβητο και ο αριθμός που αντιστοιχεί σε κάθε γράμμα" title="Αλφάβητο"/>
          <p:cNvSpPr>
            <a:spLocks noGrp="1"/>
          </p:cNvSpPr>
          <p:nvPr>
            <p:ph sz="quarter" idx="4"/>
          </p:nvPr>
        </p:nvSpPr>
        <p:spPr>
          <a:xfrm>
            <a:off x="6876256" y="1268760"/>
            <a:ext cx="2098576" cy="4824536"/>
          </a:xfrm>
        </p:spPr>
        <p:txBody>
          <a:bodyPr>
            <a:normAutofit fontScale="25000" lnSpcReduction="20000"/>
          </a:bodyPr>
          <a:lstStyle/>
          <a:p>
            <a:pPr fontAlgn="ctr"/>
            <a:r>
              <a:rPr lang="el-GR" sz="5100" dirty="0"/>
              <a:t>α = 1</a:t>
            </a:r>
          </a:p>
          <a:p>
            <a:pPr fontAlgn="ctr"/>
            <a:r>
              <a:rPr lang="el-GR" sz="5100" dirty="0"/>
              <a:t>η = 8</a:t>
            </a:r>
          </a:p>
          <a:p>
            <a:pPr fontAlgn="ctr"/>
            <a:r>
              <a:rPr lang="el-GR" sz="5100" dirty="0"/>
              <a:t>ν = 50</a:t>
            </a:r>
          </a:p>
          <a:p>
            <a:pPr fontAlgn="ctr"/>
            <a:r>
              <a:rPr lang="el-GR" sz="5100" dirty="0"/>
              <a:t>τ = 300</a:t>
            </a:r>
          </a:p>
          <a:p>
            <a:pPr fontAlgn="ctr"/>
            <a:r>
              <a:rPr lang="el-GR" sz="5100" dirty="0"/>
              <a:t>β = 2</a:t>
            </a:r>
          </a:p>
          <a:p>
            <a:pPr fontAlgn="ctr"/>
            <a:r>
              <a:rPr lang="el-GR" sz="5100" dirty="0"/>
              <a:t>θ = 9</a:t>
            </a:r>
          </a:p>
          <a:p>
            <a:pPr fontAlgn="ctr"/>
            <a:r>
              <a:rPr lang="el-GR" sz="5100" dirty="0"/>
              <a:t>ξ = 60</a:t>
            </a:r>
          </a:p>
          <a:p>
            <a:pPr fontAlgn="ctr"/>
            <a:r>
              <a:rPr lang="el-GR" sz="5100" dirty="0"/>
              <a:t>υ = 400</a:t>
            </a:r>
          </a:p>
          <a:p>
            <a:pPr fontAlgn="ctr"/>
            <a:r>
              <a:rPr lang="el-GR" sz="5100" dirty="0"/>
              <a:t>γ = 3</a:t>
            </a:r>
          </a:p>
          <a:p>
            <a:pPr fontAlgn="ctr"/>
            <a:r>
              <a:rPr lang="el-GR" sz="5100" dirty="0"/>
              <a:t>ι =10</a:t>
            </a:r>
          </a:p>
          <a:p>
            <a:pPr fontAlgn="ctr"/>
            <a:r>
              <a:rPr lang="el-GR" sz="5100" dirty="0"/>
              <a:t>ο = 70</a:t>
            </a:r>
          </a:p>
          <a:p>
            <a:pPr fontAlgn="ctr"/>
            <a:r>
              <a:rPr lang="el-GR" sz="5100" dirty="0"/>
              <a:t>φ =500</a:t>
            </a:r>
          </a:p>
          <a:p>
            <a:pPr fontAlgn="ctr"/>
            <a:r>
              <a:rPr lang="el-GR" sz="5100" dirty="0"/>
              <a:t>δ = 4</a:t>
            </a:r>
          </a:p>
          <a:p>
            <a:pPr fontAlgn="ctr"/>
            <a:r>
              <a:rPr lang="el-GR" sz="5100" dirty="0"/>
              <a:t>κ = 20</a:t>
            </a:r>
          </a:p>
          <a:p>
            <a:pPr fontAlgn="ctr"/>
            <a:r>
              <a:rPr lang="el-GR" sz="5100" dirty="0"/>
              <a:t>π = 80</a:t>
            </a:r>
          </a:p>
          <a:p>
            <a:pPr fontAlgn="ctr"/>
            <a:r>
              <a:rPr lang="el-GR" sz="5100" dirty="0"/>
              <a:t>χ = 600</a:t>
            </a:r>
          </a:p>
          <a:p>
            <a:pPr fontAlgn="ctr"/>
            <a:r>
              <a:rPr lang="el-GR" sz="5100" dirty="0"/>
              <a:t>ε = 5</a:t>
            </a:r>
          </a:p>
          <a:p>
            <a:pPr fontAlgn="ctr"/>
            <a:r>
              <a:rPr lang="el-GR" sz="5100" dirty="0"/>
              <a:t>λ = 30</a:t>
            </a:r>
          </a:p>
          <a:p>
            <a:pPr fontAlgn="ctr"/>
            <a:r>
              <a:rPr lang="el-GR" sz="5100" dirty="0"/>
              <a:t>ρ = 100</a:t>
            </a:r>
          </a:p>
          <a:p>
            <a:pPr fontAlgn="ctr"/>
            <a:r>
              <a:rPr lang="el-GR" sz="5100" dirty="0"/>
              <a:t>ψ = 700</a:t>
            </a:r>
          </a:p>
          <a:p>
            <a:pPr fontAlgn="ctr"/>
            <a:r>
              <a:rPr lang="el-GR" sz="5100" dirty="0"/>
              <a:t>ζ = 7</a:t>
            </a:r>
          </a:p>
          <a:p>
            <a:pPr fontAlgn="ctr"/>
            <a:r>
              <a:rPr lang="el-GR" sz="5100" dirty="0"/>
              <a:t>μ = 40</a:t>
            </a:r>
          </a:p>
          <a:p>
            <a:pPr fontAlgn="ctr"/>
            <a:r>
              <a:rPr lang="el-GR" sz="5100" dirty="0"/>
              <a:t>σ = 200</a:t>
            </a:r>
          </a:p>
          <a:p>
            <a:pPr fontAlgn="ctr"/>
            <a:r>
              <a:rPr lang="el-GR" sz="5100" dirty="0"/>
              <a:t>ω = 800</a:t>
            </a:r>
          </a:p>
          <a:p>
            <a:endParaRPr lang="el-GR" dirty="0"/>
          </a:p>
        </p:txBody>
      </p:sp>
    </p:spTree>
    <p:extLst>
      <p:ext uri="{BB962C8B-B14F-4D97-AF65-F5344CB8AC3E}">
        <p14:creationId xmlns:p14="http://schemas.microsoft.com/office/powerpoint/2010/main" val="290745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cs typeface="Arial" panose="020B0604020202020204" pitchFamily="34" charset="0"/>
              </a:rPr>
              <a:t>Λεξάριθμοι</a:t>
            </a:r>
            <a:r>
              <a:rPr lang="el-GR" dirty="0"/>
              <a:t> </a:t>
            </a:r>
            <a:r>
              <a:rPr lang="el-GR" dirty="0" smtClean="0"/>
              <a:t>(2</a:t>
            </a:r>
            <a:r>
              <a:rPr lang="el-GR" dirty="0"/>
              <a:t>)</a:t>
            </a:r>
          </a:p>
        </p:txBody>
      </p:sp>
      <p:sp>
        <p:nvSpPr>
          <p:cNvPr id="3" name="Θέση περιεχομένου 2"/>
          <p:cNvSpPr>
            <a:spLocks noGrp="1"/>
          </p:cNvSpPr>
          <p:nvPr>
            <p:ph idx="1"/>
          </p:nvPr>
        </p:nvSpPr>
        <p:spPr/>
        <p:txBody>
          <a:bodyPr>
            <a:normAutofit lnSpcReduction="10000"/>
          </a:bodyPr>
          <a:lstStyle/>
          <a:p>
            <a:r>
              <a:rPr lang="el-GR" sz="2600" dirty="0">
                <a:cs typeface="Arial" panose="020B0604020202020204" pitchFamily="34" charset="0"/>
              </a:rPr>
              <a:t>Μα η θαυμάσια ελληνική γλώσσα = 2347</a:t>
            </a:r>
            <a:br>
              <a:rPr lang="el-GR" sz="2600" dirty="0">
                <a:cs typeface="Arial" panose="020B0604020202020204" pitchFamily="34" charset="0"/>
              </a:rPr>
            </a:br>
            <a:r>
              <a:rPr lang="el-GR" sz="2600" dirty="0">
                <a:cs typeface="Arial" panose="020B0604020202020204" pitchFamily="34" charset="0"/>
              </a:rPr>
              <a:t>βιάζεται από κάποιους αγύρτες = 2347</a:t>
            </a:r>
          </a:p>
          <a:p>
            <a:r>
              <a:rPr lang="el-GR" sz="2600" dirty="0">
                <a:cs typeface="Arial" panose="020B0604020202020204" pitchFamily="34" charset="0"/>
              </a:rPr>
              <a:t>Λευτέρης Αργυρόπουλος Α΄ = 2573</a:t>
            </a:r>
            <a:br>
              <a:rPr lang="el-GR" sz="2600" dirty="0">
                <a:cs typeface="Arial" panose="020B0604020202020204" pitchFamily="34" charset="0"/>
              </a:rPr>
            </a:br>
            <a:r>
              <a:rPr lang="el-GR" sz="2600" dirty="0">
                <a:cs typeface="Arial" panose="020B0604020202020204" pitchFamily="34" charset="0"/>
              </a:rPr>
              <a:t>Ένας μαθηματικός απλός </a:t>
            </a:r>
            <a:r>
              <a:rPr lang="el-GR" sz="2600" dirty="0" err="1">
                <a:cs typeface="Arial" panose="020B0604020202020204" pitchFamily="34" charset="0"/>
              </a:rPr>
              <a:t>απατεών</a:t>
            </a:r>
            <a:r>
              <a:rPr lang="el-GR" sz="2600" dirty="0">
                <a:cs typeface="Arial" panose="020B0604020202020204" pitchFamily="34" charset="0"/>
              </a:rPr>
              <a:t> = 2573 </a:t>
            </a:r>
          </a:p>
          <a:p>
            <a:r>
              <a:rPr lang="el-GR" sz="2600" dirty="0">
                <a:cs typeface="Arial" panose="020B0604020202020204" pitchFamily="34" charset="0"/>
              </a:rPr>
              <a:t>ΑΚΟΥΡΕΥΤΟΣ ΒΛΑΞ ΜΑΘΗΜΑΤΙΚΟΣ = ΕΛΕΥΘΕΡΙΟΣ ΑΡΓΥΡΟΠΟΥΛΟΣ = 2358</a:t>
            </a:r>
          </a:p>
          <a:p>
            <a:r>
              <a:rPr lang="el-GR" sz="2600" dirty="0">
                <a:cs typeface="Arial" panose="020B0604020202020204" pitchFamily="34" charset="0"/>
              </a:rPr>
              <a:t>Αργυρόπουλος = Κάποιο λάκκο έχει η φάβα = Όχι άλλο κάρβουνο = 1524</a:t>
            </a:r>
            <a:endParaRPr lang="en-US" sz="2600" dirty="0">
              <a:cs typeface="Arial" panose="020B0604020202020204" pitchFamily="34" charset="0"/>
            </a:endParaRPr>
          </a:p>
          <a:p>
            <a:pPr marL="0" indent="0" algn="ctr">
              <a:buNone/>
            </a:pPr>
            <a:r>
              <a:rPr lang="el-GR" sz="2600" dirty="0">
                <a:cs typeface="Arial" panose="020B0604020202020204" pitchFamily="34" charset="0"/>
              </a:rPr>
              <a:t>και φυσικά…</a:t>
            </a:r>
          </a:p>
          <a:p>
            <a:pPr marL="0" indent="0" algn="ctr">
              <a:buNone/>
            </a:pPr>
            <a:r>
              <a:rPr lang="el-GR" sz="2600" dirty="0">
                <a:cs typeface="Arial" panose="020B0604020202020204" pitchFamily="34" charset="0"/>
              </a:rPr>
              <a:t>Γεώργιος Μικρός =1631= Καλός Άνθρωπος</a:t>
            </a:r>
          </a:p>
          <a:p>
            <a:endParaRPr lang="el-GR" dirty="0"/>
          </a:p>
        </p:txBody>
      </p:sp>
    </p:spTree>
    <p:extLst>
      <p:ext uri="{BB962C8B-B14F-4D97-AF65-F5344CB8AC3E}">
        <p14:creationId xmlns:p14="http://schemas.microsoft.com/office/powerpoint/2010/main" val="1311850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solidFill>
                  <a:srgbClr val="5075BC"/>
                </a:solidFill>
              </a:rPr>
              <a:t>Τέλος</a:t>
            </a:r>
            <a:endParaRPr lang="el-GR" dirty="0">
              <a:solidFill>
                <a:srgbClr val="5075BC"/>
              </a:solidFill>
            </a:endParaRP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8652694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133837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32756195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a:p>
            <a:pPr marL="0" indent="0">
              <a:buNone/>
            </a:pP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Γεώργιος Κ. Μικρός 2015. Γεώργιος Κ. Μικρός. «</a:t>
            </a:r>
            <a:r>
              <a:rPr lang="el-GR" sz="2000" dirty="0"/>
              <a:t>Εισαγωγή </a:t>
            </a:r>
            <a:r>
              <a:rPr lang="el-GR" sz="2000" dirty="0" smtClean="0"/>
              <a:t>στη </a:t>
            </a:r>
            <a:r>
              <a:rPr lang="el-GR" sz="2000" dirty="0"/>
              <a:t>Γλωσσολογία. </a:t>
            </a:r>
            <a:r>
              <a:rPr lang="el-GR" sz="2000" dirty="0" smtClean="0"/>
              <a:t>Γλωσσικοί Μύθοι».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a:t>
            </a:r>
            <a:r>
              <a:rPr lang="el-GR" sz="2000" dirty="0" smtClean="0"/>
              <a:t>διεύθυνση: </a:t>
            </a:r>
            <a:r>
              <a:rPr lang="en-GB" sz="2000" dirty="0" smtClean="0">
                <a:hlinkClick r:id="rId3"/>
              </a:rPr>
              <a:t>http://opencourses.uoa.gr/courses/ILL100</a:t>
            </a:r>
            <a:r>
              <a:rPr lang="el-GR" sz="2000" dirty="0" smtClean="0"/>
              <a:t>.</a:t>
            </a: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Λερναίο </a:t>
            </a:r>
            <a:r>
              <a:rPr lang="el-GR" dirty="0" smtClean="0"/>
              <a:t>(3)</a:t>
            </a:r>
            <a:endParaRPr lang="el-GR" dirty="0"/>
          </a:p>
        </p:txBody>
      </p:sp>
      <p:sp>
        <p:nvSpPr>
          <p:cNvPr id="3" name="Θέση περιεχομένου 2"/>
          <p:cNvSpPr>
            <a:spLocks noGrp="1"/>
          </p:cNvSpPr>
          <p:nvPr>
            <p:ph idx="1"/>
          </p:nvPr>
        </p:nvSpPr>
        <p:spPr/>
        <p:txBody>
          <a:bodyPr>
            <a:normAutofit/>
          </a:bodyPr>
          <a:lstStyle/>
          <a:p>
            <a:r>
              <a:rPr lang="el-GR" sz="2400" dirty="0" smtClean="0"/>
              <a:t>Άλλη συναφής εκδήλωση: Οι Άγγλοι επιχειρηματίες προτρέπουν τα ανώτερα στελέχη να μάθουν Αρχαία Ελληνικά "επειδή αυτά περιέχουν μια ξεχωριστή σημασία για τους τομείς οργανώσεως και διαχειρίσεως επιχειρήσεων".</a:t>
            </a:r>
          </a:p>
          <a:p>
            <a:r>
              <a:rPr lang="el-GR" sz="2400" dirty="0" smtClean="0"/>
              <a:t>Σε αυτό το συμπέρασμα ήδη οδηγήθηκαν μετά από διαπιστώσεις Βρετανών ειδικών ότι "Η Ελληνική γλώσσα ενισχύει τη λογική και τονώνει τις ηγετικές ικανότητες.</a:t>
            </a:r>
          </a:p>
          <a:p>
            <a:r>
              <a:rPr lang="el-GR" sz="2400" dirty="0" smtClean="0"/>
              <a:t>Γι' αυτό έχει μεγάλη αξία, όχι μόνο στην πληροφορική και στην υψηλή τεχνολογία, αλλά και στον τομέα οργανώσεως και διοικήσεως".</a:t>
            </a:r>
          </a:p>
          <a:p>
            <a:endParaRPr lang="el-GR" dirty="0"/>
          </a:p>
        </p:txBody>
      </p:sp>
    </p:spTree>
    <p:extLst>
      <p:ext uri="{BB962C8B-B14F-4D97-AF65-F5344CB8AC3E}">
        <p14:creationId xmlns:p14="http://schemas.microsoft.com/office/powerpoint/2010/main" val="749595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776"/>
            <a:ext cx="9144000" cy="1143000"/>
          </a:xfrm>
        </p:spPr>
        <p:txBody>
          <a:bodyPr>
            <a:noAutofit/>
          </a:bodyPr>
          <a:lstStyle/>
          <a:p>
            <a:r>
              <a:rPr lang="el-GR" dirty="0"/>
              <a:t>Σημείωμα Χρήσης Έργων </a:t>
            </a:r>
            <a:r>
              <a:rPr lang="el-GR" dirty="0" smtClean="0"/>
              <a:t>Τρίτων</a:t>
            </a:r>
            <a:r>
              <a:rPr lang="en-US" dirty="0" smtClean="0"/>
              <a:t> (1/4)</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 1: </a:t>
            </a:r>
            <a:r>
              <a:rPr lang="en-US" sz="2000" dirty="0" smtClean="0"/>
              <a:t>Hellenic Quest</a:t>
            </a:r>
            <a:r>
              <a:rPr lang="el-GR" sz="2000" dirty="0" smtClean="0"/>
              <a:t> – </a:t>
            </a:r>
            <a:r>
              <a:rPr lang="en-US" sz="2000" dirty="0" smtClean="0"/>
              <a:t>page in </a:t>
            </a:r>
            <a:r>
              <a:rPr lang="en-US" sz="2000" dirty="0" err="1" smtClean="0"/>
              <a:t>wikipedia</a:t>
            </a:r>
            <a:r>
              <a:rPr lang="el-GR" sz="2000" dirty="0" smtClean="0"/>
              <a:t>,</a:t>
            </a:r>
            <a:r>
              <a:rPr lang="en-US" sz="2000" dirty="0" smtClean="0"/>
              <a:t> public domain, </a:t>
            </a:r>
            <a:r>
              <a:rPr lang="en-US" sz="2000" dirty="0" smtClean="0">
                <a:hlinkClick r:id="rId3"/>
              </a:rPr>
              <a:t>https</a:t>
            </a:r>
            <a:r>
              <a:rPr lang="en-US" sz="2000" dirty="0">
                <a:hlinkClick r:id="rId3"/>
              </a:rPr>
              <a:t>://</a:t>
            </a:r>
            <a:r>
              <a:rPr lang="en-US" sz="2000" dirty="0" smtClean="0">
                <a:hlinkClick r:id="rId3"/>
              </a:rPr>
              <a:t>en.wikipedia.org/wiki/Hellenic_Quest</a:t>
            </a:r>
            <a:endParaRPr lang="en-US" sz="2000" dirty="0" smtClean="0"/>
          </a:p>
          <a:p>
            <a:pPr marL="0" indent="0">
              <a:buNone/>
            </a:pPr>
            <a:r>
              <a:rPr lang="el-GR" sz="2000" dirty="0" smtClean="0"/>
              <a:t>Εικόνα 2:</a:t>
            </a:r>
            <a:r>
              <a:rPr lang="en-US" sz="2000" dirty="0" smtClean="0"/>
              <a:t> English </a:t>
            </a:r>
            <a:r>
              <a:rPr lang="en-US" sz="2000" dirty="0"/>
              <a:t>Quest, © 2014 Network Educational </a:t>
            </a:r>
            <a:r>
              <a:rPr lang="en-US" sz="2000" dirty="0" smtClean="0"/>
              <a:t>Australia, </a:t>
            </a:r>
            <a:r>
              <a:rPr lang="en-US" sz="2000" dirty="0" smtClean="0">
                <a:hlinkClick r:id="rId4"/>
              </a:rPr>
              <a:t>http</a:t>
            </a:r>
            <a:r>
              <a:rPr lang="en-US" sz="2000" dirty="0">
                <a:hlinkClick r:id="rId4"/>
              </a:rPr>
              <a:t>://</a:t>
            </a:r>
            <a:r>
              <a:rPr lang="en-US" sz="2000" dirty="0" smtClean="0">
                <a:hlinkClick r:id="rId4"/>
              </a:rPr>
              <a:t>www.network-ed.com.au/english-quest-1-eq1-cd-rom-9780701634087</a:t>
            </a:r>
            <a:endParaRPr lang="en-US" sz="2000" dirty="0" smtClean="0"/>
          </a:p>
          <a:p>
            <a:pPr marL="0" indent="0">
              <a:buNone/>
            </a:pPr>
            <a:r>
              <a:rPr lang="el-GR" sz="2000" dirty="0" smtClean="0"/>
              <a:t>Εικόνα 3: </a:t>
            </a:r>
            <a:r>
              <a:rPr lang="el-GR" sz="2000" dirty="0"/>
              <a:t>Τζον </a:t>
            </a:r>
            <a:r>
              <a:rPr lang="el-GR" sz="2000" dirty="0" err="1"/>
              <a:t>Σκάλι</a:t>
            </a:r>
            <a:r>
              <a:rPr lang="el-GR" sz="2000" dirty="0"/>
              <a:t> (</a:t>
            </a:r>
            <a:r>
              <a:rPr lang="el-GR" sz="2000" dirty="0" err="1"/>
              <a:t>John</a:t>
            </a:r>
            <a:r>
              <a:rPr lang="el-GR" sz="2000" dirty="0"/>
              <a:t> </a:t>
            </a:r>
            <a:r>
              <a:rPr lang="el-GR" sz="2000" dirty="0" err="1" smtClean="0"/>
              <a:t>Sculley</a:t>
            </a:r>
            <a:r>
              <a:rPr lang="en-US" sz="2000" dirty="0" smtClean="0"/>
              <a:t>), copyrighted, </a:t>
            </a:r>
            <a:r>
              <a:rPr lang="en-US" sz="2000" dirty="0" smtClean="0">
                <a:hlinkClick r:id="rId5"/>
              </a:rPr>
              <a:t>http</a:t>
            </a:r>
            <a:r>
              <a:rPr lang="en-US" sz="2000" dirty="0">
                <a:hlinkClick r:id="rId5"/>
              </a:rPr>
              <a:t>://</a:t>
            </a:r>
            <a:r>
              <a:rPr lang="en-US" sz="2000" dirty="0" smtClean="0">
                <a:hlinkClick r:id="rId5"/>
              </a:rPr>
              <a:t>www.macobserver.com/tmo/article/john_sculley_the_full_transcript_part1</a:t>
            </a:r>
            <a:endParaRPr lang="en-US" sz="2000" dirty="0" smtClean="0"/>
          </a:p>
          <a:p>
            <a:pPr marL="0" indent="0">
              <a:buNone/>
            </a:pPr>
            <a:r>
              <a:rPr lang="el-GR" sz="2000" dirty="0"/>
              <a:t>Εικόνα 4: </a:t>
            </a:r>
            <a:r>
              <a:rPr lang="en-US" sz="2000" dirty="0"/>
              <a:t>Marianne McDonald, CC BY-SA 4.0, </a:t>
            </a:r>
            <a:r>
              <a:rPr lang="en-US" sz="2000" dirty="0">
                <a:hlinkClick r:id="rId6"/>
              </a:rPr>
              <a:t>https://en.wikipedia.org/wiki/Marianne_McDonald</a:t>
            </a:r>
            <a:r>
              <a:rPr lang="en-US" sz="2000" dirty="0"/>
              <a:t> </a:t>
            </a:r>
          </a:p>
          <a:p>
            <a:pPr marL="0" indent="0">
              <a:buNone/>
            </a:pPr>
            <a:r>
              <a:rPr lang="el-GR" sz="2000" dirty="0"/>
              <a:t>Εικόνα 5: </a:t>
            </a:r>
            <a:r>
              <a:rPr lang="en-US" sz="2000" dirty="0"/>
              <a:t>David W. Packard, copyrighted, </a:t>
            </a:r>
            <a:r>
              <a:rPr lang="en-US" sz="2000" dirty="0">
                <a:hlinkClick r:id="rId7"/>
              </a:rPr>
              <a:t>http://www.edisontechcenter.org/DavidPackard.html</a:t>
            </a:r>
            <a:r>
              <a:rPr lang="en-US" sz="2000" dirty="0"/>
              <a:t>   </a:t>
            </a:r>
          </a:p>
          <a:p>
            <a:pPr marL="0" indent="0">
              <a:buNone/>
            </a:pPr>
            <a:r>
              <a:rPr lang="en-US" sz="2000" dirty="0" smtClean="0"/>
              <a:t> </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274638"/>
            <a:ext cx="8928992" cy="1143000"/>
          </a:xfrm>
        </p:spPr>
        <p:txBody>
          <a:bodyPr>
            <a:noAutofit/>
          </a:bodyPr>
          <a:lstStyle/>
          <a:p>
            <a:r>
              <a:rPr lang="el-GR" dirty="0"/>
              <a:t>Σημείωμα Χρήσης Έργων Τρίτων</a:t>
            </a:r>
            <a:r>
              <a:rPr lang="en-US" dirty="0"/>
              <a:t> </a:t>
            </a:r>
            <a:r>
              <a:rPr lang="en-US" dirty="0" smtClean="0"/>
              <a:t>(2/4)</a:t>
            </a:r>
            <a:endParaRPr lang="el-GR" dirty="0"/>
          </a:p>
        </p:txBody>
      </p:sp>
      <p:sp>
        <p:nvSpPr>
          <p:cNvPr id="3" name="Θέση περιεχομένου 2"/>
          <p:cNvSpPr>
            <a:spLocks noGrp="1"/>
          </p:cNvSpPr>
          <p:nvPr>
            <p:ph idx="1"/>
          </p:nvPr>
        </p:nvSpPr>
        <p:spPr/>
        <p:txBody>
          <a:bodyPr vert="horz" lIns="91440" tIns="45720" rIns="91440" bIns="45720" rtlCol="0">
            <a:noAutofit/>
          </a:bodyPr>
          <a:lstStyle/>
          <a:p>
            <a:pPr marL="0" indent="0">
              <a:buNone/>
            </a:pPr>
            <a:r>
              <a:rPr lang="el-GR" sz="2000" dirty="0" smtClean="0"/>
              <a:t>Εικόνα </a:t>
            </a:r>
            <a:r>
              <a:rPr lang="el-GR" sz="2000" dirty="0"/>
              <a:t>6:</a:t>
            </a:r>
            <a:r>
              <a:rPr lang="en-US" sz="2000" dirty="0"/>
              <a:t> </a:t>
            </a:r>
            <a:r>
              <a:rPr lang="el-GR" sz="2000" dirty="0"/>
              <a:t>Ίβυκος</a:t>
            </a:r>
            <a:r>
              <a:rPr lang="en-US" sz="2000" dirty="0"/>
              <a:t>, Copyright© 2009. TLG® is a registered trademark of </a:t>
            </a:r>
            <a:r>
              <a:rPr lang="en-US" sz="2000" dirty="0" smtClean="0"/>
              <a:t>the University </a:t>
            </a:r>
            <a:r>
              <a:rPr lang="en-US" sz="2000" dirty="0"/>
              <a:t>of California. All rights reserved, </a:t>
            </a:r>
            <a:r>
              <a:rPr lang="en-US" sz="2000" dirty="0">
                <a:hlinkClick r:id="rId2"/>
              </a:rPr>
              <a:t>https://</a:t>
            </a:r>
            <a:r>
              <a:rPr lang="en-US" sz="2000" dirty="0" smtClean="0">
                <a:hlinkClick r:id="rId2"/>
              </a:rPr>
              <a:t>www.tlg.uci.edu/about/ibycus.php</a:t>
            </a:r>
            <a:r>
              <a:rPr lang="en-US" sz="2000" dirty="0" smtClean="0"/>
              <a:t> </a:t>
            </a:r>
            <a:endParaRPr lang="en-US" sz="2000" dirty="0"/>
          </a:p>
          <a:p>
            <a:pPr marL="0" indent="0">
              <a:buNone/>
            </a:pPr>
            <a:r>
              <a:rPr lang="el-GR" sz="2000" dirty="0" smtClean="0"/>
              <a:t>Εικόνα </a:t>
            </a:r>
            <a:r>
              <a:rPr lang="el-GR" sz="2000" dirty="0"/>
              <a:t>7:</a:t>
            </a:r>
            <a:r>
              <a:rPr lang="en-US" sz="2000" dirty="0"/>
              <a:t> </a:t>
            </a:r>
            <a:r>
              <a:rPr lang="el-GR" sz="2000" dirty="0" smtClean="0"/>
              <a:t>Ολοκλήρωμα</a:t>
            </a:r>
            <a:r>
              <a:rPr lang="en-US" sz="2000" dirty="0"/>
              <a:t>, </a:t>
            </a:r>
            <a:r>
              <a:rPr lang="en-US" sz="2000" dirty="0">
                <a:hlinkClick r:id="rId3"/>
              </a:rPr>
              <a:t>http://</a:t>
            </a:r>
            <a:r>
              <a:rPr lang="en-US" sz="2000" dirty="0" smtClean="0">
                <a:hlinkClick r:id="rId3"/>
              </a:rPr>
              <a:t>minireference.com/calculus/integrals</a:t>
            </a:r>
            <a:r>
              <a:rPr lang="en-US" sz="2000" dirty="0" smtClean="0"/>
              <a:t> </a:t>
            </a:r>
            <a:endParaRPr lang="en-US" sz="2000" dirty="0"/>
          </a:p>
          <a:p>
            <a:pPr marL="0" indent="0">
              <a:buNone/>
            </a:pPr>
            <a:r>
              <a:rPr lang="el-GR" sz="2000" dirty="0" smtClean="0"/>
              <a:t>Εικόνα </a:t>
            </a:r>
            <a:r>
              <a:rPr lang="el-GR" sz="2000" dirty="0"/>
              <a:t>8: </a:t>
            </a:r>
            <a:r>
              <a:rPr lang="en-US" sz="2000" dirty="0"/>
              <a:t>Apple Newton </a:t>
            </a:r>
            <a:r>
              <a:rPr lang="el-GR" sz="2000" dirty="0"/>
              <a:t>και </a:t>
            </a:r>
            <a:r>
              <a:rPr lang="en-US" sz="2000" dirty="0"/>
              <a:t>iPhone, CC BY 2.0, </a:t>
            </a:r>
            <a:r>
              <a:rPr lang="en-US" sz="2000" dirty="0">
                <a:hlinkClick r:id="rId4"/>
              </a:rPr>
              <a:t>https://</a:t>
            </a:r>
            <a:r>
              <a:rPr lang="en-US" sz="2000" dirty="0" smtClean="0">
                <a:hlinkClick r:id="rId4"/>
              </a:rPr>
              <a:t>en.wikipedia.org/wiki/Apple_Newton</a:t>
            </a:r>
            <a:r>
              <a:rPr lang="en-US" sz="2000" dirty="0" smtClean="0"/>
              <a:t> </a:t>
            </a:r>
            <a:endParaRPr lang="el-GR" sz="2000" dirty="0" smtClean="0"/>
          </a:p>
          <a:p>
            <a:pPr marL="0" indent="0">
              <a:buNone/>
            </a:pPr>
            <a:r>
              <a:rPr lang="el-GR" sz="2000" dirty="0"/>
              <a:t>Εικόνα 9: Προφορική και ένρινη άρθρωση</a:t>
            </a:r>
            <a:r>
              <a:rPr lang="en-US" sz="2000" dirty="0"/>
              <a:t>, copyrighted, </a:t>
            </a:r>
            <a:r>
              <a:rPr lang="en-GB" sz="2000" dirty="0">
                <a:hlinkClick r:id="rId5"/>
              </a:rPr>
              <a:t>http://englishphonology.wikispaces.com/Manner+of+articulation</a:t>
            </a:r>
            <a:r>
              <a:rPr lang="en-GB" sz="2000" dirty="0"/>
              <a:t> </a:t>
            </a:r>
            <a:endParaRPr lang="el-GR" sz="2000" dirty="0"/>
          </a:p>
          <a:p>
            <a:pPr marL="0" indent="0">
              <a:buNone/>
            </a:pPr>
            <a:r>
              <a:rPr lang="el-GR" sz="2000" dirty="0"/>
              <a:t>Εικόνα 10: Μηχανή αναζήτησης </a:t>
            </a:r>
            <a:r>
              <a:rPr lang="en-US" sz="2000" dirty="0"/>
              <a:t>Google, </a:t>
            </a:r>
            <a:r>
              <a:rPr lang="en-US" sz="2000" dirty="0">
                <a:hlinkClick r:id="rId6"/>
              </a:rPr>
              <a:t>https://www.google.gr/search?biw=1280&amp;bih=699&amp;noj=1&amp;q=MEDIZIN_JURNAL&amp;nfpr=1&amp;sa=X&amp;ved=0CBsQvgUoAWoVChMI-NPUr6mEyQIVhCsPCh3BQwiH</a:t>
            </a:r>
            <a:endParaRPr lang="en-US" sz="2000" dirty="0"/>
          </a:p>
          <a:p>
            <a:pPr marL="0" indent="0">
              <a:buNone/>
            </a:pPr>
            <a:endParaRPr lang="en-US" sz="2000" dirty="0"/>
          </a:p>
        </p:txBody>
      </p:sp>
    </p:spTree>
    <p:extLst>
      <p:ext uri="{BB962C8B-B14F-4D97-AF65-F5344CB8AC3E}">
        <p14:creationId xmlns:p14="http://schemas.microsoft.com/office/powerpoint/2010/main" val="4061632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274638"/>
            <a:ext cx="8928992" cy="1143000"/>
          </a:xfrm>
        </p:spPr>
        <p:txBody>
          <a:bodyPr>
            <a:noAutofit/>
          </a:bodyPr>
          <a:lstStyle/>
          <a:p>
            <a:r>
              <a:rPr lang="el-GR" dirty="0"/>
              <a:t>Σημείωμα Χρήσης Έργων Τρίτων</a:t>
            </a:r>
            <a:r>
              <a:rPr lang="en-US" dirty="0"/>
              <a:t> </a:t>
            </a:r>
            <a:r>
              <a:rPr lang="en-US" dirty="0" smtClean="0"/>
              <a:t>(</a:t>
            </a:r>
            <a:r>
              <a:rPr lang="el-GR" dirty="0" smtClean="0"/>
              <a:t>3</a:t>
            </a:r>
            <a:r>
              <a:rPr lang="en-US" dirty="0" smtClean="0"/>
              <a:t>/4)</a:t>
            </a:r>
            <a:endParaRPr lang="el-GR" dirty="0"/>
          </a:p>
        </p:txBody>
      </p:sp>
      <p:sp>
        <p:nvSpPr>
          <p:cNvPr id="3" name="Θέση περιεχομένου 2"/>
          <p:cNvSpPr>
            <a:spLocks noGrp="1"/>
          </p:cNvSpPr>
          <p:nvPr>
            <p:ph idx="1"/>
          </p:nvPr>
        </p:nvSpPr>
        <p:spPr/>
        <p:txBody>
          <a:bodyPr vert="horz" lIns="91440" tIns="45720" rIns="91440" bIns="45720" rtlCol="0">
            <a:noAutofit/>
          </a:bodyPr>
          <a:lstStyle/>
          <a:p>
            <a:pPr marL="0" indent="0">
              <a:buNone/>
            </a:pPr>
            <a:r>
              <a:rPr lang="el-GR" sz="2000" dirty="0" smtClean="0"/>
              <a:t>Εικόνα </a:t>
            </a:r>
            <a:r>
              <a:rPr lang="el-GR" sz="2000" dirty="0"/>
              <a:t>11:</a:t>
            </a:r>
            <a:r>
              <a:rPr lang="en-US" sz="2000" dirty="0"/>
              <a:t> </a:t>
            </a:r>
            <a:r>
              <a:rPr lang="el-GR" sz="2000" dirty="0"/>
              <a:t>Μηχανή αναζήτησης </a:t>
            </a:r>
            <a:r>
              <a:rPr lang="en-US" sz="2000" dirty="0" smtClean="0"/>
              <a:t>Google, https</a:t>
            </a:r>
            <a:r>
              <a:rPr lang="en-US" sz="2000" dirty="0"/>
              <a:t>://www.google.gr/</a:t>
            </a:r>
            <a:r>
              <a:rPr lang="en-US" sz="2000" dirty="0" err="1"/>
              <a:t>search?biw</a:t>
            </a:r>
            <a:r>
              <a:rPr lang="en-US" sz="2000" dirty="0"/>
              <a:t>=1280&amp;bih=699&amp;noj=1&amp;q=</a:t>
            </a:r>
            <a:r>
              <a:rPr lang="en-US" sz="2000" dirty="0" err="1"/>
              <a:t>harvard+homeric+hymns+heart+respiration&amp;oq</a:t>
            </a:r>
            <a:r>
              <a:rPr lang="en-US" sz="2000" dirty="0"/>
              <a:t>=</a:t>
            </a:r>
            <a:r>
              <a:rPr lang="en-US" sz="2000" dirty="0" err="1"/>
              <a:t>harvard+homeric+hymns+heart+respiration&amp;gs_l</a:t>
            </a:r>
            <a:r>
              <a:rPr lang="en-US" sz="2000" dirty="0"/>
              <a:t>=serp.3...102594.119887.0.120204.39.36.0.3.3.0.261.4016.0j20j3.23.0....0...1c.1.64.serp..</a:t>
            </a:r>
            <a:r>
              <a:rPr lang="en-US" sz="2000" dirty="0" smtClean="0"/>
              <a:t>21.18.2648.HS8-kKFBEQg </a:t>
            </a:r>
            <a:endParaRPr lang="en-US" sz="2000" dirty="0"/>
          </a:p>
          <a:p>
            <a:pPr marL="0" indent="0">
              <a:buNone/>
            </a:pPr>
            <a:r>
              <a:rPr lang="el-GR" sz="2000" dirty="0" smtClean="0"/>
              <a:t>Εικόνες 12</a:t>
            </a:r>
            <a:r>
              <a:rPr lang="en-US" sz="2000" dirty="0" smtClean="0"/>
              <a:t> &amp; 13</a:t>
            </a:r>
            <a:r>
              <a:rPr lang="el-GR" sz="2000" dirty="0" smtClean="0"/>
              <a:t>:</a:t>
            </a:r>
            <a:r>
              <a:rPr lang="en-US" sz="2000" dirty="0" smtClean="0"/>
              <a:t> </a:t>
            </a:r>
            <a:r>
              <a:rPr lang="el-GR" sz="2000" dirty="0" smtClean="0"/>
              <a:t>Γράφημα</a:t>
            </a:r>
            <a:r>
              <a:rPr lang="en-US" sz="2000" dirty="0" smtClean="0"/>
              <a:t>, copyrighted, </a:t>
            </a:r>
            <a:r>
              <a:rPr lang="en-US" sz="2000" dirty="0" smtClean="0">
                <a:hlinkClick r:id="rId2"/>
              </a:rPr>
              <a:t>http</a:t>
            </a:r>
            <a:r>
              <a:rPr lang="en-US" sz="2000" dirty="0">
                <a:hlinkClick r:id="rId2"/>
              </a:rPr>
              <a:t>://hnc.ilsp.gr/info.asp</a:t>
            </a:r>
            <a:endParaRPr lang="el-GR" sz="2000" dirty="0"/>
          </a:p>
          <a:p>
            <a:pPr marL="0" indent="0">
              <a:buNone/>
            </a:pPr>
            <a:endParaRPr lang="el-GR" sz="2000" dirty="0"/>
          </a:p>
        </p:txBody>
      </p:sp>
    </p:spTree>
    <p:extLst>
      <p:ext uri="{BB962C8B-B14F-4D97-AF65-F5344CB8AC3E}">
        <p14:creationId xmlns:p14="http://schemas.microsoft.com/office/powerpoint/2010/main" val="24219328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928992" cy="1143000"/>
          </a:xfrm>
        </p:spPr>
        <p:txBody>
          <a:bodyPr>
            <a:noAutofit/>
          </a:bodyPr>
          <a:lstStyle/>
          <a:p>
            <a:r>
              <a:rPr lang="el-GR" dirty="0"/>
              <a:t>Σημείωμα Χρήσης Έργων </a:t>
            </a:r>
            <a:r>
              <a:rPr lang="el-GR" dirty="0" smtClean="0"/>
              <a:t>Τρίτων</a:t>
            </a:r>
            <a:r>
              <a:rPr lang="en-US" dirty="0" smtClean="0"/>
              <a:t> (4/4)</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l-GR" sz="2000" dirty="0"/>
              <a:t>Πίνακας</a:t>
            </a:r>
            <a:r>
              <a:rPr lang="el-GR" sz="2000" dirty="0" smtClean="0"/>
              <a:t> 1 &amp; 2, διαφάνεια 22: Πολυτονικά Ελληνικά </a:t>
            </a:r>
            <a:r>
              <a:rPr lang="el-GR" sz="2000" dirty="0"/>
              <a:t>και σύμβολα </a:t>
            </a:r>
            <a:r>
              <a:rPr lang="el-GR" sz="2000" dirty="0" smtClean="0"/>
              <a:t>φωνηέντων </a:t>
            </a:r>
            <a:r>
              <a:rPr lang="el-GR" sz="2000" dirty="0"/>
              <a:t>&amp; Ελληνικό αλφάβητο σε </a:t>
            </a:r>
            <a:r>
              <a:rPr lang="el-GR" sz="2000" dirty="0" err="1"/>
              <a:t>beta</a:t>
            </a:r>
            <a:r>
              <a:rPr lang="el-GR" sz="2000" dirty="0"/>
              <a:t> </a:t>
            </a:r>
            <a:r>
              <a:rPr lang="el-GR" sz="2000" dirty="0" err="1" smtClean="0"/>
              <a:t>code</a:t>
            </a:r>
            <a:r>
              <a:rPr lang="el-GR" sz="2000" dirty="0" smtClean="0"/>
              <a:t>, </a:t>
            </a:r>
            <a:r>
              <a:rPr lang="en-GB" sz="2000" dirty="0"/>
              <a:t> </a:t>
            </a:r>
            <a:r>
              <a:rPr lang="en-GB" sz="2000" dirty="0">
                <a:hlinkClick r:id="rId3"/>
              </a:rPr>
              <a:t>Creative Commons Attribution-</a:t>
            </a:r>
            <a:r>
              <a:rPr lang="en-GB" sz="2000" dirty="0" err="1">
                <a:hlinkClick r:id="rId3"/>
              </a:rPr>
              <a:t>ShareAlike</a:t>
            </a:r>
            <a:r>
              <a:rPr lang="en-GB" sz="2000" dirty="0">
                <a:hlinkClick r:id="rId3"/>
              </a:rPr>
              <a:t> </a:t>
            </a:r>
            <a:r>
              <a:rPr lang="en-GB" sz="2000" dirty="0" smtClean="0">
                <a:hlinkClick r:id="rId3"/>
              </a:rPr>
              <a:t>License</a:t>
            </a:r>
            <a:r>
              <a:rPr lang="el-GR" sz="2000" dirty="0" smtClean="0"/>
              <a:t>, </a:t>
            </a:r>
            <a:r>
              <a:rPr lang="en-US" sz="2000" dirty="0" smtClean="0">
                <a:solidFill>
                  <a:srgbClr val="FF0000"/>
                </a:solidFill>
                <a:hlinkClick r:id="rId4"/>
              </a:rPr>
              <a:t>https</a:t>
            </a:r>
            <a:r>
              <a:rPr lang="en-US" sz="2000" dirty="0">
                <a:solidFill>
                  <a:srgbClr val="FF0000"/>
                </a:solidFill>
                <a:hlinkClick r:id="rId4"/>
              </a:rPr>
              <a:t>://</a:t>
            </a:r>
            <a:r>
              <a:rPr lang="en-US" sz="2000" dirty="0" smtClean="0">
                <a:solidFill>
                  <a:srgbClr val="FF0000"/>
                </a:solidFill>
                <a:hlinkClick r:id="rId4"/>
              </a:rPr>
              <a:t>en.wikipedia.org/wiki/Beta_Code</a:t>
            </a:r>
            <a:endParaRPr lang="en-US" sz="2000" dirty="0" smtClean="0">
              <a:solidFill>
                <a:srgbClr val="FF0000"/>
              </a:solidFill>
            </a:endParaRPr>
          </a:p>
        </p:txBody>
      </p:sp>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Λερναίο </a:t>
            </a:r>
            <a:r>
              <a:rPr lang="el-GR" dirty="0" smtClean="0"/>
              <a:t>(4)</a:t>
            </a:r>
            <a:endParaRPr lang="el-GR" dirty="0"/>
          </a:p>
        </p:txBody>
      </p:sp>
      <p:sp>
        <p:nvSpPr>
          <p:cNvPr id="3" name="Θέση περιεχομένου 2"/>
          <p:cNvSpPr>
            <a:spLocks noGrp="1"/>
          </p:cNvSpPr>
          <p:nvPr>
            <p:ph idx="1"/>
          </p:nvPr>
        </p:nvSpPr>
        <p:spPr/>
        <p:txBody>
          <a:bodyPr>
            <a:noAutofit/>
          </a:bodyPr>
          <a:lstStyle/>
          <a:p>
            <a:r>
              <a:rPr lang="el-GR" sz="2400" dirty="0"/>
              <a:t>Αυτές οι ιδιότητες της Ελληνικής ώθησαν το Πανεπιστήμιο </a:t>
            </a:r>
            <a:r>
              <a:rPr lang="el-GR" sz="2400" dirty="0" err="1"/>
              <a:t>Ιρβάιν</a:t>
            </a:r>
            <a:r>
              <a:rPr lang="el-GR" sz="2400" dirty="0"/>
              <a:t> της Καλιφόρνια να αναλάβει την αποθησαύριση του πλούτου της. Επικεφαλής του προγράμματος τοποθετήθηκαν η γλωσσολόγος -Ελληνίστρια- Μακ Ντόναλντ και οι καθηγητές της ηλεκτρονικής </a:t>
            </a:r>
            <a:r>
              <a:rPr lang="el-GR" sz="2400" dirty="0" err="1"/>
              <a:t>Μπρούνερ</a:t>
            </a:r>
            <a:r>
              <a:rPr lang="el-GR" sz="2400" dirty="0"/>
              <a:t> και </a:t>
            </a:r>
            <a:r>
              <a:rPr lang="el-GR" sz="2400" dirty="0" err="1"/>
              <a:t>Πάκαρντ</a:t>
            </a:r>
            <a:r>
              <a:rPr lang="el-GR" sz="2400" dirty="0"/>
              <a:t>. Στον Η/Υ "Ίβυκο" αποθησαυρίστηκαν 6 εκατομμύρια λεκτικοί τύποι της γλώσσας μας όταν η Αγγλική έχει συνολικά 490.000 λέξεις και 300.000 τεχνικούς όρους δηλαδή ως γλώσσα είναι μόλις το 1/100 της δικής μας. Στον "Ίβυκο" ταξινομήθηκαν 8.000 συγγράμματα 4.000 αρχαίων Ελλήνων και το έργο συνεχίζεται</a:t>
            </a:r>
            <a:r>
              <a:rPr lang="el-GR" sz="2400" dirty="0" smtClean="0"/>
              <a:t>.</a:t>
            </a:r>
            <a:endParaRPr lang="el-GR" sz="2400" dirty="0"/>
          </a:p>
        </p:txBody>
      </p:sp>
    </p:spTree>
    <p:extLst>
      <p:ext uri="{BB962C8B-B14F-4D97-AF65-F5344CB8AC3E}">
        <p14:creationId xmlns:p14="http://schemas.microsoft.com/office/powerpoint/2010/main" val="1409242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Λερναίο </a:t>
            </a:r>
            <a:r>
              <a:rPr lang="el-GR" dirty="0" smtClean="0"/>
              <a:t>(5)</a:t>
            </a:r>
            <a:endParaRPr lang="el-GR" dirty="0"/>
          </a:p>
        </p:txBody>
      </p:sp>
      <p:sp>
        <p:nvSpPr>
          <p:cNvPr id="3" name="Θέση περιεχομένου 2"/>
          <p:cNvSpPr>
            <a:spLocks noGrp="1"/>
          </p:cNvSpPr>
          <p:nvPr>
            <p:ph idx="1"/>
          </p:nvPr>
        </p:nvSpPr>
        <p:spPr>
          <a:xfrm>
            <a:off x="457200" y="1417638"/>
            <a:ext cx="8229600" cy="4525963"/>
          </a:xfrm>
        </p:spPr>
        <p:txBody>
          <a:bodyPr>
            <a:noAutofit/>
          </a:bodyPr>
          <a:lstStyle/>
          <a:p>
            <a:r>
              <a:rPr lang="el-GR" sz="2400" dirty="0"/>
              <a:t>Μιλώντας γι' αυτό ο καθηγητής </a:t>
            </a:r>
            <a:r>
              <a:rPr lang="el-GR" sz="2400" dirty="0" err="1"/>
              <a:t>Μπρούνερ</a:t>
            </a:r>
            <a:r>
              <a:rPr lang="el-GR" sz="2400" dirty="0"/>
              <a:t> είπε: "Σε όποιον απορεί γιατί τόσα εκατομμύρια δολάρια για την αποθησαύριση των λέξεων της Ελληνικής απαντούμε: Μα πρόκειται για τη γλώσσα των προγόνων μας. Και η επαφή μας μ' αυτούς θα βελτιώσει τον πολιτισμό μας</a:t>
            </a:r>
            <a:r>
              <a:rPr lang="el-GR" sz="2400" dirty="0" smtClean="0"/>
              <a:t>".</a:t>
            </a:r>
          </a:p>
          <a:p>
            <a:r>
              <a:rPr lang="el-GR" sz="2400" dirty="0" smtClean="0"/>
              <a:t>Οι </a:t>
            </a:r>
            <a:r>
              <a:rPr lang="el-GR" sz="2400" dirty="0"/>
              <a:t>υπεύθυνοι του προγράμματος υπολογίζουν ότι οι ελληνικοί λεκτικοί τύποι θα φθάσουν στα 90 εκατομμύρια, έναντι 9 εκατομμυρίων της λατινικής. Το ενδιαφέρον για την Ελληνική προέκυψε από τη διαπίστωση των επιστημόνων πληροφορικής και υπολογιστών ότι οι Η/Υ προχωρημένης τεχνολογίας δέχονται ως "νοηματική" γλώσσα μόνον την Ελληνική. Όλες τις άλλες γλώσσες τις χαρακτήρισαν "σημειολογικές</a:t>
            </a:r>
            <a:r>
              <a:rPr lang="el-GR" sz="2400" dirty="0" smtClean="0"/>
              <a:t>".</a:t>
            </a:r>
          </a:p>
        </p:txBody>
      </p:sp>
    </p:spTree>
    <p:extLst>
      <p:ext uri="{BB962C8B-B14F-4D97-AF65-F5344CB8AC3E}">
        <p14:creationId xmlns:p14="http://schemas.microsoft.com/office/powerpoint/2010/main" val="3216676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Λερναίο </a:t>
            </a:r>
            <a:r>
              <a:rPr lang="el-GR" dirty="0" smtClean="0"/>
              <a:t>(6)</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sz="3100" dirty="0"/>
              <a:t>"Νοηματική γλώσσα" θεωρείται η γλώσσα στην οποία το "σημαίνον" δηλαδή η λέξη και "το σημαινόμενο" δηλαδή αυτό που η λέξη εκφράζει,(πράγμα, ιδέα, κατάσταση) έχουν μεταξύ τους πρωτογενή σχέση. Ενώ "σημειολογική" είναι η γλώσσα στην οποία αυθαιρέτως ορίζεται ότι το α? "πράγμα" (σημαινόμενο) εννοείται με το α? (σημαίνον</a:t>
            </a:r>
            <a:r>
              <a:rPr lang="el-GR" sz="3100" dirty="0" smtClean="0"/>
              <a:t>).</a:t>
            </a:r>
          </a:p>
          <a:p>
            <a:r>
              <a:rPr lang="el-GR" sz="3100" dirty="0" err="1" smtClean="0"/>
              <a:t>Mε</a:t>
            </a:r>
            <a:r>
              <a:rPr lang="el-GR" sz="3100" dirty="0" smtClean="0"/>
              <a:t> </a:t>
            </a:r>
            <a:r>
              <a:rPr lang="el-GR" sz="3100" dirty="0"/>
              <a:t>άλλα λόγια, η Ελληνική γλώσσα είναι η μόνη γλώσσα της οποίας οι λέξεις έχουν "πρωτογένεια", ενώ σε όλες τις άλλες, οι λέξεις είναι συμβατικές, σημαίνουν κάτι απλά επειδή έτσι συμφωνήθηκε μεταξύ εκείνων που την χρησιμοποιούν. </a:t>
            </a:r>
            <a:r>
              <a:rPr lang="el-GR" sz="3100" dirty="0" err="1"/>
              <a:t>Π.χ</a:t>
            </a:r>
            <a:r>
              <a:rPr lang="el-GR" sz="3100" dirty="0"/>
              <a:t> στην Ελληνική, η λέξη ενθουσιασμός = εν-Θεώ, γεωμετρία = γη +μετρώ, προφητεία = προ + φάω, άνθρωπος = ο </a:t>
            </a:r>
            <a:r>
              <a:rPr lang="el-GR" sz="3100" dirty="0" err="1"/>
              <a:t>αναθρών</a:t>
            </a:r>
            <a:r>
              <a:rPr lang="el-GR" sz="3100" dirty="0"/>
              <a:t> </a:t>
            </a:r>
            <a:r>
              <a:rPr lang="el-GR" sz="3100" dirty="0" err="1"/>
              <a:t>οπωπάς</a:t>
            </a:r>
            <a:r>
              <a:rPr lang="el-GR" sz="3100" dirty="0"/>
              <a:t> (ο αρθρώνων λόγο).</a:t>
            </a:r>
          </a:p>
          <a:p>
            <a:endParaRPr lang="el-GR" dirty="0"/>
          </a:p>
          <a:p>
            <a:endParaRPr lang="el-GR" dirty="0"/>
          </a:p>
        </p:txBody>
      </p:sp>
    </p:spTree>
    <p:extLst>
      <p:ext uri="{BB962C8B-B14F-4D97-AF65-F5344CB8AC3E}">
        <p14:creationId xmlns:p14="http://schemas.microsoft.com/office/powerpoint/2010/main" val="74260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Λερναίο </a:t>
            </a:r>
            <a:r>
              <a:rPr lang="el-GR" dirty="0" smtClean="0"/>
              <a:t>(7)</a:t>
            </a:r>
            <a:endParaRPr lang="el-GR" dirty="0"/>
          </a:p>
        </p:txBody>
      </p:sp>
      <p:sp>
        <p:nvSpPr>
          <p:cNvPr id="3" name="Θέση περιεχομένου 2"/>
          <p:cNvSpPr>
            <a:spLocks noGrp="1"/>
          </p:cNvSpPr>
          <p:nvPr>
            <p:ph idx="1"/>
          </p:nvPr>
        </p:nvSpPr>
        <p:spPr/>
        <p:txBody>
          <a:bodyPr>
            <a:normAutofit/>
          </a:bodyPr>
          <a:lstStyle/>
          <a:p>
            <a:r>
              <a:rPr lang="el-GR" sz="2400" dirty="0"/>
              <a:t>Έχουμε δηλαδή αιτιώδη σχέση μεταξύ λέξεως-πράγματος, πράγμα ανύπαρκτο στις άλλες γλώσσες. Τα πιο τέλεια προγράμματα "Ίβυκος", "Γνώσις" και "</a:t>
            </a:r>
            <a:r>
              <a:rPr lang="el-GR" sz="2400" dirty="0" err="1"/>
              <a:t>Νεύτων</a:t>
            </a:r>
            <a:r>
              <a:rPr lang="el-GR" sz="2400" dirty="0"/>
              <a:t>" αναπαριστούν τους λεκτικούς τύπους της Ελληνικής σε ολοκληρώματα και σε τέλεια σχήματα παραστατικής, πράγμα που αδυνατούν να κάνουν για τις άλλες γλώσσες.</a:t>
            </a:r>
          </a:p>
          <a:p>
            <a:r>
              <a:rPr lang="el-GR" sz="2400" dirty="0"/>
              <a:t>Και  τούτο  διότι  η  Ελληνική έχει μαθηματική δομή που επιτρέπει  την  αρμονική  γεωμετρική  τους  απεικόνιση.</a:t>
            </a:r>
          </a:p>
          <a:p>
            <a:endParaRPr lang="el-GR" dirty="0"/>
          </a:p>
        </p:txBody>
      </p:sp>
    </p:spTree>
    <p:extLst>
      <p:ext uri="{BB962C8B-B14F-4D97-AF65-F5344CB8AC3E}">
        <p14:creationId xmlns:p14="http://schemas.microsoft.com/office/powerpoint/2010/main" val="14526757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2182</TotalTime>
  <Words>3612</Words>
  <Application>Microsoft Office PowerPoint</Application>
  <PresentationFormat>On-screen Show (4:3)</PresentationFormat>
  <Paragraphs>433</Paragraphs>
  <Slides>55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ＭＳ Ｐゴシック</vt:lpstr>
      <vt:lpstr>Arial</vt:lpstr>
      <vt:lpstr>Calibri</vt:lpstr>
      <vt:lpstr>Wingdings</vt:lpstr>
      <vt:lpstr>Θέμα του Office</vt:lpstr>
      <vt:lpstr>Εισαγωγή στη Γλωσσολογία</vt:lpstr>
      <vt:lpstr>Γλωσσικοί μύθοι</vt:lpstr>
      <vt:lpstr>Λερναίο (1)</vt:lpstr>
      <vt:lpstr>Λερναίο (2)</vt:lpstr>
      <vt:lpstr>Λερναίο (3)</vt:lpstr>
      <vt:lpstr>Λερναίο (4)</vt:lpstr>
      <vt:lpstr>Λερναίο (5)</vt:lpstr>
      <vt:lpstr>Λερναίο (6)</vt:lpstr>
      <vt:lpstr>Λερναίο (7)</vt:lpstr>
      <vt:lpstr>Ιστορία του κειμένου (1)</vt:lpstr>
      <vt:lpstr>Ιστορία του κειμένου (2)</vt:lpstr>
      <vt:lpstr>Ιστορία του κειμένου (3)</vt:lpstr>
      <vt:lpstr>Ανακρίβειες…(1)</vt:lpstr>
      <vt:lpstr>Αλλά…</vt:lpstr>
      <vt:lpstr>Ανακρίβειες…(2)</vt:lpstr>
      <vt:lpstr>Ανακρίβειες... (3)</vt:lpstr>
      <vt:lpstr>TLG (1)</vt:lpstr>
      <vt:lpstr>TLG (2)</vt:lpstr>
      <vt:lpstr>David W. Packard και το σύστημα «Ίβυκος» (1)</vt:lpstr>
      <vt:lpstr>David W. Packard και το σύστημα «Ίβυκος» (2)</vt:lpstr>
      <vt:lpstr>David W. Packard και το σύστημα «Ίβυκος» (3)</vt:lpstr>
      <vt:lpstr>Beta Code</vt:lpstr>
      <vt:lpstr>Στατιστικά του TLG </vt:lpstr>
      <vt:lpstr>Η νοηματική γλώσσα</vt:lpstr>
      <vt:lpstr>Οι λέξεις και τα ολοκληρώματα (1)</vt:lpstr>
      <vt:lpstr>Οι λέξεις και τα ολοκληρώματα (2)</vt:lpstr>
      <vt:lpstr>Βάσκοι ευρωβουλευτές (1)</vt:lpstr>
      <vt:lpstr>Βάσκοι ευρωβουλευτές (2)</vt:lpstr>
      <vt:lpstr>Βάσκοι ευρωβουλευτές (3)</vt:lpstr>
      <vt:lpstr>Βάσκοι ευρωβουλευτές (4)</vt:lpstr>
      <vt:lpstr>Οι εγκεφαλικοί κραδασμοί  του «ν» (1)</vt:lpstr>
      <vt:lpstr>Οι εγκεφαλικοί κραδασμοί  του «ν» (2)</vt:lpstr>
      <vt:lpstr>Οι εγκεφαλικοί κραδασμοί  του «ν» (3)</vt:lpstr>
      <vt:lpstr>Οι εγκεφαλικοί κραδασμοί  του «ν» (4)</vt:lpstr>
      <vt:lpstr>Οι εγκεφαλικοί κραδασμοί  του «ν» (5)</vt:lpstr>
      <vt:lpstr>Οι εγκεφαλικοί κραδασμοί  του «ν» (6)</vt:lpstr>
      <vt:lpstr>Λεξιλογικός Πλούτος </vt:lpstr>
      <vt:lpstr>Μερικές συγκρίσεις</vt:lpstr>
      <vt:lpstr>And the winner is…</vt:lpstr>
      <vt:lpstr>Ο νόμος του Zipf</vt:lpstr>
      <vt:lpstr>Α-μπε-μπα-μπλομ…</vt:lpstr>
      <vt:lpstr>…του κίθε μπλόμ</vt:lpstr>
      <vt:lpstr>Λεξάριθμοι (1)</vt:lpstr>
      <vt:lpstr>Λεξάριθμοι (2)</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(1/4)</vt:lpstr>
      <vt:lpstr>Σημείωμα Χρήσης Έργων Τρίτων (2/4)</vt:lpstr>
      <vt:lpstr>Σημείωμα Χρήσης Έργων Τρίτων (3/4)</vt:lpstr>
      <vt:lpstr>Σημείωμα Χρήσης Έργων Τρίτων (4/4)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271</cp:revision>
  <dcterms:created xsi:type="dcterms:W3CDTF">2012-09-06T09:03:05Z</dcterms:created>
  <dcterms:modified xsi:type="dcterms:W3CDTF">2016-02-23T14:21:01Z</dcterms:modified>
</cp:coreProperties>
</file>