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6"/>
  </p:notesMasterIdLst>
  <p:sldIdLst>
    <p:sldId id="256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5" r:id="rId14"/>
    <p:sldId id="261" r:id="rId15"/>
    <p:sldId id="311" r:id="rId16"/>
    <p:sldId id="312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280" r:id="rId29"/>
    <p:sldId id="290" r:id="rId30"/>
    <p:sldId id="295" r:id="rId31"/>
    <p:sldId id="299" r:id="rId32"/>
    <p:sldId id="292" r:id="rId33"/>
    <p:sldId id="291" r:id="rId34"/>
    <p:sldId id="294" r:id="rId3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5"/>
            <p14:sldId id="261"/>
            <p14:sldId id="311"/>
            <p14:sldId id="312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116" d="100"/>
          <a:sy n="116" d="100"/>
        </p:scale>
        <p:origin x="98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7/5/2015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82225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1561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9927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6830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98488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713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52828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46582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70919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9564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69011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17512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08829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32809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49535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73183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5795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99882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13201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2603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956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0315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1787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5811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6279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Ιστορία της Μουσικής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2</a:t>
            </a:r>
            <a:r>
              <a:rPr lang="el-GR" sz="280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Η Προκλασική Περίοδος</a:t>
            </a:r>
            <a:endParaRPr lang="en-US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Νικόλαος </a:t>
            </a:r>
            <a:r>
              <a:rPr lang="el-GR" sz="2800" dirty="0" err="1" smtClean="0"/>
              <a:t>Μαλιάρας</a:t>
            </a:r>
            <a:endParaRPr lang="el-GR" sz="2800" dirty="0" smtClean="0"/>
          </a:p>
          <a:p>
            <a:r>
              <a:rPr lang="el-GR" sz="2800" dirty="0" smtClean="0"/>
              <a:t>Φιλοσοφική Σχολή</a:t>
            </a:r>
          </a:p>
          <a:p>
            <a:r>
              <a:rPr lang="el-GR" sz="2800" dirty="0" smtClean="0"/>
              <a:t>Τμήμα Μουσικών Σπουδών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3600" dirty="0" err="1"/>
              <a:t>Empfindsamer</a:t>
            </a:r>
            <a:r>
              <a:rPr lang="en-US" altLang="el-GR" sz="3600" dirty="0"/>
              <a:t> </a:t>
            </a:r>
            <a:r>
              <a:rPr lang="en-US" altLang="el-GR" sz="3600" dirty="0" err="1"/>
              <a:t>Stil</a:t>
            </a:r>
            <a:r>
              <a:rPr lang="el-GR" altLang="el-GR" sz="3600" dirty="0"/>
              <a:t> ή </a:t>
            </a:r>
            <a:r>
              <a:rPr lang="en-US" altLang="el-GR" sz="3600" dirty="0"/>
              <a:t>Sturm und </a:t>
            </a:r>
            <a:r>
              <a:rPr lang="en-US" altLang="el-GR" sz="3600" dirty="0" err="1"/>
              <a:t>Drang</a:t>
            </a:r>
            <a:r>
              <a:rPr lang="el-GR" altLang="el-GR" sz="3600" dirty="0"/>
              <a:t> - 2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Χαρακτηριστικά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Απότομες δυναμικές μεταπτώσεις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Προτίμηση στον ελάσσονα τρόπο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Απομακρυσμένες τονικότητες</a:t>
            </a:r>
          </a:p>
          <a:p>
            <a:pPr lvl="1">
              <a:lnSpc>
                <a:spcPct val="90000"/>
              </a:lnSpc>
            </a:pPr>
            <a:r>
              <a:rPr lang="el-GR" altLang="el-GR" dirty="0" err="1"/>
              <a:t>Συγκοπές</a:t>
            </a:r>
            <a:r>
              <a:rPr lang="el-GR" altLang="el-GR" dirty="0"/>
              <a:t> και </a:t>
            </a:r>
            <a:r>
              <a:rPr lang="el-GR" altLang="el-GR" dirty="0" err="1"/>
              <a:t>αντιχρονισμοί</a:t>
            </a:r>
            <a:endParaRPr lang="el-GR" altLang="el-GR" dirty="0"/>
          </a:p>
          <a:p>
            <a:pPr lvl="1">
              <a:lnSpc>
                <a:spcPct val="90000"/>
              </a:lnSpc>
            </a:pPr>
            <a:r>
              <a:rPr lang="el-GR" altLang="el-GR" dirty="0"/>
              <a:t>Απότομα σταματήματα και απρόσμενες παύσεις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Αρμονική πυκνότητα</a:t>
            </a:r>
            <a:endParaRPr lang="en-US" altLang="el-GR" dirty="0"/>
          </a:p>
          <a:p>
            <a:pPr lvl="1">
              <a:lnSpc>
                <a:spcPct val="90000"/>
              </a:lnSpc>
            </a:pPr>
            <a:r>
              <a:rPr lang="el-GR" altLang="el-GR" dirty="0"/>
              <a:t>Προετοιμασία για το κλασικό, αλλά και ομαλή συνέχεια προς το ρομαντικό ύφος</a:t>
            </a:r>
          </a:p>
          <a:p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24542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 smtClean="0"/>
              <a:t>Δομικά και τεχνικά χαρακτηριστικά</a:t>
            </a:r>
            <a:r>
              <a:rPr lang="en-US" altLang="el-GR" dirty="0" smtClean="0"/>
              <a:t> </a:t>
            </a:r>
            <a:r>
              <a:rPr lang="el-GR" altLang="el-GR" dirty="0" smtClean="0"/>
              <a:t>του κλασικού ύφους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l-GR" sz="2400" dirty="0"/>
              <a:t>Κανονικότητα και περιοδικότητα φράσεων και περιόδων (4/</a:t>
            </a:r>
            <a:r>
              <a:rPr lang="el-GR" altLang="el-GR" sz="2400" dirty="0" err="1"/>
              <a:t>μετρα</a:t>
            </a:r>
            <a:r>
              <a:rPr lang="el-GR" altLang="el-GR" sz="2400" dirty="0"/>
              <a:t>, 8/</a:t>
            </a:r>
            <a:r>
              <a:rPr lang="el-GR" altLang="el-GR" sz="2400" dirty="0" err="1"/>
              <a:t>μετρα</a:t>
            </a:r>
            <a:r>
              <a:rPr lang="el-GR" altLang="el-GR" sz="2400" dirty="0"/>
              <a:t>)</a:t>
            </a:r>
          </a:p>
          <a:p>
            <a:pPr>
              <a:lnSpc>
                <a:spcPct val="80000"/>
              </a:lnSpc>
            </a:pPr>
            <a:r>
              <a:rPr lang="el-GR" altLang="el-GR" sz="2400" dirty="0"/>
              <a:t>Συχνές πτώσεις με μορφολογική σημασία</a:t>
            </a:r>
          </a:p>
          <a:p>
            <a:pPr>
              <a:lnSpc>
                <a:spcPct val="80000"/>
              </a:lnSpc>
            </a:pPr>
            <a:r>
              <a:rPr lang="el-GR" altLang="el-GR" sz="2400" dirty="0"/>
              <a:t>Πρωτοκαθεδρία της μελωδίας, αλλά και σχηματισμός των μελωδικών φράσεων με την αρμονία ως θεμέλιο</a:t>
            </a:r>
          </a:p>
          <a:p>
            <a:pPr>
              <a:lnSpc>
                <a:spcPct val="80000"/>
              </a:lnSpc>
            </a:pPr>
            <a:r>
              <a:rPr lang="el-GR" altLang="el-GR" sz="2400" dirty="0"/>
              <a:t>Η συνέχεια κι η ομοιογένεια δίνουν τη θέση τους στην ασυνέχεια και στις αντιθέσεις</a:t>
            </a:r>
          </a:p>
          <a:p>
            <a:pPr>
              <a:lnSpc>
                <a:spcPct val="80000"/>
              </a:lnSpc>
            </a:pPr>
            <a:r>
              <a:rPr lang="el-GR" altLang="el-GR" sz="2400" dirty="0"/>
              <a:t>Αποτέλεσμα: εγκατάλειψη του «συνεκτικού» βάσιμου</a:t>
            </a:r>
          </a:p>
          <a:p>
            <a:pPr>
              <a:lnSpc>
                <a:spcPct val="80000"/>
              </a:lnSpc>
            </a:pPr>
            <a:r>
              <a:rPr lang="el-GR" altLang="el-GR" sz="2400" dirty="0"/>
              <a:t>Επίδραση της λαϊκής </a:t>
            </a:r>
            <a:r>
              <a:rPr lang="el-GR" altLang="el-GR" sz="2400" dirty="0" smtClean="0"/>
              <a:t>μουσικής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3254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Opera </a:t>
            </a:r>
            <a:r>
              <a:rPr lang="en-US" altLang="el-GR" dirty="0" err="1"/>
              <a:t>Seria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Είδος που αντιπροσωπεύει την παλαιά τάξη πραγμάτων</a:t>
            </a:r>
          </a:p>
          <a:p>
            <a:pPr lvl="1"/>
            <a:r>
              <a:rPr lang="en-US" altLang="el-GR" dirty="0" err="1"/>
              <a:t>Belcanto</a:t>
            </a:r>
            <a:r>
              <a:rPr lang="en-US" altLang="el-GR" dirty="0"/>
              <a:t> – </a:t>
            </a:r>
            <a:r>
              <a:rPr lang="el-GR" altLang="el-GR" dirty="0"/>
              <a:t>δεξιοτεχνία του τραγουδιστή</a:t>
            </a:r>
          </a:p>
          <a:p>
            <a:pPr lvl="1"/>
            <a:r>
              <a:rPr lang="el-GR" altLang="el-GR" dirty="0"/>
              <a:t>Σχηματοποιημένοι χαρακτήρες, τύποι ανθρώπων και όχι πραγματικοί άνθρωποι</a:t>
            </a:r>
          </a:p>
          <a:p>
            <a:pPr lvl="1"/>
            <a:r>
              <a:rPr lang="el-GR" altLang="el-GR" dirty="0"/>
              <a:t>Στερεότυπος δυαδισμός </a:t>
            </a:r>
            <a:r>
              <a:rPr lang="el-GR" altLang="el-GR" dirty="0" err="1"/>
              <a:t>ρετσιτατίβου</a:t>
            </a:r>
            <a:r>
              <a:rPr lang="el-GR" altLang="el-GR" dirty="0"/>
              <a:t> αι άριας</a:t>
            </a:r>
          </a:p>
          <a:p>
            <a:pPr marL="0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377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Opera </a:t>
            </a:r>
            <a:r>
              <a:rPr lang="en-US" altLang="el-GR" dirty="0" err="1"/>
              <a:t>buffa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l-GR" sz="2800" dirty="0"/>
              <a:t>(</a:t>
            </a:r>
            <a:r>
              <a:rPr lang="en-US" altLang="el-GR" sz="2800" dirty="0" err="1"/>
              <a:t>Dramma</a:t>
            </a:r>
            <a:r>
              <a:rPr lang="en-US" altLang="el-GR" sz="2800" dirty="0"/>
              <a:t> giocoso, Commedia per </a:t>
            </a:r>
            <a:r>
              <a:rPr lang="en-US" altLang="el-GR" sz="2800" dirty="0" err="1"/>
              <a:t>musica</a:t>
            </a:r>
            <a:r>
              <a:rPr lang="en-US" altLang="el-GR" sz="2800" dirty="0"/>
              <a:t>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Το όχημα προς τη νέα εποχή και το νέο ύφος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Μουσική απλότητα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Πραγματικοί, καθημερινοί χαρακτήρες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Ομιλούμενη γλώσσα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Αποκλεισμός των </a:t>
            </a:r>
            <a:r>
              <a:rPr lang="en-US" altLang="el-GR" sz="2400" dirty="0"/>
              <a:t>castrati</a:t>
            </a:r>
          </a:p>
          <a:p>
            <a:pPr lvl="1">
              <a:lnSpc>
                <a:spcPct val="90000"/>
              </a:lnSpc>
            </a:pPr>
            <a:r>
              <a:rPr lang="en-US" altLang="el-GR" sz="2400" dirty="0"/>
              <a:t>Commedia dell’ arte </a:t>
            </a:r>
            <a:r>
              <a:rPr lang="el-GR" altLang="el-GR" sz="2400" dirty="0"/>
              <a:t>και </a:t>
            </a:r>
            <a:r>
              <a:rPr lang="el-GR" altLang="el-GR" sz="2400" dirty="0" err="1"/>
              <a:t>παρώδηση</a:t>
            </a:r>
            <a:r>
              <a:rPr lang="el-GR" altLang="el-GR" sz="2400" dirty="0"/>
              <a:t> της σοβαρής όπερας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Συχνά στερεότυποι χαρακτήρες και τετριμμένα κωμικά στοιχεία (τραύλισμα, φτάρνισμα </a:t>
            </a:r>
            <a:r>
              <a:rPr lang="el-GR" altLang="el-GR" sz="2400" dirty="0" err="1"/>
              <a:t>κλπ</a:t>
            </a:r>
            <a:r>
              <a:rPr lang="el-GR" altLang="el-GR" sz="2400" dirty="0"/>
              <a:t>)</a:t>
            </a:r>
          </a:p>
          <a:p>
            <a:pPr marL="0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149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Γαλλική Όπερα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sz="2800" dirty="0"/>
              <a:t>Grand Opera (</a:t>
            </a:r>
            <a:r>
              <a:rPr lang="el-GR" altLang="el-GR" sz="2800" dirty="0"/>
              <a:t>αντίστοιχη στην </a:t>
            </a:r>
            <a:r>
              <a:rPr lang="en-US" altLang="el-GR" sz="2800" dirty="0"/>
              <a:t>opera </a:t>
            </a:r>
            <a:r>
              <a:rPr lang="en-US" altLang="el-GR" sz="2800" dirty="0" err="1"/>
              <a:t>seria</a:t>
            </a:r>
            <a:r>
              <a:rPr lang="en-US" altLang="el-GR" sz="2800" dirty="0"/>
              <a:t>)</a:t>
            </a:r>
          </a:p>
          <a:p>
            <a:pPr lvl="1"/>
            <a:r>
              <a:rPr lang="el-GR" altLang="el-GR" sz="2400" dirty="0"/>
              <a:t>Επίσημη, υπερβολική, αφύσικη</a:t>
            </a:r>
          </a:p>
          <a:p>
            <a:pPr lvl="1"/>
            <a:r>
              <a:rPr lang="el-GR" altLang="el-GR" sz="2400" dirty="0"/>
              <a:t>Εκφράζει το απολυταρχικό καθεστώς</a:t>
            </a:r>
          </a:p>
          <a:p>
            <a:r>
              <a:rPr lang="el-GR" altLang="el-GR" sz="2800" dirty="0"/>
              <a:t>Παράσταση της </a:t>
            </a:r>
            <a:r>
              <a:rPr lang="en-US" altLang="el-GR" sz="2800" dirty="0" err="1"/>
              <a:t>Serva</a:t>
            </a:r>
            <a:r>
              <a:rPr lang="en-US" altLang="el-GR" sz="2800" dirty="0"/>
              <a:t> </a:t>
            </a:r>
            <a:r>
              <a:rPr lang="en-US" altLang="el-GR" sz="2800" dirty="0" err="1"/>
              <a:t>Padrona</a:t>
            </a:r>
            <a:r>
              <a:rPr lang="en-US" altLang="el-GR" sz="2800" dirty="0"/>
              <a:t> </a:t>
            </a:r>
            <a:r>
              <a:rPr lang="el-GR" altLang="el-GR" sz="2800" dirty="0"/>
              <a:t>το 1752 στο Παρίσι</a:t>
            </a:r>
          </a:p>
          <a:p>
            <a:pPr lvl="1"/>
            <a:r>
              <a:rPr lang="el-GR" altLang="el-GR" sz="2400" dirty="0"/>
              <a:t>Η γαλλική κοινωνία είναι ώριμη να δεχτεί το νέο μήνυμα</a:t>
            </a:r>
          </a:p>
          <a:p>
            <a:pPr lvl="1"/>
            <a:r>
              <a:rPr lang="el-GR" altLang="el-GR" sz="2400" dirty="0"/>
              <a:t>Διαμάχη των </a:t>
            </a:r>
            <a:r>
              <a:rPr lang="el-GR" altLang="el-GR" sz="2400" dirty="0" err="1"/>
              <a:t>μπουφώνων</a:t>
            </a:r>
            <a:endParaRPr lang="el-GR" altLang="el-GR" sz="2400" dirty="0"/>
          </a:p>
          <a:p>
            <a:r>
              <a:rPr lang="en-US" altLang="el-GR" sz="2800" dirty="0"/>
              <a:t>Rameau vs Rousseau </a:t>
            </a:r>
            <a:r>
              <a:rPr lang="el-GR" altLang="el-GR" sz="2800" i="1" dirty="0"/>
              <a:t>(</a:t>
            </a:r>
            <a:r>
              <a:rPr lang="en-US" altLang="el-GR" sz="2800" i="1" dirty="0"/>
              <a:t>le </a:t>
            </a:r>
            <a:r>
              <a:rPr lang="en-US" altLang="el-GR" sz="2800" i="1" dirty="0" err="1"/>
              <a:t>devin</a:t>
            </a:r>
            <a:r>
              <a:rPr lang="en-US" altLang="el-GR" sz="2800" i="1" dirty="0"/>
              <a:t> de village)</a:t>
            </a:r>
          </a:p>
          <a:p>
            <a:r>
              <a:rPr lang="en-US" altLang="el-GR" sz="2800" i="1" dirty="0"/>
              <a:t>Opera </a:t>
            </a:r>
            <a:r>
              <a:rPr lang="en-US" altLang="el-GR" sz="2800" i="1" dirty="0" err="1"/>
              <a:t>comique</a:t>
            </a:r>
            <a:endParaRPr lang="el-GR" altLang="el-GR" sz="2800" i="1" dirty="0"/>
          </a:p>
          <a:p>
            <a:pPr marL="0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949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μεταρρύθμιση του </a:t>
            </a:r>
            <a:r>
              <a:rPr lang="en-US" altLang="el-GR" dirty="0"/>
              <a:t>Gluck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l-GR" altLang="el-GR" dirty="0"/>
              <a:t>Προσπάθεια να δοθεί στην </a:t>
            </a:r>
            <a:r>
              <a:rPr lang="en-US" altLang="el-GR" dirty="0"/>
              <a:t>opera </a:t>
            </a:r>
            <a:r>
              <a:rPr lang="en-US" altLang="el-GR" dirty="0" err="1"/>
              <a:t>seria</a:t>
            </a:r>
            <a:r>
              <a:rPr lang="en-US" altLang="el-GR" dirty="0"/>
              <a:t> </a:t>
            </a:r>
            <a:r>
              <a:rPr lang="el-GR" altLang="el-GR" dirty="0"/>
              <a:t>μια μεγαλύτερη φυσικότητα – κατά της τυποποίησης</a:t>
            </a:r>
            <a:r>
              <a:rPr lang="en-US" altLang="el-GR" dirty="0"/>
              <a:t> </a:t>
            </a:r>
            <a:r>
              <a:rPr lang="el-GR" altLang="el-GR" dirty="0"/>
              <a:t>(μετά το 1770)</a:t>
            </a:r>
            <a:endParaRPr lang="en-US" altLang="el-GR" dirty="0"/>
          </a:p>
          <a:p>
            <a:pPr>
              <a:lnSpc>
                <a:spcPct val="80000"/>
              </a:lnSpc>
            </a:pPr>
            <a:r>
              <a:rPr lang="el-GR" altLang="el-GR" dirty="0"/>
              <a:t>Φυσικοί χαρακτήρες και συναισθήματα στην </a:t>
            </a:r>
            <a:r>
              <a:rPr lang="en-US" altLang="el-GR" dirty="0" err="1"/>
              <a:t>seria</a:t>
            </a: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dirty="0"/>
              <a:t>Παρίσι – </a:t>
            </a:r>
            <a:r>
              <a:rPr lang="en-US" altLang="el-GR" dirty="0" err="1"/>
              <a:t>Calzabighi</a:t>
            </a:r>
            <a:endParaRPr lang="en-US" altLang="el-GR" dirty="0"/>
          </a:p>
          <a:p>
            <a:pPr>
              <a:lnSpc>
                <a:spcPct val="80000"/>
              </a:lnSpc>
            </a:pPr>
            <a:r>
              <a:rPr lang="el-GR" altLang="el-GR" dirty="0"/>
              <a:t>Μεγάλη χρήση του </a:t>
            </a:r>
            <a:r>
              <a:rPr lang="en-US" altLang="el-GR" dirty="0"/>
              <a:t>recitativo </a:t>
            </a:r>
            <a:r>
              <a:rPr lang="en-US" altLang="el-GR" dirty="0" err="1"/>
              <a:t>accompagnato</a:t>
            </a:r>
            <a:r>
              <a:rPr lang="en-US" altLang="el-GR" dirty="0"/>
              <a:t> </a:t>
            </a:r>
            <a:r>
              <a:rPr lang="el-GR" altLang="el-GR" dirty="0"/>
              <a:t>ή </a:t>
            </a:r>
            <a:r>
              <a:rPr lang="en-US" altLang="el-GR" dirty="0" err="1"/>
              <a:t>stromentato</a:t>
            </a:r>
            <a:endParaRPr lang="en-US" altLang="el-GR" dirty="0"/>
          </a:p>
          <a:p>
            <a:pPr>
              <a:lnSpc>
                <a:spcPct val="80000"/>
              </a:lnSpc>
            </a:pPr>
            <a:r>
              <a:rPr lang="en-US" altLang="el-GR" dirty="0" err="1"/>
              <a:t>Gluckistes</a:t>
            </a:r>
            <a:r>
              <a:rPr lang="en-US" altLang="el-GR" dirty="0"/>
              <a:t> – </a:t>
            </a:r>
            <a:r>
              <a:rPr lang="en-US" altLang="el-GR" dirty="0" err="1"/>
              <a:t>Piccinistes</a:t>
            </a:r>
            <a:r>
              <a:rPr lang="en-US" altLang="el-GR" dirty="0"/>
              <a:t> (= </a:t>
            </a:r>
            <a:r>
              <a:rPr lang="en-US" altLang="el-GR" dirty="0" err="1"/>
              <a:t>belcanto</a:t>
            </a:r>
            <a:r>
              <a:rPr lang="en-US" altLang="el-GR" dirty="0"/>
              <a:t>) (1774)</a:t>
            </a: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dirty="0"/>
              <a:t>Όμως – η προσπάθεια είναι καταδικασμένη σε αποτυχία, διότι το είδος έχει παρακμάσει</a:t>
            </a:r>
            <a:endParaRPr lang="en-US" altLang="el-GR" dirty="0"/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06505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Μουσική για </a:t>
            </a:r>
            <a:r>
              <a:rPr lang="el-GR" altLang="el-GR" dirty="0" smtClean="0"/>
              <a:t>Πιάνο</a:t>
            </a:r>
            <a:r>
              <a:rPr lang="el-GR" altLang="el-GR" dirty="0" smtClean="0">
                <a:solidFill>
                  <a:schemeClr val="bg1"/>
                </a:solidFill>
              </a:rPr>
              <a:t>_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l-GR" altLang="el-GR" dirty="0"/>
              <a:t>Το πιάνο υποσκελίζει όλα τα άλλα πληκτροφόρα και γίνεται το μουσικό όργανο </a:t>
            </a:r>
            <a:r>
              <a:rPr lang="el-GR" altLang="el-GR" dirty="0" err="1"/>
              <a:t>par</a:t>
            </a:r>
            <a:r>
              <a:rPr lang="el-GR" altLang="el-GR" dirty="0"/>
              <a:t> </a:t>
            </a:r>
            <a:r>
              <a:rPr lang="el-GR" altLang="el-GR" dirty="0" err="1"/>
              <a:t>excellence</a:t>
            </a: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dirty="0" err="1"/>
              <a:t>Piano</a:t>
            </a:r>
            <a:r>
              <a:rPr lang="el-GR" altLang="el-GR" dirty="0"/>
              <a:t> e </a:t>
            </a:r>
            <a:r>
              <a:rPr lang="el-GR" altLang="el-GR" dirty="0" err="1"/>
              <a:t>forte</a:t>
            </a:r>
            <a:r>
              <a:rPr lang="el-GR" altLang="el-GR" dirty="0"/>
              <a:t> (</a:t>
            </a:r>
            <a:r>
              <a:rPr lang="el-GR" altLang="el-GR" dirty="0" err="1"/>
              <a:t>pianoforte</a:t>
            </a:r>
            <a:r>
              <a:rPr lang="el-GR" altLang="el-GR" dirty="0"/>
              <a:t>). Δυνατότητα να αυξομειώνει σταδιακά την ένταση του ήχου</a:t>
            </a:r>
          </a:p>
          <a:p>
            <a:pPr>
              <a:lnSpc>
                <a:spcPct val="80000"/>
              </a:lnSpc>
            </a:pPr>
            <a:r>
              <a:rPr lang="el-GR" altLang="el-GR" dirty="0"/>
              <a:t>Υποχώρηση της πρακτικής του </a:t>
            </a:r>
            <a:r>
              <a:rPr lang="el-GR" altLang="el-GR" dirty="0" err="1"/>
              <a:t>basso</a:t>
            </a:r>
            <a:r>
              <a:rPr lang="el-GR" altLang="el-GR" dirty="0"/>
              <a:t> </a:t>
            </a:r>
            <a:r>
              <a:rPr lang="el-GR" altLang="el-GR" dirty="0" err="1"/>
              <a:t>continuo</a:t>
            </a: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dirty="0" err="1"/>
              <a:t>Sonata</a:t>
            </a:r>
            <a:r>
              <a:rPr lang="el-GR" altLang="el-GR" dirty="0"/>
              <a:t> για πιάνο – η πιο χαρακτηριστική φόρμα του κλασικισμού</a:t>
            </a:r>
          </a:p>
          <a:p>
            <a:pPr>
              <a:lnSpc>
                <a:spcPct val="80000"/>
              </a:lnSpc>
            </a:pPr>
            <a:r>
              <a:rPr lang="el-GR" altLang="el-GR" dirty="0" err="1"/>
              <a:t>Μονοθεματικότητα</a:t>
            </a:r>
            <a:r>
              <a:rPr lang="el-GR" altLang="el-GR" dirty="0"/>
              <a:t> – </a:t>
            </a:r>
            <a:r>
              <a:rPr lang="el-GR" altLang="el-GR" dirty="0" err="1"/>
              <a:t>διθεματικότητα</a:t>
            </a: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dirty="0" err="1"/>
              <a:t>Alberti</a:t>
            </a:r>
            <a:r>
              <a:rPr lang="el-GR" altLang="el-GR" dirty="0"/>
              <a:t>, </a:t>
            </a:r>
            <a:r>
              <a:rPr lang="el-GR" altLang="el-GR" dirty="0" err="1"/>
              <a:t>Galuppi</a:t>
            </a: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dirty="0" err="1"/>
              <a:t>C.P.E</a:t>
            </a:r>
            <a:r>
              <a:rPr lang="el-GR" altLang="el-GR" dirty="0"/>
              <a:t>. </a:t>
            </a:r>
            <a:r>
              <a:rPr lang="el-GR" altLang="el-GR" dirty="0" err="1"/>
              <a:t>Bach</a:t>
            </a:r>
            <a:endParaRPr lang="el-GR" altLang="el-GR" dirty="0"/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09608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Μουσική Δωματίου - Σονάτα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dirty="0"/>
              <a:t>Σονάτα για πιάνο και…</a:t>
            </a:r>
          </a:p>
          <a:p>
            <a:pPr lvl="1">
              <a:lnSpc>
                <a:spcPct val="80000"/>
              </a:lnSpc>
            </a:pPr>
            <a:r>
              <a:rPr lang="el-GR" altLang="el-GR" dirty="0"/>
              <a:t>Βιολί</a:t>
            </a:r>
          </a:p>
          <a:p>
            <a:pPr lvl="1">
              <a:lnSpc>
                <a:spcPct val="80000"/>
              </a:lnSpc>
            </a:pPr>
            <a:r>
              <a:rPr lang="el-GR" altLang="el-GR" dirty="0"/>
              <a:t>Βιολοντσέλο</a:t>
            </a:r>
          </a:p>
          <a:p>
            <a:pPr lvl="1">
              <a:lnSpc>
                <a:spcPct val="80000"/>
              </a:lnSpc>
            </a:pPr>
            <a:r>
              <a:rPr lang="el-GR" altLang="el-GR" dirty="0"/>
              <a:t>Φλάουτο</a:t>
            </a:r>
          </a:p>
          <a:p>
            <a:pPr lvl="1">
              <a:lnSpc>
                <a:spcPct val="80000"/>
              </a:lnSpc>
            </a:pPr>
            <a:r>
              <a:rPr lang="el-GR" altLang="el-GR" dirty="0" err="1"/>
              <a:t>Κλπ</a:t>
            </a:r>
            <a:endParaRPr lang="el-GR" altLang="el-GR" dirty="0"/>
          </a:p>
          <a:p>
            <a:pPr lvl="1">
              <a:lnSpc>
                <a:spcPct val="80000"/>
              </a:lnSpc>
            </a:pPr>
            <a:r>
              <a:rPr lang="el-GR" altLang="el-GR" dirty="0" err="1"/>
              <a:t>Trio</a:t>
            </a:r>
            <a:r>
              <a:rPr lang="el-GR" altLang="el-GR" dirty="0"/>
              <a:t> με πιάνο</a:t>
            </a:r>
          </a:p>
        </p:txBody>
      </p:sp>
    </p:spTree>
    <p:extLst>
      <p:ext uri="{BB962C8B-B14F-4D97-AF65-F5344CB8AC3E}">
        <p14:creationId xmlns:p14="http://schemas.microsoft.com/office/powerpoint/2010/main" val="225159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Μουσική Δωματίου -Κουαρτέτο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Το είδος που ενσαρκώνει καλύτερα το κλασικό πνεύμα</a:t>
            </a:r>
          </a:p>
          <a:p>
            <a:r>
              <a:rPr lang="el-GR" altLang="el-GR" dirty="0"/>
              <a:t>Απόγονος της </a:t>
            </a:r>
            <a:r>
              <a:rPr lang="el-GR" altLang="el-GR" dirty="0" err="1"/>
              <a:t>Τριο</a:t>
            </a:r>
            <a:r>
              <a:rPr lang="el-GR" altLang="el-GR" dirty="0"/>
              <a:t>-σονάτας</a:t>
            </a:r>
          </a:p>
          <a:p>
            <a:r>
              <a:rPr lang="el-GR" altLang="el-GR" dirty="0"/>
              <a:t>Ασχολήθηκαν μ’ αυτό σοβαρά και οι τρεις κλασικοί</a:t>
            </a:r>
          </a:p>
          <a:p>
            <a:pPr lvl="1"/>
            <a:r>
              <a:rPr lang="en-US" altLang="el-GR" dirty="0"/>
              <a:t>Haydn, </a:t>
            </a:r>
            <a:r>
              <a:rPr lang="el-GR" altLang="el-GR" dirty="0"/>
              <a:t>περισσότερα από 80, </a:t>
            </a:r>
            <a:r>
              <a:rPr lang="el-GR" altLang="el-GR" dirty="0" err="1"/>
              <a:t>βλ</a:t>
            </a:r>
            <a:r>
              <a:rPr lang="en-US" altLang="el-GR" dirty="0"/>
              <a:t>. op. 33</a:t>
            </a:r>
          </a:p>
          <a:p>
            <a:pPr lvl="1"/>
            <a:endParaRPr lang="el-GR" altLang="el-GR" dirty="0"/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34122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Ορχήστρα	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Σταθεροποίηση του ορχηστικού σχήματος</a:t>
            </a:r>
          </a:p>
          <a:p>
            <a:r>
              <a:rPr lang="el-GR" altLang="el-GR" dirty="0"/>
              <a:t>Έγχορδα</a:t>
            </a:r>
          </a:p>
          <a:p>
            <a:r>
              <a:rPr lang="el-GR" altLang="el-GR" dirty="0"/>
              <a:t>Πνευστά κατά ζεύγη</a:t>
            </a:r>
          </a:p>
          <a:p>
            <a:r>
              <a:rPr lang="el-GR" altLang="el-GR" dirty="0"/>
              <a:t>Σχολή του </a:t>
            </a:r>
            <a:r>
              <a:rPr lang="en-US" altLang="el-GR" dirty="0"/>
              <a:t>Mannheim</a:t>
            </a:r>
          </a:p>
          <a:p>
            <a:pPr lvl="1"/>
            <a:r>
              <a:rPr lang="en-US" altLang="el-GR" dirty="0" err="1"/>
              <a:t>Stamitz</a:t>
            </a:r>
            <a:r>
              <a:rPr lang="el-GR" altLang="el-GR" dirty="0"/>
              <a:t> (</a:t>
            </a:r>
            <a:r>
              <a:rPr lang="en-US" altLang="el-GR" dirty="0"/>
              <a:t>x3), Richter, </a:t>
            </a:r>
            <a:r>
              <a:rPr lang="en-US" altLang="el-GR" dirty="0" err="1"/>
              <a:t>Cannabich</a:t>
            </a:r>
            <a:endParaRPr lang="en-US" altLang="el-GR" dirty="0"/>
          </a:p>
          <a:p>
            <a:pPr lvl="1"/>
            <a:r>
              <a:rPr lang="en-US" altLang="el-GR" dirty="0"/>
              <a:t>Karl Theodor</a:t>
            </a:r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23501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Διαφωτισμός και Ορθολογισμός-1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Διεργασίες που οδηγούν στην κατάρρευση του Φεουδαρχισμού – Γάλλοι φιλόσοφοι</a:t>
            </a:r>
          </a:p>
          <a:p>
            <a:r>
              <a:rPr lang="el-GR" sz="2400" dirty="0"/>
              <a:t>Αποδέσμευση από το πνεύμα της θεοκρατίας</a:t>
            </a:r>
          </a:p>
          <a:p>
            <a:r>
              <a:rPr lang="el-GR" sz="2400" dirty="0"/>
              <a:t>Απόρριψη του «Πίστευε και μη ερεύνα»</a:t>
            </a:r>
          </a:p>
          <a:p>
            <a:r>
              <a:rPr lang="el-GR" sz="2400" dirty="0"/>
              <a:t>Ο κόσμος μπορεί να εξηγηθεί καλύτερα με τη σκέψη, τη λογική, την επιστήμη, την έρευνα (</a:t>
            </a:r>
            <a:r>
              <a:rPr lang="el-GR" sz="2400" dirty="0" err="1"/>
              <a:t>Immanuel</a:t>
            </a:r>
            <a:r>
              <a:rPr lang="el-GR" sz="2400" dirty="0"/>
              <a:t> </a:t>
            </a:r>
            <a:r>
              <a:rPr lang="el-GR" sz="2400" dirty="0" err="1"/>
              <a:t>Kant</a:t>
            </a:r>
            <a:r>
              <a:rPr lang="el-GR" sz="2400" dirty="0"/>
              <a:t>)</a:t>
            </a:r>
          </a:p>
          <a:p>
            <a:r>
              <a:rPr lang="el-GR" sz="2400" dirty="0"/>
              <a:t>Και όχι με τον μύθο και την θρησκευτική πίστη</a:t>
            </a:r>
          </a:p>
        </p:txBody>
      </p:sp>
    </p:spTree>
    <p:extLst>
      <p:ext uri="{BB962C8B-B14F-4D97-AF65-F5344CB8AC3E}">
        <p14:creationId xmlns:p14="http://schemas.microsoft.com/office/powerpoint/2010/main" val="41193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Νέα είδη ορχηστρικής μουσικής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Stile </a:t>
            </a:r>
            <a:r>
              <a:rPr lang="en-US" altLang="el-GR" dirty="0" err="1"/>
              <a:t>galante</a:t>
            </a:r>
            <a:endParaRPr lang="en-US" altLang="el-GR" dirty="0"/>
          </a:p>
          <a:p>
            <a:pPr lvl="1"/>
            <a:r>
              <a:rPr lang="en-US" altLang="el-GR" dirty="0"/>
              <a:t>Divertimento</a:t>
            </a:r>
          </a:p>
          <a:p>
            <a:pPr lvl="1"/>
            <a:r>
              <a:rPr lang="en-US" altLang="el-GR" dirty="0" err="1"/>
              <a:t>Serenata</a:t>
            </a:r>
            <a:r>
              <a:rPr lang="en-US" altLang="el-GR" dirty="0"/>
              <a:t> – </a:t>
            </a:r>
            <a:r>
              <a:rPr lang="en-US" altLang="el-GR" dirty="0" err="1"/>
              <a:t>cassasion</a:t>
            </a:r>
            <a:endParaRPr lang="el-GR" altLang="el-GR" dirty="0"/>
          </a:p>
          <a:p>
            <a:pPr lvl="1"/>
            <a:r>
              <a:rPr lang="en-US" altLang="el-GR" dirty="0" err="1"/>
              <a:t>Notturno</a:t>
            </a:r>
            <a:r>
              <a:rPr lang="en-US" altLang="el-GR" dirty="0"/>
              <a:t> – </a:t>
            </a:r>
            <a:r>
              <a:rPr lang="en-US" altLang="el-GR" dirty="0" err="1"/>
              <a:t>Marsch</a:t>
            </a:r>
            <a:endParaRPr lang="en-US" altLang="el-GR" dirty="0"/>
          </a:p>
          <a:p>
            <a:pPr lvl="1"/>
            <a:r>
              <a:rPr lang="el-GR" altLang="el-GR" dirty="0"/>
              <a:t>Μουσικές για ανοικτούς χώρους</a:t>
            </a:r>
            <a:endParaRPr lang="en-US" altLang="el-GR" dirty="0"/>
          </a:p>
          <a:p>
            <a:pPr lvl="1"/>
            <a:r>
              <a:rPr lang="el-GR" altLang="el-GR" dirty="0"/>
              <a:t>Συμφωνία – ανάλαφρο είδος</a:t>
            </a:r>
          </a:p>
          <a:p>
            <a:pPr lvl="2"/>
            <a:r>
              <a:rPr lang="el-GR" altLang="el-GR" dirty="0"/>
              <a:t>Περίπου 20.000 (μεταξύ 1720-1810)</a:t>
            </a:r>
            <a:endParaRPr lang="en-US" altLang="el-GR" dirty="0"/>
          </a:p>
          <a:p>
            <a:pPr lvl="1"/>
            <a:endParaRPr lang="el-GR" altLang="el-GR" dirty="0"/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65574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Συμφωνία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800" dirty="0"/>
              <a:t>Οι ρίζες:</a:t>
            </a:r>
          </a:p>
          <a:p>
            <a:pPr lvl="1"/>
            <a:r>
              <a:rPr lang="el-GR" altLang="el-GR" sz="2400" dirty="0"/>
              <a:t>Ναπολιτάνικη εισαγωγή (τριμερής) – </a:t>
            </a:r>
            <a:r>
              <a:rPr lang="en-US" altLang="el-GR" sz="2400" dirty="0" err="1"/>
              <a:t>Sinfonia</a:t>
            </a:r>
            <a:endParaRPr lang="el-GR" altLang="el-GR" sz="2400" dirty="0"/>
          </a:p>
          <a:p>
            <a:pPr lvl="1"/>
            <a:r>
              <a:rPr lang="el-GR" altLang="el-GR" sz="2400" dirty="0"/>
              <a:t>Γαλλική εισαγωγή (τοποθετείται ενίοτε ως αργή εισαγωγή, στην αρχή του πρώτου μέρους</a:t>
            </a:r>
          </a:p>
          <a:p>
            <a:pPr lvl="1"/>
            <a:r>
              <a:rPr lang="el-GR" altLang="el-GR" sz="2400" dirty="0"/>
              <a:t>Το </a:t>
            </a:r>
            <a:r>
              <a:rPr lang="en-US" altLang="el-GR" sz="2400" dirty="0" err="1"/>
              <a:t>ripieno</a:t>
            </a:r>
            <a:r>
              <a:rPr lang="el-GR" altLang="el-GR" sz="2400" dirty="0"/>
              <a:t> του μπαρόκ κοντσέρτου</a:t>
            </a:r>
          </a:p>
          <a:p>
            <a:r>
              <a:rPr lang="el-GR" altLang="el-GR" sz="2800" dirty="0"/>
              <a:t>Εισαγωγή ενός χορευτικού μέρους (μενουέτο) στην τρίτη θέση – τετραμερής συμφωνία</a:t>
            </a:r>
          </a:p>
          <a:p>
            <a:r>
              <a:rPr lang="el-GR" altLang="el-GR" sz="2800" dirty="0"/>
              <a:t>Ωστόσο διατηρείται και η τριμερής</a:t>
            </a:r>
            <a:endParaRPr lang="en-US" altLang="el-GR" sz="2800" dirty="0"/>
          </a:p>
          <a:p>
            <a:r>
              <a:rPr lang="el-GR" altLang="el-GR" sz="2800" dirty="0"/>
              <a:t>Σχολή του </a:t>
            </a:r>
            <a:r>
              <a:rPr lang="en-US" altLang="el-GR" sz="2800" dirty="0"/>
              <a:t>Mannheim</a:t>
            </a:r>
            <a:endParaRPr lang="el-GR" altLang="el-GR" sz="2800" dirty="0"/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07248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συμφωνία της Σχολής του </a:t>
            </a:r>
            <a:r>
              <a:rPr lang="el-GR" altLang="el-GR" dirty="0" err="1"/>
              <a:t>Mannheim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Συμπυκνώνει τα χαρακτηριστικά της προκλασικής αισθητικής του </a:t>
            </a:r>
            <a:r>
              <a:rPr lang="en-US" altLang="el-GR" sz="2800" dirty="0"/>
              <a:t>Sturm und </a:t>
            </a:r>
            <a:r>
              <a:rPr lang="en-US" altLang="el-GR" sz="2800" dirty="0" err="1"/>
              <a:t>Drang</a:t>
            </a:r>
            <a:endParaRPr lang="en-US" altLang="el-GR" sz="2800" dirty="0"/>
          </a:p>
          <a:p>
            <a:pPr lvl="1"/>
            <a:r>
              <a:rPr lang="el-GR" altLang="el-GR" sz="2400" dirty="0"/>
              <a:t>Μελωδία, φραστική και ρυθμική συμμετρία</a:t>
            </a:r>
          </a:p>
          <a:p>
            <a:pPr lvl="1"/>
            <a:r>
              <a:rPr lang="el-GR" altLang="el-GR" sz="2400" dirty="0"/>
              <a:t>Μεταπτώσεις, </a:t>
            </a:r>
            <a:r>
              <a:rPr lang="el-GR" altLang="el-GR" sz="2400" dirty="0" err="1"/>
              <a:t>μοτιβικές</a:t>
            </a:r>
            <a:r>
              <a:rPr lang="el-GR" altLang="el-GR" sz="2400" dirty="0"/>
              <a:t> παραλλαγές</a:t>
            </a:r>
          </a:p>
          <a:p>
            <a:pPr lvl="1"/>
            <a:r>
              <a:rPr lang="en-US" altLang="el-GR" sz="2400" dirty="0"/>
              <a:t>Crescendo, </a:t>
            </a:r>
            <a:r>
              <a:rPr lang="en-US" altLang="el-GR" sz="2400" dirty="0" err="1"/>
              <a:t>Mannheimer</a:t>
            </a:r>
            <a:r>
              <a:rPr lang="en-US" altLang="el-GR" sz="2400" dirty="0"/>
              <a:t> </a:t>
            </a:r>
            <a:r>
              <a:rPr lang="en-US" altLang="el-GR" sz="2400" dirty="0" err="1"/>
              <a:t>Rakete</a:t>
            </a:r>
            <a:endParaRPr lang="en-US" altLang="el-GR" sz="2400" dirty="0"/>
          </a:p>
          <a:p>
            <a:pPr lvl="1"/>
            <a:r>
              <a:rPr lang="el-GR" altLang="el-GR" sz="2400" dirty="0"/>
              <a:t>Ανεξάρτητος ρόλος των πνευστών, τα κόρνα ως συνεκτικός κρίκος</a:t>
            </a:r>
          </a:p>
          <a:p>
            <a:pPr lvl="1"/>
            <a:r>
              <a:rPr lang="el-GR" altLang="el-GR" sz="2400" dirty="0"/>
              <a:t>Εισαγωγή του μενουέτου στην 3</a:t>
            </a:r>
            <a:r>
              <a:rPr lang="el-GR" altLang="el-GR" sz="2400" baseline="30000" dirty="0"/>
              <a:t>η</a:t>
            </a:r>
            <a:r>
              <a:rPr lang="el-GR" altLang="el-GR" sz="2400" dirty="0"/>
              <a:t> θέση</a:t>
            </a:r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05014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Το κοντσέρτο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Εγκατάλειψη του </a:t>
            </a:r>
            <a:r>
              <a:rPr lang="en-US" altLang="el-GR" dirty="0"/>
              <a:t>Concerto Grosso</a:t>
            </a:r>
          </a:p>
          <a:p>
            <a:r>
              <a:rPr lang="el-GR" altLang="el-GR" dirty="0"/>
              <a:t>Δεξιοτεχνικό </a:t>
            </a:r>
            <a:r>
              <a:rPr lang="en-US" altLang="el-GR" dirty="0"/>
              <a:t>solo concerto</a:t>
            </a:r>
          </a:p>
          <a:p>
            <a:pPr lvl="1"/>
            <a:r>
              <a:rPr lang="el-GR" altLang="el-GR" dirty="0"/>
              <a:t>Με χαρακτηριστικά της άριας των </a:t>
            </a:r>
            <a:r>
              <a:rPr lang="en-US" altLang="el-GR" dirty="0"/>
              <a:t>castrati</a:t>
            </a:r>
            <a:endParaRPr lang="el-GR" altLang="el-GR" dirty="0"/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13118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προκλασική περίοδος κατά τη διάρκεια της κλασικής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Η κλασική περίοδος </a:t>
            </a:r>
            <a:r>
              <a:rPr lang="en-US" altLang="el-GR" dirty="0"/>
              <a:t>(Haydn, Mozart, Beethoven)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Η κλασική ισορροπία δεν επιτυγχάνεται από άλλους συνθέτες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Η </a:t>
            </a:r>
            <a:r>
              <a:rPr lang="el-GR" altLang="el-GR" dirty="0" err="1"/>
              <a:t>προκλασικισμός</a:t>
            </a:r>
            <a:r>
              <a:rPr lang="el-GR" altLang="el-GR" dirty="0"/>
              <a:t> συνεχίζεται ουσιαστικά και εκβάλλει στον πρώιμο ρομαντισμό περί το 1790-1800.</a:t>
            </a:r>
            <a:endParaRPr lang="en-US" altLang="el-GR" dirty="0"/>
          </a:p>
          <a:p>
            <a:pPr>
              <a:lnSpc>
                <a:spcPct val="90000"/>
              </a:lnSpc>
            </a:pPr>
            <a:r>
              <a:rPr lang="en-US" altLang="el-GR" dirty="0"/>
              <a:t>Boccherini, Gluck</a:t>
            </a:r>
            <a:endParaRPr lang="el-GR" altLang="el-GR" dirty="0"/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92484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όπερα της Γαλλικής Επανάστασης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Φανταστικό και πειραματικό είδος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Εντυπωσιακά ορχηστρικά και χορωδιακά </a:t>
            </a:r>
            <a:r>
              <a:rPr lang="el-GR" altLang="el-GR" dirty="0" err="1"/>
              <a:t>εφφέ</a:t>
            </a:r>
            <a:endParaRPr lang="el-GR" altLang="el-GR" dirty="0"/>
          </a:p>
          <a:p>
            <a:pPr>
              <a:lnSpc>
                <a:spcPct val="90000"/>
              </a:lnSpc>
            </a:pPr>
            <a:r>
              <a:rPr lang="en-US" altLang="el-GR" dirty="0"/>
              <a:t>Elan terrible</a:t>
            </a:r>
            <a:r>
              <a:rPr lang="el-GR" altLang="el-GR" dirty="0"/>
              <a:t> – η αντανάκλαση της περιόδου της «Τρομοκρατίας»</a:t>
            </a:r>
          </a:p>
          <a:p>
            <a:pPr>
              <a:lnSpc>
                <a:spcPct val="90000"/>
              </a:lnSpc>
            </a:pPr>
            <a:r>
              <a:rPr lang="en-US" altLang="el-GR" dirty="0"/>
              <a:t>Le Sueur, </a:t>
            </a:r>
            <a:r>
              <a:rPr lang="en-US" altLang="el-GR" dirty="0" err="1"/>
              <a:t>Mehul</a:t>
            </a:r>
            <a:r>
              <a:rPr lang="en-US" altLang="el-GR" dirty="0"/>
              <a:t>, </a:t>
            </a:r>
            <a:r>
              <a:rPr lang="en-US" altLang="el-GR" dirty="0" err="1"/>
              <a:t>Boildieu</a:t>
            </a:r>
            <a:r>
              <a:rPr lang="en-US" altLang="el-GR" dirty="0"/>
              <a:t>, </a:t>
            </a:r>
            <a:r>
              <a:rPr lang="en-US" altLang="el-GR" dirty="0" err="1"/>
              <a:t>Gossec</a:t>
            </a:r>
            <a:r>
              <a:rPr lang="en-US" altLang="el-GR" dirty="0"/>
              <a:t>, Cherubini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Σημαντική επίδραση στον </a:t>
            </a:r>
            <a:r>
              <a:rPr lang="en-US" altLang="el-GR" dirty="0"/>
              <a:t>Beethoven</a:t>
            </a:r>
            <a:endParaRPr lang="el-GR" altLang="el-GR" dirty="0"/>
          </a:p>
          <a:p>
            <a:pPr>
              <a:lnSpc>
                <a:spcPct val="90000"/>
              </a:lnSpc>
            </a:pPr>
            <a:endParaRPr lang="el-GR" altLang="el-GR" dirty="0"/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65313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Μουσική για πιάνο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Το πιάνο ως επιβεβαίωση της κοινωνικής καταξίωσης στην ανερχόμενη αστική κοινωνία </a:t>
            </a:r>
          </a:p>
          <a:p>
            <a:r>
              <a:rPr lang="el-GR" altLang="el-GR" dirty="0" err="1"/>
              <a:t>Πιανιστικές</a:t>
            </a:r>
            <a:r>
              <a:rPr lang="el-GR" altLang="el-GR" dirty="0"/>
              <a:t> συνθέσεις για εμπορικούς λόγους</a:t>
            </a:r>
          </a:p>
          <a:p>
            <a:r>
              <a:rPr lang="en-US" altLang="el-GR" dirty="0" err="1"/>
              <a:t>Kozeluch</a:t>
            </a:r>
            <a:r>
              <a:rPr lang="en-US" altLang="el-GR" dirty="0"/>
              <a:t>, Cramer, Hummel, Field, Clementi</a:t>
            </a:r>
            <a:endParaRPr lang="el-GR" altLang="el-GR" dirty="0"/>
          </a:p>
          <a:p>
            <a:pPr>
              <a:lnSpc>
                <a:spcPct val="8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7343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Διαφωτισμός και Ορθολογισμός-2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Νέα αντίληψη της αξίας και της αυθυπαρξίας του ανθρώπου</a:t>
            </a:r>
            <a:endParaRPr lang="en-US" altLang="el-GR" sz="2400" dirty="0"/>
          </a:p>
          <a:p>
            <a:r>
              <a:rPr lang="el-GR" altLang="el-GR" sz="2400" dirty="0"/>
              <a:t>Η αξία κάθε ανθρώπου δεν εξαρτάται από την καταγωγή αλλά από τις ικανότητες και τη μόρφωση</a:t>
            </a:r>
          </a:p>
          <a:p>
            <a:r>
              <a:rPr lang="el-GR" altLang="el-GR" sz="2400" dirty="0"/>
              <a:t>Οι άνθρωποι γεννιούνται ίσοι και έχουν ίσα δικαιώματα στη ζωή, την ελευθερία, την ευτυχία</a:t>
            </a:r>
          </a:p>
        </p:txBody>
      </p:sp>
    </p:spTree>
    <p:extLst>
      <p:ext uri="{BB962C8B-B14F-4D97-AF65-F5344CB8AC3E}">
        <p14:creationId xmlns:p14="http://schemas.microsoft.com/office/powerpoint/2010/main" val="323546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/>
              <a:t>Copyright</a:t>
            </a:r>
            <a:r>
              <a:rPr lang="el-GR" sz="2000" dirty="0"/>
              <a:t> </a:t>
            </a:r>
            <a:r>
              <a:rPr lang="el-GR" sz="2000" dirty="0" err="1"/>
              <a:t>Εθνικόν</a:t>
            </a:r>
            <a:r>
              <a:rPr lang="el-GR" sz="2000" dirty="0"/>
              <a:t> και </a:t>
            </a:r>
            <a:r>
              <a:rPr lang="el-GR" sz="2000" dirty="0" err="1"/>
              <a:t>Καποδιστριακόν</a:t>
            </a:r>
            <a:r>
              <a:rPr lang="el-GR" sz="2000" dirty="0"/>
              <a:t> </a:t>
            </a:r>
            <a:r>
              <a:rPr lang="el-GR" sz="2000" dirty="0" err="1"/>
              <a:t>Πανεπιστήμιον</a:t>
            </a:r>
            <a:r>
              <a:rPr lang="el-GR" sz="2000" dirty="0"/>
              <a:t> Αθηνών, Νικόλαος </a:t>
            </a:r>
            <a:r>
              <a:rPr lang="el-GR" sz="2000" dirty="0" err="1"/>
              <a:t>Mαλιάρας</a:t>
            </a:r>
            <a:r>
              <a:rPr lang="el-GR" sz="2000" dirty="0"/>
              <a:t>, 2015. Νικόλαος </a:t>
            </a:r>
            <a:r>
              <a:rPr lang="el-GR" sz="2000" dirty="0" err="1"/>
              <a:t>Μαλιάρας</a:t>
            </a:r>
            <a:r>
              <a:rPr lang="el-GR" sz="2000" dirty="0"/>
              <a:t>. «Συνοπτική Ιστορία της Ευρωπαϊκής Μουσικής. </a:t>
            </a:r>
            <a:r>
              <a:rPr lang="el-GR" sz="2000" dirty="0" smtClean="0"/>
              <a:t>Προκλασική Περίοδος». </a:t>
            </a:r>
            <a:r>
              <a:rPr lang="el-GR" sz="2000" dirty="0"/>
              <a:t>Έκδοση: 1.0. Αθήνα 2015. Διαθέσιμο από τη δικτυακή διεύθυνση: http://opencourses.uoa.gr/courses/MUSIC100/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Τα γεγονότα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Αμερικανική Επανάσταση (1776)</a:t>
            </a:r>
          </a:p>
          <a:p>
            <a:pPr lvl="1"/>
            <a:r>
              <a:rPr lang="el-GR" altLang="el-GR" dirty="0"/>
              <a:t>Διακήρυξη των  δικαιωμάτων του Ανθρώπου</a:t>
            </a:r>
          </a:p>
          <a:p>
            <a:r>
              <a:rPr lang="el-GR" altLang="el-GR" dirty="0"/>
              <a:t>Γαλλική Επανάσταση (1789)</a:t>
            </a:r>
          </a:p>
          <a:p>
            <a:pPr lvl="1"/>
            <a:r>
              <a:rPr lang="el-GR" altLang="el-GR" dirty="0"/>
              <a:t>Ελευθερία, Ισότητα, Αδελφοσύνη</a:t>
            </a:r>
          </a:p>
          <a:p>
            <a:r>
              <a:rPr lang="el-GR" altLang="el-GR" dirty="0"/>
              <a:t>Τα γεγονότα αυτά κορυφώνουν τις διεργασίες που εκτείνονται σε ολόκληρο τον 18</a:t>
            </a:r>
            <a:r>
              <a:rPr lang="el-GR" altLang="el-GR" baseline="30000" dirty="0"/>
              <a:t>ο</a:t>
            </a:r>
            <a:r>
              <a:rPr lang="el-GR" altLang="el-GR" dirty="0"/>
              <a:t> αιώνα.</a:t>
            </a:r>
          </a:p>
        </p:txBody>
      </p:sp>
    </p:spTree>
    <p:extLst>
      <p:ext uri="{BB962C8B-B14F-4D97-AF65-F5344CB8AC3E}">
        <p14:creationId xmlns:p14="http://schemas.microsoft.com/office/powerpoint/2010/main" val="84235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Διαφωτισμός και Τέχνες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Αντί του αυλικού πολιτισμού (ανάκτορα, εκκλησία) αναδύεται ο αστικός πολιτισμός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Η τέχνη πρέπει να απευθύνεται σε όλους και να είναι κατανοητή από όλους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Επιστροφή της Τέχνης στον απλό, καθημερινό άνθρωπο</a:t>
            </a:r>
            <a:r>
              <a:rPr lang="en-US" altLang="el-GR" sz="2400" dirty="0"/>
              <a:t> </a:t>
            </a:r>
            <a:r>
              <a:rPr lang="el-GR" altLang="el-GR" sz="2400" dirty="0"/>
              <a:t>και όχι στον ευγενή με την εξεζητημένη συμπεριφορά και τις υπεροπτικές συνήθειες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Πρότυπο η κλασική αρχαιότητα, που απέπνεε την αίσθηση της ισορροπίας και του </a:t>
            </a:r>
            <a:r>
              <a:rPr lang="el-GR" altLang="el-GR" sz="2400" dirty="0" smtClean="0"/>
              <a:t>μέτρου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90269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Διαφωτισμός και Μουσική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Μουσική για τον άνθρωπο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Απλοποίηση των εκφραστικών μέσων, ώστε η μουσική να είναι προσιτή χωρίς ιδιαίτερη καλλιέργεια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Αμεσότητα της έκφρασης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Προώθηση των απλούστερων και άμεσα αντιληπτών στοιχείων της μουσικής (μελωδία, ρυθμός, κανονικές φράσεις)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Εις βάρος των πιο δυσνόητων (αρμονία, πολύπλοκες </a:t>
            </a:r>
            <a:r>
              <a:rPr lang="el-GR" altLang="el-GR" sz="2400" dirty="0" err="1"/>
              <a:t>αντιστικτικές</a:t>
            </a:r>
            <a:r>
              <a:rPr lang="el-GR" altLang="el-GR" sz="2400" dirty="0"/>
              <a:t> δομές)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Ένας συνειδητός «πρωτογονισμός»</a:t>
            </a:r>
          </a:p>
          <a:p>
            <a:pPr marL="0" indent="0"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1672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Προκλασική περίοδος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Μεταβατική φάση</a:t>
            </a:r>
          </a:p>
          <a:p>
            <a:r>
              <a:rPr lang="el-GR" altLang="el-GR" dirty="0"/>
              <a:t>Όχι ακόμη – όχι πια</a:t>
            </a:r>
          </a:p>
          <a:p>
            <a:r>
              <a:rPr lang="el-GR" altLang="el-GR" dirty="0"/>
              <a:t>Ανάδειξη της νέας αισθητικής προς δύο υφολογικές κατευθύνσεις</a:t>
            </a:r>
          </a:p>
          <a:p>
            <a:pPr lvl="1"/>
            <a:r>
              <a:rPr lang="en-US" altLang="el-GR" dirty="0"/>
              <a:t>Stile </a:t>
            </a:r>
            <a:r>
              <a:rPr lang="en-US" altLang="el-GR" dirty="0" err="1"/>
              <a:t>galante</a:t>
            </a:r>
            <a:endParaRPr lang="en-US" altLang="el-GR" dirty="0"/>
          </a:p>
          <a:p>
            <a:pPr lvl="1"/>
            <a:r>
              <a:rPr lang="en-US" altLang="el-GR" dirty="0"/>
              <a:t>Sturm und </a:t>
            </a:r>
            <a:r>
              <a:rPr lang="en-US" altLang="el-GR" dirty="0" err="1"/>
              <a:t>Drang</a:t>
            </a:r>
            <a:endParaRPr lang="el-GR" altLang="el-GR" dirty="0"/>
          </a:p>
          <a:p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84378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altLang="el-GR" dirty="0" smtClean="0"/>
              <a:t>Stile </a:t>
            </a:r>
            <a:r>
              <a:rPr lang="de-DE" altLang="el-GR" dirty="0"/>
              <a:t>galante</a:t>
            </a:r>
            <a:r>
              <a:rPr lang="el-GR" altLang="el-GR" dirty="0"/>
              <a:t> - </a:t>
            </a:r>
            <a:r>
              <a:rPr lang="en-US" altLang="el-GR" dirty="0"/>
              <a:t>Rococo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Ένας νέος τρόπος γραφής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Προσανατολίζεται προς το απλό, το εύληπτο, διατηρώντας το ανάλαφρο, χαριτωμένο και κομψό της ευγενούς κοινωνίας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Ενίοτε καταφεύγει στο ελαφρό και επιφανειακό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Προτίμηση στον μείζονα τρόπο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Πρωτοκαθεδρία της μελωδίας</a:t>
            </a:r>
          </a:p>
          <a:p>
            <a:pPr lvl="1">
              <a:lnSpc>
                <a:spcPct val="80000"/>
              </a:lnSpc>
            </a:pPr>
            <a:r>
              <a:rPr lang="en-US" altLang="el-GR" sz="2400" dirty="0"/>
              <a:t>Divertimento, Cassation, </a:t>
            </a:r>
            <a:r>
              <a:rPr lang="en-US" altLang="el-GR" sz="2400" dirty="0" err="1"/>
              <a:t>Serenata</a:t>
            </a:r>
            <a:endParaRPr lang="el-GR" altLang="el-GR" sz="2400" dirty="0"/>
          </a:p>
          <a:p>
            <a:pPr lvl="1">
              <a:lnSpc>
                <a:spcPct val="80000"/>
              </a:lnSpc>
            </a:pPr>
            <a:r>
              <a:rPr lang="el-GR" altLang="el-GR" sz="2400" dirty="0"/>
              <a:t>Εισαγωγή της Ναπολιτάνικης Όπερας</a:t>
            </a:r>
            <a:r>
              <a:rPr lang="en-US" altLang="el-GR" sz="2400" dirty="0"/>
              <a:t> (</a:t>
            </a:r>
            <a:r>
              <a:rPr lang="en-US" altLang="el-GR" sz="2400" dirty="0" err="1"/>
              <a:t>Sinfonia</a:t>
            </a:r>
            <a:r>
              <a:rPr lang="en-US" altLang="el-GR" sz="2400" dirty="0"/>
              <a:t>)</a:t>
            </a:r>
            <a:endParaRPr lang="el-GR" altLang="el-GR" sz="2400" dirty="0"/>
          </a:p>
          <a:p>
            <a:pPr lvl="1">
              <a:lnSpc>
                <a:spcPct val="80000"/>
              </a:lnSpc>
            </a:pPr>
            <a:r>
              <a:rPr lang="el-GR" altLang="el-GR" sz="2400" dirty="0"/>
              <a:t>Όπερα </a:t>
            </a:r>
            <a:r>
              <a:rPr lang="de-DE" altLang="el-GR" sz="2400" dirty="0" err="1"/>
              <a:t>buffa</a:t>
            </a:r>
            <a:endParaRPr lang="el-GR" altLang="el-GR" sz="2400" dirty="0"/>
          </a:p>
          <a:p>
            <a:pPr lvl="1">
              <a:lnSpc>
                <a:spcPct val="80000"/>
              </a:lnSpc>
            </a:pPr>
            <a:r>
              <a:rPr lang="en-US" altLang="el-GR" sz="2400" dirty="0"/>
              <a:t>Johann Christian Bach</a:t>
            </a:r>
          </a:p>
          <a:p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7553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3600" dirty="0" err="1"/>
              <a:t>Empfindsamer</a:t>
            </a:r>
            <a:r>
              <a:rPr lang="en-US" altLang="el-GR" sz="3600" dirty="0"/>
              <a:t> </a:t>
            </a:r>
            <a:r>
              <a:rPr lang="en-US" altLang="el-GR" sz="3600" dirty="0" err="1"/>
              <a:t>Stil</a:t>
            </a:r>
            <a:r>
              <a:rPr lang="el-GR" altLang="el-GR" sz="3600" dirty="0"/>
              <a:t> ή </a:t>
            </a:r>
            <a:r>
              <a:rPr lang="en-US" altLang="el-GR" sz="3600" dirty="0"/>
              <a:t>Sturm und </a:t>
            </a:r>
            <a:r>
              <a:rPr lang="en-US" altLang="el-GR" sz="3600" dirty="0" err="1"/>
              <a:t>Drang</a:t>
            </a:r>
            <a:r>
              <a:rPr lang="el-GR" altLang="el-GR" sz="3600" dirty="0"/>
              <a:t> - 1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Μουσική γεμάτη πάθος</a:t>
            </a:r>
          </a:p>
          <a:p>
            <a:r>
              <a:rPr lang="el-GR" altLang="el-GR" sz="2400" dirty="0"/>
              <a:t>Συναισθηματικό ύφος</a:t>
            </a:r>
          </a:p>
          <a:p>
            <a:r>
              <a:rPr lang="el-GR" altLang="el-GR" sz="2400" dirty="0"/>
              <a:t>Προσανατολίζεται προς τη γνησιότητα και την αλήθεια της έκφρασης – αστική τάξη</a:t>
            </a:r>
          </a:p>
          <a:p>
            <a:r>
              <a:rPr lang="el-GR" altLang="el-GR" sz="2400" dirty="0"/>
              <a:t>Εκφραστικό μέσο: κυρίως το πιάνο</a:t>
            </a:r>
          </a:p>
          <a:p>
            <a:r>
              <a:rPr lang="en-US" altLang="el-GR" sz="2400" dirty="0"/>
              <a:t>Sturm und </a:t>
            </a:r>
            <a:r>
              <a:rPr lang="en-US" altLang="el-GR" sz="2400" dirty="0" err="1"/>
              <a:t>Drang</a:t>
            </a:r>
            <a:r>
              <a:rPr lang="en-US" altLang="el-GR" sz="2400" dirty="0"/>
              <a:t>: Maximilian Klinger</a:t>
            </a:r>
          </a:p>
          <a:p>
            <a:r>
              <a:rPr lang="en-US" altLang="el-GR" sz="2400" dirty="0"/>
              <a:t>Carl Philip Emmanuel Bach</a:t>
            </a:r>
            <a:endParaRPr lang="el-GR" altLang="el-GR" sz="2400" dirty="0"/>
          </a:p>
          <a:p>
            <a:endParaRPr lang="el-GR" altLang="el-GR" sz="2400" dirty="0"/>
          </a:p>
          <a:p>
            <a:pPr marL="0" indent="0"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08194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76A96C17-DC32-4351-A8EB-50B03938B1AD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1578</TotalTime>
  <Words>1395</Words>
  <Application>Microsoft Office PowerPoint</Application>
  <PresentationFormat>Προβολή στην οθόνη (4:3)</PresentationFormat>
  <Paragraphs>257</Paragraphs>
  <Slides>33</Slides>
  <Notes>33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8" baseType="lpstr">
      <vt:lpstr>ＭＳ Ｐゴシック</vt:lpstr>
      <vt:lpstr>Arial</vt:lpstr>
      <vt:lpstr>Calibri</vt:lpstr>
      <vt:lpstr>Wingdings</vt:lpstr>
      <vt:lpstr>Θέμα του Office</vt:lpstr>
      <vt:lpstr>Ιστορία της Μουσικής</vt:lpstr>
      <vt:lpstr>Διαφωτισμός και Ορθολογισμός-1</vt:lpstr>
      <vt:lpstr>Διαφωτισμός και Ορθολογισμός-2</vt:lpstr>
      <vt:lpstr>Τα γεγονότα</vt:lpstr>
      <vt:lpstr>Διαφωτισμός και Τέχνες</vt:lpstr>
      <vt:lpstr>Διαφωτισμός και Μουσική</vt:lpstr>
      <vt:lpstr>Προκλασική περίοδος</vt:lpstr>
      <vt:lpstr>Stile galante - Rococo</vt:lpstr>
      <vt:lpstr>Empfindsamer Stil ή Sturm und Drang - 1</vt:lpstr>
      <vt:lpstr>Empfindsamer Stil ή Sturm und Drang - 2</vt:lpstr>
      <vt:lpstr>Δομικά και τεχνικά χαρακτηριστικά του κλασικού ύφους</vt:lpstr>
      <vt:lpstr>Opera Seria</vt:lpstr>
      <vt:lpstr>Opera buffa</vt:lpstr>
      <vt:lpstr>Γαλλική Όπερα</vt:lpstr>
      <vt:lpstr>Η μεταρρύθμιση του Gluck</vt:lpstr>
      <vt:lpstr>Μουσική για Πιάνο_</vt:lpstr>
      <vt:lpstr>Μουσική Δωματίου - Σονάτα</vt:lpstr>
      <vt:lpstr>Μουσική Δωματίου -Κουαρτέτο</vt:lpstr>
      <vt:lpstr>Ορχήστρα </vt:lpstr>
      <vt:lpstr>Νέα είδη ορχηστρικής μουσικής</vt:lpstr>
      <vt:lpstr>Συμφωνία</vt:lpstr>
      <vt:lpstr>Η συμφωνία της Σχολής του Mannheim</vt:lpstr>
      <vt:lpstr>Το κοντσέρτο</vt:lpstr>
      <vt:lpstr>Η προκλασική περίοδος κατά τη διάρκεια της κλασικής</vt:lpstr>
      <vt:lpstr>Η όπερα της Γαλλικής Επανάστασης</vt:lpstr>
      <vt:lpstr>Μουσική για πιάνο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Fotis</cp:lastModifiedBy>
  <cp:revision>185</cp:revision>
  <dcterms:created xsi:type="dcterms:W3CDTF">2012-09-06T09:03:05Z</dcterms:created>
  <dcterms:modified xsi:type="dcterms:W3CDTF">2015-05-07T16:46:10Z</dcterms:modified>
</cp:coreProperties>
</file>