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1" r:id="rId2"/>
    <p:sldId id="26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21" r:id="rId14"/>
    <p:sldId id="322" r:id="rId15"/>
    <p:sldId id="323" r:id="rId16"/>
    <p:sldId id="324" r:id="rId17"/>
    <p:sldId id="325" r:id="rId18"/>
    <p:sldId id="315" r:id="rId19"/>
    <p:sldId id="316" r:id="rId20"/>
    <p:sldId id="317" r:id="rId21"/>
    <p:sldId id="319" r:id="rId22"/>
    <p:sldId id="318" r:id="rId2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301"/>
            <p14:sldId id="26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21"/>
            <p14:sldId id="322"/>
            <p14:sldId id="323"/>
            <p14:sldId id="324"/>
            <p14:sldId id="325"/>
            <p14:sldId id="315"/>
            <p14:sldId id="316"/>
            <p14:sldId id="317"/>
            <p14:sldId id="319"/>
            <p14:sldId id="318"/>
          </p14:sldIdLst>
        </p14:section>
        <p14:section name="Untitled Section" id="{0F1CB131-A6BD-43D0-B8D4-1F27CEF7A05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88" d="100"/>
          <a:sy n="88" d="100"/>
        </p:scale>
        <p:origin x="11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21/1/2015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3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2885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1644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0595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3973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9837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94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31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78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58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68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38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8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8306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247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5591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44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7354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1378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200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Υλικό- Ολοκαύτωμα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Υλικό- Ολοκαύτωμα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Υλικό- Ολοκαύτωμα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Υλικό- Ολοκαύτωμα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Υλικό- Ολοκαύτωμα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Υλικό- Ολοκαύτωμα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Υλικό- Ολοκαύτωμα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ARCH24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9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risingh.com/newsDidYouKnow9.h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udentweb.cortland.edu/kelly74/Holocaust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risingh.com/newsDidYouKnow9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67544" y="2006575"/>
            <a:ext cx="8278688" cy="1470025"/>
          </a:xfrm>
        </p:spPr>
        <p:txBody>
          <a:bodyPr/>
          <a:lstStyle/>
          <a:p>
            <a:r>
              <a:rPr lang="en-US" dirty="0" smtClean="0">
                <a:solidFill>
                  <a:srgbClr val="5075BC"/>
                </a:solidFill>
              </a:rPr>
              <a:t>II</a:t>
            </a:r>
            <a:r>
              <a:rPr lang="el-GR" dirty="0" smtClean="0">
                <a:solidFill>
                  <a:srgbClr val="5075BC"/>
                </a:solidFill>
              </a:rPr>
              <a:t>2</a:t>
            </a:r>
            <a:r>
              <a:rPr lang="en-US" dirty="0" smtClean="0">
                <a:solidFill>
                  <a:srgbClr val="5075BC"/>
                </a:solidFill>
              </a:rPr>
              <a:t>9</a:t>
            </a:r>
            <a:r>
              <a:rPr lang="fr-FR" dirty="0" smtClean="0">
                <a:solidFill>
                  <a:srgbClr val="5075BC"/>
                </a:solidFill>
              </a:rPr>
              <a:t> </a:t>
            </a:r>
            <a:r>
              <a:rPr lang="el-GR" dirty="0" smtClean="0">
                <a:solidFill>
                  <a:srgbClr val="5075BC"/>
                </a:solidFill>
              </a:rPr>
              <a:t>Θεωρία της Ιστορίας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10-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>
                <a:solidFill>
                  <a:srgbClr val="5075BC"/>
                </a:solidFill>
              </a:rPr>
              <a:t>Πρόσθετο Υλικό:</a:t>
            </a:r>
            <a:r>
              <a:rPr lang="en-US" sz="2800" dirty="0">
                <a:solidFill>
                  <a:srgbClr val="5075BC"/>
                </a:solidFill>
              </a:rPr>
              <a:t> </a:t>
            </a:r>
            <a:r>
              <a:rPr lang="el-GR" sz="2800" dirty="0" smtClean="0"/>
              <a:t>Ολοκαύτωμα</a:t>
            </a:r>
            <a:endParaRPr lang="el-GR" sz="2800" dirty="0"/>
          </a:p>
          <a:p>
            <a:endParaRPr lang="en-US" sz="2800" dirty="0" smtClean="0"/>
          </a:p>
          <a:p>
            <a:r>
              <a:rPr lang="el-GR" sz="2800" dirty="0" smtClean="0"/>
              <a:t>Αντώνης Λιάκος</a:t>
            </a:r>
          </a:p>
          <a:p>
            <a:r>
              <a:rPr lang="el-GR" sz="2800" dirty="0" smtClean="0"/>
              <a:t>Φιλοσοφική Σχολή</a:t>
            </a:r>
          </a:p>
          <a:p>
            <a:r>
              <a:rPr lang="el-GR" sz="2800" dirty="0" smtClean="0"/>
              <a:t>Τμήμα Ιστορίας - Αρχαιολογίας</a:t>
            </a:r>
            <a:endParaRPr lang="en-US" sz="2800" dirty="0" smtClean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36398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2376264"/>
          </a:xfrm>
        </p:spPr>
        <p:txBody>
          <a:bodyPr>
            <a:normAutofit fontScale="85000" lnSpcReduction="20000"/>
          </a:bodyPr>
          <a:lstStyle/>
          <a:p>
            <a:pPr marL="0"/>
            <a:r>
              <a:rPr lang="el-GR" sz="2800" dirty="0"/>
              <a:t>Τώρα περισσότερο από ποτέ, Χώρες σαν το ΙΡΑΝ μεταξύ άλλων, δηλώνουν επίσημα ότι «το ολοκαύτωμα είναι ένας μύθος». ΕΙΝΑΙ ΤΩΡΑ αναγκαίο να θυμίσουμε στον κόσμο να μην ξεχάσει, ΠΟΤΕ !!!</a:t>
            </a:r>
          </a:p>
          <a:p>
            <a:pPr marL="0"/>
            <a:r>
              <a:rPr lang="el-GR" sz="2800" dirty="0"/>
              <a:t>Ο σκοπός αυτού του email είναι να καταφέρει να φτάσει σε 40.000.000 ανθρώπους σε όλο τον κόσμο και να πουν ότι το διάβασαν.</a:t>
            </a:r>
          </a:p>
          <a:p>
            <a:pPr marL="0"/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84" y="3356992"/>
            <a:ext cx="8571719" cy="2005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754251" y="2809825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2414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76673"/>
            <a:ext cx="8229600" cy="1008111"/>
          </a:xfrm>
        </p:spPr>
        <p:txBody>
          <a:bodyPr>
            <a:normAutofit fontScale="85000" lnSpcReduction="20000"/>
          </a:bodyPr>
          <a:lstStyle/>
          <a:p>
            <a:pPr marL="0">
              <a:spcBef>
                <a:spcPts val="0"/>
              </a:spcBef>
            </a:pPr>
            <a:r>
              <a:rPr lang="el-GR" sz="2800" dirty="0"/>
              <a:t>Γίνε κι εσύ ένας ακόμα κρίκος  σε αυτό «το παγκόσμιο αλυσιδωτό email» και βοήθησε να εξαπλωθεί σε όλο τον κόσμο!! Σε παρακαλώ </a:t>
            </a:r>
            <a:r>
              <a:rPr lang="el-GR" sz="2800" dirty="0" smtClean="0"/>
              <a:t>μετάφρασέ </a:t>
            </a:r>
            <a:r>
              <a:rPr lang="el-GR" sz="2800" dirty="0"/>
              <a:t>το αν είναι ανάγκη.</a:t>
            </a:r>
          </a:p>
          <a:p>
            <a:pPr marL="0"/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605" y="2420888"/>
            <a:ext cx="5497493" cy="3881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826258" y="1864556"/>
            <a:ext cx="175385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4908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Μην το </a:t>
            </a:r>
            <a:r>
              <a:rPr lang="el-GR" sz="2400" dirty="0" smtClean="0"/>
              <a:t>σβήσεις.</a:t>
            </a:r>
          </a:p>
          <a:p>
            <a:pPr marL="0" indent="0">
              <a:buNone/>
            </a:pPr>
            <a:r>
              <a:rPr lang="el-GR" sz="2400" dirty="0" smtClean="0"/>
              <a:t>Θα </a:t>
            </a:r>
            <a:r>
              <a:rPr lang="el-GR" sz="2400" dirty="0"/>
              <a:t>σου πάρει μόνο λίγα δευτερόλεπτα να το στείλεις κι εσύ σε κάποιον άλλο..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419" y="2636912"/>
            <a:ext cx="5919850" cy="3630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Θέση κειμένου 1"/>
          <p:cNvSpPr txBox="1">
            <a:spLocks/>
          </p:cNvSpPr>
          <p:nvPr/>
        </p:nvSpPr>
        <p:spPr>
          <a:xfrm>
            <a:off x="3705417" y="2080011"/>
            <a:ext cx="175385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2564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mtClean="0"/>
              <a:t>Τέλος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0391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40366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</a:t>
            </a:r>
            <a:r>
              <a:rPr lang="en-US" sz="2000" dirty="0"/>
              <a:t>1.0</a:t>
            </a:r>
            <a:r>
              <a:rPr lang="el-GR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pPr lvl="0"/>
            <a:r>
              <a:rPr lang="el-GR" sz="2000" dirty="0"/>
              <a:t>Έκδοση </a:t>
            </a:r>
            <a:r>
              <a:rPr lang="el-GR" sz="2000" dirty="0" smtClean="0"/>
              <a:t>διαθέσιμη </a:t>
            </a:r>
            <a:r>
              <a:rPr lang="el-GR" sz="2000" dirty="0"/>
              <a:t>εδώ.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http://eclass.uoa.gr/courses/ARCH</a:t>
            </a:r>
            <a:r>
              <a:rPr lang="el-GR" sz="2000" dirty="0">
                <a:solidFill>
                  <a:prstClr val="black"/>
                </a:solidFill>
                <a:hlinkClick r:id="rId3"/>
              </a:rPr>
              <a:t>240</a:t>
            </a:r>
            <a:r>
              <a:rPr lang="el-GR" sz="2000" dirty="0" smtClean="0">
                <a:solidFill>
                  <a:srgbClr val="92D050"/>
                </a:solidFill>
              </a:rPr>
              <a:t> </a:t>
            </a:r>
            <a:endParaRPr lang="el-GR" sz="2000" dirty="0">
              <a:solidFill>
                <a:srgbClr val="92D050"/>
              </a:solidFill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34589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 2014. Κώστας </a:t>
            </a:r>
            <a:r>
              <a:rPr lang="el-GR" sz="2000" dirty="0" err="1" smtClean="0"/>
              <a:t>Γαγανάκης</a:t>
            </a:r>
            <a:r>
              <a:rPr lang="el-GR" sz="2000" dirty="0"/>
              <a:t>. «Μάθημα: II29 Θεωρία της Ιστορίας. Ενότητα: Πρόσθετο Υλικό- Ολοκαύτωμα».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fr-FR" sz="2000" dirty="0">
                <a:hlinkClick r:id="rId3"/>
              </a:rPr>
              <a:t>http://</a:t>
            </a:r>
            <a:r>
              <a:rPr lang="fr-FR" sz="2000" dirty="0" smtClean="0">
                <a:hlinkClick r:id="rId3"/>
              </a:rPr>
              <a:t>opencourses.uoa.gr/courses/ARCH9</a:t>
            </a:r>
            <a:r>
              <a:rPr lang="fr-FR" sz="2000" dirty="0" smtClean="0"/>
              <a:t>  </a:t>
            </a: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824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smtClean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780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ΦΑΙΝΕΤΑΙ ΑΔΥΝΑΤΟ !!!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157" y="2096852"/>
            <a:ext cx="4179852" cy="2304256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l-GR" sz="2400" dirty="0"/>
              <a:t>Ο Στρατηγός DWIGHT D. EISENHOWER είχε δίκιο όταν διέταξε  να τραβήξουν όσα φιλμ και φωτογραφίες μπορούσαν.</a:t>
            </a:r>
          </a:p>
          <a:p>
            <a:pPr marL="0"/>
            <a:endParaRPr lang="el-GR" i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096852"/>
            <a:ext cx="3221732" cy="3816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002846" y="1526518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b="1" dirty="0" smtClean="0"/>
              <a:t>Εικόνα 1: </a:t>
            </a:r>
            <a:r>
              <a:rPr lang="en-US" sz="2000" dirty="0" smtClean="0"/>
              <a:t>Dwight </a:t>
            </a:r>
            <a:r>
              <a:rPr lang="en-US" sz="2000" dirty="0"/>
              <a:t>D. </a:t>
            </a:r>
            <a:r>
              <a:rPr lang="en-US" sz="2000" dirty="0" smtClean="0"/>
              <a:t>Eisenhower. </a:t>
            </a:r>
            <a:r>
              <a:rPr lang="de-DE" sz="2000" u="sng" dirty="0" smtClean="0">
                <a:hlinkClick r:id="rId3"/>
              </a:rPr>
              <a:t>http</a:t>
            </a:r>
            <a:r>
              <a:rPr lang="de-DE" sz="2000" u="sng" dirty="0">
                <a:hlinkClick r:id="rId3"/>
              </a:rPr>
              <a:t>://</a:t>
            </a:r>
            <a:r>
              <a:rPr lang="de-DE" sz="2000" u="sng" dirty="0" smtClean="0">
                <a:hlinkClick r:id="rId3"/>
              </a:rPr>
              <a:t>www.harisingh.com/newsDidYouKnow9.htm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2: </a:t>
            </a:r>
            <a:r>
              <a:rPr lang="el-GR" sz="2000" dirty="0" smtClean="0"/>
              <a:t>Η</a:t>
            </a:r>
            <a:r>
              <a:rPr lang="fr-FR" sz="2000" dirty="0" err="1" smtClean="0"/>
              <a:t>olocaust</a:t>
            </a:r>
            <a:r>
              <a:rPr lang="fr-FR" sz="2000" dirty="0" smtClean="0"/>
              <a:t>. 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en-US" sz="2000" u="sng" dirty="0">
                <a:hlinkClick r:id="rId3"/>
              </a:rPr>
              <a:t>://</a:t>
            </a:r>
            <a:r>
              <a:rPr lang="en-US" sz="2000" u="sng" dirty="0" smtClean="0">
                <a:hlinkClick r:id="rId3"/>
              </a:rPr>
              <a:t>www.harisingh.com/newsDidYouKnow9.htm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3: </a:t>
            </a:r>
            <a:r>
              <a:rPr lang="en-US" sz="2000" dirty="0" smtClean="0"/>
              <a:t>Emaciated Prisoners. 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en-US" sz="2000" u="sng" dirty="0">
                <a:hlinkClick r:id="rId3"/>
              </a:rPr>
              <a:t>://</a:t>
            </a:r>
            <a:r>
              <a:rPr lang="en-US" sz="2000" u="sng" dirty="0" smtClean="0">
                <a:hlinkClick r:id="rId3"/>
              </a:rPr>
              <a:t>www.harisingh.com/newsDidYouKnow9.htm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4: </a:t>
            </a:r>
            <a:r>
              <a:rPr lang="el-GR" sz="2000" dirty="0" smtClean="0"/>
              <a:t>Η</a:t>
            </a:r>
            <a:r>
              <a:rPr lang="fr-FR" sz="2000" dirty="0" err="1" smtClean="0"/>
              <a:t>olocaust</a:t>
            </a:r>
            <a:r>
              <a:rPr lang="en-US" sz="2000" dirty="0" smtClean="0"/>
              <a:t>. 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en-US" sz="2000" u="sng" dirty="0">
                <a:hlinkClick r:id="rId3"/>
              </a:rPr>
              <a:t>://</a:t>
            </a:r>
            <a:r>
              <a:rPr lang="en-US" sz="2000" u="sng" dirty="0" smtClean="0">
                <a:hlinkClick r:id="rId3"/>
              </a:rPr>
              <a:t>www.harisingh.com/newsDidYouKnow9.htm</a:t>
            </a:r>
            <a:endParaRPr lang="en-US" sz="2000" u="sng" dirty="0" smtClean="0"/>
          </a:p>
          <a:p>
            <a:pPr marL="0" indent="0">
              <a:buNone/>
            </a:pPr>
            <a:r>
              <a:rPr lang="el-GR" sz="2000" b="1" dirty="0"/>
              <a:t>Εικόνα 5:</a:t>
            </a:r>
            <a:r>
              <a:rPr lang="el-GR" sz="2000" dirty="0"/>
              <a:t> Η</a:t>
            </a:r>
            <a:r>
              <a:rPr lang="fr-FR" sz="2000" dirty="0" err="1"/>
              <a:t>olocaust</a:t>
            </a:r>
            <a:r>
              <a:rPr lang="fr-FR" sz="2000" dirty="0"/>
              <a:t>. </a:t>
            </a:r>
            <a:r>
              <a:rPr lang="en-US" sz="2000" u="sng" dirty="0">
                <a:hlinkClick r:id="rId3"/>
              </a:rPr>
              <a:t>http://www.harisingh.com/newsDidYouKnow9.htm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6:</a:t>
            </a:r>
            <a:r>
              <a:rPr lang="el-GR" sz="2000" dirty="0"/>
              <a:t>  Η</a:t>
            </a:r>
            <a:r>
              <a:rPr lang="fr-FR" sz="2000" dirty="0" err="1"/>
              <a:t>olocaust</a:t>
            </a:r>
            <a:r>
              <a:rPr lang="en-US" sz="2000" dirty="0"/>
              <a:t>. </a:t>
            </a:r>
            <a:r>
              <a:rPr lang="en-US" sz="2000" u="sng" dirty="0">
                <a:hlinkClick r:id="rId3"/>
              </a:rPr>
              <a:t>http://www.harisingh.com/newsDidYouKnow9.htm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7: </a:t>
            </a:r>
            <a:r>
              <a:rPr lang="el-GR" sz="2000" dirty="0"/>
              <a:t> Η</a:t>
            </a:r>
            <a:r>
              <a:rPr lang="fr-FR" sz="2000" dirty="0" err="1"/>
              <a:t>olocaust</a:t>
            </a:r>
            <a:r>
              <a:rPr lang="en-US" sz="2000" dirty="0"/>
              <a:t>. </a:t>
            </a:r>
            <a:r>
              <a:rPr lang="en-US" sz="2000" u="sng" dirty="0">
                <a:hlinkClick r:id="rId3"/>
              </a:rPr>
              <a:t>http://www.harisingh.com/newsDidYouKnow9.htm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8:</a:t>
            </a:r>
            <a:r>
              <a:rPr lang="el-GR" sz="2000" dirty="0"/>
              <a:t> Η</a:t>
            </a:r>
            <a:r>
              <a:rPr lang="fr-FR" sz="2000" dirty="0" err="1"/>
              <a:t>olocaust</a:t>
            </a:r>
            <a:r>
              <a:rPr lang="en-US" sz="2000" dirty="0"/>
              <a:t>. </a:t>
            </a:r>
            <a:r>
              <a:rPr lang="en-US" sz="2000" u="sng" dirty="0">
                <a:hlinkClick r:id="rId4"/>
              </a:rPr>
              <a:t>http://studentweb.cortland.edu/kelly74/Holocaust.html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480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(2/3)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 smtClean="0"/>
              <a:t>Εικόνα 9: </a:t>
            </a:r>
            <a:r>
              <a:rPr lang="el-GR" sz="2000" dirty="0"/>
              <a:t>Η</a:t>
            </a:r>
            <a:r>
              <a:rPr lang="fr-FR" sz="2000" dirty="0" err="1" smtClean="0"/>
              <a:t>olocaust</a:t>
            </a:r>
            <a:r>
              <a:rPr lang="en-US" sz="2000" dirty="0" smtClean="0"/>
              <a:t>. 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en-US" sz="2000" u="sng" dirty="0">
                <a:hlinkClick r:id="rId3"/>
              </a:rPr>
              <a:t>://www.harisingh.com/newsDidYouKnow9.htm</a:t>
            </a:r>
            <a:r>
              <a:rPr lang="el-GR" sz="2000" u="sng" dirty="0"/>
              <a:t> </a:t>
            </a:r>
            <a:endParaRPr lang="en-US" sz="2000" u="sng" dirty="0" smtClean="0"/>
          </a:p>
          <a:p>
            <a:pPr marL="0" indent="0">
              <a:buNone/>
            </a:pPr>
            <a:r>
              <a:rPr lang="el-GR" sz="2000" b="1" dirty="0" smtClean="0"/>
              <a:t>Εικόνα 10:  </a:t>
            </a:r>
            <a:r>
              <a:rPr lang="el-GR" sz="2000" dirty="0"/>
              <a:t>Η</a:t>
            </a:r>
            <a:r>
              <a:rPr lang="fr-FR" sz="2000" dirty="0" err="1" smtClean="0"/>
              <a:t>olocaust</a:t>
            </a:r>
            <a:r>
              <a:rPr lang="fr-FR" sz="2000" dirty="0" smtClean="0"/>
              <a:t>. 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en-US" sz="2000" u="sng" dirty="0">
                <a:hlinkClick r:id="rId3"/>
              </a:rPr>
              <a:t>://</a:t>
            </a:r>
            <a:r>
              <a:rPr lang="en-US" sz="2000" u="sng" dirty="0" smtClean="0">
                <a:hlinkClick r:id="rId3"/>
              </a:rPr>
              <a:t>www.harisingh.com/newsDidYouKnow9.htm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11:  </a:t>
            </a:r>
            <a:r>
              <a:rPr lang="el-GR" sz="2000" dirty="0"/>
              <a:t>Η</a:t>
            </a:r>
            <a:r>
              <a:rPr lang="fr-FR" sz="2000" dirty="0" err="1" smtClean="0"/>
              <a:t>olocaust</a:t>
            </a:r>
            <a:r>
              <a:rPr lang="fr-FR" sz="2000" dirty="0" smtClean="0"/>
              <a:t>. 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en-US" sz="2000" u="sng" dirty="0">
                <a:hlinkClick r:id="rId3"/>
              </a:rPr>
              <a:t>://</a:t>
            </a:r>
            <a:r>
              <a:rPr lang="en-US" sz="2000" u="sng" dirty="0" smtClean="0">
                <a:hlinkClick r:id="rId3"/>
              </a:rPr>
              <a:t>www.harisingh.com/newsDidYouKnow9.htm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9753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(3/3)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Πίνακες</a:t>
            </a:r>
          </a:p>
          <a:p>
            <a:pPr marL="0" indent="0">
              <a:buNone/>
            </a:pP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ΟΛΟΚΑΥΤΩΜΑ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07" y="1916832"/>
            <a:ext cx="3747804" cy="1872208"/>
          </a:xfrm>
        </p:spPr>
        <p:txBody>
          <a:bodyPr/>
          <a:lstStyle/>
          <a:p>
            <a:pPr marL="0"/>
            <a:r>
              <a:rPr lang="el-GR" sz="2400" dirty="0" smtClean="0"/>
              <a:t>Συνέβη πραγματικά όπως το είχαν σχεδιάσει οι ναζί πριν από 60 χρόνια περίπου.</a:t>
            </a:r>
          </a:p>
          <a:p>
            <a:pPr marL="0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320" y="2060848"/>
            <a:ext cx="4320480" cy="35435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5698468" y="1513681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732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4"/>
            <a:ext cx="8568952" cy="2736304"/>
          </a:xfrm>
        </p:spPr>
        <p:txBody>
          <a:bodyPr>
            <a:normAutofit fontScale="625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l-GR" sz="3800" dirty="0"/>
              <a:t>Αποτελεί ιστορικό γεγονός να θυμάστε ότι όταν ο Ανώτατος Διοικητής των Συμμαχικών Δυνάμεων, </a:t>
            </a:r>
            <a:r>
              <a:rPr lang="el-GR" sz="3800" dirty="0" err="1"/>
              <a:t>Στρ</a:t>
            </a:r>
            <a:r>
              <a:rPr lang="el-GR" sz="3800" dirty="0"/>
              <a:t>. DWIGHT D. </a:t>
            </a:r>
            <a:r>
              <a:rPr lang="el-GR" sz="3800" dirty="0" smtClean="0"/>
              <a:t>EISENHOWER, βρήκε </a:t>
            </a:r>
            <a:r>
              <a:rPr lang="el-GR" sz="3800" dirty="0"/>
              <a:t>τα θύματα από τα στρατόπεδα συγκέντρωσης, διέταξε να τραβήξουν όσες περισσότερες φωτογραφίες γινόταν, κι ανάγκασε τον γερμανικό λαό από τις γύρω πόλεις να πάει στα στρατόπεδα και να δει την </a:t>
            </a:r>
            <a:r>
              <a:rPr lang="el-GR" sz="3800" b="1" dirty="0"/>
              <a:t>ΦΡΙΚΗ</a:t>
            </a:r>
            <a:r>
              <a:rPr lang="el-GR" sz="3800" dirty="0"/>
              <a:t>, και σε κάποιες περιπτώσεις να θάψουν τους νεκρούς.</a:t>
            </a:r>
          </a:p>
          <a:p>
            <a:pPr marL="0"/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645024"/>
            <a:ext cx="5616624" cy="2731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851920" y="3119413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0359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l-GR" dirty="0"/>
              <a:t>Ο</a:t>
            </a:r>
            <a:r>
              <a:rPr lang="el-GR" dirty="0" smtClean="0"/>
              <a:t> λόγος που το έκανε αυτό;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0751" y="1772816"/>
            <a:ext cx="3822498" cy="4525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43908" y="1193074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278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32452" cy="1143000"/>
          </a:xfrm>
        </p:spPr>
        <p:txBody>
          <a:bodyPr>
            <a:noAutofit/>
          </a:bodyPr>
          <a:lstStyle/>
          <a:p>
            <a:r>
              <a:rPr lang="el-GR" sz="3200" dirty="0" smtClean="0"/>
              <a:t>“Το μόνο που χρειάζεται το «κακό» για να επιτύχει είναι οι ευπρεπείς να μείνουν αδρανείς”. </a:t>
            </a:r>
            <a:br>
              <a:rPr lang="el-GR" sz="3200" dirty="0" smtClean="0"/>
            </a:br>
            <a:r>
              <a:rPr lang="el-GR" sz="3200" dirty="0" smtClean="0"/>
              <a:t>(</a:t>
            </a:r>
            <a:r>
              <a:rPr lang="el-GR" sz="3200" dirty="0" err="1"/>
              <a:t>Ε</a:t>
            </a:r>
            <a:r>
              <a:rPr lang="el-GR" sz="3200" dirty="0" err="1" smtClean="0"/>
              <a:t>dmund</a:t>
            </a:r>
            <a:r>
              <a:rPr lang="el-GR" sz="3200" dirty="0" smtClean="0"/>
              <a:t> </a:t>
            </a:r>
            <a:r>
              <a:rPr lang="el-GR" sz="3200" dirty="0" err="1"/>
              <a:t>Β</a:t>
            </a:r>
            <a:r>
              <a:rPr lang="el-GR" sz="3200" dirty="0" err="1" smtClean="0"/>
              <a:t>urke</a:t>
            </a:r>
            <a:r>
              <a:rPr lang="el-GR" sz="3200" dirty="0" smtClean="0"/>
              <a:t>) </a:t>
            </a:r>
            <a:endParaRPr lang="el-GR" sz="32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9574" y="2420888"/>
            <a:ext cx="2952328" cy="3990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567646" y="1873721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5781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3888432" cy="3528392"/>
          </a:xfrm>
        </p:spPr>
        <p:txBody>
          <a:bodyPr>
            <a:normAutofit fontScale="77500" lnSpcReduction="20000"/>
          </a:bodyPr>
          <a:lstStyle/>
          <a:p>
            <a:pPr marL="0">
              <a:spcBef>
                <a:spcPts val="0"/>
              </a:spcBef>
            </a:pPr>
            <a:r>
              <a:rPr lang="el-GR" sz="3100" dirty="0"/>
              <a:t>Πρόσφατα «ΤΟ ΗΝΩΜΕΝΟ ΒΑΣΙΛΕΙΟ» αφαίρεσε «το ολοκαύτωμα» από την διδακτέα ύλη των Βρετανικών </a:t>
            </a:r>
            <a:r>
              <a:rPr lang="el-GR" sz="3100" dirty="0" smtClean="0"/>
              <a:t>σχολείων, </a:t>
            </a:r>
            <a:r>
              <a:rPr lang="el-GR" sz="3100" dirty="0"/>
              <a:t>γιατί </a:t>
            </a:r>
            <a:r>
              <a:rPr lang="el-GR" sz="3100" dirty="0" err="1"/>
              <a:t>προσέβαλε</a:t>
            </a:r>
            <a:r>
              <a:rPr lang="el-GR" sz="3100" dirty="0"/>
              <a:t> «τα πιστεύω του μουσουλμανικού λαού» το ότι δηλαδή το ολοκαύτωμα δε συνέβη </a:t>
            </a:r>
            <a:r>
              <a:rPr lang="el-GR" sz="3100" dirty="0" smtClean="0"/>
              <a:t>ποτέ. ΝΑΙ</a:t>
            </a:r>
            <a:r>
              <a:rPr lang="el-GR" sz="3100" dirty="0"/>
              <a:t>, «ΤΟ ΗΝΩΜΕΝΟ ΒΑΣΙΛΕΙΟ</a:t>
            </a:r>
            <a:r>
              <a:rPr lang="el-GR" sz="3100" dirty="0" smtClean="0"/>
              <a:t>».</a:t>
            </a:r>
            <a:endParaRPr lang="el-GR" sz="3100" dirty="0"/>
          </a:p>
          <a:p>
            <a:pPr marL="0"/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916832"/>
            <a:ext cx="4481958" cy="3610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5840871" y="1369665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82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3744416" cy="3686764"/>
          </a:xfrm>
        </p:spPr>
        <p:txBody>
          <a:bodyPr>
            <a:normAutofit fontScale="85000" lnSpcReduction="20000"/>
          </a:bodyPr>
          <a:lstStyle/>
          <a:p>
            <a:pPr marL="0"/>
            <a:r>
              <a:rPr lang="el-GR" sz="2800" dirty="0"/>
              <a:t>Αυτός είναι ένας εκφοβιστικός οιωνός που ακριβώς προωθεί τον φόβο και επηρεάζει όλο τον κόσμο, και κάθε χώρα επιτρέπει στον εαυτό της να παρασυρθεί τόσο εύκολα. </a:t>
            </a:r>
            <a:endParaRPr lang="el-GR" sz="2800" dirty="0" smtClean="0"/>
          </a:p>
          <a:p>
            <a:pPr marL="0"/>
            <a:r>
              <a:rPr lang="el-GR" sz="2800" dirty="0" smtClean="0"/>
              <a:t>Περισσότερα </a:t>
            </a:r>
            <a:r>
              <a:rPr lang="el-GR" sz="2800" dirty="0"/>
              <a:t>από 60 χρόνια έχουν περάσει από το τέλος του </a:t>
            </a:r>
            <a:r>
              <a:rPr lang="el-GR" sz="2800" dirty="0" smtClean="0"/>
              <a:t>Β΄ </a:t>
            </a:r>
            <a:r>
              <a:rPr lang="el-GR" sz="2800" dirty="0"/>
              <a:t>Παγκοσμίου Πολέμου.</a:t>
            </a:r>
          </a:p>
          <a:p>
            <a:pPr marL="0"/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052736"/>
            <a:ext cx="3773751" cy="49138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5486767" y="505569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57171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208912" cy="1728192"/>
          </a:xfrm>
        </p:spPr>
        <p:txBody>
          <a:bodyPr>
            <a:normAutofit fontScale="85000" lnSpcReduction="20000"/>
          </a:bodyPr>
          <a:lstStyle/>
          <a:p>
            <a:pPr marL="0">
              <a:spcBef>
                <a:spcPts val="0"/>
              </a:spcBef>
            </a:pPr>
            <a:r>
              <a:rPr lang="el-GR" sz="2800" dirty="0"/>
              <a:t>Μ</a:t>
            </a:r>
            <a:r>
              <a:rPr lang="el-GR" sz="2800" dirty="0" smtClean="0"/>
              <a:t>ια </a:t>
            </a:r>
            <a:r>
              <a:rPr lang="el-GR" sz="2800" dirty="0"/>
              <a:t>υπενθύμιση για όλη την ανθρωπιά, στη μνήμη των 20 εκατομμυρίων Ρώσων, των 6 εκατομμυρίων Εβραίων, των 4 εκατομμυρίων </a:t>
            </a:r>
            <a:r>
              <a:rPr lang="el-GR" sz="2800" dirty="0" err="1"/>
              <a:t>ρ</a:t>
            </a:r>
            <a:r>
              <a:rPr lang="el-GR" sz="2800" dirty="0" err="1" smtClean="0"/>
              <a:t>ομά</a:t>
            </a:r>
            <a:r>
              <a:rPr lang="el-GR" sz="2800" dirty="0"/>
              <a:t>, 10 εκατομμυρίων </a:t>
            </a:r>
            <a:r>
              <a:rPr lang="el-GR" sz="2800" dirty="0" smtClean="0"/>
              <a:t>λοιπών </a:t>
            </a:r>
            <a:r>
              <a:rPr lang="el-GR" sz="2800" dirty="0"/>
              <a:t>Χριστιανών, δολοφονημένων, σφαγιασμένων, βιασμένων, καμένων και ταπεινωμένων. </a:t>
            </a:r>
          </a:p>
          <a:p>
            <a:pPr marL="0"/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204864"/>
            <a:ext cx="5614903" cy="4145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743047" y="1657697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18730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874</Words>
  <Application>Microsoft Office PowerPoint</Application>
  <PresentationFormat>On-screen Show (4:3)</PresentationFormat>
  <Paragraphs>113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ＭＳ Ｐゴシック</vt:lpstr>
      <vt:lpstr>Arial</vt:lpstr>
      <vt:lpstr>Calibri</vt:lpstr>
      <vt:lpstr>Wingdings</vt:lpstr>
      <vt:lpstr>Θέμα του Office</vt:lpstr>
      <vt:lpstr>II29 Θεωρία της Ιστορίας</vt:lpstr>
      <vt:lpstr>ΦΑΙΝΕΤΑΙ ΑΔΥΝΑΤΟ !!! </vt:lpstr>
      <vt:lpstr>ΤΟ ΟΛΟΚΑΥΤΩΜΑ</vt:lpstr>
      <vt:lpstr>PowerPoint Presentation</vt:lpstr>
      <vt:lpstr>Ο λόγος που το έκανε αυτό;</vt:lpstr>
      <vt:lpstr>“Το μόνο που χρειάζεται το «κακό» για να επιτύχει είναι οι ευπρεπείς να μείνουν αδρανείς”.  (Εdmund Βurke)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Τέλος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(1/3)</vt:lpstr>
      <vt:lpstr>Σημείωμα Χρήσης Έργων Τρίτων (2/3)</vt:lpstr>
      <vt:lpstr>Σημείωμα Χρήσης Έργων Τρίτων (3/3)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ΕΞΑΡΧΟΥ</dc:creator>
  <cp:lastModifiedBy>Costas</cp:lastModifiedBy>
  <cp:revision>203</cp:revision>
  <dcterms:created xsi:type="dcterms:W3CDTF">2012-09-06T09:03:05Z</dcterms:created>
  <dcterms:modified xsi:type="dcterms:W3CDTF">2015-01-21T14:46:37Z</dcterms:modified>
</cp:coreProperties>
</file>