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317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18" r:id="rId16"/>
    <p:sldId id="290" r:id="rId17"/>
    <p:sldId id="295" r:id="rId18"/>
    <p:sldId id="299" r:id="rId19"/>
    <p:sldId id="292" r:id="rId20"/>
    <p:sldId id="291" r:id="rId21"/>
    <p:sldId id="294" r:id="rId22"/>
    <p:sldId id="293" r:id="rId2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17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18"/>
            <p14:sldId id="290"/>
            <p14:sldId id="295"/>
            <p14:sldId id="299"/>
            <p14:sldId id="292"/>
            <p14:sldId id="291"/>
            <p14:sldId id="294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122" d="100"/>
          <a:sy n="122" d="100"/>
        </p:scale>
        <p:origin x="147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7/6/2015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5600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Ἡ π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ερὶ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Λόγου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διδ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ασκαλία: Λουκιανὸς ὁ ἀποσυνάγωγος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9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Ἡ π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ερὶ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Λόγου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διδ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ασκαλία: Λουκιανὸς ὁ ἀποσυνάγωγος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1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Ἡ π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ερὶ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Λόγου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διδ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ασκαλία: Λουκιανὸς ὁ ἀποσυνάγωγος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10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1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Ἡ π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ερὶ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Λόγου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διδ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ασκαλία: Λουκιανὸς ὁ ἀποσυνάγωγος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2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6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Ἡ π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ερὶ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Λόγου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διδ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ασκαλία: Λουκιανὸς ὁ ἀποσυνάγωγος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9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0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Ἡ π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ερὶ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Λόγου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διδ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ασκαλία: Λουκιανὸς ὁ ἀποσυνάγωγος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8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10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Ἡ π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ερὶ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Λόγου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 </a:t>
            </a:r>
            <a:r>
              <a:rPr lang="en-US" sz="1000" kern="1200" dirty="0" err="1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διδ</a:t>
            </a:r>
            <a:r>
              <a:rPr lang="en-US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  <a:sym typeface="Helvetica" charset="0"/>
              </a:rPr>
              <a:t>ασκαλία: Λουκιανὸς ὁ ἀποσυνάγωγος</a:t>
            </a:r>
            <a:r>
              <a:rPr lang="el-GR" sz="1000" kern="1200" dirty="0" smtClean="0">
                <a:solidFill>
                  <a:srgbClr val="5075BC"/>
                </a:solidFill>
                <a:latin typeface="+mn-lt"/>
                <a:ea typeface="+mn-ea"/>
                <a:cs typeface="+mn-cs"/>
              </a:rPr>
              <a:t> </a:t>
            </a:r>
            <a:endParaRPr lang="en-US" sz="1000" kern="1200" dirty="0" smtClean="0">
              <a:solidFill>
                <a:srgbClr val="5075BC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class.uoa.gr/courses/THEOL112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movv.org/2006/08/23/quids-s2-40-sob-que-imperador-e-que-o-imperio-romano-atingiu-esta-extensao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/>
          <a:lstStyle/>
          <a:p>
            <a:r>
              <a:rPr lang="el-GR" dirty="0" err="1"/>
              <a:t>Γενικὴ</a:t>
            </a:r>
            <a:r>
              <a:rPr lang="el-GR" dirty="0"/>
              <a:t> </a:t>
            </a:r>
            <a:r>
              <a:rPr lang="el-GR" dirty="0" err="1"/>
              <a:t>Ἐκκλησιαστικὴ</a:t>
            </a:r>
            <a:r>
              <a:rPr lang="el-GR" dirty="0"/>
              <a:t> </a:t>
            </a:r>
            <a:r>
              <a:rPr lang="el-GR" dirty="0" err="1"/>
              <a:t>Ἱστορία</a:t>
            </a:r>
            <a:r>
              <a:rPr lang="el-GR" dirty="0"/>
              <a:t> Α´</a:t>
            </a:r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196305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5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dirty="0">
                <a:cs typeface="Helvetica" charset="0"/>
                <a:sym typeface="Helvetica" charset="0"/>
              </a:rPr>
              <a:t>Ἡ π</a:t>
            </a:r>
            <a:r>
              <a:rPr lang="en-US" sz="2800" dirty="0" err="1">
                <a:cs typeface="Helvetica" charset="0"/>
                <a:sym typeface="Helvetica" charset="0"/>
              </a:rPr>
              <a:t>ερὶ</a:t>
            </a:r>
            <a:r>
              <a:rPr lang="en-US" sz="2800" dirty="0">
                <a:cs typeface="Helvetica" charset="0"/>
                <a:sym typeface="Helvetica" charset="0"/>
              </a:rPr>
              <a:t> </a:t>
            </a:r>
            <a:r>
              <a:rPr lang="en-US" sz="2800" dirty="0" err="1">
                <a:cs typeface="Helvetica" charset="0"/>
                <a:sym typeface="Helvetica" charset="0"/>
              </a:rPr>
              <a:t>Λόγου</a:t>
            </a:r>
            <a:r>
              <a:rPr lang="en-US" sz="2800" dirty="0">
                <a:cs typeface="Helvetica" charset="0"/>
                <a:sym typeface="Helvetica" charset="0"/>
              </a:rPr>
              <a:t> </a:t>
            </a:r>
            <a:r>
              <a:rPr lang="en-US" sz="2800" dirty="0" err="1" smtClean="0">
                <a:cs typeface="Helvetica" charset="0"/>
                <a:sym typeface="Helvetica" charset="0"/>
              </a:rPr>
              <a:t>διδ</a:t>
            </a:r>
            <a:r>
              <a:rPr lang="en-US" sz="2800" dirty="0" smtClean="0">
                <a:cs typeface="Helvetica" charset="0"/>
                <a:sym typeface="Helvetica" charset="0"/>
              </a:rPr>
              <a:t>ασκαλία: </a:t>
            </a:r>
            <a:r>
              <a:rPr lang="en-US" sz="2800" dirty="0">
                <a:cs typeface="Helvetica" charset="0"/>
                <a:sym typeface="Helvetica" charset="0"/>
              </a:rPr>
              <a:t>Λουκιανὸς ὁ ἀποσυνάγωγος</a:t>
            </a:r>
            <a:endParaRPr lang="en-US" sz="2800" dirty="0" smtClean="0"/>
          </a:p>
          <a:p>
            <a:endParaRPr lang="en-US" sz="2800" dirty="0"/>
          </a:p>
          <a:p>
            <a:r>
              <a:rPr lang="en-US" sz="2800" dirty="0" err="1">
                <a:sym typeface="Helvetica" pitchFamily="2" charset="0"/>
              </a:rPr>
              <a:t>Δρ</a:t>
            </a:r>
            <a:r>
              <a:rPr lang="en-US" sz="2800" dirty="0">
                <a:sym typeface="Helvetica" pitchFamily="2" charset="0"/>
              </a:rPr>
              <a:t>. </a:t>
            </a:r>
            <a:r>
              <a:rPr lang="en-US" sz="2800" dirty="0" err="1">
                <a:sym typeface="Helvetica" pitchFamily="2" charset="0"/>
              </a:rPr>
              <a:t>Ἰωάννης</a:t>
            </a:r>
            <a:r>
              <a:rPr lang="en-US" sz="2800" dirty="0">
                <a:sym typeface="Helvetica" pitchFamily="2" charset="0"/>
              </a:rPr>
              <a:t> </a:t>
            </a:r>
            <a:r>
              <a:rPr lang="en-US" sz="2800" dirty="0" err="1">
                <a:sym typeface="Helvetica" pitchFamily="2" charset="0"/>
              </a:rPr>
              <a:t>Ἀντ</a:t>
            </a:r>
            <a:r>
              <a:rPr lang="en-US" sz="2800" dirty="0">
                <a:sym typeface="Helvetica" pitchFamily="2" charset="0"/>
              </a:rPr>
              <a:t>. Πανα</a:t>
            </a:r>
            <a:r>
              <a:rPr lang="en-US" sz="2800" dirty="0" err="1">
                <a:sym typeface="Helvetica" pitchFamily="2" charset="0"/>
              </a:rPr>
              <a:t>γιωτό</a:t>
            </a:r>
            <a:r>
              <a:rPr lang="en-US" sz="2800" dirty="0">
                <a:sym typeface="Helvetica" pitchFamily="2" charset="0"/>
              </a:rPr>
              <a:t>πουλος</a:t>
            </a:r>
            <a:endParaRPr lang="el-GR" sz="2800" dirty="0">
              <a:sym typeface="Helvetica" pitchFamily="2" charset="0"/>
            </a:endParaRPr>
          </a:p>
          <a:p>
            <a:r>
              <a:rPr lang="en-US" sz="2400" dirty="0" err="1">
                <a:sym typeface="Helvetica" pitchFamily="2" charset="0"/>
              </a:rPr>
              <a:t>Λέκτορ</a:t>
            </a:r>
            <a:r>
              <a:rPr lang="en-US" sz="2400" dirty="0">
                <a:sym typeface="Helvetica" pitchFamily="2" charset="0"/>
              </a:rPr>
              <a:t>ας Γενικῆς Ἐκκλησιαστικῆς Ἱστορίας</a:t>
            </a:r>
          </a:p>
          <a:p>
            <a:r>
              <a:rPr lang="en-US" sz="2800" dirty="0" err="1">
                <a:sym typeface="Helvetica" pitchFamily="2" charset="0"/>
              </a:rPr>
              <a:t>Ἐθνικὸ</a:t>
            </a:r>
            <a:r>
              <a:rPr lang="en-US" sz="2800" dirty="0">
                <a:sym typeface="Helvetica" pitchFamily="2" charset="0"/>
              </a:rPr>
              <a:t> καὶ Καπ</a:t>
            </a:r>
            <a:r>
              <a:rPr lang="en-US" sz="2800" dirty="0" err="1">
                <a:sym typeface="Helvetica" pitchFamily="2" charset="0"/>
              </a:rPr>
              <a:t>οδιστρι</a:t>
            </a:r>
            <a:r>
              <a:rPr lang="en-US" sz="2800" dirty="0">
                <a:sym typeface="Helvetica" pitchFamily="2" charset="0"/>
              </a:rPr>
              <a:t>ακὸ Πανεπιστήμιο Ἀθηνῶν</a:t>
            </a:r>
          </a:p>
          <a:p>
            <a:r>
              <a:rPr lang="en-US" sz="2800" dirty="0" err="1">
                <a:sym typeface="Helvetica" pitchFamily="2" charset="0"/>
              </a:rPr>
              <a:t>Τμῆμ</a:t>
            </a:r>
            <a:r>
              <a:rPr lang="en-US" sz="2800" dirty="0">
                <a:sym typeface="Helvetica" pitchFamily="2" charset="0"/>
              </a:rPr>
              <a:t>α Θεολογίας - Θεολογικὴ </a:t>
            </a:r>
            <a:r>
              <a:rPr lang="en-US" sz="2800" dirty="0" smtClean="0">
                <a:sym typeface="Helvetica" pitchFamily="2" charset="0"/>
              </a:rPr>
              <a:t>Σχολή</a:t>
            </a:r>
            <a:endParaRPr lang="en-US" sz="2800" dirty="0">
              <a:sym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25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232173" y="884039"/>
            <a:ext cx="8706445" cy="4658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>
              <a:spcBef>
                <a:spcPts val="2481"/>
              </a:spcBef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Μον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ρχι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νισμός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:</a:t>
            </a:r>
            <a:endParaRPr lang="en-US" sz="16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Ἡ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ροσ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άθει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ἀ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όδειξης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ὅτι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τὰ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τρί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 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ρόσω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πα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Ἁγί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Τριάδ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ἀ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οτελοῦν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«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μον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ρχί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», «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μονάδ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α»,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ἕν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 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ρόσω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ο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,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τὸ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ὁ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οῖο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υτιζότ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άντοτε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μὲ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τὸν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τέρ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α.</a:t>
            </a:r>
          </a:p>
          <a:p>
            <a:pPr>
              <a:spcBef>
                <a:spcPts val="522"/>
              </a:spcBef>
            </a:pP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➫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ἄρνηση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λήρους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θεότητ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Υἱοῦ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,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ἢ</a:t>
            </a:r>
            <a:endParaRPr lang="en-US" sz="2000" b="1" i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➫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ἄρνηση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δι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κεκριμένης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ροσω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ικῆς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ὑ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οστάσεως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Υἱοῦ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,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ὁ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ὁ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οῖος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ὅμως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φ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νέρωσε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στὸν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κόσμο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τὴν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λήρη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κ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ὶ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φυσικὴ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θεότητ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τρός</a:t>
            </a:r>
            <a:endParaRPr lang="en-US" sz="20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2481"/>
              </a:spcBef>
              <a:buClr>
                <a:srgbClr val="9B2C01"/>
              </a:buClr>
              <a:buSzPct val="125000"/>
              <a:buFont typeface="Helvetica" charset="0"/>
              <a:buChar char="•"/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Δυν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μικοὶ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Μον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ρχι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νοὶ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ἢ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Υἱοθετιστές</a:t>
            </a:r>
            <a:endParaRPr lang="en-US" sz="2400" b="1" dirty="0">
              <a:solidFill>
                <a:srgbClr val="9B2C01"/>
              </a:solidFill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2481"/>
              </a:spcBef>
              <a:buClr>
                <a:srgbClr val="9B2C01"/>
              </a:buClr>
              <a:buSzPct val="125000"/>
              <a:buFont typeface="Helvetica" charset="0"/>
              <a:buChar char="•"/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Τρο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ικοὶ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Μον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ρχι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νοὶ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ἢ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τρο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πα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σχίτες</a:t>
            </a:r>
            <a:endParaRPr lang="en-US" sz="2400" b="1" dirty="0">
              <a:solidFill>
                <a:srgbClr val="9B2C01"/>
              </a:solidFill>
              <a:ea typeface="ＭＳ Ｐゴシック" charset="0"/>
              <a:cs typeface="Helvetica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00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/>
          </p:cNvSpPr>
          <p:nvPr/>
        </p:nvSpPr>
        <p:spPr bwMode="auto">
          <a:xfrm>
            <a:off x="232173" y="884039"/>
            <a:ext cx="8706445" cy="4658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>
              <a:spcBef>
                <a:spcPts val="2481"/>
              </a:spcBef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Τρο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ικοὶ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Μον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ρχι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νοὶ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ἢ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τρο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πα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σχίτες</a:t>
            </a:r>
            <a:endParaRPr lang="en-US" sz="16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Πρ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ξέ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: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τρο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πα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σχίτες</a:t>
            </a:r>
            <a:endParaRPr lang="en-US" sz="20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Νοητός</a:t>
            </a:r>
            <a:endParaRPr lang="en-US" sz="20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αβ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έλλιος</a:t>
            </a:r>
            <a:endParaRPr lang="en-US" sz="20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Ἀρ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αβ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ί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Βήρυλλος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(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Γ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´ 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ἰ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.)</a:t>
            </a:r>
            <a:endParaRPr lang="en-US" sz="2000" b="1" i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2481"/>
              </a:spcBef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Δυν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μικοὶ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Μον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ρχι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νοὶ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ἢ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Υἱοθετιστές</a:t>
            </a:r>
            <a:endParaRPr lang="en-US" sz="16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Ἄλογοι</a:t>
            </a:r>
            <a:endParaRPr lang="en-US" sz="20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Θεόδοτος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Σκυτεύς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&amp;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Θεόδοτος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απ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εζίτης</a:t>
            </a:r>
            <a:endParaRPr lang="en-US" sz="20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Ἀρτέμων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ἢ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Ἀρτεμᾶς</a:t>
            </a:r>
            <a:endParaRPr lang="en-US" sz="20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ῦλος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μοσ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τεύς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(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260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-268/69)</a:t>
            </a:r>
          </a:p>
        </p:txBody>
      </p:sp>
    </p:spTree>
    <p:extLst>
      <p:ext uri="{BB962C8B-B14F-4D97-AF65-F5344CB8AC3E}">
        <p14:creationId xmlns:p14="http://schemas.microsoft.com/office/powerpoint/2010/main" val="1525989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/>
          </p:cNvSpPr>
          <p:nvPr/>
        </p:nvSpPr>
        <p:spPr bwMode="auto">
          <a:xfrm>
            <a:off x="232173" y="884039"/>
            <a:ext cx="8706445" cy="4658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>
              <a:spcBef>
                <a:spcPts val="2481"/>
              </a:spcBef>
            </a:pP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Ἡ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ἔριδ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τῶν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δύο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Διονυσίων</a:t>
            </a:r>
            <a:endParaRPr lang="en-US" sz="2400" b="1" i="1" dirty="0">
              <a:solidFill>
                <a:srgbClr val="9B2C01"/>
              </a:solidFill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2481"/>
              </a:spcBef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Ἀλεξ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νδρεί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Διονύσιος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(247-265)</a:t>
            </a:r>
            <a:endParaRPr lang="en-US" sz="16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2481"/>
              </a:spcBef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Ῥώμης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Διονύσιος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(259-268)</a:t>
            </a:r>
          </a:p>
        </p:txBody>
      </p:sp>
    </p:spTree>
    <p:extLst>
      <p:ext uri="{BB962C8B-B14F-4D97-AF65-F5344CB8AC3E}">
        <p14:creationId xmlns:p14="http://schemas.microsoft.com/office/powerpoint/2010/main" val="311949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232173" y="884039"/>
            <a:ext cx="8706445" cy="4658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>
              <a:spcBef>
                <a:spcPts val="2481"/>
              </a:spcBef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Λουκι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νὸς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ὁ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ἀ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π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οσυνάγωγος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Zapf Dingbats" charset="0"/>
                <a:sym typeface="Helvetica" charset="0"/>
              </a:rPr>
              <a:t> (✝312)</a:t>
            </a:r>
            <a:endParaRPr lang="en-US" sz="16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- ῾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Ιδρυτὴς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Σχολῆς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Ἀντιοχεί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endParaRPr lang="en-US" sz="20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-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Γνώστης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ἑ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β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ρ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ϊκῆς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γλώσσ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</a:p>
          <a:p>
            <a:pPr>
              <a:spcBef>
                <a:spcPts val="522"/>
              </a:spcBef>
            </a:pP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-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Ἑρμηνευτὴς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Ἁγί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Γρ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φῆς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: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κριτικὴ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ἱστορικογρ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μμ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τικὴ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μέθοδος</a:t>
            </a:r>
            <a:endParaRPr lang="en-US" sz="2000" b="1" i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-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ἀκοινωνησί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α: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Δόμνος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-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Τιμ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ῖος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-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Κύριλλος</a:t>
            </a:r>
            <a:endParaRPr lang="en-US" sz="2000" b="1" i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2481"/>
              </a:spcBef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Σχολὴ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Ἀντιοχεί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ς</a:t>
            </a:r>
            <a:endParaRPr lang="en-US" sz="2400" b="1" dirty="0">
              <a:solidFill>
                <a:srgbClr val="9B2C01"/>
              </a:solidFill>
              <a:ea typeface="ＭＳ Ｐゴシック" charset="0"/>
              <a:cs typeface="Helvetica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150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l-GR" sz="3600" b="1" dirty="0"/>
              <a:t>Ὁ ἑρμηνευτικὸς ὀρθολογισμὸς τῆς Ἀντιόχειας ἀναπτύχθηκε σταδιακὰ σὲ θεολογικὸ ὀρθολογισμό.</a:t>
            </a:r>
            <a:endParaRPr lang="en-US" sz="36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6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490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n-US" sz="2000" dirty="0" smtClean="0"/>
              <a:t>1.0.</a:t>
            </a:r>
            <a:r>
              <a:rPr lang="el-GR" sz="2000" dirty="0" smtClean="0"/>
              <a:t>  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Πανεπιστήμιον Αθηνών</a:t>
            </a:r>
            <a:r>
              <a:rPr lang="en-US" sz="2000" dirty="0" err="1" smtClean="0">
                <a:sym typeface="Helvetica" pitchFamily="2" charset="0"/>
              </a:rPr>
              <a:t>Δρ</a:t>
            </a:r>
            <a:r>
              <a:rPr lang="en-US" sz="2000" dirty="0" smtClean="0">
                <a:sym typeface="Helvetica" pitchFamily="2" charset="0"/>
              </a:rPr>
              <a:t>. </a:t>
            </a:r>
            <a:r>
              <a:rPr lang="en-US" sz="2000" dirty="0" err="1" smtClean="0">
                <a:sym typeface="Helvetica" pitchFamily="2" charset="0"/>
              </a:rPr>
              <a:t>Ἰωάννης</a:t>
            </a:r>
            <a:r>
              <a:rPr lang="en-US" sz="2000" dirty="0" smtClean="0">
                <a:sym typeface="Helvetica" pitchFamily="2" charset="0"/>
              </a:rPr>
              <a:t> </a:t>
            </a:r>
            <a:r>
              <a:rPr lang="en-US" sz="2000" dirty="0" err="1" smtClean="0">
                <a:sym typeface="Helvetica" pitchFamily="2" charset="0"/>
              </a:rPr>
              <a:t>Ἀντ</a:t>
            </a:r>
            <a:r>
              <a:rPr lang="en-US" sz="2000" dirty="0" smtClean="0">
                <a:sym typeface="Helvetica" pitchFamily="2" charset="0"/>
              </a:rPr>
              <a:t>. </a:t>
            </a:r>
            <a:r>
              <a:rPr lang="en-US" sz="2000" dirty="0" err="1" smtClean="0">
                <a:sym typeface="Helvetica" pitchFamily="2" charset="0"/>
              </a:rPr>
              <a:t>Παναγιωτόπουλος</a:t>
            </a:r>
            <a:r>
              <a:rPr lang="el-GR" sz="2000" dirty="0" smtClean="0"/>
              <a:t>. «</a:t>
            </a:r>
            <a:r>
              <a:rPr lang="el-GR" sz="2000" dirty="0" err="1" smtClean="0"/>
              <a:t>Γενικὴ</a:t>
            </a:r>
            <a:r>
              <a:rPr lang="el-GR" sz="2000" dirty="0" smtClean="0"/>
              <a:t> </a:t>
            </a:r>
            <a:r>
              <a:rPr lang="el-GR" sz="2000" dirty="0" err="1" smtClean="0"/>
              <a:t>Ἐκκλησιαστικὴ</a:t>
            </a:r>
            <a:r>
              <a:rPr lang="el-GR" sz="2000" dirty="0" smtClean="0"/>
              <a:t> </a:t>
            </a:r>
            <a:r>
              <a:rPr lang="el-GR" sz="2000" dirty="0" err="1" smtClean="0"/>
              <a:t>Ἱστορία</a:t>
            </a:r>
            <a:r>
              <a:rPr lang="el-GR" sz="2000" dirty="0" smtClean="0"/>
              <a:t> Α´. </a:t>
            </a:r>
            <a:r>
              <a:rPr lang="en-US" sz="2000" dirty="0">
                <a:cs typeface="Helvetica" charset="0"/>
                <a:sym typeface="Helvetica" charset="0"/>
              </a:rPr>
              <a:t>Ἡ π</a:t>
            </a:r>
            <a:r>
              <a:rPr lang="en-US" sz="2000" dirty="0" err="1">
                <a:cs typeface="Helvetica" charset="0"/>
                <a:sym typeface="Helvetica" charset="0"/>
              </a:rPr>
              <a:t>ερὶ</a:t>
            </a:r>
            <a:r>
              <a:rPr lang="en-US" sz="2000" dirty="0">
                <a:cs typeface="Helvetica" charset="0"/>
                <a:sym typeface="Helvetica" charset="0"/>
              </a:rPr>
              <a:t> </a:t>
            </a:r>
            <a:r>
              <a:rPr lang="en-US" sz="2000" dirty="0" err="1">
                <a:cs typeface="Helvetica" charset="0"/>
                <a:sym typeface="Helvetica" charset="0"/>
              </a:rPr>
              <a:t>Λόγου</a:t>
            </a:r>
            <a:r>
              <a:rPr lang="en-US" sz="2000" dirty="0">
                <a:cs typeface="Helvetica" charset="0"/>
                <a:sym typeface="Helvetica" charset="0"/>
              </a:rPr>
              <a:t> </a:t>
            </a:r>
            <a:r>
              <a:rPr lang="en-US" sz="2000" dirty="0" err="1">
                <a:cs typeface="Helvetica" charset="0"/>
                <a:sym typeface="Helvetica" charset="0"/>
              </a:rPr>
              <a:t>διδ</a:t>
            </a:r>
            <a:r>
              <a:rPr lang="en-US" sz="2000" dirty="0">
                <a:cs typeface="Helvetica" charset="0"/>
                <a:sym typeface="Helvetica" charset="0"/>
              </a:rPr>
              <a:t>ασκαλία: Λουκιανὸς ὁ </a:t>
            </a:r>
            <a:r>
              <a:rPr lang="en-US" sz="2000" dirty="0" smtClean="0">
                <a:cs typeface="Helvetica" charset="0"/>
                <a:sym typeface="Helvetica" charset="0"/>
              </a:rPr>
              <a:t>ἀποσυνάγωγος</a:t>
            </a:r>
            <a:r>
              <a:rPr lang="el-GR" sz="2000" smtClean="0">
                <a:cs typeface="Helvetica" charset="0"/>
                <a:sym typeface="Helvetica" charset="0"/>
              </a:rPr>
              <a:t> </a:t>
            </a:r>
            <a:r>
              <a:rPr lang="el-GR" sz="2000" smtClean="0"/>
              <a:t>Έκδοση</a:t>
            </a:r>
            <a:r>
              <a:rPr lang="el-GR" sz="2000" dirty="0" smtClean="0"/>
              <a:t>: 1.0. Αθήνα 201</a:t>
            </a:r>
            <a:r>
              <a:rPr lang="en-US" sz="2000" dirty="0" smtClean="0"/>
              <a:t>5</a:t>
            </a:r>
            <a:r>
              <a:rPr lang="el-GR" sz="2000" dirty="0" smtClean="0"/>
              <a:t>. Διαθέσιμο από τη δικτυακή διεύθυνση: </a:t>
            </a:r>
            <a:r>
              <a:rPr lang="en-US" sz="2000" dirty="0" smtClean="0">
                <a:solidFill>
                  <a:srgbClr val="FF0000"/>
                </a:solidFill>
                <a:hlinkClick r:id="rId3"/>
              </a:rPr>
              <a:t>eclass.uoa.gr/courses/THEOL112/ </a:t>
            </a:r>
            <a:endParaRPr lang="el-GR" sz="2000" dirty="0" smtClean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939824"/>
            <a:ext cx="8229600" cy="1515805"/>
          </a:xfrm>
          <a:ln/>
        </p:spPr>
        <p:txBody>
          <a:bodyPr/>
          <a:lstStyle/>
          <a:p>
            <a:r>
              <a:rPr lang="en-US" sz="3900" b="1" dirty="0">
                <a:cs typeface="Helvetica" charset="0"/>
                <a:sym typeface="Helvetica" charset="0"/>
              </a:rPr>
              <a:t>Ἡ π</a:t>
            </a:r>
            <a:r>
              <a:rPr lang="en-US" sz="3900" b="1" dirty="0" err="1">
                <a:cs typeface="Helvetica" charset="0"/>
                <a:sym typeface="Helvetica" charset="0"/>
              </a:rPr>
              <a:t>ερὶ</a:t>
            </a:r>
            <a:r>
              <a:rPr lang="en-US" sz="3900" b="1" dirty="0">
                <a:cs typeface="Helvetica" charset="0"/>
                <a:sym typeface="Helvetica" charset="0"/>
              </a:rPr>
              <a:t> </a:t>
            </a:r>
            <a:r>
              <a:rPr lang="en-US" sz="3900" b="1" dirty="0" err="1">
                <a:cs typeface="Helvetica" charset="0"/>
                <a:sym typeface="Helvetica" charset="0"/>
              </a:rPr>
              <a:t>Λόγου</a:t>
            </a:r>
            <a:r>
              <a:rPr lang="en-US" sz="3900" b="1" dirty="0">
                <a:cs typeface="Helvetica" charset="0"/>
                <a:sym typeface="Helvetica" charset="0"/>
              </a:rPr>
              <a:t> </a:t>
            </a:r>
            <a:r>
              <a:rPr lang="en-US" sz="3900" b="1" dirty="0" err="1" smtClean="0">
                <a:cs typeface="Helvetica" charset="0"/>
                <a:sym typeface="Helvetica" charset="0"/>
              </a:rPr>
              <a:t>διδ</a:t>
            </a:r>
            <a:r>
              <a:rPr lang="en-US" sz="3900" b="1" dirty="0" smtClean="0">
                <a:cs typeface="Helvetica" charset="0"/>
                <a:sym typeface="Helvetica" charset="0"/>
              </a:rPr>
              <a:t>ασκαλία: </a:t>
            </a:r>
            <a:r>
              <a:rPr lang="en-US" sz="3900" b="1" dirty="0">
                <a:cs typeface="Helvetica" charset="0"/>
                <a:sym typeface="Helvetica" charset="0"/>
              </a:rPr>
              <a:t>Λουκιανὸς ὁ ἀποσυνάγωγος</a:t>
            </a:r>
            <a:endParaRPr lang="en-US" sz="39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017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99392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έργων:</a:t>
            </a:r>
          </a:p>
          <a:p>
            <a:pPr marL="0" indent="0">
              <a:buNone/>
            </a:pPr>
            <a:r>
              <a:rPr lang="el-GR" sz="2000" b="1" dirty="0" smtClean="0"/>
              <a:t>Εικόνες/Σχήματα/Διαγράμματα</a:t>
            </a:r>
            <a:r>
              <a:rPr lang="en-US" sz="2000" b="1" dirty="0" smtClean="0"/>
              <a:t>/</a:t>
            </a:r>
            <a:r>
              <a:rPr lang="el-GR" sz="2000" b="1" dirty="0" smtClean="0"/>
              <a:t>Φωτογραφίες</a:t>
            </a:r>
          </a:p>
          <a:p>
            <a:pPr marL="0" indent="0">
              <a:buNone/>
            </a:pPr>
            <a:r>
              <a:rPr lang="el-GR" sz="2000" dirty="0" smtClean="0"/>
              <a:t>Εικόνα 1: </a:t>
            </a:r>
            <a:r>
              <a:rPr lang="en-US" sz="2000" dirty="0" smtClean="0"/>
              <a:t>Quintus, </a:t>
            </a:r>
            <a:r>
              <a:rPr lang="en-US" sz="2000" dirty="0" smtClean="0">
                <a:hlinkClick r:id="rId3"/>
              </a:rPr>
              <a:t>movv.org/2006/08/23/quids-s2-40-sob-que-imperador-e-que-o-imperio-romano-atingiu-esta-extensao/</a:t>
            </a:r>
            <a:r>
              <a:rPr lang="en-US" sz="2000" dirty="0" smtClean="0"/>
              <a:t>, </a:t>
            </a:r>
            <a:r>
              <a:rPr lang="en-US" sz="2000" dirty="0"/>
              <a:t>Creative Commons Attribution-Noncommercial-No Derivative Works 2.5 Portugal License</a:t>
            </a:r>
            <a:r>
              <a:rPr lang="en-US" sz="2000" dirty="0" smtClean="0"/>
              <a:t>.</a:t>
            </a:r>
            <a:endParaRPr lang="el-GR" sz="2000" dirty="0" smtClean="0"/>
          </a:p>
        </p:txBody>
      </p:sp>
    </p:spTree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720329"/>
            <a:ext cx="8706445" cy="5432227"/>
          </a:xfrm>
          <a:ln/>
        </p:spPr>
        <p:txBody>
          <a:bodyPr>
            <a:normAutofit/>
          </a:bodyPr>
          <a:lstStyle/>
          <a:p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Ἐν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ἀρχῇ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ἦν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Λόγος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Λόγος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ἦν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ρὸς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τὸν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Θεόν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Θεὸς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ἦν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Λόγος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.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Οὗτος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ἦν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ἐν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ἀρχῇ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ρὸς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τὸν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Θεόν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. π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άντ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᾽ α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ὐτοῦ</a:t>
            </a:r>
            <a:r>
              <a:rPr lang="en-US" sz="2000" b="1" dirty="0">
                <a:solidFill>
                  <a:srgbClr val="86133E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86133E"/>
                </a:solidFill>
                <a:cs typeface="Helvetica" charset="0"/>
                <a:sym typeface="Helvetica" charset="0"/>
              </a:rPr>
              <a:t>ἐγένετο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χωρὶς</a:t>
            </a:r>
            <a:r>
              <a:rPr lang="en-US" sz="2000" b="1" dirty="0"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cs typeface="Helvetica" charset="0"/>
                <a:sym typeface="Helvetica" charset="0"/>
              </a:rPr>
              <a:t>ὐτοῦ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ἐγένετο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οὐδὲ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ἕν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ὃ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γέγονεν</a:t>
            </a:r>
            <a:r>
              <a:rPr lang="en-US" sz="2000" b="1" dirty="0">
                <a:cs typeface="Helvetica" charset="0"/>
                <a:sym typeface="Helvetica" charset="0"/>
              </a:rPr>
              <a:t>. </a:t>
            </a:r>
            <a:r>
              <a:rPr lang="en-US" sz="2000" b="1" dirty="0" err="1">
                <a:cs typeface="Helvetica" charset="0"/>
                <a:sym typeface="Helvetica" charset="0"/>
              </a:rPr>
              <a:t>ἐν</a:t>
            </a:r>
            <a:r>
              <a:rPr lang="en-US" sz="2000" b="1" dirty="0"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cs typeface="Helvetica" charset="0"/>
                <a:sym typeface="Helvetica" charset="0"/>
              </a:rPr>
              <a:t>ὐτῷ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ζωὴ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ἦν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ἡ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ζωὴ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ἦν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φῶς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τῶν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ἀνθρώ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ων</a:t>
            </a:r>
            <a:r>
              <a:rPr lang="en-US" sz="2000" b="1" dirty="0">
                <a:cs typeface="Helvetica" charset="0"/>
                <a:sym typeface="Helvetica" charset="0"/>
              </a:rPr>
              <a:t>·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φῶς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τῇ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σκοτίᾳ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ίνει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ἡ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σκοτί</a:t>
            </a:r>
            <a:r>
              <a:rPr lang="en-US" sz="2000" b="1" dirty="0">
                <a:cs typeface="Helvetica" charset="0"/>
                <a:sym typeface="Helvetica" charset="0"/>
              </a:rPr>
              <a:t>α α</a:t>
            </a:r>
            <a:r>
              <a:rPr lang="en-US" sz="2000" b="1" dirty="0" err="1">
                <a:cs typeface="Helvetica" charset="0"/>
                <a:sym typeface="Helvetica" charset="0"/>
              </a:rPr>
              <a:t>ὐτὸ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οὐ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τέλ</a:t>
            </a:r>
            <a:r>
              <a:rPr lang="en-US" sz="2000" b="1" dirty="0">
                <a:cs typeface="Helvetica" charset="0"/>
                <a:sym typeface="Helvetica" charset="0"/>
              </a:rPr>
              <a:t>αβ</a:t>
            </a:r>
            <a:r>
              <a:rPr lang="en-US" sz="2000" b="1" dirty="0" err="1">
                <a:cs typeface="Helvetica" charset="0"/>
                <a:sym typeface="Helvetica" charset="0"/>
              </a:rPr>
              <a:t>εν</a:t>
            </a:r>
            <a:r>
              <a:rPr lang="en-US" sz="2000" b="1" dirty="0">
                <a:cs typeface="Helvetica" charset="0"/>
                <a:sym typeface="Helvetica" charset="0"/>
              </a:rPr>
              <a:t>. </a:t>
            </a:r>
            <a:r>
              <a:rPr lang="en-US" sz="2000" b="1" dirty="0" err="1">
                <a:cs typeface="Helvetica" charset="0"/>
                <a:sym typeface="Helvetica" charset="0"/>
              </a:rPr>
              <a:t>Ἐγένετο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ἄνθρω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εστ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λμένος</a:t>
            </a:r>
            <a:r>
              <a:rPr lang="en-US" sz="2000" b="1" dirty="0">
                <a:cs typeface="Helvetica" charset="0"/>
                <a:sym typeface="Helvetica" charset="0"/>
              </a:rPr>
              <a:t> πα</a:t>
            </a:r>
            <a:r>
              <a:rPr lang="en-US" sz="2000" b="1" dirty="0" err="1">
                <a:cs typeface="Helvetica" charset="0"/>
                <a:sym typeface="Helvetica" charset="0"/>
              </a:rPr>
              <a:t>ρὰ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Θεοῦ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ὄνομ</a:t>
            </a:r>
            <a:r>
              <a:rPr lang="en-US" sz="2000" b="1" dirty="0">
                <a:cs typeface="Helvetica" charset="0"/>
                <a:sym typeface="Helvetica" charset="0"/>
              </a:rPr>
              <a:t>α α</a:t>
            </a:r>
            <a:r>
              <a:rPr lang="en-US" sz="2000" b="1" dirty="0" err="1">
                <a:cs typeface="Helvetica" charset="0"/>
                <a:sym typeface="Helvetica" charset="0"/>
              </a:rPr>
              <a:t>ὐτῷ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Ἰωάννης</a:t>
            </a:r>
            <a:r>
              <a:rPr lang="en-US" sz="2000" b="1" dirty="0">
                <a:cs typeface="Helvetica" charset="0"/>
                <a:sym typeface="Helvetica" charset="0"/>
              </a:rPr>
              <a:t>· </a:t>
            </a:r>
            <a:r>
              <a:rPr lang="en-US" sz="2000" b="1" dirty="0" err="1">
                <a:cs typeface="Helvetica" charset="0"/>
                <a:sym typeface="Helvetica" charset="0"/>
              </a:rPr>
              <a:t>οὗτος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ἦλθεν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εἰς</a:t>
            </a:r>
            <a:r>
              <a:rPr lang="en-US" sz="2000" b="1" dirty="0">
                <a:cs typeface="Helvetica" charset="0"/>
                <a:sym typeface="Helvetica" charset="0"/>
              </a:rPr>
              <a:t> μα</a:t>
            </a:r>
            <a:r>
              <a:rPr lang="en-US" sz="2000" b="1" dirty="0" err="1">
                <a:cs typeface="Helvetica" charset="0"/>
                <a:sym typeface="Helvetica" charset="0"/>
              </a:rPr>
              <a:t>ρτυρί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ἵν</a:t>
            </a:r>
            <a:r>
              <a:rPr lang="en-US" sz="2000" b="1" dirty="0">
                <a:cs typeface="Helvetica" charset="0"/>
                <a:sym typeface="Helvetica" charset="0"/>
              </a:rPr>
              <a:t>α μα</a:t>
            </a:r>
            <a:r>
              <a:rPr lang="en-US" sz="2000" b="1" dirty="0" err="1">
                <a:cs typeface="Helvetica" charset="0"/>
                <a:sym typeface="Helvetica" charset="0"/>
              </a:rPr>
              <a:t>ρτυρήσῃ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ερὶ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φωτός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ἵν</a:t>
            </a:r>
            <a:r>
              <a:rPr lang="en-US" sz="2000" b="1" dirty="0">
                <a:cs typeface="Helvetica" charset="0"/>
                <a:sym typeface="Helvetica" charset="0"/>
              </a:rPr>
              <a:t>α π</a:t>
            </a:r>
            <a:r>
              <a:rPr lang="en-US" sz="2000" b="1" dirty="0" err="1">
                <a:cs typeface="Helvetica" charset="0"/>
                <a:sym typeface="Helvetica" charset="0"/>
              </a:rPr>
              <a:t>άντες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ιστεύσωσιν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cs typeface="Helvetica" charset="0"/>
                <a:sym typeface="Helvetica" charset="0"/>
              </a:rPr>
              <a:t>᾽ α</a:t>
            </a:r>
            <a:r>
              <a:rPr lang="en-US" sz="2000" b="1" dirty="0" err="1">
                <a:cs typeface="Helvetica" charset="0"/>
                <a:sym typeface="Helvetica" charset="0"/>
              </a:rPr>
              <a:t>ὐτοῦ</a:t>
            </a:r>
            <a:r>
              <a:rPr lang="en-US" sz="2000" b="1" dirty="0">
                <a:cs typeface="Helvetica" charset="0"/>
                <a:sym typeface="Helvetica" charset="0"/>
              </a:rPr>
              <a:t>. </a:t>
            </a:r>
            <a:r>
              <a:rPr lang="en-US" sz="2000" b="1" dirty="0" err="1">
                <a:cs typeface="Helvetica" charset="0"/>
                <a:sym typeface="Helvetica" charset="0"/>
              </a:rPr>
              <a:t>οὐκ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ἦν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ἐκεῖνος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φῶς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ἀλλ</a:t>
            </a:r>
            <a:r>
              <a:rPr lang="en-US" sz="2000" b="1" dirty="0">
                <a:cs typeface="Helvetica" charset="0"/>
                <a:sym typeface="Helvetica" charset="0"/>
              </a:rPr>
              <a:t>᾽ </a:t>
            </a:r>
            <a:r>
              <a:rPr lang="en-US" sz="2000" b="1" dirty="0" err="1">
                <a:cs typeface="Helvetica" charset="0"/>
                <a:sym typeface="Helvetica" charset="0"/>
              </a:rPr>
              <a:t>ἵν</a:t>
            </a:r>
            <a:r>
              <a:rPr lang="en-US" sz="2000" b="1" dirty="0">
                <a:cs typeface="Helvetica" charset="0"/>
                <a:sym typeface="Helvetica" charset="0"/>
              </a:rPr>
              <a:t>α μα</a:t>
            </a:r>
            <a:r>
              <a:rPr lang="en-US" sz="2000" b="1" dirty="0" err="1">
                <a:cs typeface="Helvetica" charset="0"/>
                <a:sym typeface="Helvetica" charset="0"/>
              </a:rPr>
              <a:t>ρτυρήσῃ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ερὶ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φωτός</a:t>
            </a:r>
            <a:r>
              <a:rPr lang="en-US" sz="2000" b="1" dirty="0">
                <a:cs typeface="Helvetica" charset="0"/>
                <a:sym typeface="Helvetica" charset="0"/>
              </a:rPr>
              <a:t>. </a:t>
            </a:r>
            <a:r>
              <a:rPr lang="en-US" sz="2000" b="1" dirty="0" err="1">
                <a:cs typeface="Helvetica" charset="0"/>
                <a:sym typeface="Helvetica" charset="0"/>
              </a:rPr>
              <a:t>Ἦν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φῶς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ἀληθινόν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ὃ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φωτίζει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άντ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ἄνθρω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ον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ἐρχόμενον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εἰς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κόσμον</a:t>
            </a:r>
            <a:r>
              <a:rPr lang="en-US" sz="2000" b="1" dirty="0">
                <a:cs typeface="Helvetica" charset="0"/>
                <a:sym typeface="Helvetica" charset="0"/>
              </a:rPr>
              <a:t>. </a:t>
            </a:r>
            <a:r>
              <a:rPr lang="en-US" sz="2000" b="1" dirty="0" err="1">
                <a:cs typeface="Helvetica" charset="0"/>
                <a:sym typeface="Helvetica" charset="0"/>
              </a:rPr>
              <a:t>ἐν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κόσμῳ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ἦν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κόσμος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δι</a:t>
            </a:r>
            <a:r>
              <a:rPr lang="en-US" sz="2000" b="1" dirty="0">
                <a:cs typeface="Helvetica" charset="0"/>
                <a:sym typeface="Helvetica" charset="0"/>
              </a:rPr>
              <a:t>᾽ α</a:t>
            </a:r>
            <a:r>
              <a:rPr lang="en-US" sz="2000" b="1" dirty="0" err="1">
                <a:cs typeface="Helvetica" charset="0"/>
                <a:sym typeface="Helvetica" charset="0"/>
              </a:rPr>
              <a:t>ὐτοῦ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ἐγένετο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κόσμος</a:t>
            </a:r>
            <a:r>
              <a:rPr lang="en-US" sz="2000" b="1" dirty="0"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cs typeface="Helvetica" charset="0"/>
                <a:sym typeface="Helvetica" charset="0"/>
              </a:rPr>
              <a:t>ὐτὸν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οὐκ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ἔγνω</a:t>
            </a:r>
            <a:r>
              <a:rPr lang="en-US" sz="2000" b="1" dirty="0">
                <a:cs typeface="Helvetica" charset="0"/>
                <a:sym typeface="Helvetica" charset="0"/>
              </a:rPr>
              <a:t>. </a:t>
            </a:r>
            <a:r>
              <a:rPr lang="en-US" sz="2000" b="1" dirty="0" err="1">
                <a:cs typeface="Helvetica" charset="0"/>
                <a:sym typeface="Helvetica" charset="0"/>
              </a:rPr>
              <a:t>εἰς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τὰ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ἴδι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ἦλθεν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οἱ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ἴδιοι</a:t>
            </a:r>
            <a:r>
              <a:rPr lang="en-US" sz="2000" b="1" dirty="0"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cs typeface="Helvetica" charset="0"/>
                <a:sym typeface="Helvetica" charset="0"/>
              </a:rPr>
              <a:t>ὐτὸν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οὐ</a:t>
            </a:r>
            <a:r>
              <a:rPr lang="en-US" sz="2000" b="1" dirty="0">
                <a:cs typeface="Helvetica" charset="0"/>
                <a:sym typeface="Helvetica" charset="0"/>
              </a:rPr>
              <a:t> πα</a:t>
            </a:r>
            <a:r>
              <a:rPr lang="en-US" sz="2000" b="1" dirty="0" err="1">
                <a:cs typeface="Helvetica" charset="0"/>
                <a:sym typeface="Helvetica" charset="0"/>
              </a:rPr>
              <a:t>ρέλ</a:t>
            </a:r>
            <a:r>
              <a:rPr lang="en-US" sz="2000" b="1" dirty="0">
                <a:cs typeface="Helvetica" charset="0"/>
                <a:sym typeface="Helvetica" charset="0"/>
              </a:rPr>
              <a:t>αβ</a:t>
            </a:r>
            <a:r>
              <a:rPr lang="en-US" sz="2000" b="1" dirty="0" err="1">
                <a:cs typeface="Helvetica" charset="0"/>
                <a:sym typeface="Helvetica" charset="0"/>
              </a:rPr>
              <a:t>ον</a:t>
            </a:r>
            <a:r>
              <a:rPr lang="en-US" sz="2000" b="1" dirty="0">
                <a:cs typeface="Helvetica" charset="0"/>
                <a:sym typeface="Helvetica" charset="0"/>
              </a:rPr>
              <a:t>. </a:t>
            </a:r>
            <a:r>
              <a:rPr lang="en-US" sz="2000" b="1" dirty="0" err="1">
                <a:cs typeface="Helvetica" charset="0"/>
                <a:sym typeface="Helvetica" charset="0"/>
              </a:rPr>
              <a:t>ὅσοι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δὲ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ἔλ</a:t>
            </a:r>
            <a:r>
              <a:rPr lang="en-US" sz="2000" b="1" dirty="0">
                <a:cs typeface="Helvetica" charset="0"/>
                <a:sym typeface="Helvetica" charset="0"/>
              </a:rPr>
              <a:t>αβ</a:t>
            </a:r>
            <a:r>
              <a:rPr lang="en-US" sz="2000" b="1" dirty="0" err="1">
                <a:cs typeface="Helvetica" charset="0"/>
                <a:sym typeface="Helvetica" charset="0"/>
              </a:rPr>
              <a:t>ον</a:t>
            </a:r>
            <a:r>
              <a:rPr lang="en-US" sz="2000" b="1" dirty="0"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cs typeface="Helvetica" charset="0"/>
                <a:sym typeface="Helvetica" charset="0"/>
              </a:rPr>
              <a:t>ὐτόν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ἔδωκεν</a:t>
            </a:r>
            <a:r>
              <a:rPr lang="en-US" sz="2000" b="1" dirty="0"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cs typeface="Helvetica" charset="0"/>
                <a:sym typeface="Helvetica" charset="0"/>
              </a:rPr>
              <a:t>ὐτοῖς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ἐξουσί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τέκν</a:t>
            </a:r>
            <a:r>
              <a:rPr lang="en-US" sz="2000" b="1" dirty="0"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cs typeface="Helvetica" charset="0"/>
                <a:sym typeface="Helvetica" charset="0"/>
              </a:rPr>
              <a:t>Θεοῦ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γενέσθ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ι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τοῖς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ιστεύουσιν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εἰς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ὄνομ</a:t>
            </a:r>
            <a:r>
              <a:rPr lang="en-US" sz="2000" b="1" dirty="0">
                <a:cs typeface="Helvetica" charset="0"/>
                <a:sym typeface="Helvetica" charset="0"/>
              </a:rPr>
              <a:t>α α</a:t>
            </a:r>
            <a:r>
              <a:rPr lang="en-US" sz="2000" b="1" dirty="0" err="1">
                <a:cs typeface="Helvetica" charset="0"/>
                <a:sym typeface="Helvetica" charset="0"/>
              </a:rPr>
              <a:t>ὐτοῦ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οἳ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οὐκ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ἐξ</a:t>
            </a:r>
            <a:r>
              <a:rPr lang="en-US" sz="2000" b="1" dirty="0"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cs typeface="Helvetica" charset="0"/>
                <a:sym typeface="Helvetica" charset="0"/>
              </a:rPr>
              <a:t>ἱμάτων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οὐδὲ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ἐκ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θελήμ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σ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ρκός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οὐδὲ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ἐκ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θελήμ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ἀνδρός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ἀλλ</a:t>
            </a:r>
            <a:r>
              <a:rPr lang="en-US" sz="2000" b="1" dirty="0">
                <a:cs typeface="Helvetica" charset="0"/>
                <a:sym typeface="Helvetica" charset="0"/>
              </a:rPr>
              <a:t>᾽ </a:t>
            </a:r>
            <a:r>
              <a:rPr lang="en-US" sz="2000" b="1" dirty="0" err="1">
                <a:cs typeface="Helvetica" charset="0"/>
                <a:sym typeface="Helvetica" charset="0"/>
              </a:rPr>
              <a:t>ἐκ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ἐγεννήθησ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</a:t>
            </a:r>
            <a:r>
              <a:rPr lang="en-US" sz="2000" b="1" dirty="0">
                <a:cs typeface="Helvetica" charset="0"/>
                <a:sym typeface="Helvetica" charset="0"/>
              </a:rPr>
              <a:t>.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Λόγος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σὰρξ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ἐγένετο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ἐσκήνωσεν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ἐν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ἡμῖν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ἐθε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σάμεθ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τὴν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δόξ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ν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ὐτοῦ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δόξ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ν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ὡς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μονογενοῦς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πα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ρὰ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 πα</a:t>
            </a:r>
            <a:r>
              <a:rPr lang="en-US" sz="2000" b="1" dirty="0" err="1">
                <a:solidFill>
                  <a:srgbClr val="A8184B"/>
                </a:solidFill>
                <a:cs typeface="Helvetica" charset="0"/>
                <a:sym typeface="Helvetica" charset="0"/>
              </a:rPr>
              <a:t>τρός</a:t>
            </a:r>
            <a:r>
              <a:rPr lang="en-US" sz="2000" b="1" dirty="0">
                <a:solidFill>
                  <a:srgbClr val="A8184B"/>
                </a:solidFill>
                <a:cs typeface="Helvetica" charset="0"/>
                <a:sym typeface="Helvetica" charset="0"/>
              </a:rPr>
              <a:t>,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λήρης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χάριτος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ἀληθεί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.  (</a:t>
            </a:r>
            <a:r>
              <a:rPr lang="en-US" sz="2000" b="1" dirty="0" err="1">
                <a:cs typeface="Helvetica" charset="0"/>
                <a:sym typeface="Helvetica" charset="0"/>
              </a:rPr>
              <a:t>Ἰω</a:t>
            </a:r>
            <a:r>
              <a:rPr lang="en-US" sz="2000" b="1" dirty="0">
                <a:cs typeface="Helvetica" charset="0"/>
                <a:sym typeface="Helvetica" charset="0"/>
              </a:rPr>
              <a:t>. 1, 1-14).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88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ὁ Πρόλογος τοῦ κατὰ Ἰωάννην Εὐαγγελίου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800" b="1" dirty="0"/>
              <a:t>ἀνακεφαλαιώνει τὴν ὅλη διδασκαλία τῆς Κ.Δ. καὶ περιγράφει κατὰ τρόπο σαφῆ τὴν </a:t>
            </a:r>
            <a:r>
              <a:rPr lang="el-GR" sz="3600" b="1" i="1" dirty="0"/>
              <a:t>ἀίδια ὕπαρξη </a:t>
            </a:r>
            <a:r>
              <a:rPr lang="el-GR" sz="2800" b="1" dirty="0"/>
              <a:t>καὶ τὴ </a:t>
            </a:r>
            <a:r>
              <a:rPr lang="el-GR" sz="3600" b="1" i="1" dirty="0"/>
              <a:t>φυσικὴ θεότητα </a:t>
            </a:r>
            <a:r>
              <a:rPr lang="el-GR" sz="2800" b="1" dirty="0"/>
              <a:t>τοῦ σαρκωθέντος Λόγου τοῦ Θεοῦ, ὅπως ἐπίσης καὶ τὴν </a:t>
            </a:r>
            <a:r>
              <a:rPr lang="el-GR" sz="3600" b="1" i="1" dirty="0"/>
              <a:t>ταυτότητα</a:t>
            </a:r>
            <a:r>
              <a:rPr lang="el-GR" sz="2800" b="1" i="1" dirty="0"/>
              <a:t> </a:t>
            </a:r>
            <a:r>
              <a:rPr lang="el-GR" sz="2800" b="1" dirty="0"/>
              <a:t>τοῦ Λόγου τοῦ Θεοῦ πρὸς τὸν  Ἰησοῦ Χριστό.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9819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ὁ Ἰησοῦς Χριστὸς ἦταν ὁ ἴδιος ὁ σαρκωθεὶς Λόγος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Κακοδοξία: </a:t>
            </a:r>
            <a:r>
              <a:rPr lang="el-GR" dirty="0" smtClean="0"/>
              <a:t>ὁ Λόγος ἁπλῶς ἐνοίκησε στὸν Ἰησοῦ Χριστό.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9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ὁ Λόγος ὡς μονογενὴς Ὑιὸς τοῦ Πατρὸς γεννᾶται ἀνάρχως ἀπὸ τὸν Πατέρα (</a:t>
            </a:r>
            <a:r>
              <a:rPr lang="el-GR" b="1" dirty="0" smtClean="0"/>
              <a:t>γεννητός</a:t>
            </a:r>
            <a:r>
              <a:rPr lang="el-GR" dirty="0" smtClean="0"/>
              <a:t>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Κακοδοξία: </a:t>
            </a:r>
            <a:r>
              <a:rPr lang="el-GR" dirty="0" smtClean="0"/>
              <a:t>γενητός, δηλ. </a:t>
            </a:r>
            <a:r>
              <a:rPr lang="el-GR" dirty="0"/>
              <a:t>κ</a:t>
            </a:r>
            <a:r>
              <a:rPr lang="el-GR" dirty="0" smtClean="0"/>
              <a:t>τίσμα!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311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 idx="1"/>
          </p:nvPr>
        </p:nvSpPr>
        <p:spPr>
          <a:xfrm>
            <a:off x="232173" y="884039"/>
            <a:ext cx="8706445" cy="4658320"/>
          </a:xfrm>
          <a:ln/>
        </p:spPr>
        <p:txBody>
          <a:bodyPr>
            <a:normAutofit lnSpcReduction="10000"/>
          </a:bodyPr>
          <a:lstStyle/>
          <a:p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Ἀντιοχεί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ς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 smtClean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Ἰγνάτιος</a:t>
            </a:r>
            <a:r>
              <a:rPr lang="el-GR" b="1" dirty="0" smtClean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,</a:t>
            </a:r>
            <a:r>
              <a:rPr lang="en-US" b="1" dirty="0" smtClean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ὁ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 smtClean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Θεοφόρος</a:t>
            </a:r>
            <a:r>
              <a:rPr lang="el-GR" b="1" dirty="0" smtClean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,</a:t>
            </a:r>
            <a:r>
              <a:rPr lang="en-US" b="1" dirty="0" smtClean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(70-107/117)</a:t>
            </a:r>
            <a:r>
              <a:rPr lang="en-US" sz="1600" b="1" dirty="0">
                <a:cs typeface="Helvetica" charset="0"/>
                <a:sym typeface="Helvetica" charset="0"/>
              </a:rPr>
              <a:t> </a:t>
            </a:r>
            <a:endParaRPr lang="en-US" sz="16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57200" lvl="1" indent="0">
              <a:spcBef>
                <a:spcPts val="522"/>
              </a:spcBef>
              <a:buNone/>
            </a:pPr>
            <a:r>
              <a:rPr lang="en-US" sz="2000" b="1" dirty="0">
                <a:cs typeface="Helvetica" charset="0"/>
                <a:sym typeface="Helvetica" charset="0"/>
              </a:rPr>
              <a:t>«</a:t>
            </a:r>
            <a:r>
              <a:rPr lang="en-US" sz="2000" b="1" dirty="0" err="1">
                <a:cs typeface="Helvetica" charset="0"/>
                <a:sym typeface="Helvetica" charset="0"/>
              </a:rPr>
              <a:t>εἷς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Θεός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ἐστι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ὁ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φ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νερώσ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ἑ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υτὸν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διὰ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Ἰησοῦ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Χριστοῦ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Υἱοῦ</a:t>
            </a:r>
            <a:r>
              <a:rPr lang="en-US" sz="2000" b="1" dirty="0"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cs typeface="Helvetica" charset="0"/>
                <a:sym typeface="Helvetica" charset="0"/>
              </a:rPr>
              <a:t>ὐτοῦ</a:t>
            </a:r>
            <a:r>
              <a:rPr lang="en-US" sz="2000" b="1" dirty="0">
                <a:cs typeface="Helvetica" charset="0"/>
                <a:sym typeface="Helvetica" charset="0"/>
              </a:rPr>
              <a:t>, </a:t>
            </a:r>
            <a:r>
              <a:rPr lang="en-US" sz="2000" b="1" dirty="0" err="1">
                <a:cs typeface="Helvetica" charset="0"/>
                <a:sym typeface="Helvetica" charset="0"/>
              </a:rPr>
              <a:t>ὅς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ἐστιν</a:t>
            </a:r>
            <a:r>
              <a:rPr lang="en-US" sz="2000" b="1" dirty="0">
                <a:cs typeface="Helvetica" charset="0"/>
                <a:sym typeface="Helvetica" charset="0"/>
              </a:rPr>
              <a:t> α</a:t>
            </a:r>
            <a:r>
              <a:rPr lang="en-US" sz="2000" b="1" dirty="0" err="1">
                <a:cs typeface="Helvetica" charset="0"/>
                <a:sym typeface="Helvetica" charset="0"/>
              </a:rPr>
              <a:t>ὐτοῦ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Λόγος</a:t>
            </a:r>
            <a:r>
              <a:rPr lang="en-US" sz="2000" b="1" dirty="0">
                <a:cs typeface="Helvetica" charset="0"/>
                <a:sym typeface="Helvetica" charset="0"/>
              </a:rPr>
              <a:t>» (Μα</a:t>
            </a:r>
            <a:r>
              <a:rPr lang="en-US" sz="2000" b="1" dirty="0" err="1">
                <a:cs typeface="Helvetica" charset="0"/>
                <a:sym typeface="Helvetica" charset="0"/>
              </a:rPr>
              <a:t>γν</a:t>
            </a:r>
            <a:r>
              <a:rPr lang="en-US" sz="2000" b="1" dirty="0">
                <a:cs typeface="Helvetica" charset="0"/>
                <a:sym typeface="Helvetica" charset="0"/>
              </a:rPr>
              <a:t>. 8, 2)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Ἰουστίνος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ἀ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π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ολογητὴς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κ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ὶ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μάρτυρ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ς</a:t>
            </a:r>
            <a:r>
              <a:rPr lang="en-US" b="1" dirty="0">
                <a:solidFill>
                  <a:srgbClr val="9B2C01"/>
                </a:solidFill>
                <a:latin typeface="+mn-lt"/>
                <a:cs typeface="Zapf Dingbats" charset="0"/>
                <a:sym typeface="Helvetica" charset="0"/>
              </a:rPr>
              <a:t> (✝165)</a:t>
            </a:r>
            <a:endParaRPr lang="en-US" sz="2000" b="1" dirty="0">
              <a:solidFill>
                <a:srgbClr val="9B2C01"/>
              </a:solidFill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57200" lvl="1" indent="0">
              <a:spcBef>
                <a:spcPts val="522"/>
              </a:spcBef>
              <a:buNone/>
            </a:pPr>
            <a:r>
              <a:rPr lang="en-US" sz="2000" b="1" i="1" dirty="0" err="1">
                <a:cs typeface="Helvetica" charset="0"/>
                <a:sym typeface="Helvetica" charset="0"/>
              </a:rPr>
              <a:t>σ</a:t>
            </a:r>
            <a:r>
              <a:rPr lang="en-US" sz="2000" b="1" i="1" dirty="0">
                <a:cs typeface="Helvetica" charset="0"/>
                <a:sym typeface="Helvetica" charset="0"/>
              </a:rPr>
              <a:t>π</a:t>
            </a:r>
            <a:r>
              <a:rPr lang="en-US" sz="2000" b="1" i="1" dirty="0" err="1">
                <a:cs typeface="Helvetica" charset="0"/>
                <a:sym typeface="Helvetica" charset="0"/>
              </a:rPr>
              <a:t>ερμ</a:t>
            </a:r>
            <a:r>
              <a:rPr lang="en-US" sz="2000" b="1" i="1" dirty="0"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cs typeface="Helvetica" charset="0"/>
                <a:sym typeface="Helvetica" charset="0"/>
              </a:rPr>
              <a:t>τικὸς</a:t>
            </a:r>
            <a:r>
              <a:rPr lang="en-US" sz="2000" b="1" i="1" dirty="0"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cs typeface="Helvetica" charset="0"/>
                <a:sym typeface="Helvetica" charset="0"/>
              </a:rPr>
              <a:t>λόγος</a:t>
            </a:r>
            <a:endParaRPr lang="en-US" sz="2000" b="1" i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Τ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τι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νός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(</a:t>
            </a:r>
            <a:r>
              <a:rPr lang="en-US" b="1" i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120-170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)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Ἀντιοχεί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α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ς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</a:t>
            </a:r>
            <a:r>
              <a:rPr lang="en-US" b="1" dirty="0" err="1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Θεόφιλος</a:t>
            </a:r>
            <a:r>
              <a:rPr lang="en-US" b="1" dirty="0">
                <a:solidFill>
                  <a:srgbClr val="9B2C01"/>
                </a:solidFill>
                <a:latin typeface="+mn-lt"/>
                <a:cs typeface="Helvetica" charset="0"/>
                <a:sym typeface="Helvetica" charset="0"/>
              </a:rPr>
              <a:t> (169-188)</a:t>
            </a:r>
            <a:endParaRPr lang="en-US" b="1" dirty="0">
              <a:latin typeface="+mn-lt"/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marL="457200" lvl="1" indent="0">
              <a:buNone/>
            </a:pPr>
            <a:r>
              <a:rPr lang="en-US" sz="2000" b="1" dirty="0" err="1">
                <a:cs typeface="Helvetica" charset="0"/>
                <a:sym typeface="Helvetica" charset="0"/>
              </a:rPr>
              <a:t>Π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νοήσεις</a:t>
            </a:r>
            <a:r>
              <a:rPr lang="en-US" sz="2000" b="1" dirty="0">
                <a:cs typeface="Helvetica" charset="0"/>
                <a:sym typeface="Helvetica" charset="0"/>
              </a:rPr>
              <a:t>: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lvl="1">
              <a:spcBef>
                <a:spcPts val="522"/>
              </a:spcBef>
            </a:pPr>
            <a:r>
              <a:rPr lang="en-US" sz="2000" b="1" dirty="0" err="1">
                <a:cs typeface="Helvetica" charset="0"/>
                <a:sym typeface="Helvetica" charset="0"/>
              </a:rPr>
              <a:t>τ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ύτιση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Λόγου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μὲ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τὸν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Π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cs typeface="Helvetica" charset="0"/>
                <a:sym typeface="Helvetica" charset="0"/>
              </a:rPr>
              <a:t>τέρ</a:t>
            </a:r>
            <a:r>
              <a:rPr lang="en-US" sz="2000" b="1" dirty="0">
                <a:cs typeface="Helvetica" charset="0"/>
                <a:sym typeface="Helvetica" charset="0"/>
              </a:rPr>
              <a:t>α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  <a:p>
            <a:pPr lvl="1">
              <a:spcBef>
                <a:spcPts val="522"/>
              </a:spcBef>
            </a:pPr>
            <a:r>
              <a:rPr lang="en-US" sz="2000" b="1" dirty="0" err="1">
                <a:cs typeface="Helvetica" charset="0"/>
                <a:sym typeface="Helvetica" charset="0"/>
              </a:rPr>
              <a:t>ἄρνηση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τῆς</a:t>
            </a:r>
            <a:r>
              <a:rPr lang="en-US" sz="2000" b="1" dirty="0">
                <a:cs typeface="Helvetica" charset="0"/>
                <a:sym typeface="Helvetica" charset="0"/>
              </a:rPr>
              <a:t> π</a:t>
            </a:r>
            <a:r>
              <a:rPr lang="en-US" sz="2000" b="1" dirty="0" err="1">
                <a:cs typeface="Helvetica" charset="0"/>
                <a:sym typeface="Helvetica" charset="0"/>
              </a:rPr>
              <a:t>ροσω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ικῆς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ὑ</a:t>
            </a:r>
            <a:r>
              <a:rPr lang="en-US" sz="2000" b="1" dirty="0"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cs typeface="Helvetica" charset="0"/>
                <a:sym typeface="Helvetica" charset="0"/>
              </a:rPr>
              <a:t>οστάσεως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τοῦ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θείου</a:t>
            </a:r>
            <a:r>
              <a:rPr lang="en-US" sz="2000" b="1" dirty="0"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cs typeface="Helvetica" charset="0"/>
                <a:sym typeface="Helvetica" charset="0"/>
              </a:rPr>
              <a:t>Λόγου</a:t>
            </a:r>
            <a:endParaRPr lang="en-US" sz="2000" b="1" dirty="0">
              <a:ea typeface="ヒラギノ角ゴ ProN W6" charset="0"/>
              <a:cs typeface="ヒラギノ角ゴ ProN W6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64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39952" y="5949280"/>
            <a:ext cx="1584176" cy="2880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85000" lnSpcReduction="20000"/>
          </a:bodyPr>
          <a:lstStyle/>
          <a:p>
            <a:r>
              <a:rPr lang="el-GR" dirty="0" smtClean="0"/>
              <a:t>Εικόνα 1</a:t>
            </a:r>
          </a:p>
        </p:txBody>
      </p:sp>
      <p:pic>
        <p:nvPicPr>
          <p:cNvPr id="4" name="Picture 1" descr="Εικόνα 1: Χάρτη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7" y="116632"/>
            <a:ext cx="9005590" cy="5737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6312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/>
          </p:cNvSpPr>
          <p:nvPr/>
        </p:nvSpPr>
        <p:spPr bwMode="auto">
          <a:xfrm>
            <a:off x="232173" y="884039"/>
            <a:ext cx="8706445" cy="4658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 anchor="ctr"/>
          <a:lstStyle/>
          <a:p>
            <a:pPr>
              <a:spcBef>
                <a:spcPts val="2481"/>
              </a:spcBef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Λουγδούνου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Εἰρην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ῖος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(</a:t>
            </a:r>
            <a:r>
              <a:rPr lang="en-US" sz="24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178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-</a:t>
            </a:r>
            <a:r>
              <a:rPr lang="en-US" sz="2400" b="1" i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202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)</a:t>
            </a:r>
            <a:endParaRPr lang="en-US" sz="16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Ἡ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ύτιση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μονογενοῦς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Υἱοῦ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κ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ὶ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Λόγου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Θεοῦ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ρὸς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τὸν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σωτήρ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κόσμου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Ἰησοῦ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Χριστὸ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θεμελίωσε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τὸν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ἄξον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τῆς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ὅλης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διδ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σκ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λί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Εἰρην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ίου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στὴν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πα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ύλει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κυρίως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θεολογί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 π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ερὶ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τοῦ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«πα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λ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ιοῦ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»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κ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ὶ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«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ἐσχάτου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»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Ἀδάμ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. </a:t>
            </a:r>
            <a:r>
              <a:rPr lang="el-GR" sz="2400" b="1" i="1" dirty="0">
                <a:ea typeface="ＭＳ Ｐゴシック" charset="0"/>
                <a:cs typeface="Helvetica" charset="0"/>
                <a:sym typeface="Helvetica" charset="0"/>
              </a:rPr>
              <a:t>- Ἀνακεφαλαίωση -</a:t>
            </a:r>
            <a:endParaRPr lang="en-US" sz="20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2481"/>
              </a:spcBef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Τερτυλλι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νός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(150/60-225/40)</a:t>
            </a:r>
            <a:endParaRPr lang="en-US" sz="2000" b="1" dirty="0">
              <a:solidFill>
                <a:srgbClr val="9B2C01"/>
              </a:solidFill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522"/>
              </a:spcBef>
            </a:pP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una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substantia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(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οὐσί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ὄχι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ὑ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όστ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ση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)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tres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personae 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(π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ρόσω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πα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κ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ὶ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ὑ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π</a:t>
            </a:r>
            <a:r>
              <a:rPr lang="en-US" sz="2000" b="1" dirty="0" err="1">
                <a:ea typeface="ＭＳ Ｐゴシック" charset="0"/>
                <a:cs typeface="Helvetica" charset="0"/>
                <a:sym typeface="Helvetica" charset="0"/>
              </a:rPr>
              <a:t>οστάσεις</a:t>
            </a:r>
            <a:r>
              <a:rPr lang="en-US" sz="2000" b="1" dirty="0">
                <a:ea typeface="ＭＳ Ｐゴシック" charset="0"/>
                <a:cs typeface="Helvetica" charset="0"/>
                <a:sym typeface="Helvetica" charset="0"/>
              </a:rPr>
              <a:t>)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in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uno</a:t>
            </a:r>
            <a:r>
              <a:rPr lang="en-US" sz="2000" b="1" i="1" dirty="0"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000" b="1" i="1" dirty="0" err="1">
                <a:ea typeface="ＭＳ Ｐゴシック" charset="0"/>
                <a:cs typeface="Helvetica" charset="0"/>
                <a:sym typeface="Helvetica" charset="0"/>
              </a:rPr>
              <a:t>stato</a:t>
            </a:r>
            <a:endParaRPr lang="en-US" sz="2000" b="1" i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2481"/>
              </a:spcBef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Κλήμης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ὁ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Ἀλεξ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α</a:t>
            </a: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νδρεύς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(140/50-220/231)</a:t>
            </a:r>
            <a:endParaRPr lang="en-US" sz="2000" b="1" dirty="0">
              <a:ea typeface="ＭＳ Ｐゴシック" charset="0"/>
              <a:cs typeface="Helvetica" charset="0"/>
              <a:sym typeface="Helvetica" charset="0"/>
            </a:endParaRPr>
          </a:p>
          <a:p>
            <a:pPr>
              <a:spcBef>
                <a:spcPts val="2481"/>
              </a:spcBef>
            </a:pPr>
            <a:r>
              <a:rPr lang="en-US" sz="2400" b="1" dirty="0" err="1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Ὠριγένης</a:t>
            </a:r>
            <a:r>
              <a:rPr lang="en-US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 (185-253/4)</a:t>
            </a:r>
            <a:r>
              <a:rPr lang="el-GR" sz="2400" b="1" dirty="0">
                <a:solidFill>
                  <a:srgbClr val="9B2C01"/>
                </a:solidFill>
                <a:ea typeface="ＭＳ Ｐゴシック" charset="0"/>
                <a:cs typeface="Helvetica" charset="0"/>
                <a:sym typeface="Helvetica" charset="0"/>
              </a:rPr>
              <a:t>: </a:t>
            </a:r>
            <a:r>
              <a:rPr lang="el-GR" sz="2400" b="1" i="1" dirty="0">
                <a:solidFill>
                  <a:schemeClr val="accent6"/>
                </a:solidFill>
                <a:ea typeface="ＭＳ Ｐゴシック" charset="0"/>
                <a:cs typeface="Helvetica" charset="0"/>
                <a:sym typeface="Helvetica" charset="0"/>
              </a:rPr>
              <a:t>ὁ Λόγος «ὁμοούσιος τῷ Πατρί»</a:t>
            </a:r>
            <a:endParaRPr lang="en-US" sz="2400" b="1" i="1" dirty="0">
              <a:solidFill>
                <a:schemeClr val="accent6"/>
              </a:solidFill>
              <a:ea typeface="ＭＳ Ｐゴシック" charset="0"/>
              <a:cs typeface="Helvetica" charset="0"/>
              <a:sym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1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2917</TotalTime>
  <Words>1007</Words>
  <Application>Microsoft Office PowerPoint</Application>
  <PresentationFormat>Προβολή στην οθόνη (4:3)</PresentationFormat>
  <Paragraphs>96</Paragraphs>
  <Slides>22</Slides>
  <Notes>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30" baseType="lpstr">
      <vt:lpstr>ＭＳ Ｐゴシック</vt:lpstr>
      <vt:lpstr>Arial</vt:lpstr>
      <vt:lpstr>Calibri</vt:lpstr>
      <vt:lpstr>Helvetica</vt:lpstr>
      <vt:lpstr>Wingdings</vt:lpstr>
      <vt:lpstr>Zapf Dingbats</vt:lpstr>
      <vt:lpstr>ヒラギノ角ゴ ProN W6</vt:lpstr>
      <vt:lpstr>Θέμα του Office</vt:lpstr>
      <vt:lpstr>Γενικὴ Ἐκκλησιαστικὴ Ἱστορία Α´</vt:lpstr>
      <vt:lpstr>Ἡ περὶ Λόγου διδασκαλία: Λουκιανὸς ὁ ἀποσυνάγωγος</vt:lpstr>
      <vt:lpstr>Παρουσίαση του PowerPoint</vt:lpstr>
      <vt:lpstr>ὁ Πρόλογος τοῦ κατὰ Ἰωάννην Εὐαγγελίου</vt:lpstr>
      <vt:lpstr>ὁ Ἰησοῦς Χριστὸς ἦταν ὁ ἴδιος ὁ σαρκωθεὶς Λόγος</vt:lpstr>
      <vt:lpstr>ὁ Λόγος ὡς μονογενὴς Ὑιὸς τοῦ Πατρὸς γεννᾶται ἀνάρχως ἀπὸ τὸν Πατέρα (γεννητός)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Ὁ ἑρμηνευτικὸς ὀρθολογισμὸς τῆς Ἀντιόχειας ἀναπτύχθηκε σταδιακὰ σὲ θεολογικὸ ὀρθολογισμό.</vt:lpstr>
      <vt:lpstr>Τέλος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Ανθούλα</cp:lastModifiedBy>
  <cp:revision>214</cp:revision>
  <dcterms:created xsi:type="dcterms:W3CDTF">2012-09-06T09:03:05Z</dcterms:created>
  <dcterms:modified xsi:type="dcterms:W3CDTF">2015-06-07T21:00:12Z</dcterms:modified>
</cp:coreProperties>
</file>