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484" r:id="rId3"/>
    <p:sldId id="486" r:id="rId4"/>
    <p:sldId id="487" r:id="rId5"/>
    <p:sldId id="488" r:id="rId6"/>
    <p:sldId id="489" r:id="rId7"/>
    <p:sldId id="490" r:id="rId8"/>
    <p:sldId id="483" r:id="rId9"/>
    <p:sldId id="434" r:id="rId10"/>
    <p:sldId id="435" r:id="rId11"/>
    <p:sldId id="436" r:id="rId12"/>
    <p:sldId id="438" r:id="rId13"/>
    <p:sldId id="439" r:id="rId14"/>
    <p:sldId id="440" r:id="rId15"/>
    <p:sldId id="441" r:id="rId16"/>
    <p:sldId id="442" r:id="rId17"/>
    <p:sldId id="443" r:id="rId18"/>
    <p:sldId id="444" r:id="rId19"/>
    <p:sldId id="491" r:id="rId20"/>
    <p:sldId id="445" r:id="rId21"/>
    <p:sldId id="492" r:id="rId22"/>
    <p:sldId id="446" r:id="rId23"/>
    <p:sldId id="493" r:id="rId24"/>
    <p:sldId id="447" r:id="rId25"/>
    <p:sldId id="494" r:id="rId26"/>
    <p:sldId id="448" r:id="rId27"/>
    <p:sldId id="449" r:id="rId28"/>
    <p:sldId id="455" r:id="rId29"/>
    <p:sldId id="456" r:id="rId30"/>
    <p:sldId id="457" r:id="rId31"/>
    <p:sldId id="458" r:id="rId32"/>
    <p:sldId id="461" r:id="rId33"/>
    <p:sldId id="485" r:id="rId34"/>
    <p:sldId id="463" r:id="rId35"/>
    <p:sldId id="464" r:id="rId36"/>
    <p:sldId id="467" r:id="rId37"/>
    <p:sldId id="474" r:id="rId38"/>
    <p:sldId id="475" r:id="rId39"/>
    <p:sldId id="479" r:id="rId40"/>
    <p:sldId id="480" r:id="rId41"/>
    <p:sldId id="482" r:id="rId42"/>
    <p:sldId id="495" r:id="rId43"/>
    <p:sldId id="427" r:id="rId44"/>
    <p:sldId id="428" r:id="rId45"/>
    <p:sldId id="429" r:id="rId46"/>
    <p:sldId id="430" r:id="rId47"/>
    <p:sldId id="431" r:id="rId48"/>
    <p:sldId id="432" r:id="rId49"/>
    <p:sldId id="433"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7512F115-2FCC-49EE-8759-A71F26F5819E}">
          <p14:sldIdLst>
            <p14:sldId id="256"/>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280"/>
            <p14:sldId id="290"/>
            <p14:sldId id="335"/>
            <p14:sldId id="336"/>
            <p14:sldId id="337"/>
            <p14:sldId id="338"/>
            <p14:sldId id="33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75BC"/>
    <a:srgbClr val="4F81BD"/>
    <a:srgbClr val="50AB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64" d="100"/>
          <a:sy n="64" d="100"/>
        </p:scale>
        <p:origin x="-120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25/4/2015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 xmlns:p14="http://schemas.microsoft.com/office/powerpoint/2010/main" val="40518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Ψηφιακό υλικό &amp; Αξιολόγηση</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Διδασκαλία του Προγραμματισμού</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yliko.gr/default.aspx" TargetMode="External"/><Relationship Id="rId7" Type="http://schemas.openxmlformats.org/officeDocument/2006/relationships/hyperlink" Target="https://iol.tamucc.edu/repositories.html" TargetMode="External"/><Relationship Id="rId2" Type="http://schemas.openxmlformats.org/officeDocument/2006/relationships/hyperlink" Target="http://photodentro.edu.gr/" TargetMode="External"/><Relationship Id="rId1" Type="http://schemas.openxmlformats.org/officeDocument/2006/relationships/slideLayout" Target="../slideLayouts/slideLayout2.xml"/><Relationship Id="rId6" Type="http://schemas.openxmlformats.org/officeDocument/2006/relationships/hyperlink" Target="http://www.merlot.org/merlot/index.htm" TargetMode="External"/><Relationship Id="rId5" Type="http://schemas.openxmlformats.org/officeDocument/2006/relationships/hyperlink" Target="http://edutube.org/" TargetMode="External"/><Relationship Id="rId4" Type="http://schemas.openxmlformats.org/officeDocument/2006/relationships/hyperlink" Target="http://www.edutv.gr/"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ites.google.com/site/eportfolioapps/components/mashup"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crosswordlabs.com/" TargetMode="External"/><Relationship Id="rId3" Type="http://schemas.openxmlformats.org/officeDocument/2006/relationships/hyperlink" Target="http://www.kubbu.com/" TargetMode="External"/><Relationship Id="rId7" Type="http://schemas.openxmlformats.org/officeDocument/2006/relationships/hyperlink" Target="http://www.mystudiyo.com/" TargetMode="External"/><Relationship Id="rId2" Type="http://schemas.openxmlformats.org/officeDocument/2006/relationships/hyperlink" Target="http://hotpot.uvic.ca/index.htm" TargetMode="External"/><Relationship Id="rId1" Type="http://schemas.openxmlformats.org/officeDocument/2006/relationships/slideLayout" Target="../slideLayouts/slideLayout2.xml"/><Relationship Id="rId6" Type="http://schemas.openxmlformats.org/officeDocument/2006/relationships/hyperlink" Target="http://www.proprofs.com/quiz-school/" TargetMode="External"/><Relationship Id="rId5" Type="http://schemas.openxmlformats.org/officeDocument/2006/relationships/hyperlink" Target="http://quizlet.com/" TargetMode="External"/><Relationship Id="rId4" Type="http://schemas.openxmlformats.org/officeDocument/2006/relationships/hyperlink" Target="http://www.classmarker.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cs.forth.gr/CULTUREstandards/paradotea/paradotea_final/K15_ekpaideytikhXrhsh.pdf" TargetMode="External"/><Relationship Id="rId2" Type="http://schemas.openxmlformats.org/officeDocument/2006/relationships/hyperlink" Target="http://eeyem.eap.gr/services/edy/learningobjects" TargetMode="External"/><Relationship Id="rId1" Type="http://schemas.openxmlformats.org/officeDocument/2006/relationships/slideLayout" Target="../slideLayouts/slideLayout2.xml"/><Relationship Id="rId4" Type="http://schemas.openxmlformats.org/officeDocument/2006/relationships/hyperlink" Target="http://odsopeningday.ea.gr/gr/presentations/ODS_opening_day_Elina_Megalou.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cstate="print"/>
          <a:stretch>
            <a:fillRect/>
          </a:stretch>
        </p:blipFill>
        <p:spPr>
          <a:xfrm>
            <a:off x="179512" y="404664"/>
            <a:ext cx="4147938" cy="817388"/>
          </a:xfrm>
          <a:prstGeom prst="rect">
            <a:avLst/>
          </a:prstGeom>
        </p:spPr>
      </p:pic>
      <p:sp>
        <p:nvSpPr>
          <p:cNvPr id="10" name="Τίτλος 1"/>
          <p:cNvSpPr>
            <a:spLocks noGrp="1"/>
          </p:cNvSpPr>
          <p:nvPr>
            <p:ph type="ctrTitle"/>
          </p:nvPr>
        </p:nvSpPr>
        <p:spPr>
          <a:xfrm>
            <a:off x="685800" y="2006575"/>
            <a:ext cx="7772400" cy="1470025"/>
          </a:xfrm>
        </p:spPr>
        <p:txBody>
          <a:bodyPr/>
          <a:lstStyle/>
          <a:p>
            <a:r>
              <a:rPr lang="el-GR" dirty="0" smtClean="0">
                <a:solidFill>
                  <a:srgbClr val="5075BC"/>
                </a:solidFill>
              </a:rPr>
              <a:t>Διδακτική της Πληροφορικής</a:t>
            </a:r>
            <a:endParaRPr lang="el-GR" dirty="0">
              <a:solidFill>
                <a:srgbClr val="5075BC"/>
              </a:solidFill>
            </a:endParaRPr>
          </a:p>
        </p:txBody>
      </p:sp>
      <p:sp>
        <p:nvSpPr>
          <p:cNvPr id="11"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8:</a:t>
            </a:r>
            <a:r>
              <a:rPr lang="en-US" sz="2800" dirty="0" smtClean="0">
                <a:solidFill>
                  <a:srgbClr val="5075BC"/>
                </a:solidFill>
                <a:latin typeface="+mj-lt"/>
                <a:ea typeface="+mj-ea"/>
                <a:cs typeface="+mj-cs"/>
              </a:rPr>
              <a:t> </a:t>
            </a:r>
            <a:r>
              <a:rPr lang="el-GR" sz="2800" dirty="0" smtClean="0"/>
              <a:t>Ψηφιακό Υλικό </a:t>
            </a:r>
            <a:r>
              <a:rPr lang="el-GR" sz="2800" dirty="0" smtClean="0"/>
              <a:t>&amp;</a:t>
            </a:r>
            <a:r>
              <a:rPr lang="el-GR" sz="2800" dirty="0" smtClean="0"/>
              <a:t> </a:t>
            </a:r>
            <a:r>
              <a:rPr lang="el-GR" sz="2800" dirty="0" smtClean="0"/>
              <a:t>Αξιολόγηση</a:t>
            </a:r>
            <a:endParaRPr lang="en-US" sz="2800" dirty="0" smtClean="0"/>
          </a:p>
          <a:p>
            <a:endParaRPr lang="en-US" sz="2800" dirty="0" smtClean="0"/>
          </a:p>
          <a:p>
            <a:r>
              <a:rPr lang="el-GR" sz="2800" dirty="0" smtClean="0"/>
              <a:t>Μ. </a:t>
            </a:r>
            <a:r>
              <a:rPr lang="el-GR" sz="2800" dirty="0" err="1" smtClean="0"/>
              <a:t>Γρηγοριάδου</a:t>
            </a:r>
            <a:r>
              <a:rPr lang="el-GR" sz="2800" dirty="0" smtClean="0"/>
              <a:t>, Α. </a:t>
            </a:r>
            <a:r>
              <a:rPr lang="el-GR" sz="2800" dirty="0" err="1" smtClean="0"/>
              <a:t>Γόγουλου</a:t>
            </a:r>
            <a:r>
              <a:rPr lang="el-GR" sz="2800" dirty="0" smtClean="0"/>
              <a:t>, Ε. </a:t>
            </a:r>
            <a:r>
              <a:rPr lang="el-GR" sz="2800" dirty="0" err="1" smtClean="0"/>
              <a:t>Γουλή</a:t>
            </a:r>
            <a:endParaRPr lang="el-GR" sz="2800" dirty="0" smtClean="0"/>
          </a:p>
          <a:p>
            <a:r>
              <a:rPr lang="el-GR" sz="2800" dirty="0" smtClean="0"/>
              <a:t>Σχολή Θετικών Επιστημών</a:t>
            </a:r>
          </a:p>
          <a:p>
            <a:r>
              <a:rPr lang="el-GR" sz="2800" dirty="0" smtClean="0"/>
              <a:t>Τμήμα Πληροφορικής και Τηλεπικοινωνιών</a:t>
            </a:r>
            <a:endParaRPr lang="en-US" sz="2800" dirty="0" smtClean="0"/>
          </a:p>
          <a:p>
            <a:endParaRPr lang="el-GR" sz="2800" dirty="0" smtClean="0"/>
          </a:p>
        </p:txBody>
      </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smtClean="0"/>
              <a:t>Εκπαιδευτική Αξιολόγηση</a:t>
            </a:r>
          </a:p>
        </p:txBody>
      </p:sp>
      <p:sp>
        <p:nvSpPr>
          <p:cNvPr id="13315" name="Rectangle 3"/>
          <p:cNvSpPr>
            <a:spLocks noGrp="1" noChangeArrowheads="1"/>
          </p:cNvSpPr>
          <p:nvPr>
            <p:ph type="body" idx="1"/>
          </p:nvPr>
        </p:nvSpPr>
        <p:spPr>
          <a:xfrm>
            <a:off x="323850" y="1341438"/>
            <a:ext cx="8713788" cy="4535487"/>
          </a:xfrm>
        </p:spPr>
        <p:txBody>
          <a:bodyPr/>
          <a:lstStyle/>
          <a:p>
            <a:pPr marL="0" indent="0" algn="ctr">
              <a:lnSpc>
                <a:spcPct val="150000"/>
              </a:lnSpc>
              <a:spcBef>
                <a:spcPct val="50000"/>
              </a:spcBef>
              <a:buFont typeface="Wingdings 2" pitchFamily="18" charset="2"/>
              <a:buNone/>
            </a:pPr>
            <a:r>
              <a:rPr lang="el-GR" sz="2400" smtClean="0"/>
              <a:t>Η </a:t>
            </a:r>
            <a:r>
              <a:rPr lang="el-GR" sz="2400" b="1" smtClean="0"/>
              <a:t>εκπαιδευτική αξιολόγηση </a:t>
            </a:r>
            <a:r>
              <a:rPr lang="el-GR" sz="2400" smtClean="0"/>
              <a:t>(educational assessment) αποτελείται από ένα σύνολο επιμέρους </a:t>
            </a:r>
            <a:r>
              <a:rPr lang="el-GR" sz="2400" b="1" smtClean="0"/>
              <a:t>συστηματικών, έγκυρων, αξιόπιστων, αντικειμενικών και οργανωμένων διαδικασιών</a:t>
            </a:r>
            <a:r>
              <a:rPr lang="el-GR" sz="2400" smtClean="0"/>
              <a:t> που αποσκοπούν στον προσδιορισμό και στην αποτίμηση της αποτελεσματικότητας της διδασκαλίας, του εκπαιδευτικού, των μαθητών, του αναλυτικού προγράμματος και του σχολικού συστήματος καθώς και στην ενίσχυση της ανατροφοδότησης του εκπαιδευτικού έργου </a:t>
            </a:r>
          </a:p>
          <a:p>
            <a:pPr marL="0" indent="0" algn="ctr">
              <a:spcBef>
                <a:spcPct val="50000"/>
              </a:spcBef>
              <a:buFont typeface="Wingdings 2" pitchFamily="18" charset="2"/>
              <a:buNone/>
            </a:pPr>
            <a:r>
              <a:rPr lang="el-GR" sz="2400" smtClean="0"/>
              <a:t>(Ματσαγγούρας, 2001)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457200" y="116632"/>
            <a:ext cx="8229600" cy="1143000"/>
          </a:xfrm>
        </p:spPr>
        <p:txBody>
          <a:bodyPr/>
          <a:lstStyle/>
          <a:p>
            <a:r>
              <a:rPr lang="el-GR" dirty="0" smtClean="0"/>
              <a:t>Πλαίσιο Αξιολόγησης</a:t>
            </a:r>
          </a:p>
        </p:txBody>
      </p:sp>
      <p:sp>
        <p:nvSpPr>
          <p:cNvPr id="14339" name="2 - Θέση περιεχομένου"/>
          <p:cNvSpPr>
            <a:spLocks noGrp="1"/>
          </p:cNvSpPr>
          <p:nvPr>
            <p:ph sz="quarter" idx="1"/>
          </p:nvPr>
        </p:nvSpPr>
        <p:spPr>
          <a:xfrm>
            <a:off x="301625" y="1340768"/>
            <a:ext cx="8662988" cy="4968552"/>
          </a:xfrm>
        </p:spPr>
        <p:txBody>
          <a:bodyPr>
            <a:normAutofit fontScale="92500"/>
          </a:bodyPr>
          <a:lstStyle/>
          <a:p>
            <a:pPr>
              <a:spcBef>
                <a:spcPts val="900"/>
              </a:spcBef>
            </a:pPr>
            <a:r>
              <a:rPr lang="el-GR" sz="2800" i="1" dirty="0" smtClean="0"/>
              <a:t>Γιατί αξιολογούμε; </a:t>
            </a:r>
            <a:r>
              <a:rPr lang="el-GR" sz="2800" dirty="0" smtClean="0"/>
              <a:t>(στόχοι αξιολόγησης)</a:t>
            </a:r>
          </a:p>
          <a:p>
            <a:r>
              <a:rPr lang="el-GR" sz="2800" i="1" dirty="0" smtClean="0"/>
              <a:t>Τι </a:t>
            </a:r>
            <a:r>
              <a:rPr lang="el-GR" sz="2800" i="1" dirty="0" smtClean="0"/>
              <a:t>θα αξιολογηθεί; </a:t>
            </a:r>
            <a:r>
              <a:rPr lang="el-GR" sz="2800" dirty="0" smtClean="0"/>
              <a:t>(αντικείμενο αξιολόγησης)</a:t>
            </a:r>
          </a:p>
          <a:p>
            <a:r>
              <a:rPr lang="el-GR" sz="2800" i="1" dirty="0" smtClean="0"/>
              <a:t>Πώς </a:t>
            </a:r>
            <a:r>
              <a:rPr lang="el-GR" sz="2800" i="1" dirty="0" smtClean="0"/>
              <a:t>αξιολογούμε; </a:t>
            </a:r>
            <a:r>
              <a:rPr lang="el-GR" sz="2800" dirty="0" smtClean="0"/>
              <a:t>(μέθοδοι/τεχνικές και μέσα αξιολόγησης π.χ. ερωτηματολόγια, συνεντεύξεις, εξετάσεις, προσομοιώσεις, εκθέσεις εκπαιδευτικών, διαδικασίες παρατήρησης, κ.λπ.) </a:t>
            </a:r>
          </a:p>
          <a:p>
            <a:r>
              <a:rPr lang="el-GR" sz="2800" i="1" dirty="0" smtClean="0"/>
              <a:t>Πότε </a:t>
            </a:r>
            <a:r>
              <a:rPr lang="el-GR" sz="2800" i="1" dirty="0" smtClean="0"/>
              <a:t>αξιολογούμε; </a:t>
            </a:r>
            <a:r>
              <a:rPr lang="el-GR" sz="2800" dirty="0" smtClean="0"/>
              <a:t>(χρονική περίοδος εφαρμογής της αξιολόγησης</a:t>
            </a:r>
            <a:r>
              <a:rPr lang="el-GR" sz="2800" dirty="0" smtClean="0"/>
              <a:t>)</a:t>
            </a:r>
          </a:p>
          <a:p>
            <a:r>
              <a:rPr lang="el-GR" sz="2800" i="1" dirty="0" smtClean="0"/>
              <a:t>Ποιος </a:t>
            </a:r>
            <a:r>
              <a:rPr lang="el-GR" sz="2800" dirty="0" smtClean="0"/>
              <a:t>διενεργεί την </a:t>
            </a:r>
            <a:r>
              <a:rPr lang="el-GR" sz="2800" dirty="0" smtClean="0"/>
              <a:t>αξιολόγηση;</a:t>
            </a:r>
          </a:p>
          <a:p>
            <a:r>
              <a:rPr lang="el-GR" sz="2800" i="1" dirty="0" smtClean="0"/>
              <a:t>Πώς θα αξιοποιηθούν </a:t>
            </a:r>
            <a:r>
              <a:rPr lang="el-GR" sz="2800" dirty="0" smtClean="0"/>
              <a:t>τα αποτελέσματα </a:t>
            </a:r>
            <a:r>
              <a:rPr lang="el-GR" sz="2800" dirty="0" smtClean="0"/>
              <a:t>της αξιολόγησης;</a:t>
            </a:r>
          </a:p>
          <a:p>
            <a:pPr>
              <a:spcBef>
                <a:spcPts val="600"/>
              </a:spcBef>
            </a:pPr>
            <a:endParaRPr lang="el-GR" dirty="0" smtClean="0"/>
          </a:p>
          <a:p>
            <a:endParaRPr lang="el-GR" dirty="0" smtClean="0"/>
          </a:p>
          <a:p>
            <a:endParaRPr lang="el-G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60350"/>
            <a:ext cx="8229600" cy="738188"/>
          </a:xfrm>
        </p:spPr>
        <p:txBody>
          <a:bodyPr>
            <a:normAutofit fontScale="90000"/>
          </a:bodyPr>
          <a:lstStyle/>
          <a:p>
            <a:r>
              <a:rPr lang="el-GR" smtClean="0"/>
              <a:t>Ενδεικτικοί Στόχοι της Αξιολόγησης</a:t>
            </a:r>
          </a:p>
        </p:txBody>
      </p:sp>
      <p:sp>
        <p:nvSpPr>
          <p:cNvPr id="16387" name="Rectangle 3"/>
          <p:cNvSpPr>
            <a:spLocks noGrp="1" noChangeArrowheads="1"/>
          </p:cNvSpPr>
          <p:nvPr>
            <p:ph type="body" idx="1"/>
          </p:nvPr>
        </p:nvSpPr>
        <p:spPr>
          <a:xfrm>
            <a:off x="250825" y="1268413"/>
            <a:ext cx="8713788" cy="4824412"/>
          </a:xfrm>
        </p:spPr>
        <p:txBody>
          <a:bodyPr>
            <a:normAutofit lnSpcReduction="10000"/>
          </a:bodyPr>
          <a:lstStyle/>
          <a:p>
            <a:pPr>
              <a:spcBef>
                <a:spcPct val="50000"/>
              </a:spcBef>
            </a:pPr>
            <a:r>
              <a:rPr lang="el-GR" sz="2400" dirty="0" smtClean="0"/>
              <a:t>εκτίμηση του </a:t>
            </a:r>
            <a:r>
              <a:rPr lang="el-GR" sz="2400" b="1" dirty="0" smtClean="0"/>
              <a:t>βαθμού επίτευξης των προκαθορισμένων γνωστικών στόχων </a:t>
            </a:r>
            <a:r>
              <a:rPr lang="el-GR" sz="2400" dirty="0" smtClean="0"/>
              <a:t>– Προκαταρκτική / Διαμορφωτική / Τελική</a:t>
            </a:r>
          </a:p>
          <a:p>
            <a:pPr>
              <a:spcBef>
                <a:spcPct val="50000"/>
              </a:spcBef>
            </a:pPr>
            <a:r>
              <a:rPr lang="el-GR" sz="2400" dirty="0" smtClean="0"/>
              <a:t>εκτίμηση της </a:t>
            </a:r>
            <a:r>
              <a:rPr lang="el-GR" sz="2400" b="1" dirty="0" smtClean="0"/>
              <a:t>αποτελεσματικότητας του διδακτικού έργου </a:t>
            </a:r>
            <a:r>
              <a:rPr lang="el-GR" sz="2400" dirty="0" smtClean="0"/>
              <a:t>του εκπαιδευτικού</a:t>
            </a:r>
          </a:p>
          <a:p>
            <a:pPr>
              <a:spcBef>
                <a:spcPct val="50000"/>
              </a:spcBef>
            </a:pPr>
            <a:r>
              <a:rPr lang="el-GR" sz="2400" dirty="0" smtClean="0"/>
              <a:t>εκτίμηση της </a:t>
            </a:r>
            <a:r>
              <a:rPr lang="el-GR" sz="2400" b="1" dirty="0" smtClean="0"/>
              <a:t>καταλληλότητας και αποτελεσματικότητας του αναλυτικού προγράμματος</a:t>
            </a:r>
          </a:p>
          <a:p>
            <a:pPr>
              <a:spcBef>
                <a:spcPct val="50000"/>
              </a:spcBef>
            </a:pPr>
            <a:r>
              <a:rPr lang="el-GR" sz="2400" dirty="0" smtClean="0"/>
              <a:t>εκτίμηση του </a:t>
            </a:r>
            <a:r>
              <a:rPr lang="el-GR" sz="2400" b="1" dirty="0" smtClean="0"/>
              <a:t>συνολικού εκπαιδευτικού έργου </a:t>
            </a:r>
            <a:r>
              <a:rPr lang="el-GR" sz="2400" dirty="0" smtClean="0"/>
              <a:t>μιας σχολικής μονάδας</a:t>
            </a:r>
          </a:p>
          <a:p>
            <a:pPr>
              <a:spcBef>
                <a:spcPct val="50000"/>
              </a:spcBef>
            </a:pPr>
            <a:r>
              <a:rPr lang="el-GR" sz="2400" b="1" dirty="0" smtClean="0"/>
              <a:t>κατάταξη</a:t>
            </a:r>
            <a:r>
              <a:rPr lang="el-GR" sz="2400" dirty="0" smtClean="0"/>
              <a:t> των μαθητών σύμφωνα με τις επιδόσεις τους</a:t>
            </a:r>
          </a:p>
          <a:p>
            <a:pPr>
              <a:spcBef>
                <a:spcPct val="50000"/>
              </a:spcBef>
            </a:pPr>
            <a:r>
              <a:rPr lang="el-GR" sz="2400" b="1" dirty="0" smtClean="0"/>
              <a:t>πληροφόρηση </a:t>
            </a:r>
            <a:r>
              <a:rPr lang="el-GR" sz="2400" dirty="0" smtClean="0"/>
              <a:t>του μαθητή σχετικά με τις επιδόσεις του σε σχέση με ένα ευρύτερο σύνολο μαθητών</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r>
              <a:rPr lang="el-GR" smtClean="0"/>
              <a:t>Αξιολόγηση του Μαθητή </a:t>
            </a:r>
          </a:p>
        </p:txBody>
      </p:sp>
      <p:sp>
        <p:nvSpPr>
          <p:cNvPr id="17411" name="2 - Θέση περιεχομένου"/>
          <p:cNvSpPr>
            <a:spLocks noGrp="1"/>
          </p:cNvSpPr>
          <p:nvPr>
            <p:ph sz="quarter" idx="1"/>
          </p:nvPr>
        </p:nvSpPr>
        <p:spPr>
          <a:xfrm>
            <a:off x="323850" y="1700213"/>
            <a:ext cx="8504238" cy="4572000"/>
          </a:xfrm>
        </p:spPr>
        <p:txBody>
          <a:bodyPr>
            <a:normAutofit/>
          </a:bodyPr>
          <a:lstStyle/>
          <a:p>
            <a:r>
              <a:rPr lang="el-GR" sz="2400" dirty="0" smtClean="0"/>
              <a:t>Αποτελεί επιμέρους παράμετρο της αξιολόγησης του εκπαιδευτικού έργου</a:t>
            </a:r>
          </a:p>
          <a:p>
            <a:r>
              <a:rPr lang="el-GR" sz="2400" dirty="0" smtClean="0"/>
              <a:t>Αφορά </a:t>
            </a:r>
            <a:r>
              <a:rPr lang="el-GR" sz="2400" dirty="0" smtClean="0"/>
              <a:t>στη διαδικασία εξαγωγής συμπερασμάτων σχετικών με το </a:t>
            </a:r>
            <a:r>
              <a:rPr lang="el-GR" sz="2400" b="1" dirty="0" smtClean="0"/>
              <a:t>«τι γνωρίζουν οι μαθητές» </a:t>
            </a:r>
            <a:r>
              <a:rPr lang="el-GR" sz="2400" dirty="0" smtClean="0"/>
              <a:t>βάσει ενδείξεων που απορρέουν από </a:t>
            </a:r>
            <a:r>
              <a:rPr lang="el-GR" sz="2400" b="1" dirty="0" smtClean="0"/>
              <a:t>την παρατήρηση αυτών που «λένε» και «κάνουν» σε επιλεγμένες καταστάσεις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6632"/>
            <a:ext cx="8229600" cy="1143000"/>
          </a:xfrm>
        </p:spPr>
        <p:txBody>
          <a:bodyPr/>
          <a:lstStyle/>
          <a:p>
            <a:r>
              <a:rPr lang="el-GR" dirty="0" smtClean="0"/>
              <a:t>Τρίγωνο της Αξιολόγησης</a:t>
            </a:r>
          </a:p>
        </p:txBody>
      </p:sp>
      <p:sp>
        <p:nvSpPr>
          <p:cNvPr id="6149" name="Rectangle 3"/>
          <p:cNvSpPr>
            <a:spLocks noGrp="1" noChangeArrowheads="1"/>
          </p:cNvSpPr>
          <p:nvPr>
            <p:ph type="body" idx="1"/>
          </p:nvPr>
        </p:nvSpPr>
        <p:spPr>
          <a:xfrm>
            <a:off x="251520" y="1340768"/>
            <a:ext cx="3960439" cy="4824535"/>
          </a:xfrm>
        </p:spPr>
        <p:txBody>
          <a:bodyPr>
            <a:normAutofit lnSpcReduction="10000"/>
          </a:bodyPr>
          <a:lstStyle/>
          <a:p>
            <a:pPr>
              <a:lnSpc>
                <a:spcPct val="80000"/>
              </a:lnSpc>
            </a:pPr>
            <a:r>
              <a:rPr lang="el-GR" sz="2000" dirty="0" smtClean="0"/>
              <a:t>το </a:t>
            </a:r>
            <a:r>
              <a:rPr lang="el-GR" sz="2000" b="1" dirty="0" smtClean="0">
                <a:solidFill>
                  <a:srgbClr val="002060"/>
                </a:solidFill>
              </a:rPr>
              <a:t>γνωστικό μοντέλο του μαθητή σε ένα πεδίο γνώσης </a:t>
            </a:r>
            <a:r>
              <a:rPr lang="el-GR" sz="2000" dirty="0" smtClean="0"/>
              <a:t>(</a:t>
            </a:r>
            <a:r>
              <a:rPr lang="en-US" sz="2000" dirty="0" smtClean="0"/>
              <a:t>Cognition</a:t>
            </a:r>
            <a:r>
              <a:rPr lang="el-GR" sz="2000" dirty="0" smtClean="0"/>
              <a:t>), δηλαδή μια θεωρία ή ένα σύνολο αντιλήψεων που αφορούν στο τι γνωρίζει </a:t>
            </a:r>
            <a:r>
              <a:rPr lang="el-GR" sz="2000" dirty="0" smtClean="0"/>
              <a:t>ο </a:t>
            </a:r>
            <a:r>
              <a:rPr lang="el-GR" sz="2000" dirty="0" smtClean="0"/>
              <a:t>μαθητής, πώς αναπαριστά τη γνώση και πώς αναπτύσσει δεξιότητες σε ένα γνωστικό </a:t>
            </a:r>
            <a:r>
              <a:rPr lang="el-GR" sz="2000" dirty="0" smtClean="0"/>
              <a:t>πεδίο </a:t>
            </a:r>
            <a:endParaRPr lang="el-GR" sz="2000" dirty="0" smtClean="0"/>
          </a:p>
          <a:p>
            <a:pPr>
              <a:lnSpc>
                <a:spcPct val="80000"/>
              </a:lnSpc>
              <a:buFont typeface="Wingdings 2" pitchFamily="18" charset="2"/>
              <a:buNone/>
            </a:pPr>
            <a:endParaRPr lang="el-GR" sz="2000" dirty="0" smtClean="0"/>
          </a:p>
          <a:p>
            <a:pPr>
              <a:lnSpc>
                <a:spcPct val="80000"/>
              </a:lnSpc>
            </a:pPr>
            <a:r>
              <a:rPr lang="el-GR" sz="2000" dirty="0" smtClean="0"/>
              <a:t>τα </a:t>
            </a:r>
            <a:r>
              <a:rPr lang="el-GR" sz="2000" b="1" dirty="0" smtClean="0">
                <a:solidFill>
                  <a:srgbClr val="002060"/>
                </a:solidFill>
              </a:rPr>
              <a:t>είδη των παρατηρήσεων </a:t>
            </a:r>
            <a:r>
              <a:rPr lang="el-GR" sz="2000" dirty="0" smtClean="0"/>
              <a:t>(</a:t>
            </a:r>
            <a:r>
              <a:rPr lang="en-US" sz="2000" dirty="0" smtClean="0"/>
              <a:t>Observation) </a:t>
            </a:r>
            <a:r>
              <a:rPr lang="el-GR" sz="2000" dirty="0" smtClean="0"/>
              <a:t>(π.χ</a:t>
            </a:r>
            <a:r>
              <a:rPr lang="el-GR" sz="2000" dirty="0" smtClean="0"/>
              <a:t>. καταστάσεις, δραστηριότητες) που δίνουν στο μαθητή </a:t>
            </a:r>
            <a:r>
              <a:rPr lang="el-GR" sz="2000" dirty="0" smtClean="0"/>
              <a:t>τη </a:t>
            </a:r>
            <a:r>
              <a:rPr lang="el-GR" sz="2000" dirty="0" smtClean="0"/>
              <a:t>δυνατότητα </a:t>
            </a:r>
            <a:r>
              <a:rPr lang="el-GR" sz="2000" dirty="0" smtClean="0"/>
              <a:t>να </a:t>
            </a:r>
            <a:r>
              <a:rPr lang="el-GR" sz="2000" dirty="0" smtClean="0"/>
              <a:t>«εκφράσει, να κάνει, να δημιουργήσει κάτι» προκειμένου να προκύψουν ενδείξεις για τις γνώσεις και τις ικανότητες του (</a:t>
            </a:r>
            <a:r>
              <a:rPr lang="en-US" sz="2000" dirty="0" smtClean="0"/>
              <a:t>Observation</a:t>
            </a:r>
            <a:r>
              <a:rPr lang="el-GR" sz="2000" dirty="0" smtClean="0"/>
              <a:t>)</a:t>
            </a:r>
            <a:endParaRPr lang="el-GR" sz="2000" dirty="0" smtClean="0"/>
          </a:p>
        </p:txBody>
      </p:sp>
      <p:pic>
        <p:nvPicPr>
          <p:cNvPr id="6150" name="Picture 13" descr="triangle"/>
          <p:cNvPicPr>
            <a:picLocks noChangeAspect="1" noChangeArrowheads="1"/>
          </p:cNvPicPr>
          <p:nvPr/>
        </p:nvPicPr>
        <p:blipFill>
          <a:blip r:embed="rId2" cstate="print"/>
          <a:srcRect/>
          <a:stretch>
            <a:fillRect/>
          </a:stretch>
        </p:blipFill>
        <p:spPr bwMode="auto">
          <a:xfrm>
            <a:off x="4475486" y="1556792"/>
            <a:ext cx="4668513" cy="2376264"/>
          </a:xfrm>
          <a:prstGeom prst="rect">
            <a:avLst/>
          </a:prstGeom>
          <a:noFill/>
          <a:ln w="9525">
            <a:noFill/>
            <a:miter lim="800000"/>
            <a:headEnd/>
            <a:tailEnd/>
          </a:ln>
        </p:spPr>
      </p:pic>
      <p:sp>
        <p:nvSpPr>
          <p:cNvPr id="18439" name="Rectangle 12"/>
          <p:cNvSpPr>
            <a:spLocks noChangeArrowheads="1"/>
          </p:cNvSpPr>
          <p:nvPr/>
        </p:nvSpPr>
        <p:spPr bwMode="auto">
          <a:xfrm>
            <a:off x="0" y="-107950"/>
            <a:ext cx="214313" cy="215900"/>
          </a:xfrm>
          <a:prstGeom prst="rect">
            <a:avLst/>
          </a:prstGeom>
          <a:noFill/>
          <a:ln w="9525">
            <a:noFill/>
            <a:miter lim="800000"/>
            <a:headEnd/>
            <a:tailEnd/>
          </a:ln>
        </p:spPr>
        <p:txBody>
          <a:bodyPr wrap="none" anchor="ctr">
            <a:spAutoFit/>
          </a:bodyPr>
          <a:lstStyle/>
          <a:p>
            <a:pPr eaLnBrk="0" hangingPunct="0"/>
            <a:r>
              <a:rPr lang="el-GR" sz="800"/>
              <a:t> </a:t>
            </a:r>
            <a:endParaRPr lang="el-GR"/>
          </a:p>
        </p:txBody>
      </p:sp>
      <p:sp>
        <p:nvSpPr>
          <p:cNvPr id="9" name="Rectangle 3"/>
          <p:cNvSpPr txBox="1">
            <a:spLocks noChangeArrowheads="1"/>
          </p:cNvSpPr>
          <p:nvPr/>
        </p:nvSpPr>
        <p:spPr>
          <a:xfrm>
            <a:off x="4139320" y="3933056"/>
            <a:ext cx="5004680" cy="21602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ts val="1200"/>
              </a:spcBef>
              <a:spcAft>
                <a:spcPts val="0"/>
              </a:spcAft>
              <a:buClrTx/>
              <a:buSzTx/>
              <a:buFont typeface="Wingdings 2" pitchFamily="18" charset="2"/>
              <a:buNone/>
              <a:tabLst/>
              <a:defRPr/>
            </a:pPr>
            <a:endParaRPr kumimoji="0" lang="el-G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η </a:t>
            </a:r>
            <a:r>
              <a:rPr kumimoji="0" lang="el-GR" sz="2000" b="1" i="0" u="none" strike="noStrike" kern="1200" cap="none" spc="0" normalizeH="0" baseline="0" noProof="0" dirty="0" smtClean="0">
                <a:ln>
                  <a:noFill/>
                </a:ln>
                <a:solidFill>
                  <a:srgbClr val="002060"/>
                </a:solidFill>
                <a:effectLst/>
                <a:uLnTx/>
                <a:uFillTx/>
                <a:latin typeface="+mn-lt"/>
                <a:ea typeface="+mn-ea"/>
                <a:cs typeface="+mn-cs"/>
              </a:rPr>
              <a:t>ερμηνευτική διαδικασία των ενδείξεων </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Interpretation</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 δηλαδή οι μέθοδοι που μπορεί να εφαρμοστούν προκειμένου να προκύψουν τα συμπεράσματα από τις παρατηρήσεις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additive="base">
                                        <p:cTn id="7" dur="500" fill="hold"/>
                                        <p:tgtEl>
                                          <p:spTgt spid="61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anim calcmode="lin" valueType="num">
                                      <p:cBhvr additive="base">
                                        <p:cTn id="13" dur="500" fill="hold"/>
                                        <p:tgtEl>
                                          <p:spTgt spid="614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323528" y="0"/>
            <a:ext cx="8229600" cy="1143000"/>
          </a:xfrm>
        </p:spPr>
        <p:txBody>
          <a:bodyPr/>
          <a:lstStyle/>
          <a:p>
            <a:r>
              <a:rPr lang="el-GR" dirty="0" smtClean="0"/>
              <a:t>Συναφείς Έννοιες</a:t>
            </a:r>
          </a:p>
        </p:txBody>
      </p:sp>
      <p:sp>
        <p:nvSpPr>
          <p:cNvPr id="19459" name="2 - Θέση περιεχομένου"/>
          <p:cNvSpPr>
            <a:spLocks noGrp="1"/>
          </p:cNvSpPr>
          <p:nvPr>
            <p:ph sz="quarter" idx="1"/>
          </p:nvPr>
        </p:nvSpPr>
        <p:spPr>
          <a:xfrm>
            <a:off x="323528" y="1052736"/>
            <a:ext cx="8504238" cy="5300662"/>
          </a:xfrm>
        </p:spPr>
        <p:txBody>
          <a:bodyPr>
            <a:normAutofit/>
          </a:bodyPr>
          <a:lstStyle/>
          <a:p>
            <a:r>
              <a:rPr lang="el-GR" sz="2600" dirty="0" smtClean="0"/>
              <a:t>Διόρθωση: προϋπόθεση της αξιολόγησης</a:t>
            </a:r>
          </a:p>
          <a:p>
            <a:pPr lvl="1"/>
            <a:r>
              <a:rPr lang="el-GR" sz="2600" dirty="0" smtClean="0">
                <a:solidFill>
                  <a:srgbClr val="002060"/>
                </a:solidFill>
              </a:rPr>
              <a:t>Εντοπισμός των λαθών και ανάδειξης των ορθών και σημαντικών στοιχείων των εργασιών των μαθητών </a:t>
            </a:r>
          </a:p>
          <a:p>
            <a:pPr lvl="1"/>
            <a:r>
              <a:rPr lang="el-GR" sz="2600" dirty="0" smtClean="0">
                <a:solidFill>
                  <a:srgbClr val="002060"/>
                </a:solidFill>
              </a:rPr>
              <a:t>Σκοπός: παροχή άμεσης ανατροφοδότησης</a:t>
            </a:r>
          </a:p>
          <a:p>
            <a:r>
              <a:rPr lang="el-GR" sz="2600" dirty="0" smtClean="0"/>
              <a:t>Μέτρηση: μέρος της αξιολόγησης</a:t>
            </a:r>
          </a:p>
          <a:p>
            <a:pPr lvl="1"/>
            <a:r>
              <a:rPr lang="el-GR" sz="2600" dirty="0" smtClean="0">
                <a:solidFill>
                  <a:srgbClr val="002060"/>
                </a:solidFill>
              </a:rPr>
              <a:t> Καθορισμός και χρήση μετρικών μονάδων για την αποτίμηση της αποτελεσματικότητας</a:t>
            </a:r>
          </a:p>
          <a:p>
            <a:r>
              <a:rPr lang="el-GR" sz="2600" dirty="0" smtClean="0"/>
              <a:t>Βαθμολογία: συνέχεια της διαδικασίας της μέτρησης</a:t>
            </a:r>
          </a:p>
          <a:p>
            <a:pPr lvl="1"/>
            <a:r>
              <a:rPr lang="el-GR" sz="2600" dirty="0" smtClean="0">
                <a:solidFill>
                  <a:srgbClr val="002060"/>
                </a:solidFill>
              </a:rPr>
              <a:t>Έκφραση του αποτελέσματος της μέτρησης με τη βοήθεια μιας κλίμακας</a:t>
            </a:r>
          </a:p>
          <a:p>
            <a:endParaRPr lang="el-G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r>
              <a:rPr lang="el-GR" smtClean="0"/>
              <a:t>Συζήτηση……………….</a:t>
            </a:r>
          </a:p>
        </p:txBody>
      </p:sp>
      <p:sp>
        <p:nvSpPr>
          <p:cNvPr id="3" name="2 - Θέση περιεχομένου"/>
          <p:cNvSpPr>
            <a:spLocks noGrp="1"/>
          </p:cNvSpPr>
          <p:nvPr>
            <p:ph sz="quarter" idx="1"/>
          </p:nvPr>
        </p:nvSpPr>
        <p:spPr>
          <a:xfrm>
            <a:off x="301625" y="1527175"/>
            <a:ext cx="8504238" cy="4572000"/>
          </a:xfrm>
        </p:spPr>
        <p:txBody>
          <a:bodyPr>
            <a:normAutofit/>
          </a:bodyPr>
          <a:lstStyle/>
          <a:p>
            <a:pPr marL="0" indent="0" algn="ctr" fontAlgn="auto">
              <a:spcAft>
                <a:spcPts val="0"/>
              </a:spcAft>
              <a:buFont typeface="Wingdings 2" pitchFamily="18" charset="2"/>
              <a:buNone/>
              <a:defRPr/>
            </a:pPr>
            <a:r>
              <a:rPr lang="el-GR" dirty="0" smtClean="0"/>
              <a:t>Ποια τα </a:t>
            </a:r>
            <a:r>
              <a:rPr lang="el-GR" dirty="0" smtClean="0"/>
              <a:t>οφέλη που αποκομίζει από την αξιολόγηση</a:t>
            </a:r>
          </a:p>
          <a:p>
            <a:pPr marL="0" indent="0" algn="ctr" fontAlgn="auto">
              <a:spcAft>
                <a:spcPts val="0"/>
              </a:spcAft>
              <a:buFont typeface="Wingdings 2" pitchFamily="18" charset="2"/>
              <a:buNone/>
              <a:defRPr/>
            </a:pPr>
            <a:r>
              <a:rPr lang="el-GR" dirty="0" smtClean="0"/>
              <a:t> </a:t>
            </a:r>
          </a:p>
          <a:p>
            <a:pPr marL="450850" indent="-450850" fontAlgn="auto">
              <a:spcAft>
                <a:spcPts val="0"/>
              </a:spcAft>
              <a:buFont typeface="Wingdings 3"/>
              <a:buChar char=""/>
              <a:defRPr/>
            </a:pPr>
            <a:r>
              <a:rPr lang="el-GR" dirty="0" smtClean="0"/>
              <a:t>ο οργανισμός που παρέχει την </a:t>
            </a:r>
            <a:r>
              <a:rPr lang="el-GR" dirty="0" smtClean="0"/>
              <a:t>εκπαίδευση </a:t>
            </a:r>
            <a:endParaRPr lang="el-GR" dirty="0" smtClean="0"/>
          </a:p>
          <a:p>
            <a:pPr marL="450850" indent="-450850" fontAlgn="auto">
              <a:spcAft>
                <a:spcPts val="0"/>
              </a:spcAft>
              <a:buFont typeface="Wingdings 3"/>
              <a:buChar char=""/>
              <a:defRPr/>
            </a:pPr>
            <a:r>
              <a:rPr lang="el-GR" dirty="0" smtClean="0"/>
              <a:t>ο εκπαιδευτικός </a:t>
            </a:r>
          </a:p>
          <a:p>
            <a:pPr marL="450850" indent="-450850" fontAlgn="auto">
              <a:spcAft>
                <a:spcPts val="0"/>
              </a:spcAft>
              <a:buFont typeface="Wingdings 3"/>
              <a:buChar char=""/>
              <a:defRPr/>
            </a:pPr>
            <a:r>
              <a:rPr lang="el-GR" dirty="0" smtClean="0"/>
              <a:t>ο μαθητής</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60350"/>
            <a:ext cx="8229600" cy="738188"/>
          </a:xfrm>
        </p:spPr>
        <p:txBody>
          <a:bodyPr>
            <a:normAutofit fontScale="90000"/>
          </a:bodyPr>
          <a:lstStyle/>
          <a:p>
            <a:r>
              <a:rPr lang="el-GR" smtClean="0"/>
              <a:t>Γιατί χρειάζεται η αξιολόγηση;</a:t>
            </a:r>
          </a:p>
        </p:txBody>
      </p:sp>
      <p:sp>
        <p:nvSpPr>
          <p:cNvPr id="21507" name="Rectangle 3"/>
          <p:cNvSpPr>
            <a:spLocks noGrp="1" noChangeArrowheads="1"/>
          </p:cNvSpPr>
          <p:nvPr>
            <p:ph type="body" idx="1"/>
          </p:nvPr>
        </p:nvSpPr>
        <p:spPr>
          <a:xfrm>
            <a:off x="467544" y="1125438"/>
            <a:ext cx="8229600" cy="4895850"/>
          </a:xfrm>
        </p:spPr>
        <p:txBody>
          <a:bodyPr>
            <a:noAutofit/>
          </a:bodyPr>
          <a:lstStyle/>
          <a:p>
            <a:pPr>
              <a:spcBef>
                <a:spcPct val="30000"/>
              </a:spcBef>
            </a:pPr>
            <a:r>
              <a:rPr lang="el-GR" sz="2200" dirty="0" smtClean="0"/>
              <a:t>βοηθά </a:t>
            </a:r>
            <a:r>
              <a:rPr lang="el-GR" sz="2200" dirty="0" smtClean="0"/>
              <a:t>τους </a:t>
            </a:r>
            <a:r>
              <a:rPr lang="el-GR" sz="2200" u="sng" dirty="0" smtClean="0"/>
              <a:t>μαθητές</a:t>
            </a:r>
            <a:r>
              <a:rPr lang="el-GR" sz="2200" dirty="0" smtClean="0"/>
              <a:t> να αναγνωρίσουν «τι έχουν μάθει», να παρατηρήσουν τη μαθησιακή τους εξέλιξη και να αποφασίσουν πώς να κατευθύνουν τη μαθησιακή τους πορεία</a:t>
            </a:r>
          </a:p>
          <a:p>
            <a:pPr>
              <a:spcBef>
                <a:spcPct val="30000"/>
              </a:spcBef>
            </a:pPr>
            <a:r>
              <a:rPr lang="el-GR" sz="2200" dirty="0" smtClean="0"/>
              <a:t>τα αποτελέσματα της αξιολόγησης μπορούν να βοηθήσουν τους </a:t>
            </a:r>
            <a:r>
              <a:rPr lang="el-GR" sz="2200" u="sng" dirty="0" smtClean="0"/>
              <a:t>εκπαιδευτικούς</a:t>
            </a:r>
            <a:r>
              <a:rPr lang="el-GR" sz="2200" dirty="0" smtClean="0"/>
              <a:t> στην κατεύθυνση </a:t>
            </a:r>
          </a:p>
          <a:p>
            <a:pPr lvl="1">
              <a:spcBef>
                <a:spcPct val="30000"/>
              </a:spcBef>
            </a:pPr>
            <a:r>
              <a:rPr lang="el-GR" sz="2200" dirty="0" smtClean="0">
                <a:solidFill>
                  <a:srgbClr val="002060"/>
                </a:solidFill>
              </a:rPr>
              <a:t>παροχής της κατάλληλης ανατροφοδότησης και υποστήριξης στους </a:t>
            </a:r>
            <a:r>
              <a:rPr lang="el-GR" sz="2200" dirty="0" smtClean="0">
                <a:solidFill>
                  <a:srgbClr val="002060"/>
                </a:solidFill>
              </a:rPr>
              <a:t>μαθητές</a:t>
            </a:r>
            <a:endParaRPr lang="el-GR" sz="2200" dirty="0" smtClean="0">
              <a:solidFill>
                <a:srgbClr val="002060"/>
              </a:solidFill>
            </a:endParaRPr>
          </a:p>
          <a:p>
            <a:pPr lvl="1">
              <a:spcBef>
                <a:spcPct val="30000"/>
              </a:spcBef>
            </a:pPr>
            <a:r>
              <a:rPr lang="el-GR" sz="2200" dirty="0" smtClean="0">
                <a:solidFill>
                  <a:srgbClr val="002060"/>
                </a:solidFill>
              </a:rPr>
              <a:t>εξαγωγής συμπερασμάτων σχετικών με την ποιότητα και την αποτελεσματικότητα του παρεχόμενου εκπαιδευτικού </a:t>
            </a:r>
            <a:r>
              <a:rPr lang="el-GR" sz="2200" dirty="0" smtClean="0">
                <a:solidFill>
                  <a:srgbClr val="002060"/>
                </a:solidFill>
              </a:rPr>
              <a:t>υλικού </a:t>
            </a:r>
            <a:endParaRPr lang="el-GR" sz="2200" dirty="0" smtClean="0">
              <a:solidFill>
                <a:srgbClr val="002060"/>
              </a:solidFill>
            </a:endParaRPr>
          </a:p>
          <a:p>
            <a:pPr lvl="1">
              <a:spcBef>
                <a:spcPct val="30000"/>
              </a:spcBef>
            </a:pPr>
            <a:r>
              <a:rPr lang="el-GR" sz="2200" dirty="0" smtClean="0">
                <a:solidFill>
                  <a:srgbClr val="002060"/>
                </a:solidFill>
              </a:rPr>
              <a:t>λήψης παιδαγωγικών αποφάσεων σχετικά με την αλλαγή, τον εμπλουτισμό, τη βελτίωση και την αύξηση της αποτελεσματικότητας της εκπαιδευτικής διαδικασίας και των διδακτικών τεχνικών/μεθόδων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r>
              <a:rPr lang="el-GR" dirty="0" smtClean="0"/>
              <a:t>Μορφές Αξιολόγησης</a:t>
            </a:r>
            <a:endParaRPr lang="el-GR" dirty="0" smtClean="0"/>
          </a:p>
        </p:txBody>
      </p:sp>
      <p:sp>
        <p:nvSpPr>
          <p:cNvPr id="22531" name="2 - Θέση περιεχομένου"/>
          <p:cNvSpPr>
            <a:spLocks noGrp="1"/>
          </p:cNvSpPr>
          <p:nvPr>
            <p:ph sz="quarter" idx="1"/>
          </p:nvPr>
        </p:nvSpPr>
        <p:spPr>
          <a:xfrm>
            <a:off x="323850" y="1557338"/>
            <a:ext cx="8504238" cy="4572000"/>
          </a:xfrm>
        </p:spPr>
        <p:txBody>
          <a:bodyPr/>
          <a:lstStyle/>
          <a:p>
            <a:r>
              <a:rPr lang="el-GR" sz="2800" i="1" dirty="0" smtClean="0"/>
              <a:t>Προκαταρκτική </a:t>
            </a:r>
            <a:r>
              <a:rPr lang="el-GR" sz="2800" i="1" dirty="0" smtClean="0"/>
              <a:t>ή Προγνωστική Αξιολόγηση ή Αξιολόγηση Τοποθέτησης (</a:t>
            </a:r>
            <a:r>
              <a:rPr lang="el-GR" sz="2800" i="1" dirty="0" err="1" smtClean="0"/>
              <a:t>placement</a:t>
            </a:r>
            <a:r>
              <a:rPr lang="el-GR" sz="2800" i="1" dirty="0" smtClean="0"/>
              <a:t> </a:t>
            </a:r>
            <a:r>
              <a:rPr lang="el-GR" sz="2800" i="1" dirty="0" err="1" smtClean="0"/>
              <a:t>assessment</a:t>
            </a:r>
            <a:r>
              <a:rPr lang="el-GR" sz="2800" i="1" dirty="0" smtClean="0"/>
              <a:t>)</a:t>
            </a:r>
            <a:endParaRPr lang="el-GR" sz="2800" dirty="0" smtClean="0"/>
          </a:p>
          <a:p>
            <a:pPr lvl="1"/>
            <a:r>
              <a:rPr lang="el-GR" sz="2800" dirty="0" smtClean="0"/>
              <a:t>Ποιος είναι ο στόχος;</a:t>
            </a:r>
          </a:p>
          <a:p>
            <a:pPr lvl="1"/>
            <a:r>
              <a:rPr lang="el-GR" sz="2800" dirty="0" smtClean="0"/>
              <a:t>Που μπορεί να βοηθήσουν τα αποτελέσματά της;</a:t>
            </a:r>
          </a:p>
          <a:p>
            <a:pPr lvl="1"/>
            <a:r>
              <a:rPr lang="el-GR" sz="2800" dirty="0" smtClean="0"/>
              <a:t>Πώς μπορεί να πραγματοποιηθεί;</a:t>
            </a:r>
          </a:p>
          <a:p>
            <a:pPr lvl="1"/>
            <a:r>
              <a:rPr lang="el-GR" sz="2800" dirty="0" smtClean="0"/>
              <a:t>Ποια χρονική περίοδο;</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r>
              <a:rPr lang="el-GR" dirty="0" smtClean="0"/>
              <a:t>Μορφές Αξιολόγησης</a:t>
            </a:r>
            <a:endParaRPr lang="el-GR" dirty="0" smtClean="0"/>
          </a:p>
        </p:txBody>
      </p:sp>
      <p:sp>
        <p:nvSpPr>
          <p:cNvPr id="22531" name="2 - Θέση περιεχομένου"/>
          <p:cNvSpPr>
            <a:spLocks noGrp="1"/>
          </p:cNvSpPr>
          <p:nvPr>
            <p:ph sz="quarter" idx="1"/>
          </p:nvPr>
        </p:nvSpPr>
        <p:spPr>
          <a:xfrm>
            <a:off x="323850" y="1557338"/>
            <a:ext cx="8504238" cy="4572000"/>
          </a:xfrm>
        </p:spPr>
        <p:txBody>
          <a:bodyPr>
            <a:normAutofit lnSpcReduction="10000"/>
          </a:bodyPr>
          <a:lstStyle/>
          <a:p>
            <a:r>
              <a:rPr lang="el-GR" sz="2800" i="1" dirty="0" smtClean="0"/>
              <a:t>Προκαταρκτική </a:t>
            </a:r>
            <a:r>
              <a:rPr lang="el-GR" sz="2800" i="1" dirty="0" smtClean="0"/>
              <a:t>ή Προγνωστική Αξιολόγηση ή Αξιολόγηση Τοποθέτησης (</a:t>
            </a:r>
            <a:r>
              <a:rPr lang="el-GR" sz="2800" i="1" dirty="0" err="1" smtClean="0"/>
              <a:t>placement</a:t>
            </a:r>
            <a:r>
              <a:rPr lang="el-GR" sz="2800" i="1" dirty="0" smtClean="0"/>
              <a:t> </a:t>
            </a:r>
            <a:r>
              <a:rPr lang="el-GR" sz="2800" i="1" dirty="0" err="1" smtClean="0"/>
              <a:t>assessment</a:t>
            </a:r>
            <a:r>
              <a:rPr lang="el-GR" sz="2800" i="1" dirty="0" smtClean="0"/>
              <a:t>)</a:t>
            </a:r>
            <a:endParaRPr lang="el-GR" sz="2800" dirty="0" smtClean="0"/>
          </a:p>
          <a:p>
            <a:pPr>
              <a:spcBef>
                <a:spcPts val="0"/>
              </a:spcBef>
              <a:buNone/>
            </a:pPr>
            <a:endParaRPr lang="el-GR" sz="2000" dirty="0" smtClean="0">
              <a:latin typeface="Calibri" pitchFamily="34" charset="0"/>
            </a:endParaRPr>
          </a:p>
          <a:p>
            <a:pPr>
              <a:spcBef>
                <a:spcPts val="0"/>
              </a:spcBef>
              <a:buNone/>
            </a:pPr>
            <a:r>
              <a:rPr lang="el-GR" sz="2400" dirty="0" smtClean="0">
                <a:solidFill>
                  <a:schemeClr val="accent1">
                    <a:lumMod val="75000"/>
                  </a:schemeClr>
                </a:solidFill>
                <a:latin typeface="Calibri" pitchFamily="34" charset="0"/>
              </a:rPr>
              <a:t>Βοηθά </a:t>
            </a:r>
            <a:r>
              <a:rPr lang="el-GR" sz="2400" dirty="0" smtClean="0">
                <a:solidFill>
                  <a:schemeClr val="accent1">
                    <a:lumMod val="75000"/>
                  </a:schemeClr>
                </a:solidFill>
                <a:latin typeface="Calibri" pitchFamily="34" charset="0"/>
              </a:rPr>
              <a:t>τον εκπαιδευτικό </a:t>
            </a:r>
          </a:p>
          <a:p>
            <a:pPr marL="971550" lvl="1" indent="-514350">
              <a:buSzPct val="100000"/>
              <a:buFont typeface="Wingdings" pitchFamily="2" charset="2"/>
              <a:buAutoNum type="romanLcParenBoth"/>
            </a:pPr>
            <a:r>
              <a:rPr lang="el-GR" sz="2400" dirty="0" smtClean="0">
                <a:solidFill>
                  <a:schemeClr val="accent1">
                    <a:lumMod val="75000"/>
                  </a:schemeClr>
                </a:solidFill>
                <a:latin typeface="Calibri" pitchFamily="34" charset="0"/>
              </a:rPr>
              <a:t>να καθορίσει τους </a:t>
            </a:r>
            <a:r>
              <a:rPr lang="el-GR" sz="2400" u="sng" dirty="0" smtClean="0">
                <a:solidFill>
                  <a:schemeClr val="accent1">
                    <a:lumMod val="75000"/>
                  </a:schemeClr>
                </a:solidFill>
                <a:latin typeface="Calibri" pitchFamily="34" charset="0"/>
              </a:rPr>
              <a:t>μαθησιακούς στόχους</a:t>
            </a:r>
            <a:endParaRPr lang="el-GR" sz="2400" dirty="0" smtClean="0">
              <a:solidFill>
                <a:schemeClr val="accent1">
                  <a:lumMod val="75000"/>
                </a:schemeClr>
              </a:solidFill>
              <a:latin typeface="Calibri" pitchFamily="34" charset="0"/>
            </a:endParaRPr>
          </a:p>
          <a:p>
            <a:pPr marL="971550" lvl="1" indent="-514350">
              <a:buSzPct val="100000"/>
              <a:buAutoNum type="romanLcParenBoth"/>
            </a:pPr>
            <a:r>
              <a:rPr lang="el-GR" sz="2400" dirty="0" smtClean="0">
                <a:solidFill>
                  <a:schemeClr val="accent1">
                    <a:lumMod val="75000"/>
                  </a:schemeClr>
                </a:solidFill>
                <a:latin typeface="Calibri" pitchFamily="34" charset="0"/>
              </a:rPr>
              <a:t>να καθορίσει το βαθμό στον οποίο </a:t>
            </a:r>
            <a:r>
              <a:rPr lang="el-GR" sz="2400" u="sng" dirty="0" smtClean="0">
                <a:solidFill>
                  <a:schemeClr val="accent1">
                    <a:lumMod val="75000"/>
                  </a:schemeClr>
                </a:solidFill>
                <a:latin typeface="Calibri" pitchFamily="34" charset="0"/>
              </a:rPr>
              <a:t>προαπαιτούμενες γνώσεις, </a:t>
            </a:r>
            <a:r>
              <a:rPr lang="el-GR" sz="2400" dirty="0" smtClean="0">
                <a:solidFill>
                  <a:schemeClr val="accent1">
                    <a:lumMod val="75000"/>
                  </a:schemeClr>
                </a:solidFill>
                <a:latin typeface="Calibri" pitchFamily="34" charset="0"/>
              </a:rPr>
              <a:t>δεξιότητες, ή συμπεριφορές είναι παρούσες ή απούσες</a:t>
            </a:r>
          </a:p>
          <a:p>
            <a:pPr marL="971550" lvl="1" indent="-514350">
              <a:buSzPct val="100000"/>
              <a:buAutoNum type="romanLcParenBoth"/>
            </a:pPr>
            <a:r>
              <a:rPr lang="el-GR" sz="2400" dirty="0" smtClean="0">
                <a:solidFill>
                  <a:schemeClr val="accent1">
                    <a:lumMod val="75000"/>
                  </a:schemeClr>
                </a:solidFill>
                <a:latin typeface="Calibri" pitchFamily="34" charset="0"/>
              </a:rPr>
              <a:t>να ομαδοποιήσει τους μαθητές σε </a:t>
            </a:r>
            <a:r>
              <a:rPr lang="el-GR" sz="2400" u="sng" dirty="0" smtClean="0">
                <a:solidFill>
                  <a:schemeClr val="accent1">
                    <a:lumMod val="75000"/>
                  </a:schemeClr>
                </a:solidFill>
                <a:latin typeface="Calibri" pitchFamily="34" charset="0"/>
              </a:rPr>
              <a:t>εναλλακτικές ομάδες διδασκαλίας</a:t>
            </a:r>
            <a:r>
              <a:rPr lang="el-GR" sz="2400" dirty="0" smtClean="0">
                <a:solidFill>
                  <a:schemeClr val="accent1">
                    <a:lumMod val="75000"/>
                  </a:schemeClr>
                </a:solidFill>
                <a:latin typeface="Calibri" pitchFamily="34" charset="0"/>
              </a:rPr>
              <a:t>, βασιζόμενος στα ιδιαίτερα χαρακτηριστικά τους</a:t>
            </a:r>
            <a:endParaRPr lang="el-GR" sz="2400" b="1" dirty="0" smtClean="0">
              <a:solidFill>
                <a:schemeClr val="accent1">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Ψηφιακό Υλικό</a:t>
            </a:r>
            <a:endParaRPr lang="el-GR" dirty="0"/>
          </a:p>
        </p:txBody>
      </p:sp>
      <p:sp>
        <p:nvSpPr>
          <p:cNvPr id="3" name="Text Placeholder 2"/>
          <p:cNvSpPr>
            <a:spLocks noGrp="1"/>
          </p:cNvSpPr>
          <p:nvPr>
            <p:ph type="body" idx="1"/>
          </p:nvPr>
        </p:nvSpPr>
        <p:spPr/>
        <p:txBody>
          <a:bodyPr/>
          <a:lstStyle/>
          <a:p>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r>
              <a:rPr lang="el-GR" dirty="0" smtClean="0"/>
              <a:t>Μορφές Αξιολόγησης</a:t>
            </a:r>
            <a:endParaRPr lang="el-GR" dirty="0" smtClean="0"/>
          </a:p>
        </p:txBody>
      </p:sp>
      <p:sp>
        <p:nvSpPr>
          <p:cNvPr id="23555" name="2 - Θέση περιεχομένου"/>
          <p:cNvSpPr>
            <a:spLocks noGrp="1"/>
          </p:cNvSpPr>
          <p:nvPr>
            <p:ph sz="quarter" idx="1"/>
          </p:nvPr>
        </p:nvSpPr>
        <p:spPr>
          <a:xfrm>
            <a:off x="323850" y="1557338"/>
            <a:ext cx="8504238" cy="4572000"/>
          </a:xfrm>
        </p:spPr>
        <p:txBody>
          <a:bodyPr/>
          <a:lstStyle/>
          <a:p>
            <a:r>
              <a:rPr lang="el-GR" sz="2800" i="1" dirty="0" smtClean="0"/>
              <a:t>Διαμορφωτική </a:t>
            </a:r>
            <a:r>
              <a:rPr lang="el-GR" sz="2800" i="1" dirty="0" smtClean="0"/>
              <a:t>Αξιολόγηση ή Αξιολόγηση που υποστηρίζει τη μάθηση (</a:t>
            </a:r>
            <a:r>
              <a:rPr lang="el-GR" sz="2800" i="1" dirty="0" err="1" smtClean="0"/>
              <a:t>Formative</a:t>
            </a:r>
            <a:r>
              <a:rPr lang="el-GR" sz="2800" i="1" dirty="0" smtClean="0"/>
              <a:t> </a:t>
            </a:r>
            <a:r>
              <a:rPr lang="el-GR" sz="2800" i="1" dirty="0" err="1" smtClean="0"/>
              <a:t>Assessment</a:t>
            </a:r>
            <a:r>
              <a:rPr lang="el-GR" sz="2800" i="1" dirty="0" smtClean="0"/>
              <a:t> </a:t>
            </a:r>
            <a:r>
              <a:rPr lang="el-GR" sz="2800" i="1" dirty="0" err="1" smtClean="0"/>
              <a:t>or</a:t>
            </a:r>
            <a:r>
              <a:rPr lang="el-GR" sz="2800" i="1" dirty="0" smtClean="0"/>
              <a:t> </a:t>
            </a:r>
            <a:r>
              <a:rPr lang="el-GR" sz="2800" i="1" dirty="0" err="1" smtClean="0"/>
              <a:t>Assessment</a:t>
            </a:r>
            <a:r>
              <a:rPr lang="el-GR" sz="2800" i="1" dirty="0" smtClean="0"/>
              <a:t> </a:t>
            </a:r>
            <a:r>
              <a:rPr lang="el-GR" sz="2800" i="1" dirty="0" err="1" smtClean="0"/>
              <a:t>to</a:t>
            </a:r>
            <a:r>
              <a:rPr lang="el-GR" sz="2800" i="1" dirty="0" smtClean="0"/>
              <a:t> </a:t>
            </a:r>
            <a:r>
              <a:rPr lang="el-GR" sz="2800" i="1" dirty="0" err="1" smtClean="0"/>
              <a:t>assist</a:t>
            </a:r>
            <a:r>
              <a:rPr lang="el-GR" sz="2800" i="1" dirty="0" smtClean="0"/>
              <a:t> </a:t>
            </a:r>
            <a:r>
              <a:rPr lang="el-GR" sz="2800" i="1" dirty="0" err="1" smtClean="0"/>
              <a:t>Learning</a:t>
            </a:r>
            <a:r>
              <a:rPr lang="el-GR" sz="2800" i="1" dirty="0" smtClean="0"/>
              <a:t>)</a:t>
            </a:r>
            <a:endParaRPr lang="el-GR" sz="2800" dirty="0" smtClean="0"/>
          </a:p>
          <a:p>
            <a:pPr lvl="1"/>
            <a:r>
              <a:rPr lang="el-GR" sz="2800" dirty="0" smtClean="0"/>
              <a:t>Ποιος είναι ο στόχος;</a:t>
            </a:r>
          </a:p>
          <a:p>
            <a:pPr lvl="1"/>
            <a:r>
              <a:rPr lang="el-GR" sz="2800" dirty="0" smtClean="0"/>
              <a:t>Που μπορεί να βοηθήσουν τα αποτελέσματά της;</a:t>
            </a:r>
          </a:p>
          <a:p>
            <a:pPr lvl="1"/>
            <a:r>
              <a:rPr lang="el-GR" sz="2800" dirty="0" smtClean="0"/>
              <a:t>Πώς μπορεί να πραγματοποιηθεί;</a:t>
            </a:r>
          </a:p>
          <a:p>
            <a:pPr lvl="1"/>
            <a:r>
              <a:rPr lang="el-GR" sz="2800" dirty="0" smtClean="0"/>
              <a:t>Ποια χρονική περίοδο;</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r>
              <a:rPr lang="el-GR" dirty="0" smtClean="0"/>
              <a:t>Μορφές Αξιολόγησης</a:t>
            </a:r>
            <a:endParaRPr lang="el-GR" dirty="0" smtClean="0"/>
          </a:p>
        </p:txBody>
      </p:sp>
      <p:sp>
        <p:nvSpPr>
          <p:cNvPr id="23555" name="2 - Θέση περιεχομένου"/>
          <p:cNvSpPr>
            <a:spLocks noGrp="1"/>
          </p:cNvSpPr>
          <p:nvPr>
            <p:ph sz="quarter" idx="1"/>
          </p:nvPr>
        </p:nvSpPr>
        <p:spPr>
          <a:xfrm>
            <a:off x="323850" y="1557338"/>
            <a:ext cx="8504238" cy="4572000"/>
          </a:xfrm>
        </p:spPr>
        <p:txBody>
          <a:bodyPr>
            <a:normAutofit fontScale="92500" lnSpcReduction="20000"/>
          </a:bodyPr>
          <a:lstStyle/>
          <a:p>
            <a:r>
              <a:rPr lang="el-GR" sz="2800" i="1" dirty="0" smtClean="0"/>
              <a:t>Διαμορφωτική </a:t>
            </a:r>
            <a:r>
              <a:rPr lang="el-GR" sz="2800" i="1" dirty="0" smtClean="0"/>
              <a:t>Αξιολόγηση ή Αξιολόγηση που υποστηρίζει τη μάθηση (</a:t>
            </a:r>
            <a:r>
              <a:rPr lang="el-GR" sz="2800" i="1" dirty="0" err="1" smtClean="0"/>
              <a:t>Formative</a:t>
            </a:r>
            <a:r>
              <a:rPr lang="el-GR" sz="2800" i="1" dirty="0" smtClean="0"/>
              <a:t> </a:t>
            </a:r>
            <a:r>
              <a:rPr lang="el-GR" sz="2800" i="1" dirty="0" err="1" smtClean="0"/>
              <a:t>Assessment</a:t>
            </a:r>
            <a:r>
              <a:rPr lang="el-GR" sz="2800" i="1" dirty="0" smtClean="0"/>
              <a:t> </a:t>
            </a:r>
            <a:r>
              <a:rPr lang="el-GR" sz="2800" i="1" dirty="0" err="1" smtClean="0"/>
              <a:t>or</a:t>
            </a:r>
            <a:r>
              <a:rPr lang="el-GR" sz="2800" i="1" dirty="0" smtClean="0"/>
              <a:t> </a:t>
            </a:r>
            <a:r>
              <a:rPr lang="el-GR" sz="2800" i="1" dirty="0" err="1" smtClean="0"/>
              <a:t>Assessment</a:t>
            </a:r>
            <a:r>
              <a:rPr lang="el-GR" sz="2800" i="1" dirty="0" smtClean="0"/>
              <a:t> </a:t>
            </a:r>
            <a:r>
              <a:rPr lang="el-GR" sz="2800" i="1" dirty="0" err="1" smtClean="0"/>
              <a:t>to</a:t>
            </a:r>
            <a:r>
              <a:rPr lang="el-GR" sz="2800" i="1" dirty="0" smtClean="0"/>
              <a:t> </a:t>
            </a:r>
            <a:r>
              <a:rPr lang="el-GR" sz="2800" i="1" dirty="0" err="1" smtClean="0"/>
              <a:t>assist</a:t>
            </a:r>
            <a:r>
              <a:rPr lang="el-GR" sz="2800" i="1" dirty="0" smtClean="0"/>
              <a:t> </a:t>
            </a:r>
            <a:r>
              <a:rPr lang="el-GR" sz="2800" i="1" dirty="0" err="1" smtClean="0"/>
              <a:t>Learning</a:t>
            </a:r>
            <a:r>
              <a:rPr lang="el-GR" sz="2800" i="1" dirty="0" smtClean="0"/>
              <a:t>)</a:t>
            </a:r>
            <a:endParaRPr lang="el-GR" sz="2800" dirty="0" smtClean="0"/>
          </a:p>
          <a:p>
            <a:pPr lvl="1"/>
            <a:r>
              <a:rPr lang="el-GR" dirty="0" smtClean="0">
                <a:solidFill>
                  <a:schemeClr val="accent1">
                    <a:lumMod val="75000"/>
                  </a:schemeClr>
                </a:solidFill>
                <a:latin typeface="Calibri" pitchFamily="34" charset="0"/>
              </a:rPr>
              <a:t>διαμόρφωση </a:t>
            </a:r>
            <a:r>
              <a:rPr lang="el-GR" u="sng" dirty="0" smtClean="0">
                <a:solidFill>
                  <a:schemeClr val="accent1">
                    <a:lumMod val="75000"/>
                  </a:schemeClr>
                </a:solidFill>
                <a:latin typeface="Calibri" pitchFamily="34" charset="0"/>
              </a:rPr>
              <a:t>αντικειμενικότερης</a:t>
            </a:r>
            <a:r>
              <a:rPr lang="el-GR" dirty="0" smtClean="0">
                <a:solidFill>
                  <a:schemeClr val="accent1">
                    <a:lumMod val="75000"/>
                  </a:schemeClr>
                </a:solidFill>
                <a:latin typeface="Calibri" pitchFamily="34" charset="0"/>
              </a:rPr>
              <a:t> γνώμης </a:t>
            </a:r>
          </a:p>
          <a:p>
            <a:pPr lvl="1"/>
            <a:r>
              <a:rPr lang="el-GR" dirty="0" smtClean="0">
                <a:solidFill>
                  <a:schemeClr val="accent1">
                    <a:lumMod val="75000"/>
                  </a:schemeClr>
                </a:solidFill>
                <a:latin typeface="Calibri" pitchFamily="34" charset="0"/>
              </a:rPr>
              <a:t>παροχή άμεσης </a:t>
            </a:r>
            <a:r>
              <a:rPr lang="el-GR" u="sng" dirty="0" smtClean="0">
                <a:solidFill>
                  <a:schemeClr val="accent1">
                    <a:lumMod val="75000"/>
                  </a:schemeClr>
                </a:solidFill>
                <a:latin typeface="Calibri" pitchFamily="34" charset="0"/>
              </a:rPr>
              <a:t>ανατροφοδότησης</a:t>
            </a:r>
            <a:endParaRPr lang="el-GR" dirty="0" smtClean="0">
              <a:solidFill>
                <a:schemeClr val="accent1">
                  <a:lumMod val="75000"/>
                </a:schemeClr>
              </a:solidFill>
              <a:latin typeface="Calibri" pitchFamily="34" charset="0"/>
            </a:endParaRPr>
          </a:p>
          <a:p>
            <a:pPr lvl="1"/>
            <a:r>
              <a:rPr lang="el-GR" dirty="0" smtClean="0">
                <a:solidFill>
                  <a:schemeClr val="accent1">
                    <a:lumMod val="75000"/>
                  </a:schemeClr>
                </a:solidFill>
                <a:latin typeface="Calibri" pitchFamily="34" charset="0"/>
              </a:rPr>
              <a:t>παρακολούθηση της προόδου από τους </a:t>
            </a:r>
            <a:r>
              <a:rPr lang="el-GR" u="sng" dirty="0" smtClean="0">
                <a:solidFill>
                  <a:schemeClr val="accent1">
                    <a:lumMod val="75000"/>
                  </a:schemeClr>
                </a:solidFill>
                <a:latin typeface="Calibri" pitchFamily="34" charset="0"/>
              </a:rPr>
              <a:t>ίδιους</a:t>
            </a:r>
            <a:r>
              <a:rPr lang="el-GR" dirty="0" smtClean="0">
                <a:solidFill>
                  <a:schemeClr val="accent1">
                    <a:lumMod val="75000"/>
                  </a:schemeClr>
                </a:solidFill>
                <a:latin typeface="Calibri" pitchFamily="34" charset="0"/>
              </a:rPr>
              <a:t> τους μαθητές </a:t>
            </a:r>
          </a:p>
          <a:p>
            <a:pPr lvl="1"/>
            <a:r>
              <a:rPr lang="el-GR" dirty="0" smtClean="0">
                <a:solidFill>
                  <a:schemeClr val="accent1">
                    <a:lumMod val="75000"/>
                  </a:schemeClr>
                </a:solidFill>
                <a:latin typeface="Calibri" pitchFamily="34" charset="0"/>
              </a:rPr>
              <a:t>δυνατότητα εξαγωγής συμπερασμάτων για την </a:t>
            </a:r>
            <a:r>
              <a:rPr lang="el-GR" u="sng" dirty="0" smtClean="0">
                <a:solidFill>
                  <a:schemeClr val="accent1">
                    <a:lumMod val="75000"/>
                  </a:schemeClr>
                </a:solidFill>
                <a:latin typeface="Calibri" pitchFamily="34" charset="0"/>
              </a:rPr>
              <a:t>τροποποίηση</a:t>
            </a:r>
            <a:r>
              <a:rPr lang="el-GR" dirty="0" smtClean="0">
                <a:solidFill>
                  <a:schemeClr val="accent1">
                    <a:lumMod val="75000"/>
                  </a:schemeClr>
                </a:solidFill>
                <a:latin typeface="Calibri" pitchFamily="34" charset="0"/>
              </a:rPr>
              <a:t> και </a:t>
            </a:r>
            <a:r>
              <a:rPr lang="el-GR" u="sng" dirty="0" smtClean="0">
                <a:solidFill>
                  <a:schemeClr val="accent1">
                    <a:lumMod val="75000"/>
                  </a:schemeClr>
                </a:solidFill>
                <a:latin typeface="Calibri" pitchFamily="34" charset="0"/>
              </a:rPr>
              <a:t>βελτίωση</a:t>
            </a:r>
            <a:r>
              <a:rPr lang="el-GR" dirty="0" smtClean="0">
                <a:solidFill>
                  <a:schemeClr val="accent1">
                    <a:lumMod val="75000"/>
                  </a:schemeClr>
                </a:solidFill>
                <a:latin typeface="Calibri" pitchFamily="34" charset="0"/>
              </a:rPr>
              <a:t> του εκπαιδευτικού προγράμματος, της εκπαιδευτικής διαδικασίας, του εκπαιδευτικού υλικού και των διδακτικών μεθόδων</a:t>
            </a:r>
            <a:endParaRPr lang="el-GR" b="1" i="1" dirty="0" smtClean="0">
              <a:solidFill>
                <a:schemeClr val="accent1">
                  <a:lumMod val="75000"/>
                </a:schemeClr>
              </a:solidFill>
              <a:latin typeface="Calibri" pitchFamily="34" charset="0"/>
            </a:endParaRPr>
          </a:p>
          <a:p>
            <a:pPr lvl="1"/>
            <a:endParaRPr lang="el-GR"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dirty="0" smtClean="0"/>
              <a:t>Μορφές Αξιολόγησης</a:t>
            </a:r>
            <a:endParaRPr lang="el-GR" dirty="0" smtClean="0"/>
          </a:p>
        </p:txBody>
      </p:sp>
      <p:sp>
        <p:nvSpPr>
          <p:cNvPr id="24579" name="2 - Θέση περιεχομένου"/>
          <p:cNvSpPr>
            <a:spLocks noGrp="1"/>
          </p:cNvSpPr>
          <p:nvPr>
            <p:ph sz="quarter" idx="1"/>
          </p:nvPr>
        </p:nvSpPr>
        <p:spPr>
          <a:xfrm>
            <a:off x="323850" y="1557338"/>
            <a:ext cx="8504238" cy="4572000"/>
          </a:xfrm>
        </p:spPr>
        <p:txBody>
          <a:bodyPr/>
          <a:lstStyle/>
          <a:p>
            <a:r>
              <a:rPr lang="el-GR" sz="2800" i="1" dirty="0" smtClean="0"/>
              <a:t>Τελική </a:t>
            </a:r>
            <a:r>
              <a:rPr lang="el-GR" sz="2800" i="1" dirty="0" smtClean="0"/>
              <a:t>ή Αθροιστική Αξιολόγηση (</a:t>
            </a:r>
            <a:r>
              <a:rPr lang="el-GR" sz="2800" i="1" dirty="0" err="1" smtClean="0"/>
              <a:t>Summative</a:t>
            </a:r>
            <a:r>
              <a:rPr lang="el-GR" sz="2800" i="1" dirty="0" smtClean="0"/>
              <a:t> </a:t>
            </a:r>
            <a:r>
              <a:rPr lang="el-GR" sz="2800" i="1" dirty="0" err="1" smtClean="0"/>
              <a:t>Assessment</a:t>
            </a:r>
            <a:r>
              <a:rPr lang="el-GR" sz="2800" i="1" dirty="0" smtClean="0"/>
              <a:t>) ή Αξιολόγηση Προσωπικής Επίδοσης (</a:t>
            </a:r>
            <a:r>
              <a:rPr lang="el-GR" sz="2800" i="1" dirty="0" err="1" smtClean="0"/>
              <a:t>Assessment</a:t>
            </a:r>
            <a:r>
              <a:rPr lang="el-GR" sz="2800" i="1" dirty="0" smtClean="0"/>
              <a:t> </a:t>
            </a:r>
            <a:r>
              <a:rPr lang="el-GR" sz="2800" i="1" dirty="0" err="1" smtClean="0"/>
              <a:t>of</a:t>
            </a:r>
            <a:r>
              <a:rPr lang="el-GR" sz="2800" i="1" dirty="0" smtClean="0"/>
              <a:t> </a:t>
            </a:r>
            <a:r>
              <a:rPr lang="el-GR" sz="2800" i="1" dirty="0" err="1" smtClean="0"/>
              <a:t>Individual</a:t>
            </a:r>
            <a:r>
              <a:rPr lang="el-GR" sz="2800" i="1" dirty="0" smtClean="0"/>
              <a:t> </a:t>
            </a:r>
            <a:r>
              <a:rPr lang="el-GR" sz="2800" i="1" dirty="0" err="1" smtClean="0"/>
              <a:t>Achievement</a:t>
            </a:r>
            <a:r>
              <a:rPr lang="el-GR" sz="2800" i="1" dirty="0" smtClean="0"/>
              <a:t>) </a:t>
            </a:r>
          </a:p>
          <a:p>
            <a:pPr lvl="1"/>
            <a:r>
              <a:rPr lang="el-GR" sz="2800" dirty="0" smtClean="0"/>
              <a:t>Ποιος είναι ο στόχος;</a:t>
            </a:r>
          </a:p>
          <a:p>
            <a:pPr lvl="1"/>
            <a:r>
              <a:rPr lang="el-GR" sz="2800" dirty="0" smtClean="0"/>
              <a:t>Που μπορεί να βοηθήσουν τα αποτελέσματά της;</a:t>
            </a:r>
          </a:p>
          <a:p>
            <a:pPr lvl="1"/>
            <a:r>
              <a:rPr lang="el-GR" sz="2800" dirty="0" smtClean="0"/>
              <a:t>Πώς μπορεί να πραγματοποιηθεί;</a:t>
            </a:r>
          </a:p>
          <a:p>
            <a:pPr lvl="1"/>
            <a:r>
              <a:rPr lang="el-GR" sz="2800" dirty="0" smtClean="0"/>
              <a:t>Ποια χρονική περίοδο;</a:t>
            </a:r>
          </a:p>
          <a:p>
            <a:pPr lvl="1"/>
            <a:endParaRPr lang="el-GR"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457200" y="116632"/>
            <a:ext cx="8229600" cy="1143000"/>
          </a:xfrm>
        </p:spPr>
        <p:txBody>
          <a:bodyPr/>
          <a:lstStyle/>
          <a:p>
            <a:r>
              <a:rPr lang="el-GR" dirty="0" smtClean="0"/>
              <a:t>Μορφές Αξιολόγησης</a:t>
            </a:r>
            <a:endParaRPr lang="el-GR" dirty="0" smtClean="0"/>
          </a:p>
        </p:txBody>
      </p:sp>
      <p:sp>
        <p:nvSpPr>
          <p:cNvPr id="24579" name="2 - Θέση περιεχομένου"/>
          <p:cNvSpPr>
            <a:spLocks noGrp="1"/>
          </p:cNvSpPr>
          <p:nvPr>
            <p:ph sz="quarter" idx="1"/>
          </p:nvPr>
        </p:nvSpPr>
        <p:spPr>
          <a:xfrm>
            <a:off x="323850" y="1268760"/>
            <a:ext cx="8504238" cy="4860578"/>
          </a:xfrm>
        </p:spPr>
        <p:txBody>
          <a:bodyPr>
            <a:normAutofit fontScale="77500" lnSpcReduction="20000"/>
          </a:bodyPr>
          <a:lstStyle/>
          <a:p>
            <a:r>
              <a:rPr lang="el-GR" sz="3600" i="1" dirty="0" smtClean="0"/>
              <a:t>Τελική </a:t>
            </a:r>
            <a:r>
              <a:rPr lang="el-GR" sz="3600" i="1" dirty="0" smtClean="0"/>
              <a:t>ή Αθροιστική Αξιολόγηση (</a:t>
            </a:r>
            <a:r>
              <a:rPr lang="el-GR" sz="3600" i="1" dirty="0" err="1" smtClean="0"/>
              <a:t>Summative</a:t>
            </a:r>
            <a:r>
              <a:rPr lang="el-GR" sz="3600" i="1" dirty="0" smtClean="0"/>
              <a:t> </a:t>
            </a:r>
            <a:r>
              <a:rPr lang="el-GR" sz="3600" i="1" dirty="0" err="1" smtClean="0"/>
              <a:t>Assessment</a:t>
            </a:r>
            <a:r>
              <a:rPr lang="el-GR" sz="3600" i="1" dirty="0" smtClean="0"/>
              <a:t>) ή Αξιολόγηση Προσωπικής Επίδοσης (</a:t>
            </a:r>
            <a:r>
              <a:rPr lang="el-GR" sz="3600" i="1" dirty="0" err="1" smtClean="0"/>
              <a:t>Assessment</a:t>
            </a:r>
            <a:r>
              <a:rPr lang="el-GR" sz="3600" i="1" dirty="0" smtClean="0"/>
              <a:t> </a:t>
            </a:r>
            <a:r>
              <a:rPr lang="el-GR" sz="3600" i="1" dirty="0" err="1" smtClean="0"/>
              <a:t>of</a:t>
            </a:r>
            <a:r>
              <a:rPr lang="el-GR" sz="3600" i="1" dirty="0" smtClean="0"/>
              <a:t> </a:t>
            </a:r>
            <a:r>
              <a:rPr lang="el-GR" sz="3600" i="1" dirty="0" err="1" smtClean="0"/>
              <a:t>Individual</a:t>
            </a:r>
            <a:r>
              <a:rPr lang="el-GR" sz="3600" i="1" dirty="0" smtClean="0"/>
              <a:t> </a:t>
            </a:r>
            <a:r>
              <a:rPr lang="el-GR" sz="3600" i="1" dirty="0" err="1" smtClean="0"/>
              <a:t>Achievement</a:t>
            </a:r>
            <a:r>
              <a:rPr lang="el-GR" sz="3600" i="1" dirty="0" smtClean="0"/>
              <a:t>) </a:t>
            </a:r>
          </a:p>
          <a:p>
            <a:pPr lvl="1">
              <a:defRPr/>
            </a:pPr>
            <a:r>
              <a:rPr lang="el-GR" dirty="0" smtClean="0">
                <a:solidFill>
                  <a:schemeClr val="accent1">
                    <a:lumMod val="75000"/>
                  </a:schemeClr>
                </a:solidFill>
                <a:latin typeface="Calibri" pitchFamily="34" charset="0"/>
              </a:rPr>
              <a:t>επικεντρώνεται στο </a:t>
            </a:r>
            <a:r>
              <a:rPr lang="el-GR" u="sng" dirty="0" err="1" smtClean="0">
                <a:solidFill>
                  <a:schemeClr val="accent1">
                    <a:lumMod val="75000"/>
                  </a:schemeClr>
                </a:solidFill>
                <a:latin typeface="Calibri" pitchFamily="34" charset="0"/>
              </a:rPr>
              <a:t>παρατηρήσιμο</a:t>
            </a:r>
            <a:r>
              <a:rPr lang="el-GR" u="sng" dirty="0" smtClean="0">
                <a:solidFill>
                  <a:schemeClr val="accent1">
                    <a:lumMod val="75000"/>
                  </a:schemeClr>
                </a:solidFill>
                <a:latin typeface="Calibri" pitchFamily="34" charset="0"/>
              </a:rPr>
              <a:t> και μετρήσιμο </a:t>
            </a:r>
            <a:r>
              <a:rPr lang="el-GR" dirty="0" smtClean="0">
                <a:solidFill>
                  <a:schemeClr val="accent1">
                    <a:lumMod val="75000"/>
                  </a:schemeClr>
                </a:solidFill>
                <a:latin typeface="Calibri" pitchFamily="34" charset="0"/>
              </a:rPr>
              <a:t>αποτέλεσμα της εκπαίδευσης, αγνοώντας τις εσωτερικές μαθησιακές διαδικασίες του μαθητή καθώς και τους παράγοντες του σχολικού και κοινωνικού πλαισίου που επηρεάζουν και σε μεγάλο βαθμό διαμορφώνουν τις διαδικασίες μάθησης</a:t>
            </a:r>
          </a:p>
          <a:p>
            <a:pPr lvl="1">
              <a:defRPr/>
            </a:pPr>
            <a:r>
              <a:rPr lang="el-GR" dirty="0" smtClean="0">
                <a:solidFill>
                  <a:schemeClr val="accent1">
                    <a:lumMod val="75000"/>
                  </a:schemeClr>
                </a:solidFill>
                <a:latin typeface="Calibri" pitchFamily="34" charset="0"/>
              </a:rPr>
              <a:t>στοχεύει στην </a:t>
            </a:r>
            <a:r>
              <a:rPr lang="el-GR" u="sng" dirty="0" smtClean="0">
                <a:solidFill>
                  <a:schemeClr val="accent1">
                    <a:lumMod val="75000"/>
                  </a:schemeClr>
                </a:solidFill>
                <a:latin typeface="Calibri" pitchFamily="34" charset="0"/>
              </a:rPr>
              <a:t>ιεραρχική κατάταξη </a:t>
            </a:r>
            <a:r>
              <a:rPr lang="el-GR" dirty="0" smtClean="0">
                <a:solidFill>
                  <a:schemeClr val="accent1">
                    <a:lumMod val="75000"/>
                  </a:schemeClr>
                </a:solidFill>
                <a:latin typeface="Calibri" pitchFamily="34" charset="0"/>
              </a:rPr>
              <a:t>των μαθητών με βάση την επίδοσή τους</a:t>
            </a:r>
          </a:p>
          <a:p>
            <a:pPr lvl="1">
              <a:defRPr/>
            </a:pPr>
            <a:r>
              <a:rPr lang="el-GR" dirty="0" smtClean="0">
                <a:solidFill>
                  <a:schemeClr val="accent1">
                    <a:lumMod val="75000"/>
                  </a:schemeClr>
                </a:solidFill>
                <a:latin typeface="Calibri" pitchFamily="34" charset="0"/>
              </a:rPr>
              <a:t>βοηθά </a:t>
            </a:r>
            <a:r>
              <a:rPr lang="el-GR" u="sng" dirty="0" smtClean="0">
                <a:solidFill>
                  <a:schemeClr val="accent1">
                    <a:lumMod val="75000"/>
                  </a:schemeClr>
                </a:solidFill>
                <a:latin typeface="Calibri" pitchFamily="34" charset="0"/>
              </a:rPr>
              <a:t>στη διεξαγωγή θεσμικών λειτουργιών</a:t>
            </a:r>
            <a:r>
              <a:rPr lang="el-GR" dirty="0" smtClean="0">
                <a:solidFill>
                  <a:schemeClr val="accent1">
                    <a:lumMod val="75000"/>
                  </a:schemeClr>
                </a:solidFill>
                <a:latin typeface="Calibri" pitchFamily="34" charset="0"/>
              </a:rPr>
              <a:t>, όπως η προαγωγή σε επόμενη τάξη στο πλαίσιο της δευτεροβάθμιας εκπαίδευσης, η έκδοση απολυτηρίων, οι προαγωγικές και εισαγωγικές διαδικασίες στις ανώτερες βαθμίδες εκπαίδευσης</a:t>
            </a:r>
            <a:endParaRPr lang="el-GR" sz="2800"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r>
              <a:rPr lang="el-GR" dirty="0" smtClean="0"/>
              <a:t>Μορφές Αξιολόγησης</a:t>
            </a:r>
            <a:endParaRPr lang="el-GR" dirty="0" smtClean="0"/>
          </a:p>
        </p:txBody>
      </p:sp>
      <p:sp>
        <p:nvSpPr>
          <p:cNvPr id="25603" name="2 - Θέση περιεχομένου"/>
          <p:cNvSpPr>
            <a:spLocks noGrp="1"/>
          </p:cNvSpPr>
          <p:nvPr>
            <p:ph sz="quarter" idx="1"/>
          </p:nvPr>
        </p:nvSpPr>
        <p:spPr>
          <a:xfrm>
            <a:off x="179388" y="1557338"/>
            <a:ext cx="8785225" cy="4572000"/>
          </a:xfrm>
        </p:spPr>
        <p:txBody>
          <a:bodyPr/>
          <a:lstStyle/>
          <a:p>
            <a:r>
              <a:rPr lang="el-GR" sz="2800" i="1" dirty="0" smtClean="0"/>
              <a:t>Διαγνωστική </a:t>
            </a:r>
            <a:r>
              <a:rPr lang="el-GR" sz="2800" i="1" dirty="0" smtClean="0"/>
              <a:t>Αξιολόγηση (</a:t>
            </a:r>
            <a:r>
              <a:rPr lang="el-GR" sz="2800" i="1" dirty="0" err="1" smtClean="0"/>
              <a:t>Diagnostic</a:t>
            </a:r>
            <a:r>
              <a:rPr lang="el-GR" sz="2800" i="1" dirty="0" smtClean="0"/>
              <a:t> </a:t>
            </a:r>
            <a:r>
              <a:rPr lang="el-GR" sz="2800" i="1" dirty="0" err="1" smtClean="0"/>
              <a:t>assessment</a:t>
            </a:r>
            <a:r>
              <a:rPr lang="el-GR" sz="2800" i="1" dirty="0" smtClean="0"/>
              <a:t>)</a:t>
            </a:r>
            <a:endParaRPr lang="el-GR" sz="2800" dirty="0" smtClean="0"/>
          </a:p>
          <a:p>
            <a:pPr>
              <a:buNone/>
            </a:pPr>
            <a:r>
              <a:rPr lang="el-GR" sz="2800" dirty="0" smtClean="0"/>
              <a:t> </a:t>
            </a:r>
            <a:r>
              <a:rPr lang="el-GR" sz="2800" dirty="0" smtClean="0"/>
              <a:t>   </a:t>
            </a:r>
            <a:endParaRPr lang="el-GR" sz="2400" dirty="0" smtClean="0"/>
          </a:p>
          <a:p>
            <a:pPr lvl="1"/>
            <a:r>
              <a:rPr lang="el-GR" sz="2800" dirty="0" smtClean="0"/>
              <a:t>Ποιος είναι ο στόχος;</a:t>
            </a:r>
          </a:p>
          <a:p>
            <a:pPr lvl="1"/>
            <a:r>
              <a:rPr lang="el-GR" sz="2800" dirty="0" smtClean="0"/>
              <a:t>Πώς </a:t>
            </a:r>
            <a:r>
              <a:rPr lang="el-GR" sz="2800" dirty="0" smtClean="0"/>
              <a:t>μπορεί να πραγματοποιηθεί;</a:t>
            </a:r>
          </a:p>
          <a:p>
            <a:pPr lvl="1"/>
            <a:r>
              <a:rPr lang="el-GR" sz="2800" dirty="0" smtClean="0"/>
              <a:t>Ποια χρονική περίοδο;</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r>
              <a:rPr lang="el-GR" dirty="0" smtClean="0"/>
              <a:t>Μορφές Αξιολόγησης</a:t>
            </a:r>
            <a:endParaRPr lang="el-GR" dirty="0" smtClean="0"/>
          </a:p>
        </p:txBody>
      </p:sp>
      <p:sp>
        <p:nvSpPr>
          <p:cNvPr id="25603" name="2 - Θέση περιεχομένου"/>
          <p:cNvSpPr>
            <a:spLocks noGrp="1"/>
          </p:cNvSpPr>
          <p:nvPr>
            <p:ph sz="quarter" idx="1"/>
          </p:nvPr>
        </p:nvSpPr>
        <p:spPr>
          <a:xfrm>
            <a:off x="179389" y="1557338"/>
            <a:ext cx="8425059" cy="4572000"/>
          </a:xfrm>
        </p:spPr>
        <p:txBody>
          <a:bodyPr/>
          <a:lstStyle/>
          <a:p>
            <a:r>
              <a:rPr lang="el-GR" sz="2800" i="1" dirty="0" smtClean="0"/>
              <a:t>Διαγνωστική </a:t>
            </a:r>
            <a:r>
              <a:rPr lang="el-GR" sz="2800" i="1" dirty="0" smtClean="0"/>
              <a:t>Αξιολόγηση (</a:t>
            </a:r>
            <a:r>
              <a:rPr lang="el-GR" sz="2800" i="1" dirty="0" err="1" smtClean="0"/>
              <a:t>Diagnostic</a:t>
            </a:r>
            <a:r>
              <a:rPr lang="el-GR" sz="2800" i="1" dirty="0" smtClean="0"/>
              <a:t> </a:t>
            </a:r>
            <a:r>
              <a:rPr lang="el-GR" sz="2800" i="1" dirty="0" err="1" smtClean="0"/>
              <a:t>assessment</a:t>
            </a:r>
            <a:r>
              <a:rPr lang="el-GR" sz="2800" i="1" dirty="0" smtClean="0"/>
              <a:t>)</a:t>
            </a:r>
            <a:endParaRPr lang="el-GR" sz="2800" dirty="0" smtClean="0"/>
          </a:p>
          <a:p>
            <a:pPr>
              <a:buNone/>
            </a:pPr>
            <a:r>
              <a:rPr lang="el-GR" sz="2800" dirty="0" smtClean="0"/>
              <a:t> </a:t>
            </a:r>
            <a:r>
              <a:rPr lang="el-GR" sz="2800" dirty="0" smtClean="0"/>
              <a:t>   </a:t>
            </a:r>
            <a:r>
              <a:rPr lang="el-GR" sz="2400" dirty="0" smtClean="0">
                <a:solidFill>
                  <a:schemeClr val="accent1">
                    <a:lumMod val="75000"/>
                  </a:schemeClr>
                </a:solidFill>
              </a:rPr>
              <a:t>είναι </a:t>
            </a:r>
            <a:r>
              <a:rPr lang="el-GR" sz="2400" dirty="0" smtClean="0">
                <a:solidFill>
                  <a:schemeClr val="accent1">
                    <a:lumMod val="75000"/>
                  </a:schemeClr>
                </a:solidFill>
              </a:rPr>
              <a:t>περισσότερο λεπτομερής και αναλυτική από τη διαμορφωτική αξιολόγηση και εξετάζει βαθύτερα τα προβλήματα αυτά που δεν αντιμετωπίζονται με τις διορθωτικές παρεμβάσεις που έχουν ήδη </a:t>
            </a:r>
            <a:r>
              <a:rPr lang="el-GR" sz="2400" dirty="0" smtClean="0">
                <a:solidFill>
                  <a:schemeClr val="accent1">
                    <a:lumMod val="75000"/>
                  </a:schemeClr>
                </a:solidFill>
              </a:rPr>
              <a:t>πραγματοποιηθεί</a:t>
            </a:r>
            <a:endParaRPr lang="el-GR" sz="2400"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94122"/>
          </a:xfrm>
        </p:spPr>
        <p:txBody>
          <a:bodyPr/>
          <a:lstStyle/>
          <a:p>
            <a:r>
              <a:rPr lang="el-GR" dirty="0" smtClean="0"/>
              <a:t>Αρχές της Αξιολόγησης</a:t>
            </a:r>
          </a:p>
        </p:txBody>
      </p:sp>
      <p:sp>
        <p:nvSpPr>
          <p:cNvPr id="476163" name="Rectangle 3"/>
          <p:cNvSpPr>
            <a:spLocks noGrp="1" noChangeArrowheads="1"/>
          </p:cNvSpPr>
          <p:nvPr>
            <p:ph type="body" idx="1"/>
          </p:nvPr>
        </p:nvSpPr>
        <p:spPr>
          <a:xfrm>
            <a:off x="250825" y="1412875"/>
            <a:ext cx="8642350" cy="4968875"/>
          </a:xfrm>
        </p:spPr>
        <p:txBody>
          <a:bodyPr>
            <a:normAutofit/>
          </a:bodyPr>
          <a:lstStyle/>
          <a:p>
            <a:pPr marL="274320" indent="-274320" fontAlgn="auto">
              <a:spcBef>
                <a:spcPct val="40000"/>
              </a:spcBef>
              <a:spcAft>
                <a:spcPts val="0"/>
              </a:spcAft>
              <a:buFont typeface="Wingdings 3"/>
              <a:buChar char=""/>
              <a:defRPr/>
            </a:pPr>
            <a:r>
              <a:rPr lang="el-GR" sz="2400" dirty="0" smtClean="0"/>
              <a:t>Βασική λειτουργία</a:t>
            </a:r>
            <a:r>
              <a:rPr lang="en-US" sz="2400" dirty="0" smtClean="0"/>
              <a:t> </a:t>
            </a:r>
            <a:r>
              <a:rPr lang="en-US" sz="2400" dirty="0" smtClean="0">
                <a:sym typeface="Wingdings" pitchFamily="2" charset="2"/>
              </a:rPr>
              <a:t> </a:t>
            </a:r>
            <a:r>
              <a:rPr lang="el-GR" sz="2400" dirty="0" smtClean="0"/>
              <a:t>παιδαγωγική </a:t>
            </a:r>
            <a:endParaRPr lang="en-US" sz="2400" dirty="0" smtClean="0"/>
          </a:p>
          <a:p>
            <a:pPr marL="274320" indent="-274320" fontAlgn="auto">
              <a:spcBef>
                <a:spcPct val="40000"/>
              </a:spcBef>
              <a:spcAft>
                <a:spcPts val="0"/>
              </a:spcAft>
              <a:buFont typeface="Wingdings 3"/>
              <a:buChar char=""/>
              <a:defRPr/>
            </a:pPr>
            <a:r>
              <a:rPr lang="el-GR" sz="2400" dirty="0" smtClean="0"/>
              <a:t>Στόχος </a:t>
            </a:r>
            <a:r>
              <a:rPr lang="el-GR" sz="2400" dirty="0" smtClean="0">
                <a:sym typeface="Wingdings" pitchFamily="2" charset="2"/>
              </a:rPr>
              <a:t> </a:t>
            </a:r>
            <a:r>
              <a:rPr lang="el-GR" sz="2400" dirty="0" smtClean="0"/>
              <a:t>διάγνωση διδακτικών καταστάσεων και ανατροφοδότηση των ατόμων που ενέχονται σε αυτές</a:t>
            </a:r>
          </a:p>
          <a:p>
            <a:pPr marL="274320" indent="-274320" fontAlgn="auto">
              <a:spcBef>
                <a:spcPct val="40000"/>
              </a:spcBef>
              <a:spcAft>
                <a:spcPts val="0"/>
              </a:spcAft>
              <a:buFont typeface="Wingdings 3"/>
              <a:buChar char=""/>
              <a:defRPr/>
            </a:pPr>
            <a:r>
              <a:rPr lang="el-GR" sz="2400" dirty="0" smtClean="0"/>
              <a:t>Περιεχόμενο </a:t>
            </a:r>
            <a:r>
              <a:rPr lang="el-GR" sz="2400" dirty="0" smtClean="0">
                <a:sym typeface="Wingdings" pitchFamily="2" charset="2"/>
              </a:rPr>
              <a:t> </a:t>
            </a:r>
            <a:r>
              <a:rPr lang="el-GR" sz="2400" dirty="0" smtClean="0"/>
              <a:t>άμεση αντιστοίχιση με τους σκοπούς και το περιεχόμενο της διδασκαλίας</a:t>
            </a:r>
            <a:endParaRPr lang="el-GR" sz="2400" dirty="0" smtClean="0">
              <a:effectLst>
                <a:outerShdw blurRad="38100" dist="38100" dir="2700000" algn="tl">
                  <a:srgbClr val="C0C0C0"/>
                </a:outerShdw>
              </a:effectLst>
            </a:endParaRPr>
          </a:p>
          <a:p>
            <a:pPr marL="274320" indent="-274320" fontAlgn="auto">
              <a:spcBef>
                <a:spcPct val="40000"/>
              </a:spcBef>
              <a:spcAft>
                <a:spcPts val="0"/>
              </a:spcAft>
              <a:buFont typeface="Wingdings 3"/>
              <a:buChar char=""/>
              <a:defRPr/>
            </a:pPr>
            <a:r>
              <a:rPr lang="el-GR" sz="2400" dirty="0" smtClean="0"/>
              <a:t>Εργαλεία/διαδικασίες της αξιολόγησης διακρίνονται από:</a:t>
            </a:r>
          </a:p>
          <a:p>
            <a:pPr marL="548640" lvl="1" indent="-274320" fontAlgn="auto">
              <a:spcBef>
                <a:spcPts val="600"/>
              </a:spcBef>
              <a:spcAft>
                <a:spcPts val="0"/>
              </a:spcAft>
              <a:buFont typeface="Wingdings 3"/>
              <a:buChar char=""/>
              <a:defRPr/>
            </a:pPr>
            <a:r>
              <a:rPr lang="el-GR" sz="2000" i="1" dirty="0" smtClean="0">
                <a:solidFill>
                  <a:srgbClr val="002060"/>
                </a:solidFill>
              </a:rPr>
              <a:t>εγκυρότητα</a:t>
            </a:r>
          </a:p>
          <a:p>
            <a:pPr marL="548640" lvl="1" indent="-274320" fontAlgn="auto">
              <a:spcBef>
                <a:spcPts val="600"/>
              </a:spcBef>
              <a:spcAft>
                <a:spcPts val="0"/>
              </a:spcAft>
              <a:buFont typeface="Wingdings 3"/>
              <a:buChar char=""/>
              <a:defRPr/>
            </a:pPr>
            <a:r>
              <a:rPr lang="el-GR" sz="2000" i="1" dirty="0" smtClean="0">
                <a:solidFill>
                  <a:srgbClr val="002060"/>
                </a:solidFill>
              </a:rPr>
              <a:t>αντικειμενικότητα (προϋποθέτει σαφή κριτήρια αξιολόγησης)</a:t>
            </a:r>
          </a:p>
          <a:p>
            <a:pPr marL="548640" lvl="1" indent="-274320" fontAlgn="auto">
              <a:spcBef>
                <a:spcPts val="600"/>
              </a:spcBef>
              <a:spcAft>
                <a:spcPts val="0"/>
              </a:spcAft>
              <a:buFont typeface="Wingdings 3"/>
              <a:buChar char=""/>
              <a:defRPr/>
            </a:pPr>
            <a:r>
              <a:rPr lang="el-GR" sz="2000" i="1" dirty="0" smtClean="0">
                <a:solidFill>
                  <a:srgbClr val="002060"/>
                </a:solidFill>
              </a:rPr>
              <a:t>αξιοπιστία (ίδιο αποτέλεσμα, όσες φορές και αν επαναληφθεί) και </a:t>
            </a:r>
          </a:p>
          <a:p>
            <a:pPr marL="548640" lvl="1" indent="-274320" fontAlgn="auto">
              <a:spcBef>
                <a:spcPts val="600"/>
              </a:spcBef>
              <a:spcAft>
                <a:spcPts val="0"/>
              </a:spcAft>
              <a:buFont typeface="Wingdings 3"/>
              <a:buChar char=""/>
              <a:defRPr/>
            </a:pPr>
            <a:r>
              <a:rPr lang="el-GR" sz="2000" i="1" dirty="0" smtClean="0">
                <a:solidFill>
                  <a:srgbClr val="002060"/>
                </a:solidFill>
              </a:rPr>
              <a:t>πρακτικότητα (ευκολία με την οποία η αξιολογική διαδικασία μπορεί να διεξαχθεί και να βαθμολογηθεί)</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dirty="0" smtClean="0"/>
              <a:t>Τάσεις της </a:t>
            </a:r>
            <a:r>
              <a:rPr lang="el-GR" dirty="0" smtClean="0"/>
              <a:t>Αξιολόγησης</a:t>
            </a:r>
            <a:endParaRPr lang="el-GR" dirty="0" smtClean="0"/>
          </a:p>
        </p:txBody>
      </p:sp>
      <p:sp>
        <p:nvSpPr>
          <p:cNvPr id="27651" name="Rectangle 3"/>
          <p:cNvSpPr>
            <a:spLocks noGrp="1" noChangeArrowheads="1"/>
          </p:cNvSpPr>
          <p:nvPr>
            <p:ph type="body" idx="1"/>
          </p:nvPr>
        </p:nvSpPr>
        <p:spPr>
          <a:xfrm>
            <a:off x="323850" y="1484313"/>
            <a:ext cx="8569325" cy="4752975"/>
          </a:xfrm>
        </p:spPr>
        <p:txBody>
          <a:bodyPr/>
          <a:lstStyle/>
          <a:p>
            <a:pPr marL="266700" indent="-266700">
              <a:spcBef>
                <a:spcPct val="40000"/>
              </a:spcBef>
            </a:pPr>
            <a:r>
              <a:rPr lang="el-GR" sz="2400" smtClean="0">
                <a:solidFill>
                  <a:srgbClr val="002060"/>
                </a:solidFill>
              </a:rPr>
              <a:t>«παιδεία των γραπτών εξετάσεων υπό τη μορφή τεστ» </a:t>
            </a:r>
            <a:r>
              <a:rPr lang="el-GR" sz="2400" smtClean="0"/>
              <a:t>(</a:t>
            </a:r>
            <a:r>
              <a:rPr lang="en-US" sz="2400" smtClean="0"/>
              <a:t>testing culture</a:t>
            </a:r>
            <a:r>
              <a:rPr lang="el-GR" sz="2400" smtClean="0"/>
              <a:t>) ή </a:t>
            </a:r>
            <a:r>
              <a:rPr lang="el-GR" sz="2400" smtClean="0">
                <a:solidFill>
                  <a:srgbClr val="002060"/>
                </a:solidFill>
              </a:rPr>
              <a:t>«αξιολόγηση της μάθησης» </a:t>
            </a:r>
          </a:p>
          <a:p>
            <a:pPr marL="266700" indent="-266700">
              <a:buFont typeface="Wingdings" pitchFamily="2" charset="2"/>
              <a:buNone/>
            </a:pPr>
            <a:r>
              <a:rPr lang="el-GR" sz="2400" smtClean="0">
                <a:solidFill>
                  <a:srgbClr val="002060"/>
                </a:solidFill>
              </a:rPr>
              <a:t>    </a:t>
            </a:r>
            <a:r>
              <a:rPr lang="el-GR" sz="2000" smtClean="0">
                <a:solidFill>
                  <a:srgbClr val="002060"/>
                </a:solidFill>
              </a:rPr>
              <a:t>Στόχος: </a:t>
            </a:r>
            <a:r>
              <a:rPr lang="el-GR" sz="2000" smtClean="0"/>
              <a:t>ο έλεγχος των βασικών γνώσεων τις οποίες έχουν αποκτήσει οι μαθητές στο πλαίσιο ενός δασκαλοκεντρικού μαθησιακού περιβάλλοντος μέσω των στρατηγικών της απομνημόνευσης και της επανάληψης </a:t>
            </a:r>
          </a:p>
          <a:p>
            <a:pPr marL="266700" indent="-266700">
              <a:spcBef>
                <a:spcPct val="40000"/>
              </a:spcBef>
            </a:pPr>
            <a:r>
              <a:rPr lang="el-GR" sz="2400" smtClean="0">
                <a:solidFill>
                  <a:srgbClr val="002060"/>
                </a:solidFill>
              </a:rPr>
              <a:t>«παιδεία της αξιολόγησης» </a:t>
            </a:r>
            <a:r>
              <a:rPr lang="el-GR" sz="2400" smtClean="0"/>
              <a:t>(assessment culture) ή </a:t>
            </a:r>
            <a:r>
              <a:rPr lang="el-GR" sz="2400" smtClean="0">
                <a:solidFill>
                  <a:srgbClr val="002060"/>
                </a:solidFill>
              </a:rPr>
              <a:t>«αξιολόγηση για τη μάθηση»</a:t>
            </a:r>
          </a:p>
          <a:p>
            <a:pPr marL="266700" indent="-266700">
              <a:buFont typeface="Wingdings" pitchFamily="2" charset="2"/>
              <a:buNone/>
            </a:pPr>
            <a:r>
              <a:rPr lang="el-GR" sz="2400" smtClean="0">
                <a:solidFill>
                  <a:srgbClr val="002060"/>
                </a:solidFill>
              </a:rPr>
              <a:t>    </a:t>
            </a:r>
            <a:r>
              <a:rPr lang="el-GR" sz="2000" smtClean="0">
                <a:solidFill>
                  <a:srgbClr val="002060"/>
                </a:solidFill>
              </a:rPr>
              <a:t>Στόχος: </a:t>
            </a:r>
            <a:r>
              <a:rPr lang="el-GR" sz="2000" smtClean="0"/>
              <a:t>η ενσωμάτωση της αξιολόγησης στην καθημερινή διδακτική του μαθήματος, η ενθάρρυνση και η υποκίνηση της μάθησης μέσω της αξιολόγησης, η αξιολόγηση ευρύτερων δεξιοτήτων και η ενεργή συμμετοχή των μαθητών σε αυτή τη διαδικασία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lstStyle/>
          <a:p>
            <a:r>
              <a:rPr lang="el-GR" smtClean="0"/>
              <a:t>Μέθοδοι / Τεχνικές Αξιολόγησης</a:t>
            </a:r>
          </a:p>
        </p:txBody>
      </p:sp>
      <p:sp>
        <p:nvSpPr>
          <p:cNvPr id="33795" name="2 - Θέση περιεχομένου"/>
          <p:cNvSpPr>
            <a:spLocks noGrp="1"/>
          </p:cNvSpPr>
          <p:nvPr>
            <p:ph sz="quarter" idx="1"/>
          </p:nvPr>
        </p:nvSpPr>
        <p:spPr>
          <a:xfrm>
            <a:off x="301625" y="1484313"/>
            <a:ext cx="8591550" cy="4897437"/>
          </a:xfrm>
        </p:spPr>
        <p:txBody>
          <a:bodyPr>
            <a:normAutofit/>
          </a:bodyPr>
          <a:lstStyle/>
          <a:p>
            <a:r>
              <a:rPr lang="el-GR" sz="2200" dirty="0" smtClean="0"/>
              <a:t>Παραδοσιακές μέθοδοι αξιολόγησης</a:t>
            </a:r>
          </a:p>
          <a:p>
            <a:r>
              <a:rPr lang="el-GR" sz="2200" dirty="0" smtClean="0"/>
              <a:t>Εναλλακτικές μέθοδοι αξιολόγησης</a:t>
            </a:r>
          </a:p>
          <a:p>
            <a:pPr lvl="1"/>
            <a:r>
              <a:rPr lang="el-GR" sz="2200" dirty="0" smtClean="0">
                <a:solidFill>
                  <a:srgbClr val="002060"/>
                </a:solidFill>
              </a:rPr>
              <a:t>χρήση </a:t>
            </a:r>
            <a:r>
              <a:rPr lang="el-GR" sz="2200" dirty="0" smtClean="0">
                <a:solidFill>
                  <a:srgbClr val="002060"/>
                </a:solidFill>
              </a:rPr>
              <a:t>ημερολογίου</a:t>
            </a:r>
            <a:endParaRPr lang="el-GR" sz="2200" dirty="0" smtClean="0">
              <a:solidFill>
                <a:srgbClr val="002060"/>
              </a:solidFill>
            </a:endParaRPr>
          </a:p>
          <a:p>
            <a:pPr lvl="1"/>
            <a:r>
              <a:rPr lang="el-GR" sz="2200" dirty="0" smtClean="0">
                <a:solidFill>
                  <a:srgbClr val="002060"/>
                </a:solidFill>
              </a:rPr>
              <a:t>συνθετικές δημιουργικές-διερευνητικές </a:t>
            </a:r>
            <a:r>
              <a:rPr lang="el-GR" sz="2200" dirty="0" smtClean="0">
                <a:solidFill>
                  <a:srgbClr val="002060"/>
                </a:solidFill>
              </a:rPr>
              <a:t>εργασίες </a:t>
            </a:r>
            <a:endParaRPr lang="el-GR" sz="2200" dirty="0" smtClean="0">
              <a:solidFill>
                <a:srgbClr val="002060"/>
              </a:solidFill>
            </a:endParaRPr>
          </a:p>
          <a:p>
            <a:pPr lvl="1"/>
            <a:r>
              <a:rPr lang="el-GR" sz="2200" dirty="0" smtClean="0">
                <a:solidFill>
                  <a:srgbClr val="002060"/>
                </a:solidFill>
              </a:rPr>
              <a:t>συστηματική </a:t>
            </a:r>
            <a:r>
              <a:rPr lang="el-GR" sz="2200" dirty="0" smtClean="0">
                <a:solidFill>
                  <a:srgbClr val="002060"/>
                </a:solidFill>
              </a:rPr>
              <a:t>παρατήρηση </a:t>
            </a:r>
            <a:endParaRPr lang="el-GR" sz="2200" dirty="0" smtClean="0">
              <a:solidFill>
                <a:srgbClr val="002060"/>
              </a:solidFill>
            </a:endParaRPr>
          </a:p>
          <a:p>
            <a:pPr lvl="1"/>
            <a:r>
              <a:rPr lang="el-GR" sz="2200" dirty="0" smtClean="0">
                <a:solidFill>
                  <a:srgbClr val="002060"/>
                </a:solidFill>
              </a:rPr>
              <a:t>ομότιμη </a:t>
            </a:r>
            <a:r>
              <a:rPr lang="el-GR" sz="2200" dirty="0" smtClean="0">
                <a:solidFill>
                  <a:srgbClr val="002060"/>
                </a:solidFill>
              </a:rPr>
              <a:t>αξιολόγηση </a:t>
            </a:r>
            <a:endParaRPr lang="el-GR" sz="2200" dirty="0" smtClean="0">
              <a:solidFill>
                <a:srgbClr val="002060"/>
              </a:solidFill>
            </a:endParaRPr>
          </a:p>
          <a:p>
            <a:pPr lvl="1"/>
            <a:r>
              <a:rPr lang="el-GR" sz="2200" dirty="0" smtClean="0">
                <a:solidFill>
                  <a:srgbClr val="002060"/>
                </a:solidFill>
              </a:rPr>
              <a:t>αυτό-αξιολόγηση </a:t>
            </a:r>
            <a:endParaRPr lang="el-GR" sz="2200" dirty="0" smtClean="0">
              <a:solidFill>
                <a:srgbClr val="002060"/>
              </a:solidFill>
            </a:endParaRPr>
          </a:p>
          <a:p>
            <a:pPr lvl="1"/>
            <a:r>
              <a:rPr lang="el-GR" sz="2200" dirty="0" smtClean="0">
                <a:solidFill>
                  <a:srgbClr val="002060"/>
                </a:solidFill>
              </a:rPr>
              <a:t>συνεργατική </a:t>
            </a:r>
            <a:r>
              <a:rPr lang="el-GR" sz="2200" dirty="0" smtClean="0">
                <a:solidFill>
                  <a:srgbClr val="002060"/>
                </a:solidFill>
              </a:rPr>
              <a:t>αξιολόγηση</a:t>
            </a:r>
            <a:endParaRPr lang="el-GR" sz="2200" dirty="0" smtClean="0">
              <a:solidFill>
                <a:srgbClr val="002060"/>
              </a:solidFill>
            </a:endParaRPr>
          </a:p>
          <a:p>
            <a:pPr lvl="1"/>
            <a:r>
              <a:rPr lang="el-GR" sz="2200" dirty="0" smtClean="0">
                <a:solidFill>
                  <a:srgbClr val="002060"/>
                </a:solidFill>
              </a:rPr>
              <a:t>Φάκελος Εργασιών του </a:t>
            </a:r>
            <a:r>
              <a:rPr lang="el-GR" sz="2200" dirty="0" smtClean="0">
                <a:solidFill>
                  <a:srgbClr val="002060"/>
                </a:solidFill>
              </a:rPr>
              <a:t>Μαθητή</a:t>
            </a:r>
            <a:endParaRPr lang="el-GR" sz="2200" dirty="0" smtClean="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p:txBody>
          <a:bodyPr/>
          <a:lstStyle/>
          <a:p>
            <a:r>
              <a:rPr lang="el-GR" smtClean="0"/>
              <a:t>Αυτοαξιολόγηση</a:t>
            </a:r>
          </a:p>
        </p:txBody>
      </p:sp>
      <p:sp>
        <p:nvSpPr>
          <p:cNvPr id="34819" name="2 - Θέση περιεχομένου"/>
          <p:cNvSpPr>
            <a:spLocks noGrp="1"/>
          </p:cNvSpPr>
          <p:nvPr>
            <p:ph sz="quarter" idx="1"/>
          </p:nvPr>
        </p:nvSpPr>
        <p:spPr>
          <a:xfrm>
            <a:off x="301625" y="1700213"/>
            <a:ext cx="8504238" cy="4398962"/>
          </a:xfrm>
        </p:spPr>
        <p:txBody>
          <a:bodyPr>
            <a:normAutofit/>
          </a:bodyPr>
          <a:lstStyle/>
          <a:p>
            <a:pPr marL="0" indent="0" algn="ctr">
              <a:buFont typeface="Wingdings 2" pitchFamily="18" charset="2"/>
              <a:buNone/>
            </a:pPr>
            <a:r>
              <a:rPr lang="el-GR" sz="2400" dirty="0" smtClean="0"/>
              <a:t>Η </a:t>
            </a:r>
            <a:r>
              <a:rPr lang="el-GR" sz="2400" i="1" dirty="0" err="1" smtClean="0"/>
              <a:t>αυτοαξιολόγηση</a:t>
            </a:r>
            <a:r>
              <a:rPr lang="el-GR" sz="2400" i="1" dirty="0" smtClean="0"/>
              <a:t> (</a:t>
            </a:r>
            <a:r>
              <a:rPr lang="el-GR" sz="2400" i="1" dirty="0" err="1" smtClean="0"/>
              <a:t>self</a:t>
            </a:r>
            <a:r>
              <a:rPr lang="el-GR" sz="2400" i="1" dirty="0" smtClean="0"/>
              <a:t>-</a:t>
            </a:r>
            <a:r>
              <a:rPr lang="el-GR" sz="2400" i="1" dirty="0" err="1" smtClean="0"/>
              <a:t>assessment</a:t>
            </a:r>
            <a:r>
              <a:rPr lang="el-GR" sz="2400" i="1" dirty="0" smtClean="0"/>
              <a:t>)</a:t>
            </a:r>
            <a:r>
              <a:rPr lang="el-GR" sz="2400" dirty="0" smtClean="0"/>
              <a:t> αναφέρεται στη διαδικασία κατά την οποία οι μαθητές </a:t>
            </a:r>
            <a:r>
              <a:rPr lang="el-GR" sz="2400" dirty="0" err="1" smtClean="0"/>
              <a:t>αυτοαξιολογούν</a:t>
            </a:r>
            <a:r>
              <a:rPr lang="el-GR" sz="2400" dirty="0" smtClean="0"/>
              <a:t> την εργασία, την επίδοση και τη μάθησή τους και στοχεύει στην ανάπτυξη ικανοτήτων των μαθητών να παρακολουθούν και να αξιολογούν το έργο τους καθώς και να αναλαμβάνουν την ευθύνη της μάθησή τους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44500">
              <a:lnSpc>
                <a:spcPct val="100000"/>
              </a:lnSpc>
            </a:pPr>
            <a:r>
              <a:rPr dirty="0"/>
              <a:t>Α</a:t>
            </a:r>
            <a:r>
              <a:rPr spc="5" dirty="0"/>
              <a:t>π</a:t>
            </a:r>
            <a:r>
              <a:rPr dirty="0"/>
              <a:t>ο</a:t>
            </a:r>
            <a:r>
              <a:rPr spc="5" dirty="0"/>
              <a:t>θ</a:t>
            </a:r>
            <a:r>
              <a:rPr spc="-5" dirty="0"/>
              <a:t>ε</a:t>
            </a:r>
            <a:r>
              <a:rPr dirty="0"/>
              <a:t>τ</a:t>
            </a:r>
            <a:r>
              <a:rPr spc="-5" dirty="0"/>
              <a:t>ή</a:t>
            </a:r>
            <a:r>
              <a:rPr spc="5" dirty="0"/>
              <a:t>ρ</a:t>
            </a:r>
            <a:r>
              <a:rPr spc="-5" dirty="0"/>
              <a:t>ι</a:t>
            </a:r>
            <a:r>
              <a:rPr dirty="0"/>
              <a:t>α</a:t>
            </a:r>
            <a:r>
              <a:rPr spc="-40" dirty="0"/>
              <a:t> </a:t>
            </a:r>
            <a:r>
              <a:rPr spc="-5" dirty="0"/>
              <a:t>Μ</a:t>
            </a:r>
            <a:r>
              <a:rPr dirty="0"/>
              <a:t>α</a:t>
            </a:r>
            <a:r>
              <a:rPr spc="5" dirty="0"/>
              <a:t>θ</a:t>
            </a:r>
            <a:r>
              <a:rPr spc="-5" dirty="0"/>
              <a:t>ησι</a:t>
            </a:r>
            <a:r>
              <a:rPr dirty="0"/>
              <a:t>α</a:t>
            </a:r>
            <a:r>
              <a:rPr spc="-75" dirty="0"/>
              <a:t>κ</a:t>
            </a:r>
            <a:r>
              <a:rPr spc="-10" dirty="0"/>
              <a:t>ώ</a:t>
            </a:r>
            <a:r>
              <a:rPr dirty="0"/>
              <a:t>ν</a:t>
            </a:r>
            <a:r>
              <a:rPr spc="-15" dirty="0"/>
              <a:t> </a:t>
            </a:r>
            <a:r>
              <a:rPr dirty="0"/>
              <a:t>Α</a:t>
            </a:r>
            <a:r>
              <a:rPr spc="25" dirty="0"/>
              <a:t>ν</a:t>
            </a:r>
            <a:r>
              <a:rPr dirty="0"/>
              <a:t>τ</a:t>
            </a:r>
            <a:r>
              <a:rPr spc="-5" dirty="0"/>
              <a:t>ι</a:t>
            </a:r>
            <a:r>
              <a:rPr spc="-40" dirty="0"/>
              <a:t>κ</a:t>
            </a:r>
            <a:r>
              <a:rPr spc="-5" dirty="0"/>
              <a:t>ειμέ</a:t>
            </a:r>
            <a:r>
              <a:rPr spc="-10" dirty="0"/>
              <a:t>νω</a:t>
            </a:r>
            <a:r>
              <a:rPr dirty="0"/>
              <a:t>ν</a:t>
            </a:r>
          </a:p>
        </p:txBody>
      </p:sp>
      <p:sp>
        <p:nvSpPr>
          <p:cNvPr id="3" name="object 3"/>
          <p:cNvSpPr txBox="1"/>
          <p:nvPr/>
        </p:nvSpPr>
        <p:spPr>
          <a:xfrm>
            <a:off x="546284" y="1555075"/>
            <a:ext cx="7847965" cy="4754245"/>
          </a:xfrm>
          <a:prstGeom prst="rect">
            <a:avLst/>
          </a:prstGeom>
        </p:spPr>
        <p:txBody>
          <a:bodyPr vert="horz" wrap="square" lIns="0" tIns="0" rIns="0" bIns="0" rtlCol="0">
            <a:spAutoFit/>
          </a:bodyPr>
          <a:lstStyle/>
          <a:p>
            <a:pPr marL="285115" indent="-273050">
              <a:lnSpc>
                <a:spcPct val="100000"/>
              </a:lnSpc>
              <a:buClr>
                <a:srgbClr val="006600"/>
              </a:buClr>
              <a:buSzPct val="84615"/>
              <a:buFont typeface="Wingdings 2"/>
              <a:buChar char="·"/>
              <a:tabLst>
                <a:tab pos="285115" algn="l"/>
              </a:tabLst>
            </a:pPr>
            <a:r>
              <a:rPr sz="2600" dirty="0">
                <a:latin typeface="Calibri"/>
                <a:cs typeface="Calibri"/>
              </a:rPr>
              <a:t>Φ</a:t>
            </a:r>
            <a:r>
              <a:rPr sz="2600" spc="-5" dirty="0">
                <a:latin typeface="Calibri"/>
                <a:cs typeface="Calibri"/>
              </a:rPr>
              <a:t>ω</a:t>
            </a:r>
            <a:r>
              <a:rPr sz="2600" spc="-25" dirty="0">
                <a:latin typeface="Calibri"/>
                <a:cs typeface="Calibri"/>
              </a:rPr>
              <a:t>τ</a:t>
            </a:r>
            <a:r>
              <a:rPr sz="2600" spc="-10" dirty="0">
                <a:latin typeface="Calibri"/>
                <a:cs typeface="Calibri"/>
              </a:rPr>
              <a:t>ό</a:t>
            </a:r>
            <a:r>
              <a:rPr sz="2600" spc="5" dirty="0">
                <a:latin typeface="Calibri"/>
                <a:cs typeface="Calibri"/>
              </a:rPr>
              <a:t>δ</a:t>
            </a:r>
            <a:r>
              <a:rPr sz="2600" dirty="0">
                <a:latin typeface="Calibri"/>
                <a:cs typeface="Calibri"/>
              </a:rPr>
              <a:t>ε</a:t>
            </a:r>
            <a:r>
              <a:rPr sz="2600" spc="5" dirty="0">
                <a:latin typeface="Calibri"/>
                <a:cs typeface="Calibri"/>
              </a:rPr>
              <a:t>ν</a:t>
            </a:r>
            <a:r>
              <a:rPr sz="2600" spc="-15" dirty="0">
                <a:latin typeface="Calibri"/>
                <a:cs typeface="Calibri"/>
              </a:rPr>
              <a:t>τ</a:t>
            </a:r>
            <a:r>
              <a:rPr sz="2600" spc="-10" dirty="0">
                <a:latin typeface="Calibri"/>
                <a:cs typeface="Calibri"/>
              </a:rPr>
              <a:t>ρο:</a:t>
            </a:r>
            <a:r>
              <a:rPr sz="2600" spc="10" dirty="0">
                <a:latin typeface="Calibri"/>
                <a:cs typeface="Calibri"/>
              </a:rPr>
              <a:t> </a:t>
            </a:r>
            <a:r>
              <a:rPr sz="2600" u="heavy" spc="-25" dirty="0">
                <a:solidFill>
                  <a:srgbClr val="410082"/>
                </a:solidFill>
                <a:latin typeface="Calibri"/>
                <a:cs typeface="Calibri"/>
                <a:hlinkClick r:id="rId2"/>
              </a:rPr>
              <a:t>h</a:t>
            </a:r>
            <a:r>
              <a:rPr sz="2600" u="heavy" spc="-35" dirty="0">
                <a:solidFill>
                  <a:srgbClr val="410082"/>
                </a:solidFill>
                <a:latin typeface="Calibri"/>
                <a:cs typeface="Calibri"/>
                <a:hlinkClick r:id="rId2"/>
              </a:rPr>
              <a:t>t</a:t>
            </a:r>
            <a:r>
              <a:rPr sz="2600" u="heavy" dirty="0">
                <a:solidFill>
                  <a:srgbClr val="410082"/>
                </a:solidFill>
                <a:latin typeface="Calibri"/>
                <a:cs typeface="Calibri"/>
                <a:hlinkClick r:id="rId2"/>
              </a:rPr>
              <a:t>tp</a:t>
            </a:r>
            <a:r>
              <a:rPr sz="2600" u="heavy" spc="-5" dirty="0">
                <a:solidFill>
                  <a:srgbClr val="410082"/>
                </a:solidFill>
                <a:latin typeface="Calibri"/>
                <a:cs typeface="Calibri"/>
                <a:hlinkClick r:id="rId2"/>
              </a:rPr>
              <a:t>:</a:t>
            </a:r>
            <a:r>
              <a:rPr sz="2600" u="heavy" dirty="0">
                <a:solidFill>
                  <a:srgbClr val="410082"/>
                </a:solidFill>
                <a:latin typeface="Calibri"/>
                <a:cs typeface="Calibri"/>
                <a:hlinkClick r:id="rId2"/>
              </a:rPr>
              <a:t>//ph</a:t>
            </a:r>
            <a:r>
              <a:rPr sz="2600" u="heavy" spc="-10" dirty="0">
                <a:solidFill>
                  <a:srgbClr val="410082"/>
                </a:solidFill>
                <a:latin typeface="Calibri"/>
                <a:cs typeface="Calibri"/>
                <a:hlinkClick r:id="rId2"/>
              </a:rPr>
              <a:t>o</a:t>
            </a:r>
            <a:r>
              <a:rPr sz="2600" u="heavy" spc="-25" dirty="0">
                <a:solidFill>
                  <a:srgbClr val="410082"/>
                </a:solidFill>
                <a:latin typeface="Calibri"/>
                <a:cs typeface="Calibri"/>
                <a:hlinkClick r:id="rId2"/>
              </a:rPr>
              <a:t>t</a:t>
            </a:r>
            <a:r>
              <a:rPr sz="2600" u="heavy" spc="-10" dirty="0">
                <a:solidFill>
                  <a:srgbClr val="410082"/>
                </a:solidFill>
                <a:latin typeface="Calibri"/>
                <a:cs typeface="Calibri"/>
                <a:hlinkClick r:id="rId2"/>
              </a:rPr>
              <a:t>o</a:t>
            </a:r>
            <a:r>
              <a:rPr sz="2600" u="heavy" dirty="0">
                <a:solidFill>
                  <a:srgbClr val="410082"/>
                </a:solidFill>
                <a:latin typeface="Calibri"/>
                <a:cs typeface="Calibri"/>
                <a:hlinkClick r:id="rId2"/>
              </a:rPr>
              <a:t>de</a:t>
            </a:r>
            <a:r>
              <a:rPr sz="2600" u="heavy" spc="-25" dirty="0">
                <a:solidFill>
                  <a:srgbClr val="410082"/>
                </a:solidFill>
                <a:latin typeface="Calibri"/>
                <a:cs typeface="Calibri"/>
                <a:hlinkClick r:id="rId2"/>
              </a:rPr>
              <a:t>n</a:t>
            </a:r>
            <a:r>
              <a:rPr sz="2600" u="heavy" dirty="0">
                <a:solidFill>
                  <a:srgbClr val="410082"/>
                </a:solidFill>
                <a:latin typeface="Calibri"/>
                <a:cs typeface="Calibri"/>
                <a:hlinkClick r:id="rId2"/>
              </a:rPr>
              <a:t>t</a:t>
            </a:r>
            <a:r>
              <a:rPr sz="2600" u="heavy" spc="-35" dirty="0">
                <a:solidFill>
                  <a:srgbClr val="410082"/>
                </a:solidFill>
                <a:latin typeface="Calibri"/>
                <a:cs typeface="Calibri"/>
                <a:hlinkClick r:id="rId2"/>
              </a:rPr>
              <a:t>r</a:t>
            </a:r>
            <a:r>
              <a:rPr sz="2600" u="heavy" spc="-10" dirty="0">
                <a:solidFill>
                  <a:srgbClr val="410082"/>
                </a:solidFill>
                <a:latin typeface="Calibri"/>
                <a:cs typeface="Calibri"/>
                <a:hlinkClick r:id="rId2"/>
              </a:rPr>
              <a:t>o</a:t>
            </a:r>
            <a:r>
              <a:rPr sz="2600" u="heavy" dirty="0">
                <a:solidFill>
                  <a:srgbClr val="410082"/>
                </a:solidFill>
                <a:latin typeface="Calibri"/>
                <a:cs typeface="Calibri"/>
                <a:hlinkClick r:id="rId2"/>
              </a:rPr>
              <a:t>.ed</a:t>
            </a:r>
            <a:r>
              <a:rPr sz="2600" u="heavy" spc="-15" dirty="0">
                <a:solidFill>
                  <a:srgbClr val="410082"/>
                </a:solidFill>
                <a:latin typeface="Calibri"/>
                <a:cs typeface="Calibri"/>
                <a:hlinkClick r:id="rId2"/>
              </a:rPr>
              <a:t>u</a:t>
            </a:r>
            <a:r>
              <a:rPr sz="2600" u="heavy" spc="25" dirty="0">
                <a:solidFill>
                  <a:srgbClr val="410082"/>
                </a:solidFill>
                <a:latin typeface="Calibri"/>
                <a:cs typeface="Calibri"/>
                <a:hlinkClick r:id="rId2"/>
              </a:rPr>
              <a:t>.</a:t>
            </a:r>
            <a:r>
              <a:rPr sz="2600" u="heavy" spc="-5" dirty="0">
                <a:solidFill>
                  <a:srgbClr val="410082"/>
                </a:solidFill>
                <a:latin typeface="Calibri"/>
                <a:cs typeface="Calibri"/>
                <a:hlinkClick r:id="rId2"/>
              </a:rPr>
              <a:t>g</a:t>
            </a:r>
            <a:r>
              <a:rPr sz="2600" u="heavy" dirty="0">
                <a:solidFill>
                  <a:srgbClr val="410082"/>
                </a:solidFill>
                <a:latin typeface="Calibri"/>
                <a:cs typeface="Calibri"/>
                <a:hlinkClick r:id="rId2"/>
              </a:rPr>
              <a:t>r</a:t>
            </a:r>
            <a:endParaRPr sz="2600" dirty="0">
              <a:latin typeface="Calibri"/>
              <a:cs typeface="Calibri"/>
            </a:endParaRPr>
          </a:p>
          <a:p>
            <a:pPr>
              <a:lnSpc>
                <a:spcPts val="1200"/>
              </a:lnSpc>
              <a:spcBef>
                <a:spcPts val="0"/>
              </a:spcBef>
              <a:buClr>
                <a:srgbClr val="006600"/>
              </a:buClr>
              <a:buFont typeface="Wingdings 2"/>
              <a:buChar char="·"/>
            </a:pPr>
            <a:endParaRPr sz="1200" dirty="0"/>
          </a:p>
          <a:p>
            <a:pPr marL="285115" marR="1239520" indent="-273050">
              <a:lnSpc>
                <a:spcPct val="100000"/>
              </a:lnSpc>
              <a:buClr>
                <a:srgbClr val="006600"/>
              </a:buClr>
              <a:buSzPct val="84615"/>
              <a:buFont typeface="Wingdings 2"/>
              <a:buChar char="·"/>
              <a:tabLst>
                <a:tab pos="285115" algn="l"/>
              </a:tabLst>
            </a:pPr>
            <a:r>
              <a:rPr sz="2600" dirty="0">
                <a:latin typeface="Calibri"/>
                <a:cs typeface="Calibri"/>
              </a:rPr>
              <a:t>Η</a:t>
            </a:r>
            <a:r>
              <a:rPr sz="2600" spc="-15" dirty="0">
                <a:latin typeface="Calibri"/>
                <a:cs typeface="Calibri"/>
              </a:rPr>
              <a:t> </a:t>
            </a:r>
            <a:r>
              <a:rPr sz="2600" spc="-5" dirty="0">
                <a:latin typeface="Calibri"/>
                <a:cs typeface="Calibri"/>
              </a:rPr>
              <a:t>Δ</a:t>
            </a:r>
            <a:r>
              <a:rPr sz="2600" spc="5" dirty="0">
                <a:latin typeface="Calibri"/>
                <a:cs typeface="Calibri"/>
              </a:rPr>
              <a:t>ι</a:t>
            </a:r>
            <a:r>
              <a:rPr sz="2600" dirty="0">
                <a:latin typeface="Calibri"/>
                <a:cs typeface="Calibri"/>
              </a:rPr>
              <a:t>κτ</a:t>
            </a:r>
            <a:r>
              <a:rPr sz="2600" spc="5" dirty="0">
                <a:latin typeface="Calibri"/>
                <a:cs typeface="Calibri"/>
              </a:rPr>
              <a:t>υ</a:t>
            </a:r>
            <a:r>
              <a:rPr sz="2600" spc="-5" dirty="0">
                <a:latin typeface="Calibri"/>
                <a:cs typeface="Calibri"/>
              </a:rPr>
              <a:t>α</a:t>
            </a:r>
            <a:r>
              <a:rPr sz="2600" dirty="0">
                <a:latin typeface="Calibri"/>
                <a:cs typeface="Calibri"/>
              </a:rPr>
              <a:t>κή</a:t>
            </a:r>
            <a:r>
              <a:rPr sz="2600" spc="-10" dirty="0">
                <a:latin typeface="Calibri"/>
                <a:cs typeface="Calibri"/>
              </a:rPr>
              <a:t> </a:t>
            </a:r>
            <a:r>
              <a:rPr sz="2600" dirty="0">
                <a:latin typeface="Calibri"/>
                <a:cs typeface="Calibri"/>
              </a:rPr>
              <a:t>Εκ</a:t>
            </a:r>
            <a:r>
              <a:rPr sz="2600" spc="-25" dirty="0">
                <a:latin typeface="Calibri"/>
                <a:cs typeface="Calibri"/>
              </a:rPr>
              <a:t>π</a:t>
            </a:r>
            <a:r>
              <a:rPr sz="2600" spc="-5" dirty="0">
                <a:latin typeface="Calibri"/>
                <a:cs typeface="Calibri"/>
              </a:rPr>
              <a:t>α</a:t>
            </a:r>
            <a:r>
              <a:rPr sz="2600" spc="-10" dirty="0">
                <a:latin typeface="Calibri"/>
                <a:cs typeface="Calibri"/>
              </a:rPr>
              <a:t>ι</a:t>
            </a:r>
            <a:r>
              <a:rPr sz="2600" spc="5" dirty="0">
                <a:latin typeface="Calibri"/>
                <a:cs typeface="Calibri"/>
              </a:rPr>
              <a:t>δ</a:t>
            </a:r>
            <a:r>
              <a:rPr sz="2600" dirty="0">
                <a:latin typeface="Calibri"/>
                <a:cs typeface="Calibri"/>
              </a:rPr>
              <a:t>ε</a:t>
            </a:r>
            <a:r>
              <a:rPr sz="2600" spc="5" dirty="0">
                <a:latin typeface="Calibri"/>
                <a:cs typeface="Calibri"/>
              </a:rPr>
              <a:t>υ</a:t>
            </a:r>
            <a:r>
              <a:rPr sz="2600" dirty="0">
                <a:latin typeface="Calibri"/>
                <a:cs typeface="Calibri"/>
              </a:rPr>
              <a:t>τ</a:t>
            </a:r>
            <a:r>
              <a:rPr sz="2600" spc="5" dirty="0">
                <a:latin typeface="Calibri"/>
                <a:cs typeface="Calibri"/>
              </a:rPr>
              <a:t>ι</a:t>
            </a:r>
            <a:r>
              <a:rPr sz="2600" dirty="0">
                <a:latin typeface="Calibri"/>
                <a:cs typeface="Calibri"/>
              </a:rPr>
              <a:t>κή</a:t>
            </a:r>
            <a:r>
              <a:rPr sz="2600" spc="-20" dirty="0">
                <a:latin typeface="Calibri"/>
                <a:cs typeface="Calibri"/>
              </a:rPr>
              <a:t> </a:t>
            </a:r>
            <a:r>
              <a:rPr sz="2600" spc="-5" dirty="0">
                <a:latin typeface="Calibri"/>
                <a:cs typeface="Calibri"/>
              </a:rPr>
              <a:t>Π</a:t>
            </a:r>
            <a:r>
              <a:rPr sz="2600" spc="-70" dirty="0">
                <a:latin typeface="Calibri"/>
                <a:cs typeface="Calibri"/>
              </a:rPr>
              <a:t>ύ</a:t>
            </a:r>
            <a:r>
              <a:rPr sz="2600" spc="-10" dirty="0">
                <a:latin typeface="Calibri"/>
                <a:cs typeface="Calibri"/>
              </a:rPr>
              <a:t>λ</a:t>
            </a:r>
            <a:r>
              <a:rPr sz="2600" spc="5" dirty="0">
                <a:latin typeface="Calibri"/>
                <a:cs typeface="Calibri"/>
              </a:rPr>
              <a:t>η</a:t>
            </a:r>
            <a:r>
              <a:rPr sz="2600" dirty="0">
                <a:latin typeface="Calibri"/>
                <a:cs typeface="Calibri"/>
              </a:rPr>
              <a:t>: </a:t>
            </a:r>
            <a:r>
              <a:rPr sz="2600" u="heavy" spc="-25" dirty="0">
                <a:solidFill>
                  <a:srgbClr val="410082"/>
                </a:solidFill>
                <a:latin typeface="Calibri"/>
                <a:cs typeface="Calibri"/>
                <a:hlinkClick r:id="rId3"/>
              </a:rPr>
              <a:t>h</a:t>
            </a:r>
            <a:r>
              <a:rPr sz="2600" u="heavy" spc="-35" dirty="0">
                <a:solidFill>
                  <a:srgbClr val="410082"/>
                </a:solidFill>
                <a:latin typeface="Calibri"/>
                <a:cs typeface="Calibri"/>
                <a:hlinkClick r:id="rId3"/>
              </a:rPr>
              <a:t>t</a:t>
            </a:r>
            <a:r>
              <a:rPr sz="2600" u="heavy" dirty="0">
                <a:solidFill>
                  <a:srgbClr val="410082"/>
                </a:solidFill>
                <a:latin typeface="Calibri"/>
                <a:cs typeface="Calibri"/>
                <a:hlinkClick r:id="rId3"/>
              </a:rPr>
              <a:t>t</a:t>
            </a:r>
            <a:r>
              <a:rPr sz="2600" u="heavy" spc="-5" dirty="0">
                <a:solidFill>
                  <a:srgbClr val="410082"/>
                </a:solidFill>
                <a:latin typeface="Calibri"/>
                <a:cs typeface="Calibri"/>
                <a:hlinkClick r:id="rId3"/>
              </a:rPr>
              <a:t>p</a:t>
            </a:r>
            <a:r>
              <a:rPr sz="2600" u="heavy" spc="-15" dirty="0">
                <a:solidFill>
                  <a:srgbClr val="410082"/>
                </a:solidFill>
                <a:latin typeface="Calibri"/>
                <a:cs typeface="Calibri"/>
                <a:hlinkClick r:id="rId3"/>
              </a:rPr>
              <a:t>:</a:t>
            </a:r>
            <a:r>
              <a:rPr sz="2600" u="heavy" dirty="0">
                <a:solidFill>
                  <a:srgbClr val="410082"/>
                </a:solidFill>
                <a:latin typeface="Calibri"/>
                <a:cs typeface="Calibri"/>
                <a:hlinkClick r:id="rId3"/>
              </a:rPr>
              <a:t>//</a:t>
            </a:r>
            <a:r>
              <a:rPr sz="2600" u="heavy" spc="5" dirty="0">
                <a:solidFill>
                  <a:srgbClr val="410082"/>
                </a:solidFill>
                <a:latin typeface="Calibri"/>
                <a:cs typeface="Calibri"/>
                <a:hlinkClick r:id="rId3"/>
              </a:rPr>
              <a:t>w</a:t>
            </a:r>
            <a:r>
              <a:rPr sz="2600" u="heavy" spc="10" dirty="0">
                <a:solidFill>
                  <a:srgbClr val="410082"/>
                </a:solidFill>
                <a:latin typeface="Calibri"/>
                <a:cs typeface="Calibri"/>
                <a:hlinkClick r:id="rId3"/>
              </a:rPr>
              <a:t>w</a:t>
            </a:r>
            <a:r>
              <a:rPr sz="2600" u="heavy" spc="-170" dirty="0">
                <a:solidFill>
                  <a:srgbClr val="410082"/>
                </a:solidFill>
                <a:latin typeface="Calibri"/>
                <a:cs typeface="Calibri"/>
                <a:hlinkClick r:id="rId3"/>
              </a:rPr>
              <a:t>w</a:t>
            </a:r>
            <a:r>
              <a:rPr sz="2600" u="heavy" dirty="0">
                <a:solidFill>
                  <a:srgbClr val="410082"/>
                </a:solidFill>
                <a:latin typeface="Calibri"/>
                <a:cs typeface="Calibri"/>
                <a:hlinkClick r:id="rId3"/>
              </a:rPr>
              <a:t>.e-</a:t>
            </a:r>
            <a:r>
              <a:rPr sz="2600" dirty="0">
                <a:solidFill>
                  <a:srgbClr val="410082"/>
                </a:solidFill>
                <a:latin typeface="Calibri"/>
                <a:cs typeface="Calibri"/>
              </a:rPr>
              <a:t> </a:t>
            </a:r>
            <a:r>
              <a:rPr sz="2600" u="heavy" spc="-5" dirty="0">
                <a:solidFill>
                  <a:srgbClr val="410082"/>
                </a:solidFill>
                <a:latin typeface="Calibri"/>
                <a:cs typeface="Calibri"/>
                <a:hlinkClick r:id="rId3"/>
              </a:rPr>
              <a:t>y</a:t>
            </a:r>
            <a:r>
              <a:rPr sz="2600" u="heavy" dirty="0">
                <a:solidFill>
                  <a:srgbClr val="410082"/>
                </a:solidFill>
                <a:latin typeface="Calibri"/>
                <a:cs typeface="Calibri"/>
                <a:hlinkClick r:id="rId3"/>
              </a:rPr>
              <a:t>li</a:t>
            </a:r>
            <a:r>
              <a:rPr sz="2600" u="heavy" spc="-85" dirty="0">
                <a:solidFill>
                  <a:srgbClr val="410082"/>
                </a:solidFill>
                <a:latin typeface="Calibri"/>
                <a:cs typeface="Calibri"/>
                <a:hlinkClick r:id="rId3"/>
              </a:rPr>
              <a:t>k</a:t>
            </a:r>
            <a:r>
              <a:rPr sz="2600" u="heavy" spc="-10" dirty="0">
                <a:solidFill>
                  <a:srgbClr val="410082"/>
                </a:solidFill>
                <a:latin typeface="Calibri"/>
                <a:cs typeface="Calibri"/>
                <a:hlinkClick r:id="rId3"/>
              </a:rPr>
              <a:t>o</a:t>
            </a:r>
            <a:r>
              <a:rPr sz="2600" u="heavy" spc="25" dirty="0">
                <a:solidFill>
                  <a:srgbClr val="410082"/>
                </a:solidFill>
                <a:latin typeface="Calibri"/>
                <a:cs typeface="Calibri"/>
                <a:hlinkClick r:id="rId3"/>
              </a:rPr>
              <a:t>.</a:t>
            </a:r>
            <a:r>
              <a:rPr sz="2600" u="heavy" spc="-5" dirty="0">
                <a:solidFill>
                  <a:srgbClr val="410082"/>
                </a:solidFill>
                <a:latin typeface="Calibri"/>
                <a:cs typeface="Calibri"/>
                <a:hlinkClick r:id="rId3"/>
              </a:rPr>
              <a:t>g</a:t>
            </a:r>
            <a:r>
              <a:rPr sz="2600" u="heavy" dirty="0">
                <a:solidFill>
                  <a:srgbClr val="410082"/>
                </a:solidFill>
                <a:latin typeface="Calibri"/>
                <a:cs typeface="Calibri"/>
                <a:hlinkClick r:id="rId3"/>
              </a:rPr>
              <a:t>r/d</a:t>
            </a:r>
            <a:r>
              <a:rPr sz="2600" u="heavy" spc="-25" dirty="0">
                <a:solidFill>
                  <a:srgbClr val="410082"/>
                </a:solidFill>
                <a:latin typeface="Calibri"/>
                <a:cs typeface="Calibri"/>
                <a:hlinkClick r:id="rId3"/>
              </a:rPr>
              <a:t>e</a:t>
            </a:r>
            <a:r>
              <a:rPr sz="2600" u="heavy" spc="-55" dirty="0">
                <a:solidFill>
                  <a:srgbClr val="410082"/>
                </a:solidFill>
                <a:latin typeface="Calibri"/>
                <a:cs typeface="Calibri"/>
                <a:hlinkClick r:id="rId3"/>
              </a:rPr>
              <a:t>f</a:t>
            </a:r>
            <a:r>
              <a:rPr sz="2600" u="heavy" dirty="0">
                <a:solidFill>
                  <a:srgbClr val="410082"/>
                </a:solidFill>
                <a:latin typeface="Calibri"/>
                <a:cs typeface="Calibri"/>
                <a:hlinkClick r:id="rId3"/>
              </a:rPr>
              <a:t>a</a:t>
            </a:r>
            <a:r>
              <a:rPr sz="2600" u="heavy" spc="-5" dirty="0">
                <a:solidFill>
                  <a:srgbClr val="410082"/>
                </a:solidFill>
                <a:latin typeface="Calibri"/>
                <a:cs typeface="Calibri"/>
                <a:hlinkClick r:id="rId3"/>
              </a:rPr>
              <a:t>u</a:t>
            </a:r>
            <a:r>
              <a:rPr sz="2600" u="heavy" dirty="0">
                <a:solidFill>
                  <a:srgbClr val="410082"/>
                </a:solidFill>
                <a:latin typeface="Calibri"/>
                <a:cs typeface="Calibri"/>
                <a:hlinkClick r:id="rId3"/>
              </a:rPr>
              <a:t>lt.</a:t>
            </a:r>
            <a:r>
              <a:rPr sz="2600" u="heavy" spc="-5" dirty="0">
                <a:solidFill>
                  <a:srgbClr val="410082"/>
                </a:solidFill>
                <a:latin typeface="Calibri"/>
                <a:cs typeface="Calibri"/>
                <a:hlinkClick r:id="rId3"/>
              </a:rPr>
              <a:t>a</a:t>
            </a:r>
            <a:r>
              <a:rPr sz="2600" u="heavy" dirty="0">
                <a:solidFill>
                  <a:srgbClr val="410082"/>
                </a:solidFill>
                <a:latin typeface="Calibri"/>
                <a:cs typeface="Calibri"/>
                <a:hlinkClick r:id="rId3"/>
              </a:rPr>
              <a:t>s</a:t>
            </a:r>
            <a:r>
              <a:rPr sz="2600" u="heavy" spc="-50" dirty="0">
                <a:solidFill>
                  <a:srgbClr val="410082"/>
                </a:solidFill>
                <a:latin typeface="Calibri"/>
                <a:cs typeface="Calibri"/>
                <a:hlinkClick r:id="rId3"/>
              </a:rPr>
              <a:t>p</a:t>
            </a:r>
            <a:r>
              <a:rPr sz="2600" u="heavy" dirty="0">
                <a:solidFill>
                  <a:srgbClr val="410082"/>
                </a:solidFill>
                <a:latin typeface="Calibri"/>
                <a:cs typeface="Calibri"/>
                <a:hlinkClick r:id="rId3"/>
              </a:rPr>
              <a:t>x</a:t>
            </a:r>
            <a:endParaRPr sz="2600" dirty="0">
              <a:latin typeface="Calibri"/>
              <a:cs typeface="Calibri"/>
            </a:endParaRPr>
          </a:p>
          <a:p>
            <a:pPr>
              <a:lnSpc>
                <a:spcPts val="1200"/>
              </a:lnSpc>
              <a:spcBef>
                <a:spcPts val="0"/>
              </a:spcBef>
              <a:buClr>
                <a:srgbClr val="006600"/>
              </a:buClr>
              <a:buFont typeface="Wingdings 2"/>
              <a:buChar char="·"/>
            </a:pPr>
            <a:endParaRPr sz="1200" dirty="0"/>
          </a:p>
          <a:p>
            <a:pPr marL="285115" indent="-273050">
              <a:lnSpc>
                <a:spcPct val="100000"/>
              </a:lnSpc>
              <a:buClr>
                <a:srgbClr val="006600"/>
              </a:buClr>
              <a:buSzPct val="84615"/>
              <a:buFont typeface="Wingdings 2"/>
              <a:buChar char="·"/>
              <a:tabLst>
                <a:tab pos="285115" algn="l"/>
              </a:tabLst>
            </a:pPr>
            <a:r>
              <a:rPr sz="2600" dirty="0">
                <a:latin typeface="Calibri"/>
                <a:cs typeface="Calibri"/>
              </a:rPr>
              <a:t>Εκ</a:t>
            </a:r>
            <a:r>
              <a:rPr sz="2600" spc="-25" dirty="0">
                <a:latin typeface="Calibri"/>
                <a:cs typeface="Calibri"/>
              </a:rPr>
              <a:t>π</a:t>
            </a:r>
            <a:r>
              <a:rPr sz="2600" spc="-5" dirty="0">
                <a:latin typeface="Calibri"/>
                <a:cs typeface="Calibri"/>
              </a:rPr>
              <a:t>α</a:t>
            </a:r>
            <a:r>
              <a:rPr sz="2600" spc="-10" dirty="0">
                <a:latin typeface="Calibri"/>
                <a:cs typeface="Calibri"/>
              </a:rPr>
              <a:t>ι</a:t>
            </a:r>
            <a:r>
              <a:rPr sz="2600" spc="5" dirty="0">
                <a:latin typeface="Calibri"/>
                <a:cs typeface="Calibri"/>
              </a:rPr>
              <a:t>δ</a:t>
            </a:r>
            <a:r>
              <a:rPr sz="2600" dirty="0">
                <a:latin typeface="Calibri"/>
                <a:cs typeface="Calibri"/>
              </a:rPr>
              <a:t>ε</a:t>
            </a:r>
            <a:r>
              <a:rPr sz="2600" spc="5" dirty="0">
                <a:latin typeface="Calibri"/>
                <a:cs typeface="Calibri"/>
              </a:rPr>
              <a:t>υ</a:t>
            </a:r>
            <a:r>
              <a:rPr sz="2600" dirty="0">
                <a:latin typeface="Calibri"/>
                <a:cs typeface="Calibri"/>
              </a:rPr>
              <a:t>τ</a:t>
            </a:r>
            <a:r>
              <a:rPr sz="2600" spc="5" dirty="0">
                <a:latin typeface="Calibri"/>
                <a:cs typeface="Calibri"/>
              </a:rPr>
              <a:t>ι</a:t>
            </a:r>
            <a:r>
              <a:rPr sz="2600" dirty="0">
                <a:latin typeface="Calibri"/>
                <a:cs typeface="Calibri"/>
              </a:rPr>
              <a:t>κή</a:t>
            </a:r>
            <a:r>
              <a:rPr sz="2600" spc="-35" dirty="0">
                <a:latin typeface="Calibri"/>
                <a:cs typeface="Calibri"/>
              </a:rPr>
              <a:t> </a:t>
            </a:r>
            <a:r>
              <a:rPr sz="2600" dirty="0">
                <a:latin typeface="Calibri"/>
                <a:cs typeface="Calibri"/>
              </a:rPr>
              <a:t>τ</a:t>
            </a:r>
            <a:r>
              <a:rPr sz="2600" spc="5" dirty="0">
                <a:latin typeface="Calibri"/>
                <a:cs typeface="Calibri"/>
              </a:rPr>
              <a:t>η</a:t>
            </a:r>
            <a:r>
              <a:rPr sz="2600" spc="-10" dirty="0">
                <a:latin typeface="Calibri"/>
                <a:cs typeface="Calibri"/>
              </a:rPr>
              <a:t>λ</a:t>
            </a:r>
            <a:r>
              <a:rPr sz="2600" dirty="0">
                <a:latin typeface="Calibri"/>
                <a:cs typeface="Calibri"/>
              </a:rPr>
              <a:t>ε</a:t>
            </a:r>
            <a:r>
              <a:rPr sz="2600" spc="-5" dirty="0">
                <a:latin typeface="Calibri"/>
                <a:cs typeface="Calibri"/>
              </a:rPr>
              <a:t>ό</a:t>
            </a:r>
            <a:r>
              <a:rPr sz="2600" spc="-10" dirty="0">
                <a:latin typeface="Calibri"/>
                <a:cs typeface="Calibri"/>
              </a:rPr>
              <a:t>ρ</a:t>
            </a:r>
            <a:r>
              <a:rPr sz="2600" spc="-25" dirty="0">
                <a:latin typeface="Calibri"/>
                <a:cs typeface="Calibri"/>
              </a:rPr>
              <a:t>α</a:t>
            </a:r>
            <a:r>
              <a:rPr sz="2600" spc="-10" dirty="0">
                <a:latin typeface="Calibri"/>
                <a:cs typeface="Calibri"/>
              </a:rPr>
              <a:t>σ</a:t>
            </a:r>
            <a:r>
              <a:rPr sz="2600" spc="5" dirty="0">
                <a:latin typeface="Calibri"/>
                <a:cs typeface="Calibri"/>
              </a:rPr>
              <a:t>η</a:t>
            </a:r>
            <a:r>
              <a:rPr sz="2600" dirty="0">
                <a:latin typeface="Calibri"/>
                <a:cs typeface="Calibri"/>
              </a:rPr>
              <a:t>:</a:t>
            </a:r>
            <a:r>
              <a:rPr sz="2600" spc="10" dirty="0">
                <a:latin typeface="Calibri"/>
                <a:cs typeface="Calibri"/>
              </a:rPr>
              <a:t> </a:t>
            </a:r>
            <a:r>
              <a:rPr sz="2600" u="heavy" spc="-25" dirty="0">
                <a:solidFill>
                  <a:srgbClr val="410082"/>
                </a:solidFill>
                <a:latin typeface="Calibri"/>
                <a:cs typeface="Calibri"/>
                <a:hlinkClick r:id="rId4"/>
              </a:rPr>
              <a:t>h</a:t>
            </a:r>
            <a:r>
              <a:rPr sz="2600" u="heavy" spc="-35" dirty="0">
                <a:solidFill>
                  <a:srgbClr val="410082"/>
                </a:solidFill>
                <a:latin typeface="Calibri"/>
                <a:cs typeface="Calibri"/>
                <a:hlinkClick r:id="rId4"/>
              </a:rPr>
              <a:t>t</a:t>
            </a:r>
            <a:r>
              <a:rPr sz="2600" u="heavy" dirty="0">
                <a:solidFill>
                  <a:srgbClr val="410082"/>
                </a:solidFill>
                <a:latin typeface="Calibri"/>
                <a:cs typeface="Calibri"/>
                <a:hlinkClick r:id="rId4"/>
              </a:rPr>
              <a:t>tp</a:t>
            </a:r>
            <a:r>
              <a:rPr sz="2600" u="heavy" spc="-5" dirty="0">
                <a:solidFill>
                  <a:srgbClr val="410082"/>
                </a:solidFill>
                <a:latin typeface="Calibri"/>
                <a:cs typeface="Calibri"/>
                <a:hlinkClick r:id="rId4"/>
              </a:rPr>
              <a:t>:</a:t>
            </a:r>
            <a:r>
              <a:rPr sz="2600" u="heavy" dirty="0">
                <a:solidFill>
                  <a:srgbClr val="410082"/>
                </a:solidFill>
                <a:latin typeface="Calibri"/>
                <a:cs typeface="Calibri"/>
                <a:hlinkClick r:id="rId4"/>
              </a:rPr>
              <a:t>//</a:t>
            </a:r>
            <a:r>
              <a:rPr sz="2600" u="heavy" spc="10" dirty="0">
                <a:solidFill>
                  <a:srgbClr val="410082"/>
                </a:solidFill>
                <a:latin typeface="Calibri"/>
                <a:cs typeface="Calibri"/>
                <a:hlinkClick r:id="rId4"/>
              </a:rPr>
              <a:t>ww</a:t>
            </a:r>
            <a:r>
              <a:rPr sz="2600" u="heavy" spc="-170" dirty="0">
                <a:solidFill>
                  <a:srgbClr val="410082"/>
                </a:solidFill>
                <a:latin typeface="Calibri"/>
                <a:cs typeface="Calibri"/>
                <a:hlinkClick r:id="rId4"/>
              </a:rPr>
              <a:t>w</a:t>
            </a:r>
            <a:r>
              <a:rPr sz="2600" u="heavy" dirty="0">
                <a:solidFill>
                  <a:srgbClr val="410082"/>
                </a:solidFill>
                <a:latin typeface="Calibri"/>
                <a:cs typeface="Calibri"/>
                <a:hlinkClick r:id="rId4"/>
              </a:rPr>
              <a:t>.edut</a:t>
            </a:r>
            <a:r>
              <a:rPr sz="2600" u="heavy" spc="-220" dirty="0">
                <a:solidFill>
                  <a:srgbClr val="410082"/>
                </a:solidFill>
                <a:latin typeface="Calibri"/>
                <a:cs typeface="Calibri"/>
                <a:hlinkClick r:id="rId4"/>
              </a:rPr>
              <a:t>v</a:t>
            </a:r>
            <a:r>
              <a:rPr sz="2600" u="heavy" spc="25" dirty="0">
                <a:solidFill>
                  <a:srgbClr val="410082"/>
                </a:solidFill>
                <a:latin typeface="Calibri"/>
                <a:cs typeface="Calibri"/>
                <a:hlinkClick r:id="rId4"/>
              </a:rPr>
              <a:t>.</a:t>
            </a:r>
            <a:r>
              <a:rPr sz="2600" u="heavy" spc="-5" dirty="0">
                <a:solidFill>
                  <a:srgbClr val="410082"/>
                </a:solidFill>
                <a:latin typeface="Calibri"/>
                <a:cs typeface="Calibri"/>
                <a:hlinkClick r:id="rId4"/>
              </a:rPr>
              <a:t>g</a:t>
            </a:r>
            <a:r>
              <a:rPr sz="2600" u="heavy" dirty="0">
                <a:solidFill>
                  <a:srgbClr val="410082"/>
                </a:solidFill>
                <a:latin typeface="Calibri"/>
                <a:cs typeface="Calibri"/>
                <a:hlinkClick r:id="rId4"/>
              </a:rPr>
              <a:t>r/</a:t>
            </a:r>
            <a:endParaRPr sz="2600" dirty="0">
              <a:latin typeface="Calibri"/>
              <a:cs typeface="Calibri"/>
            </a:endParaRPr>
          </a:p>
          <a:p>
            <a:pPr>
              <a:lnSpc>
                <a:spcPts val="1100"/>
              </a:lnSpc>
              <a:spcBef>
                <a:spcPts val="99"/>
              </a:spcBef>
              <a:buClr>
                <a:srgbClr val="006600"/>
              </a:buClr>
              <a:buFont typeface="Wingdings 2"/>
              <a:buChar char="·"/>
            </a:pPr>
            <a:endParaRPr sz="1100" dirty="0"/>
          </a:p>
          <a:p>
            <a:pPr marL="285115" indent="-273050">
              <a:lnSpc>
                <a:spcPct val="100000"/>
              </a:lnSpc>
              <a:buClr>
                <a:srgbClr val="006600"/>
              </a:buClr>
              <a:buSzPct val="84615"/>
              <a:buFont typeface="Wingdings 2"/>
              <a:buChar char="·"/>
              <a:tabLst>
                <a:tab pos="285115" algn="l"/>
              </a:tabLst>
            </a:pPr>
            <a:r>
              <a:rPr sz="2600" dirty="0">
                <a:latin typeface="Calibri"/>
                <a:cs typeface="Calibri"/>
              </a:rPr>
              <a:t>Εκ</a:t>
            </a:r>
            <a:r>
              <a:rPr sz="2600" spc="-25" dirty="0">
                <a:latin typeface="Calibri"/>
                <a:cs typeface="Calibri"/>
              </a:rPr>
              <a:t>π</a:t>
            </a:r>
            <a:r>
              <a:rPr sz="2600" dirty="0">
                <a:latin typeface="Calibri"/>
                <a:cs typeface="Calibri"/>
              </a:rPr>
              <a:t>α</a:t>
            </a:r>
            <a:r>
              <a:rPr sz="2600" spc="-10" dirty="0">
                <a:latin typeface="Calibri"/>
                <a:cs typeface="Calibri"/>
              </a:rPr>
              <a:t>ι</a:t>
            </a:r>
            <a:r>
              <a:rPr sz="2600" spc="5" dirty="0">
                <a:latin typeface="Calibri"/>
                <a:cs typeface="Calibri"/>
              </a:rPr>
              <a:t>δ</a:t>
            </a:r>
            <a:r>
              <a:rPr sz="2600" dirty="0">
                <a:latin typeface="Calibri"/>
                <a:cs typeface="Calibri"/>
              </a:rPr>
              <a:t>ευτ</a:t>
            </a:r>
            <a:r>
              <a:rPr sz="2600" spc="5" dirty="0">
                <a:latin typeface="Calibri"/>
                <a:cs typeface="Calibri"/>
              </a:rPr>
              <a:t>ι</a:t>
            </a:r>
            <a:r>
              <a:rPr sz="2600" spc="-85" dirty="0">
                <a:latin typeface="Calibri"/>
                <a:cs typeface="Calibri"/>
              </a:rPr>
              <a:t>κ</a:t>
            </a:r>
            <a:r>
              <a:rPr sz="2600" dirty="0">
                <a:latin typeface="Calibri"/>
                <a:cs typeface="Calibri"/>
              </a:rPr>
              <a:t>ά</a:t>
            </a:r>
            <a:r>
              <a:rPr sz="2600" spc="-40" dirty="0">
                <a:latin typeface="Calibri"/>
                <a:cs typeface="Calibri"/>
              </a:rPr>
              <a:t> </a:t>
            </a:r>
            <a:r>
              <a:rPr sz="2600" spc="-5" dirty="0">
                <a:latin typeface="Calibri"/>
                <a:cs typeface="Calibri"/>
              </a:rPr>
              <a:t>β</a:t>
            </a:r>
            <a:r>
              <a:rPr sz="2600" spc="-30" dirty="0">
                <a:latin typeface="Calibri"/>
                <a:cs typeface="Calibri"/>
              </a:rPr>
              <a:t>ί</a:t>
            </a:r>
            <a:r>
              <a:rPr sz="2600" spc="5" dirty="0">
                <a:latin typeface="Calibri"/>
                <a:cs typeface="Calibri"/>
              </a:rPr>
              <a:t>ν</a:t>
            </a:r>
            <a:r>
              <a:rPr sz="2600" dirty="0">
                <a:latin typeface="Calibri"/>
                <a:cs typeface="Calibri"/>
              </a:rPr>
              <a:t>τε</a:t>
            </a:r>
            <a:r>
              <a:rPr sz="2600" spc="-5" dirty="0">
                <a:latin typeface="Calibri"/>
                <a:cs typeface="Calibri"/>
              </a:rPr>
              <a:t>ο</a:t>
            </a:r>
            <a:r>
              <a:rPr sz="2600" dirty="0">
                <a:latin typeface="Calibri"/>
                <a:cs typeface="Calibri"/>
              </a:rPr>
              <a:t>:</a:t>
            </a:r>
            <a:r>
              <a:rPr sz="2600" spc="10" dirty="0">
                <a:latin typeface="Calibri"/>
                <a:cs typeface="Calibri"/>
              </a:rPr>
              <a:t> </a:t>
            </a:r>
            <a:r>
              <a:rPr sz="2600" spc="-25" dirty="0">
                <a:latin typeface="Calibri"/>
                <a:cs typeface="Calibri"/>
                <a:hlinkClick r:id="rId5"/>
              </a:rPr>
              <a:t>h</a:t>
            </a:r>
            <a:r>
              <a:rPr sz="2600" spc="-35" dirty="0">
                <a:latin typeface="Calibri"/>
                <a:cs typeface="Calibri"/>
                <a:hlinkClick r:id="rId5"/>
              </a:rPr>
              <a:t>t</a:t>
            </a:r>
            <a:r>
              <a:rPr sz="2600" dirty="0">
                <a:latin typeface="Calibri"/>
                <a:cs typeface="Calibri"/>
                <a:hlinkClick r:id="rId5"/>
              </a:rPr>
              <a:t>tp</a:t>
            </a:r>
            <a:r>
              <a:rPr sz="2600" spc="-5" dirty="0">
                <a:latin typeface="Calibri"/>
                <a:cs typeface="Calibri"/>
                <a:hlinkClick r:id="rId5"/>
              </a:rPr>
              <a:t>:</a:t>
            </a:r>
            <a:r>
              <a:rPr sz="2600" dirty="0">
                <a:latin typeface="Calibri"/>
                <a:cs typeface="Calibri"/>
                <a:hlinkClick r:id="rId5"/>
              </a:rPr>
              <a:t>/</a:t>
            </a:r>
            <a:r>
              <a:rPr sz="2600" spc="-50" dirty="0">
                <a:latin typeface="Calibri"/>
                <a:cs typeface="Calibri"/>
                <a:hlinkClick r:id="rId5"/>
              </a:rPr>
              <a:t>/</a:t>
            </a:r>
            <a:r>
              <a:rPr sz="2600" dirty="0">
                <a:latin typeface="Calibri"/>
                <a:cs typeface="Calibri"/>
                <a:hlinkClick r:id="rId5"/>
              </a:rPr>
              <a:t>edutu</a:t>
            </a:r>
            <a:r>
              <a:rPr sz="2600" spc="-15" dirty="0">
                <a:latin typeface="Calibri"/>
                <a:cs typeface="Calibri"/>
                <a:hlinkClick r:id="rId5"/>
              </a:rPr>
              <a:t>b</a:t>
            </a:r>
            <a:r>
              <a:rPr sz="2600" dirty="0">
                <a:latin typeface="Calibri"/>
                <a:cs typeface="Calibri"/>
                <a:hlinkClick r:id="rId5"/>
              </a:rPr>
              <a:t>e.</a:t>
            </a:r>
            <a:r>
              <a:rPr sz="2600" spc="-5" dirty="0">
                <a:latin typeface="Calibri"/>
                <a:cs typeface="Calibri"/>
                <a:hlinkClick r:id="rId5"/>
              </a:rPr>
              <a:t>o</a:t>
            </a:r>
            <a:r>
              <a:rPr sz="2600" spc="-35" dirty="0">
                <a:latin typeface="Calibri"/>
                <a:cs typeface="Calibri"/>
                <a:hlinkClick r:id="rId5"/>
              </a:rPr>
              <a:t>r</a:t>
            </a:r>
            <a:r>
              <a:rPr sz="2600" spc="90" dirty="0">
                <a:latin typeface="Calibri"/>
                <a:cs typeface="Calibri"/>
                <a:hlinkClick r:id="rId5"/>
              </a:rPr>
              <a:t>g</a:t>
            </a:r>
            <a:r>
              <a:rPr sz="2600" dirty="0">
                <a:latin typeface="Calibri"/>
                <a:cs typeface="Calibri"/>
                <a:hlinkClick r:id="rId5"/>
              </a:rPr>
              <a:t>/</a:t>
            </a:r>
            <a:endParaRPr sz="2600" dirty="0">
              <a:latin typeface="Calibri"/>
              <a:cs typeface="Calibri"/>
            </a:endParaRPr>
          </a:p>
          <a:p>
            <a:pPr>
              <a:lnSpc>
                <a:spcPts val="1200"/>
              </a:lnSpc>
              <a:spcBef>
                <a:spcPts val="0"/>
              </a:spcBef>
              <a:buClr>
                <a:srgbClr val="006600"/>
              </a:buClr>
              <a:buFont typeface="Wingdings 2"/>
              <a:buChar char="·"/>
            </a:pPr>
            <a:endParaRPr sz="1200" dirty="0"/>
          </a:p>
          <a:p>
            <a:pPr marL="285115" marR="6350" indent="-273050">
              <a:lnSpc>
                <a:spcPct val="100000"/>
              </a:lnSpc>
              <a:buClr>
                <a:srgbClr val="006600"/>
              </a:buClr>
              <a:buSzPct val="84615"/>
              <a:buFont typeface="Wingdings 2"/>
              <a:buChar char="·"/>
              <a:tabLst>
                <a:tab pos="285115" algn="l"/>
              </a:tabLst>
            </a:pPr>
            <a:r>
              <a:rPr sz="2600" spc="5" dirty="0">
                <a:latin typeface="Calibri"/>
                <a:cs typeface="Calibri"/>
              </a:rPr>
              <a:t>M</a:t>
            </a:r>
            <a:r>
              <a:rPr sz="2600" dirty="0">
                <a:latin typeface="Calibri"/>
                <a:cs typeface="Calibri"/>
              </a:rPr>
              <a:t>ER</a:t>
            </a:r>
            <a:r>
              <a:rPr sz="2600" spc="-65" dirty="0">
                <a:latin typeface="Calibri"/>
                <a:cs typeface="Calibri"/>
              </a:rPr>
              <a:t>L</a:t>
            </a:r>
            <a:r>
              <a:rPr sz="2600" spc="-70" dirty="0">
                <a:latin typeface="Calibri"/>
                <a:cs typeface="Calibri"/>
              </a:rPr>
              <a:t>O</a:t>
            </a:r>
            <a:r>
              <a:rPr sz="2600" dirty="0">
                <a:latin typeface="Calibri"/>
                <a:cs typeface="Calibri"/>
              </a:rPr>
              <a:t>T</a:t>
            </a:r>
            <a:r>
              <a:rPr sz="2600" spc="-35" dirty="0">
                <a:latin typeface="Calibri"/>
                <a:cs typeface="Calibri"/>
              </a:rPr>
              <a:t> </a:t>
            </a:r>
            <a:r>
              <a:rPr sz="2600" spc="-5" dirty="0">
                <a:latin typeface="Calibri"/>
                <a:cs typeface="Calibri"/>
              </a:rPr>
              <a:t>–</a:t>
            </a:r>
            <a:r>
              <a:rPr sz="2600" spc="5" dirty="0">
                <a:latin typeface="Calibri"/>
                <a:cs typeface="Calibri"/>
              </a:rPr>
              <a:t>M</a:t>
            </a:r>
            <a:r>
              <a:rPr sz="2600" dirty="0">
                <a:latin typeface="Calibri"/>
                <a:cs typeface="Calibri"/>
              </a:rPr>
              <a:t>ulti</a:t>
            </a:r>
            <a:r>
              <a:rPr sz="2600" spc="-5" dirty="0">
                <a:latin typeface="Calibri"/>
                <a:cs typeface="Calibri"/>
              </a:rPr>
              <a:t>m</a:t>
            </a:r>
            <a:r>
              <a:rPr sz="2600" dirty="0">
                <a:latin typeface="Calibri"/>
                <a:cs typeface="Calibri"/>
              </a:rPr>
              <a:t>edia</a:t>
            </a:r>
            <a:r>
              <a:rPr sz="2600" spc="-25" dirty="0">
                <a:latin typeface="Calibri"/>
                <a:cs typeface="Calibri"/>
              </a:rPr>
              <a:t> </a:t>
            </a:r>
            <a:r>
              <a:rPr sz="2600" spc="-40" dirty="0">
                <a:latin typeface="Calibri"/>
                <a:cs typeface="Calibri"/>
              </a:rPr>
              <a:t>E</a:t>
            </a:r>
            <a:r>
              <a:rPr sz="2600" dirty="0">
                <a:latin typeface="Calibri"/>
                <a:cs typeface="Calibri"/>
              </a:rPr>
              <a:t>du</a:t>
            </a:r>
            <a:r>
              <a:rPr sz="2600" spc="-25" dirty="0">
                <a:latin typeface="Calibri"/>
                <a:cs typeface="Calibri"/>
              </a:rPr>
              <a:t>ca</a:t>
            </a:r>
            <a:r>
              <a:rPr sz="2600" dirty="0">
                <a:latin typeface="Calibri"/>
                <a:cs typeface="Calibri"/>
              </a:rPr>
              <a:t>ti</a:t>
            </a:r>
            <a:r>
              <a:rPr sz="2600" spc="-5" dirty="0">
                <a:latin typeface="Calibri"/>
                <a:cs typeface="Calibri"/>
              </a:rPr>
              <a:t>o</a:t>
            </a:r>
            <a:r>
              <a:rPr sz="2600" dirty="0">
                <a:latin typeface="Calibri"/>
                <a:cs typeface="Calibri"/>
              </a:rPr>
              <a:t>nal </a:t>
            </a:r>
            <a:r>
              <a:rPr sz="2600" spc="-50" dirty="0">
                <a:latin typeface="Calibri"/>
                <a:cs typeface="Calibri"/>
              </a:rPr>
              <a:t>R</a:t>
            </a:r>
            <a:r>
              <a:rPr sz="2600" dirty="0">
                <a:latin typeface="Calibri"/>
                <a:cs typeface="Calibri"/>
              </a:rPr>
              <a:t>es</a:t>
            </a:r>
            <a:r>
              <a:rPr sz="2600" spc="-10" dirty="0">
                <a:latin typeface="Calibri"/>
                <a:cs typeface="Calibri"/>
              </a:rPr>
              <a:t>o</a:t>
            </a:r>
            <a:r>
              <a:rPr sz="2600" dirty="0">
                <a:latin typeface="Calibri"/>
                <a:cs typeface="Calibri"/>
              </a:rPr>
              <a:t>u</a:t>
            </a:r>
            <a:r>
              <a:rPr sz="2600" spc="-35" dirty="0">
                <a:latin typeface="Calibri"/>
                <a:cs typeface="Calibri"/>
              </a:rPr>
              <a:t>r</a:t>
            </a:r>
            <a:r>
              <a:rPr sz="2600" dirty="0">
                <a:latin typeface="Calibri"/>
                <a:cs typeface="Calibri"/>
              </a:rPr>
              <a:t>ce</a:t>
            </a:r>
            <a:r>
              <a:rPr sz="2600" spc="-35" dirty="0">
                <a:latin typeface="Calibri"/>
                <a:cs typeface="Calibri"/>
              </a:rPr>
              <a:t> </a:t>
            </a:r>
            <a:r>
              <a:rPr sz="2600" spc="-65" dirty="0">
                <a:latin typeface="Calibri"/>
                <a:cs typeface="Calibri"/>
              </a:rPr>
              <a:t>f</a:t>
            </a:r>
            <a:r>
              <a:rPr sz="2600" spc="-5" dirty="0">
                <a:latin typeface="Calibri"/>
                <a:cs typeface="Calibri"/>
              </a:rPr>
              <a:t>o</a:t>
            </a:r>
            <a:r>
              <a:rPr sz="2600" dirty="0">
                <a:latin typeface="Calibri"/>
                <a:cs typeface="Calibri"/>
              </a:rPr>
              <a:t>r</a:t>
            </a:r>
            <a:r>
              <a:rPr sz="2600" spc="15" dirty="0">
                <a:latin typeface="Calibri"/>
                <a:cs typeface="Calibri"/>
              </a:rPr>
              <a:t> </a:t>
            </a:r>
            <a:r>
              <a:rPr sz="2600" spc="-5" dirty="0">
                <a:latin typeface="Calibri"/>
                <a:cs typeface="Calibri"/>
              </a:rPr>
              <a:t>L</a:t>
            </a:r>
            <a:r>
              <a:rPr sz="2600" dirty="0">
                <a:latin typeface="Calibri"/>
                <a:cs typeface="Calibri"/>
              </a:rPr>
              <a:t>ea</a:t>
            </a:r>
            <a:r>
              <a:rPr sz="2600" spc="5" dirty="0">
                <a:latin typeface="Calibri"/>
                <a:cs typeface="Calibri"/>
              </a:rPr>
              <a:t>r</a:t>
            </a:r>
            <a:r>
              <a:rPr sz="2600" dirty="0">
                <a:latin typeface="Calibri"/>
                <a:cs typeface="Calibri"/>
              </a:rPr>
              <a:t>ning and</a:t>
            </a:r>
            <a:r>
              <a:rPr sz="2600" spc="-25" dirty="0">
                <a:latin typeface="Calibri"/>
                <a:cs typeface="Calibri"/>
              </a:rPr>
              <a:t> </a:t>
            </a:r>
            <a:r>
              <a:rPr sz="2600" dirty="0">
                <a:latin typeface="Calibri"/>
                <a:cs typeface="Calibri"/>
              </a:rPr>
              <a:t>Online</a:t>
            </a:r>
            <a:r>
              <a:rPr sz="2600" spc="-25" dirty="0">
                <a:latin typeface="Calibri"/>
                <a:cs typeface="Calibri"/>
              </a:rPr>
              <a:t> </a:t>
            </a:r>
            <a:r>
              <a:rPr sz="2600" spc="-225" dirty="0">
                <a:latin typeface="Calibri"/>
                <a:cs typeface="Calibri"/>
              </a:rPr>
              <a:t>T</a:t>
            </a:r>
            <a:r>
              <a:rPr sz="2600" dirty="0">
                <a:latin typeface="Calibri"/>
                <a:cs typeface="Calibri"/>
              </a:rPr>
              <a:t>eaching</a:t>
            </a:r>
            <a:r>
              <a:rPr sz="2600" spc="-10" dirty="0">
                <a:latin typeface="Calibri"/>
                <a:cs typeface="Calibri"/>
              </a:rPr>
              <a:t>: </a:t>
            </a:r>
            <a:r>
              <a:rPr sz="2600" u="heavy" spc="-25" dirty="0">
                <a:solidFill>
                  <a:srgbClr val="410082"/>
                </a:solidFill>
                <a:latin typeface="Calibri"/>
                <a:cs typeface="Calibri"/>
                <a:hlinkClick r:id="rId6"/>
              </a:rPr>
              <a:t>h</a:t>
            </a:r>
            <a:r>
              <a:rPr sz="2600" u="heavy" spc="-35" dirty="0">
                <a:solidFill>
                  <a:srgbClr val="410082"/>
                </a:solidFill>
                <a:latin typeface="Calibri"/>
                <a:cs typeface="Calibri"/>
                <a:hlinkClick r:id="rId6"/>
              </a:rPr>
              <a:t>t</a:t>
            </a:r>
            <a:r>
              <a:rPr sz="2600" u="heavy" dirty="0">
                <a:solidFill>
                  <a:srgbClr val="410082"/>
                </a:solidFill>
                <a:latin typeface="Calibri"/>
                <a:cs typeface="Calibri"/>
                <a:hlinkClick r:id="rId6"/>
              </a:rPr>
              <a:t>t</a:t>
            </a:r>
            <a:r>
              <a:rPr sz="2600" u="heavy" spc="-5" dirty="0">
                <a:solidFill>
                  <a:srgbClr val="410082"/>
                </a:solidFill>
                <a:latin typeface="Calibri"/>
                <a:cs typeface="Calibri"/>
                <a:hlinkClick r:id="rId6"/>
              </a:rPr>
              <a:t>p</a:t>
            </a:r>
            <a:r>
              <a:rPr sz="2600" u="heavy" spc="-15" dirty="0">
                <a:solidFill>
                  <a:srgbClr val="410082"/>
                </a:solidFill>
                <a:latin typeface="Calibri"/>
                <a:cs typeface="Calibri"/>
                <a:hlinkClick r:id="rId6"/>
              </a:rPr>
              <a:t>:</a:t>
            </a:r>
            <a:r>
              <a:rPr sz="2600" u="heavy" dirty="0">
                <a:solidFill>
                  <a:srgbClr val="410082"/>
                </a:solidFill>
                <a:latin typeface="Calibri"/>
                <a:cs typeface="Calibri"/>
                <a:hlinkClick r:id="rId6"/>
              </a:rPr>
              <a:t>//</a:t>
            </a:r>
            <a:r>
              <a:rPr sz="2600" u="heavy" spc="5" dirty="0">
                <a:solidFill>
                  <a:srgbClr val="410082"/>
                </a:solidFill>
                <a:latin typeface="Calibri"/>
                <a:cs typeface="Calibri"/>
                <a:hlinkClick r:id="rId6"/>
              </a:rPr>
              <a:t>w</a:t>
            </a:r>
            <a:r>
              <a:rPr sz="2600" u="heavy" spc="10" dirty="0">
                <a:solidFill>
                  <a:srgbClr val="410082"/>
                </a:solidFill>
                <a:latin typeface="Calibri"/>
                <a:cs typeface="Calibri"/>
                <a:hlinkClick r:id="rId6"/>
              </a:rPr>
              <a:t>w</a:t>
            </a:r>
            <a:r>
              <a:rPr sz="2600" u="heavy" spc="-170" dirty="0">
                <a:solidFill>
                  <a:srgbClr val="410082"/>
                </a:solidFill>
                <a:latin typeface="Calibri"/>
                <a:cs typeface="Calibri"/>
                <a:hlinkClick r:id="rId6"/>
              </a:rPr>
              <a:t>w</a:t>
            </a:r>
            <a:r>
              <a:rPr sz="2600" u="heavy" dirty="0">
                <a:solidFill>
                  <a:srgbClr val="410082"/>
                </a:solidFill>
                <a:latin typeface="Calibri"/>
                <a:cs typeface="Calibri"/>
                <a:hlinkClick r:id="rId6"/>
              </a:rPr>
              <a:t>.</a:t>
            </a:r>
            <a:r>
              <a:rPr sz="2600" u="heavy" spc="-10" dirty="0">
                <a:solidFill>
                  <a:srgbClr val="410082"/>
                </a:solidFill>
                <a:latin typeface="Calibri"/>
                <a:cs typeface="Calibri"/>
                <a:hlinkClick r:id="rId6"/>
              </a:rPr>
              <a:t>m</a:t>
            </a:r>
            <a:r>
              <a:rPr sz="2600" u="heavy" dirty="0">
                <a:solidFill>
                  <a:srgbClr val="410082"/>
                </a:solidFill>
                <a:latin typeface="Calibri"/>
                <a:cs typeface="Calibri"/>
                <a:hlinkClick r:id="rId6"/>
              </a:rPr>
              <a:t>erl</a:t>
            </a:r>
            <a:r>
              <a:rPr sz="2600" u="heavy" spc="-10" dirty="0">
                <a:solidFill>
                  <a:srgbClr val="410082"/>
                </a:solidFill>
                <a:latin typeface="Calibri"/>
                <a:cs typeface="Calibri"/>
                <a:hlinkClick r:id="rId6"/>
              </a:rPr>
              <a:t>o</a:t>
            </a:r>
            <a:r>
              <a:rPr sz="2600" u="heavy" dirty="0">
                <a:solidFill>
                  <a:srgbClr val="410082"/>
                </a:solidFill>
                <a:latin typeface="Calibri"/>
                <a:cs typeface="Calibri"/>
                <a:hlinkClick r:id="rId6"/>
              </a:rPr>
              <a:t>t.</a:t>
            </a:r>
            <a:r>
              <a:rPr sz="2600" u="heavy" spc="-10" dirty="0">
                <a:solidFill>
                  <a:srgbClr val="410082"/>
                </a:solidFill>
                <a:latin typeface="Calibri"/>
                <a:cs typeface="Calibri"/>
                <a:hlinkClick r:id="rId6"/>
              </a:rPr>
              <a:t>o</a:t>
            </a:r>
            <a:r>
              <a:rPr sz="2600" u="heavy" spc="-35" dirty="0">
                <a:solidFill>
                  <a:srgbClr val="410082"/>
                </a:solidFill>
                <a:latin typeface="Calibri"/>
                <a:cs typeface="Calibri"/>
                <a:hlinkClick r:id="rId6"/>
              </a:rPr>
              <a:t>r</a:t>
            </a:r>
            <a:r>
              <a:rPr sz="2600" u="heavy" spc="90" dirty="0">
                <a:solidFill>
                  <a:srgbClr val="410082"/>
                </a:solidFill>
                <a:latin typeface="Calibri"/>
                <a:cs typeface="Calibri"/>
                <a:hlinkClick r:id="rId6"/>
              </a:rPr>
              <a:t>g</a:t>
            </a:r>
            <a:r>
              <a:rPr sz="2600" u="heavy" dirty="0">
                <a:solidFill>
                  <a:srgbClr val="410082"/>
                </a:solidFill>
                <a:latin typeface="Calibri"/>
                <a:cs typeface="Calibri"/>
                <a:hlinkClick r:id="rId6"/>
              </a:rPr>
              <a:t>/</a:t>
            </a:r>
            <a:r>
              <a:rPr sz="2600" u="heavy" spc="-5" dirty="0">
                <a:solidFill>
                  <a:srgbClr val="410082"/>
                </a:solidFill>
                <a:latin typeface="Calibri"/>
                <a:cs typeface="Calibri"/>
                <a:hlinkClick r:id="rId6"/>
              </a:rPr>
              <a:t>m</a:t>
            </a:r>
            <a:r>
              <a:rPr sz="2600" u="heavy" dirty="0">
                <a:solidFill>
                  <a:srgbClr val="410082"/>
                </a:solidFill>
                <a:latin typeface="Calibri"/>
                <a:cs typeface="Calibri"/>
                <a:hlinkClick r:id="rId6"/>
              </a:rPr>
              <a:t>erl</a:t>
            </a:r>
            <a:r>
              <a:rPr sz="2600" u="heavy" spc="-10" dirty="0">
                <a:solidFill>
                  <a:srgbClr val="410082"/>
                </a:solidFill>
                <a:latin typeface="Calibri"/>
                <a:cs typeface="Calibri"/>
                <a:hlinkClick r:id="rId6"/>
              </a:rPr>
              <a:t>o</a:t>
            </a:r>
            <a:r>
              <a:rPr sz="2600" u="heavy" dirty="0">
                <a:solidFill>
                  <a:srgbClr val="410082"/>
                </a:solidFill>
                <a:latin typeface="Calibri"/>
                <a:cs typeface="Calibri"/>
                <a:hlinkClick r:id="rId6"/>
              </a:rPr>
              <a:t>t/i</a:t>
            </a:r>
            <a:r>
              <a:rPr sz="2600" u="heavy" spc="-5" dirty="0">
                <a:solidFill>
                  <a:srgbClr val="410082"/>
                </a:solidFill>
                <a:latin typeface="Calibri"/>
                <a:cs typeface="Calibri"/>
                <a:hlinkClick r:id="rId6"/>
              </a:rPr>
              <a:t>n</a:t>
            </a:r>
            <a:r>
              <a:rPr sz="2600" u="heavy" spc="-15" dirty="0">
                <a:solidFill>
                  <a:srgbClr val="410082"/>
                </a:solidFill>
                <a:latin typeface="Calibri"/>
                <a:cs typeface="Calibri"/>
                <a:hlinkClick r:id="rId6"/>
              </a:rPr>
              <a:t>d</a:t>
            </a:r>
            <a:r>
              <a:rPr sz="2600" u="heavy" spc="-50" dirty="0">
                <a:solidFill>
                  <a:srgbClr val="410082"/>
                </a:solidFill>
                <a:latin typeface="Calibri"/>
                <a:cs typeface="Calibri"/>
                <a:hlinkClick r:id="rId6"/>
              </a:rPr>
              <a:t>e</a:t>
            </a:r>
            <a:r>
              <a:rPr sz="2600" u="heavy" dirty="0">
                <a:solidFill>
                  <a:srgbClr val="410082"/>
                </a:solidFill>
                <a:latin typeface="Calibri"/>
                <a:cs typeface="Calibri"/>
                <a:hlinkClick r:id="rId6"/>
              </a:rPr>
              <a:t>x.</a:t>
            </a:r>
            <a:r>
              <a:rPr sz="2600" u="heavy" spc="-30" dirty="0">
                <a:solidFill>
                  <a:srgbClr val="410082"/>
                </a:solidFill>
                <a:latin typeface="Calibri"/>
                <a:cs typeface="Calibri"/>
                <a:hlinkClick r:id="rId6"/>
              </a:rPr>
              <a:t>h</a:t>
            </a:r>
            <a:r>
              <a:rPr sz="2600" u="heavy" dirty="0">
                <a:solidFill>
                  <a:srgbClr val="410082"/>
                </a:solidFill>
                <a:latin typeface="Calibri"/>
                <a:cs typeface="Calibri"/>
                <a:hlinkClick r:id="rId6"/>
              </a:rPr>
              <a:t>tm</a:t>
            </a:r>
            <a:endParaRPr sz="2600" dirty="0">
              <a:latin typeface="Calibri"/>
              <a:cs typeface="Calibri"/>
            </a:endParaRPr>
          </a:p>
          <a:p>
            <a:pPr>
              <a:lnSpc>
                <a:spcPts val="1200"/>
              </a:lnSpc>
              <a:spcBef>
                <a:spcPts val="0"/>
              </a:spcBef>
              <a:buClr>
                <a:srgbClr val="006600"/>
              </a:buClr>
              <a:buFont typeface="Wingdings 2"/>
              <a:buChar char="·"/>
            </a:pPr>
            <a:endParaRPr sz="1200" dirty="0"/>
          </a:p>
          <a:p>
            <a:pPr marL="285115" indent="-273050">
              <a:lnSpc>
                <a:spcPct val="100000"/>
              </a:lnSpc>
              <a:buClr>
                <a:srgbClr val="006600"/>
              </a:buClr>
              <a:buSzPct val="84615"/>
              <a:buFont typeface="Wingdings 2"/>
              <a:buChar char="·"/>
              <a:tabLst>
                <a:tab pos="285115" algn="l"/>
              </a:tabLst>
            </a:pPr>
            <a:r>
              <a:rPr sz="2600" spc="-5" dirty="0">
                <a:latin typeface="Calibri"/>
                <a:cs typeface="Calibri"/>
              </a:rPr>
              <a:t>L</a:t>
            </a:r>
            <a:r>
              <a:rPr sz="2600" dirty="0">
                <a:latin typeface="Calibri"/>
                <a:cs typeface="Calibri"/>
              </a:rPr>
              <a:t>ea</a:t>
            </a:r>
            <a:r>
              <a:rPr sz="2600" spc="5" dirty="0">
                <a:latin typeface="Calibri"/>
                <a:cs typeface="Calibri"/>
              </a:rPr>
              <a:t>r</a:t>
            </a:r>
            <a:r>
              <a:rPr sz="2600" dirty="0">
                <a:latin typeface="Calibri"/>
                <a:cs typeface="Calibri"/>
              </a:rPr>
              <a:t>ning</a:t>
            </a:r>
            <a:r>
              <a:rPr sz="2600" spc="-40" dirty="0">
                <a:latin typeface="Calibri"/>
                <a:cs typeface="Calibri"/>
              </a:rPr>
              <a:t> </a:t>
            </a:r>
            <a:r>
              <a:rPr sz="2600" spc="-10" dirty="0">
                <a:latin typeface="Calibri"/>
                <a:cs typeface="Calibri"/>
              </a:rPr>
              <a:t>o</a:t>
            </a:r>
            <a:r>
              <a:rPr sz="2600" dirty="0">
                <a:latin typeface="Calibri"/>
                <a:cs typeface="Calibri"/>
              </a:rPr>
              <a:t>b</a:t>
            </a:r>
            <a:r>
              <a:rPr sz="2600" spc="-5" dirty="0">
                <a:latin typeface="Calibri"/>
                <a:cs typeface="Calibri"/>
              </a:rPr>
              <a:t>j</a:t>
            </a:r>
            <a:r>
              <a:rPr sz="2600" dirty="0">
                <a:latin typeface="Calibri"/>
                <a:cs typeface="Calibri"/>
              </a:rPr>
              <a:t>ects</a:t>
            </a:r>
            <a:r>
              <a:rPr sz="2600" spc="-10" dirty="0">
                <a:latin typeface="Calibri"/>
                <a:cs typeface="Calibri"/>
              </a:rPr>
              <a:t> </a:t>
            </a:r>
            <a:r>
              <a:rPr sz="2600" spc="-35" dirty="0">
                <a:latin typeface="Calibri"/>
                <a:cs typeface="Calibri"/>
              </a:rPr>
              <a:t>r</a:t>
            </a:r>
            <a:r>
              <a:rPr sz="2600" dirty="0">
                <a:latin typeface="Calibri"/>
                <a:cs typeface="Calibri"/>
              </a:rPr>
              <a:t>ep</a:t>
            </a:r>
            <a:r>
              <a:rPr sz="2600" spc="-5" dirty="0">
                <a:latin typeface="Calibri"/>
                <a:cs typeface="Calibri"/>
              </a:rPr>
              <a:t>o</a:t>
            </a:r>
            <a:r>
              <a:rPr sz="2600" dirty="0">
                <a:latin typeface="Calibri"/>
                <a:cs typeface="Calibri"/>
              </a:rPr>
              <a:t>si</a:t>
            </a:r>
            <a:r>
              <a:rPr sz="2600" spc="-25" dirty="0">
                <a:latin typeface="Calibri"/>
                <a:cs typeface="Calibri"/>
              </a:rPr>
              <a:t>t</a:t>
            </a:r>
            <a:r>
              <a:rPr sz="2600" spc="-10" dirty="0">
                <a:latin typeface="Calibri"/>
                <a:cs typeface="Calibri"/>
              </a:rPr>
              <a:t>o</a:t>
            </a:r>
            <a:r>
              <a:rPr sz="2600" spc="15" dirty="0">
                <a:latin typeface="Calibri"/>
                <a:cs typeface="Calibri"/>
              </a:rPr>
              <a:t>r</a:t>
            </a:r>
            <a:r>
              <a:rPr sz="2600" dirty="0">
                <a:latin typeface="Calibri"/>
                <a:cs typeface="Calibri"/>
              </a:rPr>
              <a:t>y</a:t>
            </a:r>
            <a:r>
              <a:rPr sz="2600" spc="-15" dirty="0">
                <a:latin typeface="Calibri"/>
                <a:cs typeface="Calibri"/>
              </a:rPr>
              <a:t> </a:t>
            </a:r>
            <a:r>
              <a:rPr sz="2600" dirty="0">
                <a:latin typeface="Calibri"/>
                <a:cs typeface="Calibri"/>
              </a:rPr>
              <a:t>(TEX</a:t>
            </a:r>
            <a:r>
              <a:rPr sz="2600" spc="5" dirty="0">
                <a:latin typeface="Calibri"/>
                <a:cs typeface="Calibri"/>
              </a:rPr>
              <a:t>A</a:t>
            </a:r>
            <a:r>
              <a:rPr sz="2600" dirty="0">
                <a:latin typeface="Calibri"/>
                <a:cs typeface="Calibri"/>
              </a:rPr>
              <a:t>S</a:t>
            </a:r>
            <a:r>
              <a:rPr sz="2600" spc="-20" dirty="0">
                <a:latin typeface="Calibri"/>
                <a:cs typeface="Calibri"/>
              </a:rPr>
              <a:t> </a:t>
            </a:r>
            <a:r>
              <a:rPr sz="2600" spc="5" dirty="0">
                <a:latin typeface="Calibri"/>
                <a:cs typeface="Calibri"/>
              </a:rPr>
              <a:t>A</a:t>
            </a:r>
            <a:r>
              <a:rPr sz="2600" dirty="0">
                <a:latin typeface="Calibri"/>
                <a:cs typeface="Calibri"/>
              </a:rPr>
              <a:t>&amp;M</a:t>
            </a:r>
            <a:r>
              <a:rPr sz="2600" spc="-20" dirty="0">
                <a:latin typeface="Calibri"/>
                <a:cs typeface="Calibri"/>
              </a:rPr>
              <a:t> </a:t>
            </a:r>
            <a:r>
              <a:rPr sz="2600" spc="-5" dirty="0">
                <a:latin typeface="Calibri"/>
                <a:cs typeface="Calibri"/>
              </a:rPr>
              <a:t>U</a:t>
            </a:r>
            <a:r>
              <a:rPr sz="2600" dirty="0">
                <a:latin typeface="Calibri"/>
                <a:cs typeface="Calibri"/>
              </a:rPr>
              <a:t>ni</a:t>
            </a:r>
            <a:r>
              <a:rPr sz="2600" spc="-25" dirty="0">
                <a:latin typeface="Calibri"/>
                <a:cs typeface="Calibri"/>
              </a:rPr>
              <a:t>v</a:t>
            </a:r>
            <a:r>
              <a:rPr sz="2600" dirty="0">
                <a:latin typeface="Calibri"/>
                <a:cs typeface="Calibri"/>
              </a:rPr>
              <a:t>e</a:t>
            </a:r>
            <a:r>
              <a:rPr sz="2600" spc="-45" dirty="0">
                <a:latin typeface="Calibri"/>
                <a:cs typeface="Calibri"/>
              </a:rPr>
              <a:t>r</a:t>
            </a:r>
            <a:r>
              <a:rPr sz="2600" dirty="0">
                <a:latin typeface="Calibri"/>
                <a:cs typeface="Calibri"/>
              </a:rPr>
              <a:t>sit</a:t>
            </a:r>
            <a:r>
              <a:rPr sz="2600" spc="-5" dirty="0">
                <a:latin typeface="Calibri"/>
                <a:cs typeface="Calibri"/>
              </a:rPr>
              <a:t>y</a:t>
            </a:r>
            <a:r>
              <a:rPr sz="2600" dirty="0">
                <a:latin typeface="Calibri"/>
                <a:cs typeface="Calibri"/>
              </a:rPr>
              <a:t>)</a:t>
            </a:r>
            <a:r>
              <a:rPr sz="2600" spc="-10" dirty="0">
                <a:latin typeface="Calibri"/>
                <a:cs typeface="Calibri"/>
              </a:rPr>
              <a:t>:</a:t>
            </a:r>
            <a:endParaRPr sz="2600" dirty="0">
              <a:latin typeface="Calibri"/>
              <a:cs typeface="Calibri"/>
            </a:endParaRPr>
          </a:p>
          <a:p>
            <a:pPr marR="1830705" algn="ctr">
              <a:lnSpc>
                <a:spcPct val="100000"/>
              </a:lnSpc>
            </a:pPr>
            <a:r>
              <a:rPr sz="2600" u="heavy" spc="-25" dirty="0">
                <a:solidFill>
                  <a:srgbClr val="410082"/>
                </a:solidFill>
                <a:latin typeface="Calibri"/>
                <a:cs typeface="Calibri"/>
                <a:hlinkClick r:id="rId7"/>
              </a:rPr>
              <a:t>h</a:t>
            </a:r>
            <a:r>
              <a:rPr sz="2600" u="heavy" spc="-35" dirty="0">
                <a:solidFill>
                  <a:srgbClr val="410082"/>
                </a:solidFill>
                <a:latin typeface="Calibri"/>
                <a:cs typeface="Calibri"/>
                <a:hlinkClick r:id="rId7"/>
              </a:rPr>
              <a:t>t</a:t>
            </a:r>
            <a:r>
              <a:rPr sz="2600" u="heavy" dirty="0">
                <a:solidFill>
                  <a:srgbClr val="410082"/>
                </a:solidFill>
                <a:latin typeface="Calibri"/>
                <a:cs typeface="Calibri"/>
                <a:hlinkClick r:id="rId7"/>
              </a:rPr>
              <a:t>t</a:t>
            </a:r>
            <a:r>
              <a:rPr sz="2600" u="heavy" spc="-15" dirty="0">
                <a:solidFill>
                  <a:srgbClr val="410082"/>
                </a:solidFill>
                <a:latin typeface="Calibri"/>
                <a:cs typeface="Calibri"/>
                <a:hlinkClick r:id="rId7"/>
              </a:rPr>
              <a:t>p</a:t>
            </a:r>
            <a:r>
              <a:rPr sz="2600" u="heavy" dirty="0">
                <a:solidFill>
                  <a:srgbClr val="410082"/>
                </a:solidFill>
                <a:latin typeface="Calibri"/>
                <a:cs typeface="Calibri"/>
                <a:hlinkClick r:id="rId7"/>
              </a:rPr>
              <a:t>s</a:t>
            </a:r>
            <a:r>
              <a:rPr sz="2600" u="heavy" spc="-5" dirty="0">
                <a:solidFill>
                  <a:srgbClr val="410082"/>
                </a:solidFill>
                <a:latin typeface="Calibri"/>
                <a:cs typeface="Calibri"/>
                <a:hlinkClick r:id="rId7"/>
              </a:rPr>
              <a:t>:</a:t>
            </a:r>
            <a:r>
              <a:rPr sz="2600" u="heavy" dirty="0">
                <a:solidFill>
                  <a:srgbClr val="410082"/>
                </a:solidFill>
                <a:latin typeface="Calibri"/>
                <a:cs typeface="Calibri"/>
                <a:hlinkClick r:id="rId7"/>
              </a:rPr>
              <a:t>//i</a:t>
            </a:r>
            <a:r>
              <a:rPr sz="2600" u="heavy" spc="-10" dirty="0">
                <a:solidFill>
                  <a:srgbClr val="410082"/>
                </a:solidFill>
                <a:latin typeface="Calibri"/>
                <a:cs typeface="Calibri"/>
                <a:hlinkClick r:id="rId7"/>
              </a:rPr>
              <a:t>o</a:t>
            </a:r>
            <a:r>
              <a:rPr sz="2600" u="heavy" dirty="0">
                <a:solidFill>
                  <a:srgbClr val="410082"/>
                </a:solidFill>
                <a:latin typeface="Calibri"/>
                <a:cs typeface="Calibri"/>
                <a:hlinkClick r:id="rId7"/>
              </a:rPr>
              <a:t>l</a:t>
            </a:r>
            <a:r>
              <a:rPr sz="2600" u="heavy" spc="-60" dirty="0">
                <a:solidFill>
                  <a:srgbClr val="410082"/>
                </a:solidFill>
                <a:latin typeface="Calibri"/>
                <a:cs typeface="Calibri"/>
                <a:hlinkClick r:id="rId7"/>
              </a:rPr>
              <a:t>.</a:t>
            </a:r>
            <a:r>
              <a:rPr sz="2600" u="heavy" spc="-35" dirty="0">
                <a:solidFill>
                  <a:srgbClr val="410082"/>
                </a:solidFill>
                <a:latin typeface="Calibri"/>
                <a:cs typeface="Calibri"/>
                <a:hlinkClick r:id="rId7"/>
              </a:rPr>
              <a:t>t</a:t>
            </a:r>
            <a:r>
              <a:rPr sz="2600" u="heavy" dirty="0">
                <a:solidFill>
                  <a:srgbClr val="410082"/>
                </a:solidFill>
                <a:latin typeface="Calibri"/>
                <a:cs typeface="Calibri"/>
                <a:hlinkClick r:id="rId7"/>
              </a:rPr>
              <a:t>a</a:t>
            </a:r>
            <a:r>
              <a:rPr sz="2600" u="heavy" spc="-5" dirty="0">
                <a:solidFill>
                  <a:srgbClr val="410082"/>
                </a:solidFill>
                <a:latin typeface="Calibri"/>
                <a:cs typeface="Calibri"/>
                <a:hlinkClick r:id="rId7"/>
              </a:rPr>
              <a:t>mu</a:t>
            </a:r>
            <a:r>
              <a:rPr sz="2600" u="heavy" dirty="0">
                <a:solidFill>
                  <a:srgbClr val="410082"/>
                </a:solidFill>
                <a:latin typeface="Calibri"/>
                <a:cs typeface="Calibri"/>
                <a:hlinkClick r:id="rId7"/>
              </a:rPr>
              <a:t>cc.e</a:t>
            </a:r>
            <a:r>
              <a:rPr sz="2600" u="heavy" spc="-5" dirty="0">
                <a:solidFill>
                  <a:srgbClr val="410082"/>
                </a:solidFill>
                <a:latin typeface="Calibri"/>
                <a:cs typeface="Calibri"/>
                <a:hlinkClick r:id="rId7"/>
              </a:rPr>
              <a:t>d</a:t>
            </a:r>
            <a:r>
              <a:rPr sz="2600" u="heavy" spc="-15" dirty="0">
                <a:solidFill>
                  <a:srgbClr val="410082"/>
                </a:solidFill>
                <a:latin typeface="Calibri"/>
                <a:cs typeface="Calibri"/>
                <a:hlinkClick r:id="rId7"/>
              </a:rPr>
              <a:t>u</a:t>
            </a:r>
            <a:r>
              <a:rPr sz="2600" u="heavy" spc="-10" dirty="0">
                <a:solidFill>
                  <a:srgbClr val="410082"/>
                </a:solidFill>
                <a:latin typeface="Calibri"/>
                <a:cs typeface="Calibri"/>
                <a:hlinkClick r:id="rId7"/>
              </a:rPr>
              <a:t>/</a:t>
            </a:r>
            <a:r>
              <a:rPr sz="2600" u="heavy" spc="-35" dirty="0">
                <a:solidFill>
                  <a:srgbClr val="410082"/>
                </a:solidFill>
                <a:latin typeface="Calibri"/>
                <a:cs typeface="Calibri"/>
                <a:hlinkClick r:id="rId7"/>
              </a:rPr>
              <a:t>r</a:t>
            </a:r>
            <a:r>
              <a:rPr sz="2600" u="heavy" dirty="0">
                <a:solidFill>
                  <a:srgbClr val="410082"/>
                </a:solidFill>
                <a:latin typeface="Calibri"/>
                <a:cs typeface="Calibri"/>
                <a:hlinkClick r:id="rId7"/>
              </a:rPr>
              <a:t>e</a:t>
            </a:r>
            <a:r>
              <a:rPr sz="2600" u="heavy" spc="-15" dirty="0">
                <a:solidFill>
                  <a:srgbClr val="410082"/>
                </a:solidFill>
                <a:latin typeface="Calibri"/>
                <a:cs typeface="Calibri"/>
                <a:hlinkClick r:id="rId7"/>
              </a:rPr>
              <a:t>p</a:t>
            </a:r>
            <a:r>
              <a:rPr sz="2600" u="heavy" spc="-5" dirty="0">
                <a:solidFill>
                  <a:srgbClr val="410082"/>
                </a:solidFill>
                <a:latin typeface="Calibri"/>
                <a:cs typeface="Calibri"/>
                <a:hlinkClick r:id="rId7"/>
              </a:rPr>
              <a:t>o</a:t>
            </a:r>
            <a:r>
              <a:rPr sz="2600" u="heavy" dirty="0">
                <a:solidFill>
                  <a:srgbClr val="410082"/>
                </a:solidFill>
                <a:latin typeface="Calibri"/>
                <a:cs typeface="Calibri"/>
                <a:hlinkClick r:id="rId7"/>
              </a:rPr>
              <a:t>si</a:t>
            </a:r>
            <a:r>
              <a:rPr sz="2600" u="heavy" spc="-25" dirty="0">
                <a:solidFill>
                  <a:srgbClr val="410082"/>
                </a:solidFill>
                <a:latin typeface="Calibri"/>
                <a:cs typeface="Calibri"/>
                <a:hlinkClick r:id="rId7"/>
              </a:rPr>
              <a:t>t</a:t>
            </a:r>
            <a:r>
              <a:rPr sz="2600" u="heavy" spc="-10" dirty="0">
                <a:solidFill>
                  <a:srgbClr val="410082"/>
                </a:solidFill>
                <a:latin typeface="Calibri"/>
                <a:cs typeface="Calibri"/>
                <a:hlinkClick r:id="rId7"/>
              </a:rPr>
              <a:t>o</a:t>
            </a:r>
            <a:r>
              <a:rPr sz="2600" u="heavy" dirty="0">
                <a:solidFill>
                  <a:srgbClr val="410082"/>
                </a:solidFill>
                <a:latin typeface="Calibri"/>
                <a:cs typeface="Calibri"/>
                <a:hlinkClick r:id="rId7"/>
              </a:rPr>
              <a:t>ri</a:t>
            </a:r>
            <a:r>
              <a:rPr sz="2600" u="heavy" spc="-5" dirty="0">
                <a:solidFill>
                  <a:srgbClr val="410082"/>
                </a:solidFill>
                <a:latin typeface="Calibri"/>
                <a:cs typeface="Calibri"/>
                <a:hlinkClick r:id="rId7"/>
              </a:rPr>
              <a:t>e</a:t>
            </a:r>
            <a:r>
              <a:rPr sz="2600" u="heavy" dirty="0">
                <a:solidFill>
                  <a:srgbClr val="410082"/>
                </a:solidFill>
                <a:latin typeface="Calibri"/>
                <a:cs typeface="Calibri"/>
                <a:hlinkClick r:id="rId7"/>
              </a:rPr>
              <a:t>s.</a:t>
            </a:r>
            <a:r>
              <a:rPr sz="2600" u="heavy" spc="-40" dirty="0">
                <a:solidFill>
                  <a:srgbClr val="410082"/>
                </a:solidFill>
                <a:latin typeface="Calibri"/>
                <a:cs typeface="Calibri"/>
                <a:hlinkClick r:id="rId7"/>
              </a:rPr>
              <a:t>h</a:t>
            </a:r>
            <a:r>
              <a:rPr sz="2600" u="heavy" dirty="0">
                <a:solidFill>
                  <a:srgbClr val="410082"/>
                </a:solidFill>
                <a:latin typeface="Calibri"/>
                <a:cs typeface="Calibri"/>
                <a:hlinkClick r:id="rId7"/>
              </a:rPr>
              <a:t>t</a:t>
            </a:r>
            <a:r>
              <a:rPr sz="2600" u="heavy" spc="-5" dirty="0">
                <a:solidFill>
                  <a:srgbClr val="410082"/>
                </a:solidFill>
                <a:latin typeface="Calibri"/>
                <a:cs typeface="Calibri"/>
                <a:hlinkClick r:id="rId7"/>
              </a:rPr>
              <a:t>m</a:t>
            </a:r>
            <a:r>
              <a:rPr sz="2600" u="heavy" dirty="0">
                <a:solidFill>
                  <a:srgbClr val="410082"/>
                </a:solidFill>
                <a:latin typeface="Calibri"/>
                <a:cs typeface="Calibri"/>
                <a:hlinkClick r:id="rId7"/>
              </a:rPr>
              <a:t>l</a:t>
            </a:r>
            <a:endParaRPr sz="260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a:xfrm>
            <a:off x="180975" y="260350"/>
            <a:ext cx="9144000" cy="758825"/>
          </a:xfrm>
        </p:spPr>
        <p:txBody>
          <a:bodyPr>
            <a:normAutofit fontScale="90000"/>
          </a:bodyPr>
          <a:lstStyle/>
          <a:p>
            <a:r>
              <a:rPr lang="el-GR" smtClean="0"/>
              <a:t>Ομότιμη Αξιολόγηση ή Ετεροαξιολόγηση</a:t>
            </a:r>
          </a:p>
        </p:txBody>
      </p:sp>
      <p:sp>
        <p:nvSpPr>
          <p:cNvPr id="35843" name="2 - Θέση περιεχομένου"/>
          <p:cNvSpPr>
            <a:spLocks noGrp="1"/>
          </p:cNvSpPr>
          <p:nvPr>
            <p:ph sz="quarter" idx="1"/>
          </p:nvPr>
        </p:nvSpPr>
        <p:spPr>
          <a:xfrm>
            <a:off x="179512" y="1527175"/>
            <a:ext cx="8785101" cy="1829817"/>
          </a:xfrm>
        </p:spPr>
        <p:txBody>
          <a:bodyPr/>
          <a:lstStyle/>
          <a:p>
            <a:pPr marL="0" indent="0" algn="ctr">
              <a:buFont typeface="Wingdings 2" pitchFamily="18" charset="2"/>
              <a:buNone/>
            </a:pPr>
            <a:r>
              <a:rPr lang="el-GR" sz="2400" dirty="0" smtClean="0"/>
              <a:t>Η </a:t>
            </a:r>
            <a:r>
              <a:rPr lang="el-GR" sz="2400" i="1" dirty="0" smtClean="0"/>
              <a:t>αξιολόγηση εργασιών άλλων μαθητών ή ομότιμη αξιολόγηση ή </a:t>
            </a:r>
            <a:r>
              <a:rPr lang="el-GR" sz="2400" i="1" dirty="0" err="1" smtClean="0"/>
              <a:t>ετεροαξιολόγηση</a:t>
            </a:r>
            <a:r>
              <a:rPr lang="el-GR" sz="2400" i="1" dirty="0" smtClean="0"/>
              <a:t> (</a:t>
            </a:r>
            <a:r>
              <a:rPr lang="el-GR" sz="2400" i="1" dirty="0" err="1" smtClean="0"/>
              <a:t>peer</a:t>
            </a:r>
            <a:r>
              <a:rPr lang="el-GR" sz="2400" i="1" dirty="0" smtClean="0"/>
              <a:t>-</a:t>
            </a:r>
            <a:r>
              <a:rPr lang="el-GR" sz="2400" i="1" dirty="0" err="1" smtClean="0"/>
              <a:t>assessment</a:t>
            </a:r>
            <a:r>
              <a:rPr lang="el-GR" sz="2400" i="1" dirty="0" smtClean="0"/>
              <a:t> ή </a:t>
            </a:r>
            <a:r>
              <a:rPr lang="el-GR" sz="2400" i="1" dirty="0" err="1" smtClean="0"/>
              <a:t>peer</a:t>
            </a:r>
            <a:r>
              <a:rPr lang="el-GR" sz="2400" i="1" dirty="0" smtClean="0"/>
              <a:t>-</a:t>
            </a:r>
            <a:r>
              <a:rPr lang="el-GR" sz="2400" i="1" dirty="0" err="1" smtClean="0"/>
              <a:t>evaluation</a:t>
            </a:r>
            <a:r>
              <a:rPr lang="el-GR" sz="2400" i="1" dirty="0" smtClean="0"/>
              <a:t>)</a:t>
            </a:r>
            <a:r>
              <a:rPr lang="el-GR" sz="2400" dirty="0" smtClean="0"/>
              <a:t> αναφέρεται στις δραστηριότητες εκείνες κατά τις οποίες οι μαθητές κρίνουν και αξιολογούν την εργασία ή/και την επίδοση των άλλων μαθητών</a:t>
            </a:r>
          </a:p>
          <a:p>
            <a:pPr marL="0" indent="0" algn="ctr">
              <a:buFont typeface="Wingdings 2" pitchFamily="18" charset="2"/>
              <a:buNone/>
            </a:pPr>
            <a:endParaRPr lang="el-GR" sz="2400" dirty="0" smtClean="0"/>
          </a:p>
        </p:txBody>
      </p:sp>
      <p:sp>
        <p:nvSpPr>
          <p:cNvPr id="8" name="2 - Θέση περιεχομένου"/>
          <p:cNvSpPr txBox="1">
            <a:spLocks/>
          </p:cNvSpPr>
          <p:nvPr/>
        </p:nvSpPr>
        <p:spPr>
          <a:xfrm>
            <a:off x="251520" y="3501008"/>
            <a:ext cx="8676456" cy="2016224"/>
          </a:xfrm>
          <a:prstGeom prst="rect">
            <a:avLst/>
          </a:prstGeom>
          <a:solidFill>
            <a:schemeClr val="accent1">
              <a:lumMod val="75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ts val="1200"/>
              </a:spcBef>
              <a:spcAft>
                <a:spcPts val="0"/>
              </a:spcAft>
              <a:buClrTx/>
              <a:buSzTx/>
              <a:buFont typeface="Wingdings 2" pitchFamily="18" charset="2"/>
              <a:buNone/>
              <a:tabLst/>
              <a:defRPr/>
            </a:pPr>
            <a:r>
              <a:rPr kumimoji="0" lang="el-GR" sz="2400" b="0" i="0" u="none" strike="noStrike" kern="1200" cap="none" spc="0" normalizeH="0" baseline="0" noProof="0" dirty="0" smtClean="0">
                <a:ln>
                  <a:noFill/>
                </a:ln>
                <a:solidFill>
                  <a:schemeClr val="bg1"/>
                </a:solidFill>
                <a:effectLst/>
                <a:uLnTx/>
                <a:uFillTx/>
                <a:latin typeface="+mn-lt"/>
                <a:ea typeface="+mn-ea"/>
                <a:cs typeface="+mn-cs"/>
              </a:rPr>
              <a:t>«η ομότιμη αξιολόγηση δεν αποτελεί μόνο ένα εργαλείο παροχής εποικοδομητικής ανατροφοδότησης στους άλλους μαθητές σχετικά με το έργο τους ή την επίδοσή τους, αλλά και ένα εργαλείο μάθησης για τον </a:t>
            </a:r>
            <a:r>
              <a:rPr kumimoji="0" lang="el-GR" sz="2400" b="1" i="0" u="none" strike="noStrike" kern="1200" cap="none" spc="0" normalizeH="0" baseline="0" noProof="0" dirty="0" smtClean="0">
                <a:ln>
                  <a:noFill/>
                </a:ln>
                <a:solidFill>
                  <a:schemeClr val="bg1"/>
                </a:solidFill>
                <a:effectLst/>
                <a:uLnTx/>
                <a:uFillTx/>
                <a:latin typeface="+mn-lt"/>
                <a:ea typeface="+mn-ea"/>
                <a:cs typeface="+mn-cs"/>
              </a:rPr>
              <a:t>ίδιο</a:t>
            </a:r>
            <a:r>
              <a:rPr kumimoji="0" lang="el-GR" sz="2400" b="0" i="0" u="none" strike="noStrike" kern="1200" cap="none" spc="0" normalizeH="0" baseline="0" noProof="0" dirty="0" smtClean="0">
                <a:ln>
                  <a:noFill/>
                </a:ln>
                <a:solidFill>
                  <a:schemeClr val="bg1"/>
                </a:solidFill>
                <a:effectLst/>
                <a:uLnTx/>
                <a:uFillTx/>
                <a:latin typeface="+mn-lt"/>
                <a:ea typeface="+mn-ea"/>
                <a:cs typeface="+mn-cs"/>
              </a:rPr>
              <a:t> τον αξιολογητή»</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p:txBody>
          <a:bodyPr/>
          <a:lstStyle/>
          <a:p>
            <a:r>
              <a:rPr lang="el-GR" smtClean="0"/>
              <a:t>Συνεργατική Αξιολόγηση</a:t>
            </a:r>
          </a:p>
        </p:txBody>
      </p:sp>
      <p:sp>
        <p:nvSpPr>
          <p:cNvPr id="36867" name="2 - Θέση περιεχομένου"/>
          <p:cNvSpPr>
            <a:spLocks noGrp="1"/>
          </p:cNvSpPr>
          <p:nvPr>
            <p:ph sz="quarter" idx="1"/>
          </p:nvPr>
        </p:nvSpPr>
        <p:spPr>
          <a:xfrm>
            <a:off x="301625" y="1773238"/>
            <a:ext cx="8504238" cy="4325937"/>
          </a:xfrm>
        </p:spPr>
        <p:txBody>
          <a:bodyPr>
            <a:normAutofit/>
          </a:bodyPr>
          <a:lstStyle/>
          <a:p>
            <a:pPr marL="0" indent="0" algn="ctr">
              <a:buFont typeface="Wingdings 2" pitchFamily="18" charset="2"/>
              <a:buNone/>
            </a:pPr>
            <a:r>
              <a:rPr lang="el-GR" sz="2400" dirty="0" smtClean="0"/>
              <a:t>Οι μαθητές (ή ο μαθητής) και ο εκπαιδευτικός συνεργάζονται στο πλαίσιο διευκρίνησης, διαπραγμάτευσης και συζήτησης των στόχων και των κριτηρίων αξιολόγησης, των βημάτων της διαδικασίας αξιολόγησης και των παρανοήσεων που μπορεί να υπάρχουν και καταλήγουν σε μια ομόφωνη αξιολόγηση του έργου ή της επίδοσης των μαθητών (ή του μαθητή)</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normAutofit fontScale="90000"/>
          </a:bodyPr>
          <a:lstStyle/>
          <a:p>
            <a:r>
              <a:rPr lang="el-GR" dirty="0" smtClean="0"/>
              <a:t>Κλίμακα Διαβαθμισμένων Κριτηρίων</a:t>
            </a:r>
          </a:p>
        </p:txBody>
      </p:sp>
      <p:sp>
        <p:nvSpPr>
          <p:cNvPr id="39939" name="2 - Θέση περιεχομένου"/>
          <p:cNvSpPr>
            <a:spLocks noGrp="1"/>
          </p:cNvSpPr>
          <p:nvPr>
            <p:ph sz="quarter" idx="1"/>
          </p:nvPr>
        </p:nvSpPr>
        <p:spPr>
          <a:xfrm>
            <a:off x="301625" y="1527175"/>
            <a:ext cx="8504238" cy="4572000"/>
          </a:xfrm>
        </p:spPr>
        <p:txBody>
          <a:bodyPr>
            <a:normAutofit/>
          </a:bodyPr>
          <a:lstStyle/>
          <a:p>
            <a:r>
              <a:rPr lang="el-GR" sz="2400" dirty="0" smtClean="0"/>
              <a:t>Αποτελούν περιγραφικά σχήματα που κατασκευάζονται από τον εκπαιδευτικό ή από άλλους αξιολογητές για την ανάλυση των έργων ή των διαδικασιών πραγμάτωσης των έργων των μαθητών</a:t>
            </a:r>
          </a:p>
          <a:p>
            <a:r>
              <a:rPr lang="el-GR" sz="2400" dirty="0" smtClean="0"/>
              <a:t>Λόγω της κοινής και ομοιόμορφης ερμηνείας της επίδοσης των μαθητών ανά κριτήριο, μπορεί να αυξήσει την αξιοπιστία της αξιολογικής διαδικασίας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1520" y="620688"/>
          <a:ext cx="8640958" cy="5812182"/>
        </p:xfrm>
        <a:graphic>
          <a:graphicData uri="http://schemas.openxmlformats.org/drawingml/2006/table">
            <a:tbl>
              <a:tblPr/>
              <a:tblGrid>
                <a:gridCol w="1116663"/>
                <a:gridCol w="1188151"/>
                <a:gridCol w="1678693"/>
                <a:gridCol w="1678693"/>
                <a:gridCol w="1489379"/>
                <a:gridCol w="1489379"/>
              </a:tblGrid>
              <a:tr h="365097">
                <a:tc>
                  <a:txBody>
                    <a:bodyPr/>
                    <a:lstStyle/>
                    <a:p>
                      <a:pPr marL="93663" indent="12700" algn="ctr">
                        <a:lnSpc>
                          <a:spcPct val="115000"/>
                        </a:lnSpc>
                        <a:spcAft>
                          <a:spcPts val="0"/>
                        </a:spcAft>
                      </a:pPr>
                      <a:r>
                        <a:rPr lang="el-GR" sz="1000" b="1" dirty="0">
                          <a:latin typeface="Calibri"/>
                          <a:ea typeface="Calibri"/>
                          <a:cs typeface="Times New Roman"/>
                        </a:rPr>
                        <a:t>Άξονες Αξιολόγησης</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0C0C0"/>
                    </a:solidFill>
                  </a:tcPr>
                </a:tc>
                <a:tc>
                  <a:txBody>
                    <a:bodyPr/>
                    <a:lstStyle/>
                    <a:p>
                      <a:pPr marL="21590" indent="-226695" algn="ctr">
                        <a:lnSpc>
                          <a:spcPct val="115000"/>
                        </a:lnSpc>
                        <a:spcAft>
                          <a:spcPts val="0"/>
                        </a:spcAft>
                      </a:pPr>
                      <a:r>
                        <a:rPr lang="el-GR" sz="1000" b="1" dirty="0">
                          <a:latin typeface="Calibri"/>
                          <a:ea typeface="Calibri"/>
                          <a:cs typeface="Times New Roman"/>
                        </a:rPr>
                        <a:t>Κριτήρια Αξιολόγησης</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0C0C0"/>
                    </a:solidFill>
                  </a:tcPr>
                </a:tc>
                <a:tc>
                  <a:txBody>
                    <a:bodyPr/>
                    <a:lstStyle/>
                    <a:p>
                      <a:pPr marL="41910" indent="-226695" algn="ctr">
                        <a:lnSpc>
                          <a:spcPct val="115000"/>
                        </a:lnSpc>
                        <a:spcAft>
                          <a:spcPts val="0"/>
                        </a:spcAft>
                      </a:pPr>
                      <a:r>
                        <a:rPr lang="el-GR" sz="1000" b="1" dirty="0">
                          <a:latin typeface="Calibri"/>
                          <a:ea typeface="Calibri"/>
                          <a:cs typeface="Times New Roman"/>
                        </a:rPr>
                        <a:t>1</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0C0C0"/>
                    </a:solidFill>
                  </a:tcPr>
                </a:tc>
                <a:tc>
                  <a:txBody>
                    <a:bodyPr/>
                    <a:lstStyle/>
                    <a:p>
                      <a:pPr marL="20320" indent="-226695" algn="ctr">
                        <a:lnSpc>
                          <a:spcPct val="115000"/>
                        </a:lnSpc>
                        <a:spcAft>
                          <a:spcPts val="0"/>
                        </a:spcAft>
                      </a:pPr>
                      <a:r>
                        <a:rPr lang="el-GR" sz="1000" b="1" dirty="0">
                          <a:latin typeface="Calibri"/>
                          <a:ea typeface="Calibri"/>
                          <a:cs typeface="Times New Roman"/>
                        </a:rPr>
                        <a:t>2</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0C0C0"/>
                    </a:solidFill>
                  </a:tcPr>
                </a:tc>
                <a:tc>
                  <a:txBody>
                    <a:bodyPr/>
                    <a:lstStyle/>
                    <a:p>
                      <a:pPr marL="20320" indent="-226695" algn="ctr">
                        <a:lnSpc>
                          <a:spcPct val="115000"/>
                        </a:lnSpc>
                        <a:spcAft>
                          <a:spcPts val="0"/>
                        </a:spcAft>
                      </a:pPr>
                      <a:r>
                        <a:rPr lang="el-GR" sz="1000" b="1" dirty="0">
                          <a:latin typeface="Calibri"/>
                          <a:ea typeface="Calibri"/>
                          <a:cs typeface="Times New Roman"/>
                        </a:rPr>
                        <a:t>3</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0C0C0"/>
                    </a:solidFill>
                  </a:tcPr>
                </a:tc>
                <a:tc>
                  <a:txBody>
                    <a:bodyPr/>
                    <a:lstStyle/>
                    <a:p>
                      <a:pPr marL="20320" indent="-226695" algn="ctr">
                        <a:lnSpc>
                          <a:spcPct val="115000"/>
                        </a:lnSpc>
                        <a:spcAft>
                          <a:spcPts val="0"/>
                        </a:spcAft>
                      </a:pPr>
                      <a:r>
                        <a:rPr lang="el-GR" sz="1000" b="1" dirty="0">
                          <a:latin typeface="Calibri"/>
                          <a:ea typeface="Calibri"/>
                          <a:cs typeface="Times New Roman"/>
                        </a:rPr>
                        <a:t>4</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0C0C0"/>
                    </a:solidFill>
                  </a:tcPr>
                </a:tc>
              </a:tr>
              <a:tr h="912744">
                <a:tc rowSpan="2">
                  <a:txBody>
                    <a:bodyPr/>
                    <a:lstStyle/>
                    <a:p>
                      <a:pPr marL="3175" indent="12700" algn="ctr">
                        <a:lnSpc>
                          <a:spcPct val="115000"/>
                        </a:lnSpc>
                        <a:spcAft>
                          <a:spcPts val="0"/>
                        </a:spcAft>
                      </a:pPr>
                      <a:r>
                        <a:rPr lang="el-GR" sz="1000" b="1" dirty="0" err="1">
                          <a:latin typeface="Calibri"/>
                          <a:ea typeface="Calibri"/>
                          <a:cs typeface="Times New Roman"/>
                        </a:rPr>
                        <a:t>Στοχοθεσία</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21590" indent="-226695" algn="ctr">
                        <a:lnSpc>
                          <a:spcPct val="115000"/>
                        </a:lnSpc>
                        <a:spcAft>
                          <a:spcPts val="0"/>
                        </a:spcAft>
                      </a:pPr>
                      <a:r>
                        <a:rPr lang="el-GR" sz="1000" b="1" dirty="0">
                          <a:latin typeface="Calibri"/>
                          <a:ea typeface="Calibri"/>
                          <a:cs typeface="Times New Roman"/>
                        </a:rPr>
                        <a:t>Διατύπωση </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indent="-226695">
                        <a:lnSpc>
                          <a:spcPct val="115000"/>
                        </a:lnSpc>
                        <a:spcAft>
                          <a:spcPts val="0"/>
                        </a:spcAft>
                      </a:pPr>
                      <a:r>
                        <a:rPr lang="el-GR" sz="1000" i="1" dirty="0">
                          <a:latin typeface="Calibri"/>
                          <a:ea typeface="Calibri"/>
                          <a:cs typeface="Times New Roman"/>
                        </a:rPr>
                        <a:t>Η διατύπωση των στόχων των δραστηριοτήτων δεν είναι ορθή και δεν ακολουθεί τη μορφή των αντικειμενικών στόχων</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dirty="0">
                          <a:latin typeface="Calibri"/>
                          <a:ea typeface="Calibri"/>
                          <a:cs typeface="Times New Roman"/>
                        </a:rPr>
                        <a:t>Οι περισσότεροι  στόχοι των δραστηριοτήτων δεν είναι ορθά διατυπωμένοι και δεν ακολουθούν τη μορφή των αντικειμενικών στόχων</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dirty="0">
                          <a:latin typeface="Calibri"/>
                          <a:ea typeface="Calibri"/>
                          <a:cs typeface="Times New Roman"/>
                        </a:rPr>
                        <a:t>Κάποιοι  στόχοι των δραστηριοτήτων δεν είναι ορθά διατυπωμένοι και δεν ακολουθούν τη μορφή των αντικειμενικών στόχων</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a:latin typeface="Calibri"/>
                          <a:ea typeface="Calibri"/>
                          <a:cs typeface="Times New Roman"/>
                        </a:rPr>
                        <a:t>Η διατύπωση των στόχων των δραστηριοτήτων είναι ορθή και ακολουθεί τη μορφή των αντικειμενικών στόχων</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500">
                <a:tc vMerge="1">
                  <a:txBody>
                    <a:bodyPr/>
                    <a:lstStyle/>
                    <a:p>
                      <a:endParaRPr lang="el-GR"/>
                    </a:p>
                  </a:txBody>
                  <a:tcPr/>
                </a:tc>
                <a:tc>
                  <a:txBody>
                    <a:bodyPr/>
                    <a:lstStyle/>
                    <a:p>
                      <a:pPr marL="21590" indent="-226695" algn="ctr">
                        <a:lnSpc>
                          <a:spcPct val="115000"/>
                        </a:lnSpc>
                        <a:spcAft>
                          <a:spcPts val="0"/>
                        </a:spcAft>
                      </a:pPr>
                      <a:r>
                        <a:rPr lang="el-GR" sz="1000" b="1" dirty="0">
                          <a:latin typeface="Calibri"/>
                          <a:ea typeface="Calibri"/>
                          <a:cs typeface="Times New Roman"/>
                        </a:rPr>
                        <a:t>Επίτευξη</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indent="-226695">
                        <a:lnSpc>
                          <a:spcPct val="115000"/>
                        </a:lnSpc>
                        <a:spcAft>
                          <a:spcPts val="0"/>
                        </a:spcAft>
                      </a:pPr>
                      <a:r>
                        <a:rPr lang="el-GR" sz="1000" i="1">
                          <a:latin typeface="Calibri"/>
                          <a:ea typeface="Calibri"/>
                          <a:cs typeface="Times New Roman"/>
                        </a:rPr>
                        <a:t>Οι δραστηριότητες δεν καλύπτουν τους διδακτικούς στόχους που έχουν τεθεί</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dirty="0">
                          <a:latin typeface="Calibri"/>
                          <a:ea typeface="Calibri"/>
                          <a:cs typeface="Times New Roman"/>
                        </a:rPr>
                        <a:t>Οι δραστηριότητες που προτείνονται καλύπτουν σε μικρό βαθμό τους διδακτικούς στόχους που έχουν τεθεί</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a:latin typeface="Calibri"/>
                          <a:ea typeface="Calibri"/>
                          <a:cs typeface="Times New Roman"/>
                        </a:rPr>
                        <a:t>Οι δραστηριότητες που προτείνονται καλύπτουν σε μέτριο βαθμό τους διδακτικούς στόχους που έχουν τεθεί</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a:latin typeface="Calibri"/>
                          <a:ea typeface="Calibri"/>
                          <a:cs typeface="Times New Roman"/>
                        </a:rPr>
                        <a:t>Οι δραστηριότητες που προτείνονται καλύπτουν πλήρως τους διδακτικούς στόχους που έχουν τεθεί</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500">
                <a:tc rowSpan="4">
                  <a:txBody>
                    <a:bodyPr/>
                    <a:lstStyle/>
                    <a:p>
                      <a:pPr marL="3175" indent="12700" algn="ctr">
                        <a:lnSpc>
                          <a:spcPct val="115000"/>
                        </a:lnSpc>
                        <a:spcAft>
                          <a:spcPts val="0"/>
                        </a:spcAft>
                      </a:pPr>
                      <a:r>
                        <a:rPr lang="el-GR" sz="1000" b="1" dirty="0">
                          <a:latin typeface="Calibri"/>
                          <a:ea typeface="Calibri"/>
                          <a:cs typeface="Times New Roman"/>
                        </a:rPr>
                        <a:t>Δραστηριότητες</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21590" indent="-226695" algn="ctr">
                        <a:lnSpc>
                          <a:spcPct val="115000"/>
                        </a:lnSpc>
                        <a:spcAft>
                          <a:spcPts val="0"/>
                        </a:spcAft>
                      </a:pPr>
                      <a:r>
                        <a:rPr lang="el-GR" sz="1000" b="1" dirty="0">
                          <a:latin typeface="Calibri"/>
                          <a:ea typeface="Calibri"/>
                          <a:cs typeface="Times New Roman"/>
                        </a:rPr>
                        <a:t>Πρωτοτυπία</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indent="-226695">
                        <a:lnSpc>
                          <a:spcPct val="115000"/>
                        </a:lnSpc>
                        <a:spcAft>
                          <a:spcPts val="0"/>
                        </a:spcAft>
                      </a:pPr>
                      <a:r>
                        <a:rPr lang="el-GR" sz="1000" i="1">
                          <a:latin typeface="Calibri"/>
                          <a:ea typeface="Calibri"/>
                          <a:cs typeface="Times New Roman"/>
                        </a:rPr>
                        <a:t>Οι δραστηριότητες ακολουθούν πλήρως τα παραδείγματα</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dirty="0">
                          <a:latin typeface="Calibri"/>
                          <a:ea typeface="Calibri"/>
                          <a:cs typeface="Times New Roman"/>
                        </a:rPr>
                        <a:t>Οι δραστηριότητες σε ελάχιστα σημεία διαφοροποιούνται από τα παραδείγματα</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a:latin typeface="Calibri"/>
                          <a:ea typeface="Calibri"/>
                          <a:cs typeface="Times New Roman"/>
                        </a:rPr>
                        <a:t>Οι δραστηριότητες είναι πρωτότυπες σε μεγάλο βαθμό </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a:latin typeface="Calibri"/>
                          <a:ea typeface="Calibri"/>
                          <a:cs typeface="Times New Roman"/>
                        </a:rPr>
                        <a:t>Οι δραστηριότητες είναι πρωτότυπες και καινοτόμες και δεν ακολουθούν καθόλου τα παραδείγματα</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500">
                <a:tc vMerge="1">
                  <a:txBody>
                    <a:bodyPr/>
                    <a:lstStyle/>
                    <a:p>
                      <a:endParaRPr lang="el-GR"/>
                    </a:p>
                  </a:txBody>
                  <a:tcPr/>
                </a:tc>
                <a:tc>
                  <a:txBody>
                    <a:bodyPr/>
                    <a:lstStyle/>
                    <a:p>
                      <a:pPr marL="21590" indent="-226695" algn="ctr">
                        <a:lnSpc>
                          <a:spcPct val="115000"/>
                        </a:lnSpc>
                        <a:spcAft>
                          <a:spcPts val="0"/>
                        </a:spcAft>
                      </a:pPr>
                      <a:r>
                        <a:rPr lang="el-GR" sz="1000" b="1" dirty="0">
                          <a:latin typeface="Calibri"/>
                          <a:ea typeface="Calibri"/>
                          <a:cs typeface="Times New Roman"/>
                        </a:rPr>
                        <a:t>Σαφήνεια Ερωτήσεων</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indent="-226695">
                        <a:lnSpc>
                          <a:spcPct val="115000"/>
                        </a:lnSpc>
                        <a:spcAft>
                          <a:spcPts val="0"/>
                        </a:spcAft>
                      </a:pPr>
                      <a:r>
                        <a:rPr lang="el-GR" sz="1000" i="1">
                          <a:latin typeface="Calibri"/>
                          <a:ea typeface="Calibri"/>
                          <a:cs typeface="Times New Roman"/>
                        </a:rPr>
                        <a:t>Οι ερωτήσεις δεν είναι κατανοητές και σαφείς</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dirty="0">
                          <a:latin typeface="Calibri"/>
                          <a:ea typeface="Calibri"/>
                          <a:cs typeface="Times New Roman"/>
                        </a:rPr>
                        <a:t>Σε αρκετά σημεία δεν είναι σαφείς οι ενέργειες του μαθητή</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dirty="0">
                          <a:latin typeface="Calibri"/>
                          <a:ea typeface="Calibri"/>
                          <a:cs typeface="Times New Roman"/>
                        </a:rPr>
                        <a:t>Σε ορισμένα σημεία δεν είναι σαφείς οι ενέργειες του μαθητή</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a:latin typeface="Calibri"/>
                          <a:ea typeface="Calibri"/>
                          <a:cs typeface="Times New Roman"/>
                        </a:rPr>
                        <a:t>Οι δραστηριότητες είναι σαφείς και δεν απαιτούν καμιά επεξήγηση</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744">
                <a:tc vMerge="1">
                  <a:txBody>
                    <a:bodyPr/>
                    <a:lstStyle/>
                    <a:p>
                      <a:endParaRPr lang="el-GR"/>
                    </a:p>
                  </a:txBody>
                  <a:tcPr/>
                </a:tc>
                <a:tc>
                  <a:txBody>
                    <a:bodyPr/>
                    <a:lstStyle/>
                    <a:p>
                      <a:pPr marL="21590" indent="-226695" algn="ctr">
                        <a:lnSpc>
                          <a:spcPct val="115000"/>
                        </a:lnSpc>
                        <a:spcAft>
                          <a:spcPts val="0"/>
                        </a:spcAft>
                      </a:pPr>
                      <a:r>
                        <a:rPr lang="el-GR" sz="1000" b="1" dirty="0">
                          <a:latin typeface="Calibri"/>
                          <a:ea typeface="Calibri"/>
                          <a:cs typeface="Times New Roman"/>
                        </a:rPr>
                        <a:t>Συμφωνία με ηλικία / ενδιαφέροντα μαθητών</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indent="-226695">
                        <a:lnSpc>
                          <a:spcPct val="115000"/>
                        </a:lnSpc>
                        <a:spcAft>
                          <a:spcPts val="0"/>
                        </a:spcAft>
                      </a:pPr>
                      <a:r>
                        <a:rPr lang="el-GR" sz="1000" i="1">
                          <a:latin typeface="Calibri"/>
                          <a:ea typeface="Calibri"/>
                          <a:cs typeface="Times New Roman"/>
                        </a:rPr>
                        <a:t>Οι δραστηριότητες είναι ασύμβατες με την ηλικία και τα ενδιαφέροντα των μαθητών</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a:latin typeface="Calibri"/>
                          <a:ea typeface="Calibri"/>
                          <a:cs typeface="Times New Roman"/>
                        </a:rPr>
                        <a:t>Οι δραστηριότητες επιχειρούν να προσεγγίσουν την ηλικία και τα ενδιαφέροντα των μαθητών</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a:latin typeface="Calibri"/>
                          <a:ea typeface="Calibri"/>
                          <a:cs typeface="Times New Roman"/>
                        </a:rPr>
                        <a:t>Σχεδόν όλες οι δραστηριότητες συνάδουν με την ηλικία και τα ενδιαφέροντα των μαθητών</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dirty="0">
                          <a:latin typeface="Calibri"/>
                          <a:ea typeface="Calibri"/>
                          <a:cs typeface="Times New Roman"/>
                        </a:rPr>
                        <a:t>Οι δραστηριότητες προωθούν ένα αυθεντικό πλαίσιο και συνάδουν πλήρως με την ηλικία και τα ενδιαφέροντα των μαθητών</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500">
                <a:tc vMerge="1">
                  <a:txBody>
                    <a:bodyPr/>
                    <a:lstStyle/>
                    <a:p>
                      <a:endParaRPr lang="el-GR"/>
                    </a:p>
                  </a:txBody>
                  <a:tcPr/>
                </a:tc>
                <a:tc>
                  <a:txBody>
                    <a:bodyPr/>
                    <a:lstStyle/>
                    <a:p>
                      <a:pPr marL="21590" indent="-226695" algn="ctr">
                        <a:lnSpc>
                          <a:spcPct val="115000"/>
                        </a:lnSpc>
                        <a:spcAft>
                          <a:spcPts val="0"/>
                        </a:spcAft>
                      </a:pPr>
                      <a:r>
                        <a:rPr lang="el-GR" sz="1000" b="1">
                          <a:latin typeface="Calibri"/>
                          <a:ea typeface="Calibri"/>
                          <a:cs typeface="Times New Roman"/>
                        </a:rPr>
                        <a:t>Πληρότητα</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41910" indent="-226695">
                        <a:lnSpc>
                          <a:spcPct val="115000"/>
                        </a:lnSpc>
                        <a:spcAft>
                          <a:spcPts val="0"/>
                        </a:spcAft>
                      </a:pPr>
                      <a:r>
                        <a:rPr lang="el-GR" sz="1000" i="1" dirty="0">
                          <a:latin typeface="Calibri"/>
                          <a:ea typeface="Calibri"/>
                          <a:cs typeface="Times New Roman"/>
                        </a:rPr>
                        <a:t>Έχουν δοθεί 1-2 από τα παραδοτέα(π.χ. μόνο δραστηριότητες)</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a:latin typeface="Calibri"/>
                          <a:ea typeface="Calibri"/>
                          <a:cs typeface="Times New Roman"/>
                        </a:rPr>
                        <a:t>Έχουν δοθεί αρκετά από τα παραδοτέα (π.χ. στόχοι, δραστηριότητες αλλά όχι εφαρμογές και προαπαιτούμενες γνώσεις)</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a:latin typeface="Calibri"/>
                          <a:ea typeface="Calibri"/>
                          <a:cs typeface="Times New Roman"/>
                        </a:rPr>
                        <a:t>Έχουν δοθεί σχεδόν  όλα τα παραδοτέα (π.χ. απουσιάζουν οι εφαρμογές)</a:t>
                      </a:r>
                      <a:endParaRPr lang="el-GR" sz="100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20320" indent="-226695">
                        <a:lnSpc>
                          <a:spcPct val="115000"/>
                        </a:lnSpc>
                        <a:spcAft>
                          <a:spcPts val="0"/>
                        </a:spcAft>
                      </a:pPr>
                      <a:r>
                        <a:rPr lang="el-GR" sz="1000" i="1" dirty="0">
                          <a:latin typeface="Calibri"/>
                          <a:ea typeface="Calibri"/>
                          <a:cs typeface="Times New Roman"/>
                        </a:rPr>
                        <a:t>Έχουν δοθεί όλα τα παραδοτέα</a:t>
                      </a:r>
                      <a:endParaRPr lang="el-GR" sz="1000" dirty="0">
                        <a:latin typeface="Calibri"/>
                        <a:ea typeface="Calibri"/>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
        <p:nvSpPr>
          <p:cNvPr id="5" name="1 - Τίτλος"/>
          <p:cNvSpPr>
            <a:spLocks noGrp="1"/>
          </p:cNvSpPr>
          <p:nvPr>
            <p:ph type="title"/>
          </p:nvPr>
        </p:nvSpPr>
        <p:spPr>
          <a:xfrm>
            <a:off x="457200" y="116632"/>
            <a:ext cx="8229600" cy="274042"/>
          </a:xfrm>
        </p:spPr>
        <p:txBody>
          <a:bodyPr>
            <a:normAutofit fontScale="90000"/>
          </a:bodyPr>
          <a:lstStyle/>
          <a:p>
            <a:r>
              <a:rPr lang="el-GR" dirty="0" smtClean="0"/>
              <a:t>Κλίμακα Διαβαθμισμένων Κριτηρίων</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p:txBody>
          <a:bodyPr/>
          <a:lstStyle/>
          <a:p>
            <a:r>
              <a:rPr lang="el-GR" dirty="0" smtClean="0"/>
              <a:t>Φάκελος Εργασιών του </a:t>
            </a:r>
            <a:r>
              <a:rPr lang="el-GR" dirty="0" smtClean="0"/>
              <a:t>Μαθητή</a:t>
            </a:r>
            <a:endParaRPr lang="el-GR" dirty="0" smtClean="0"/>
          </a:p>
        </p:txBody>
      </p:sp>
      <p:sp>
        <p:nvSpPr>
          <p:cNvPr id="41987" name="2 - Θέση περιεχομένου"/>
          <p:cNvSpPr>
            <a:spLocks noGrp="1"/>
          </p:cNvSpPr>
          <p:nvPr>
            <p:ph sz="quarter" idx="1"/>
          </p:nvPr>
        </p:nvSpPr>
        <p:spPr>
          <a:xfrm>
            <a:off x="179388" y="1484908"/>
            <a:ext cx="8842375" cy="4824412"/>
          </a:xfrm>
        </p:spPr>
        <p:txBody>
          <a:bodyPr/>
          <a:lstStyle/>
          <a:p>
            <a:r>
              <a:rPr lang="el-GR" sz="2100" i="1" dirty="0" smtClean="0"/>
              <a:t>σκόπιμη </a:t>
            </a:r>
            <a:r>
              <a:rPr lang="el-GR" sz="2100" b="1" i="1" dirty="0" smtClean="0"/>
              <a:t>συλλογή εργασίας </a:t>
            </a:r>
            <a:r>
              <a:rPr lang="el-GR" sz="2100" i="1" dirty="0" smtClean="0"/>
              <a:t>του μαθητή που </a:t>
            </a:r>
            <a:r>
              <a:rPr lang="el-GR" sz="2100" b="1" i="1" dirty="0" smtClean="0"/>
              <a:t>"διηγείται" την πρόοδό του ή την επίδοσή του</a:t>
            </a:r>
            <a:r>
              <a:rPr lang="el-GR" sz="2100" i="1" dirty="0" smtClean="0"/>
              <a:t> σε μια </a:t>
            </a:r>
            <a:r>
              <a:rPr lang="el-GR" sz="2100" b="1" i="1" dirty="0" smtClean="0"/>
              <a:t>ορισμένη περιοχή </a:t>
            </a:r>
            <a:r>
              <a:rPr lang="el-GR" sz="2100" b="1" dirty="0" smtClean="0"/>
              <a:t> </a:t>
            </a:r>
            <a:r>
              <a:rPr lang="el-GR" sz="2100" dirty="0" smtClean="0"/>
              <a:t>(</a:t>
            </a:r>
            <a:r>
              <a:rPr lang="en-US" sz="2100" dirty="0" smtClean="0"/>
              <a:t>Alter and </a:t>
            </a:r>
            <a:r>
              <a:rPr lang="en-US" sz="2100" dirty="0" err="1" smtClean="0"/>
              <a:t>Spandel</a:t>
            </a:r>
            <a:r>
              <a:rPr lang="el-GR" sz="2100" dirty="0" smtClean="0"/>
              <a:t>, 1992)</a:t>
            </a:r>
          </a:p>
          <a:p>
            <a:r>
              <a:rPr lang="el-GR" sz="2100" b="1" i="1" dirty="0" smtClean="0"/>
              <a:t>συστηματική οργανωμένη συλλογή ενδείξεων </a:t>
            </a:r>
            <a:r>
              <a:rPr lang="el-GR" sz="2100" i="1" dirty="0" smtClean="0"/>
              <a:t>που χρησιμοποιούνται από τον εκπαιδευτικό προκειμένου </a:t>
            </a:r>
            <a:r>
              <a:rPr lang="el-GR" sz="2100" b="1" i="1" dirty="0" smtClean="0"/>
              <a:t>να παρακολουθήσει την ανάπτυξη των γνώσεων, των δεξιοτήτων και των στάσεων του μαθητή</a:t>
            </a:r>
            <a:r>
              <a:rPr lang="el-GR" sz="2100" b="1" dirty="0" smtClean="0"/>
              <a:t> </a:t>
            </a:r>
            <a:r>
              <a:rPr lang="el-GR" sz="2100" dirty="0" smtClean="0"/>
              <a:t>(</a:t>
            </a:r>
            <a:r>
              <a:rPr lang="en-US" sz="2100" dirty="0" err="1" smtClean="0"/>
              <a:t>Vavrus</a:t>
            </a:r>
            <a:r>
              <a:rPr lang="el-GR" sz="2100" dirty="0" smtClean="0"/>
              <a:t>, 1990)</a:t>
            </a:r>
          </a:p>
          <a:p>
            <a:r>
              <a:rPr lang="el-GR" sz="2100" b="1" i="1" dirty="0" smtClean="0"/>
              <a:t>φάκελος υλικού </a:t>
            </a:r>
            <a:r>
              <a:rPr lang="el-GR" sz="2100" i="1" dirty="0" smtClean="0"/>
              <a:t>που περιλαμβάνει </a:t>
            </a:r>
            <a:r>
              <a:rPr lang="el-GR" sz="2100" b="1" i="1" dirty="0" smtClean="0"/>
              <a:t>σκόπιμη συλλογή εργασιών </a:t>
            </a:r>
            <a:r>
              <a:rPr lang="el-GR" sz="2100" i="1" dirty="0" smtClean="0"/>
              <a:t>του μαθητή, η οποία </a:t>
            </a:r>
            <a:r>
              <a:rPr lang="el-GR" sz="2100" b="1" i="1" dirty="0" smtClean="0"/>
              <a:t>παρουσιάζει στο μαθητή (και/ή σε άλλους) </a:t>
            </a:r>
            <a:r>
              <a:rPr lang="el-GR" sz="2100" i="1" dirty="0" smtClean="0"/>
              <a:t>τις </a:t>
            </a:r>
            <a:r>
              <a:rPr lang="el-GR" sz="2100" b="1" i="1" dirty="0" smtClean="0"/>
              <a:t>προσπάθειες, την πρόοδο ή την επίδοση του σε ορισμένη-ες περιοχή-ες</a:t>
            </a:r>
            <a:r>
              <a:rPr lang="el-GR" sz="2100" i="1" dirty="0" smtClean="0"/>
              <a:t>. Η συλλογή πρέπει να περιλαμβάνει </a:t>
            </a:r>
            <a:r>
              <a:rPr lang="el-GR" sz="2100" b="1" i="1" dirty="0" smtClean="0"/>
              <a:t>τη συμμετοχή του μαθητή </a:t>
            </a:r>
            <a:r>
              <a:rPr lang="el-GR" sz="2100" i="1" dirty="0" smtClean="0"/>
              <a:t>στην </a:t>
            </a:r>
            <a:r>
              <a:rPr lang="el-GR" sz="2100" b="1" i="1" dirty="0" smtClean="0"/>
              <a:t>επιλογή του περιεχομένου </a:t>
            </a:r>
            <a:r>
              <a:rPr lang="el-GR" sz="2100" i="1" dirty="0" smtClean="0"/>
              <a:t>του φακέλου, τα </a:t>
            </a:r>
            <a:r>
              <a:rPr lang="el-GR" sz="2100" b="1" i="1" dirty="0" smtClean="0"/>
              <a:t>κριτήρια επιλογής</a:t>
            </a:r>
            <a:r>
              <a:rPr lang="el-GR" sz="2100" i="1" dirty="0" smtClean="0"/>
              <a:t>, τα </a:t>
            </a:r>
            <a:r>
              <a:rPr lang="el-GR" sz="2100" b="1" i="1" dirty="0" smtClean="0"/>
              <a:t>κριτήρια με τα οποία κρίθηκαν αξιόλογα τα περιεχόμενα </a:t>
            </a:r>
            <a:r>
              <a:rPr lang="el-GR" sz="2100" i="1" dirty="0" smtClean="0"/>
              <a:t>και </a:t>
            </a:r>
            <a:r>
              <a:rPr lang="el-GR" sz="2100" b="1" i="1" dirty="0" smtClean="0"/>
              <a:t>ενδείξεις για τις βαθύτερες σκέψεις του μαθητή</a:t>
            </a:r>
            <a:r>
              <a:rPr lang="el-GR" sz="2100" b="1" dirty="0" smtClean="0"/>
              <a:t>  </a:t>
            </a:r>
            <a:r>
              <a:rPr lang="el-GR" sz="2100" dirty="0" smtClean="0"/>
              <a:t>(</a:t>
            </a:r>
            <a:r>
              <a:rPr lang="en-US" sz="2100" dirty="0" smtClean="0"/>
              <a:t>Mayer et al</a:t>
            </a:r>
            <a:r>
              <a:rPr lang="el-GR" sz="2100" dirty="0" smtClean="0"/>
              <a:t>., 1990)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p:txBody>
          <a:bodyPr>
            <a:normAutofit/>
          </a:bodyPr>
          <a:lstStyle/>
          <a:p>
            <a:r>
              <a:rPr lang="el-GR" dirty="0" smtClean="0"/>
              <a:t>Φάκελος Εργασιών του </a:t>
            </a:r>
            <a:r>
              <a:rPr lang="el-GR" dirty="0" smtClean="0"/>
              <a:t>Μαθητή</a:t>
            </a:r>
            <a:endParaRPr lang="el-GR" dirty="0" smtClean="0"/>
          </a:p>
        </p:txBody>
      </p:sp>
      <p:sp>
        <p:nvSpPr>
          <p:cNvPr id="51203" name="2 - Θέση περιεχομένου"/>
          <p:cNvSpPr>
            <a:spLocks noGrp="1"/>
          </p:cNvSpPr>
          <p:nvPr>
            <p:ph sz="quarter" idx="1"/>
          </p:nvPr>
        </p:nvSpPr>
        <p:spPr>
          <a:xfrm>
            <a:off x="301625" y="1412776"/>
            <a:ext cx="8842375" cy="2736850"/>
          </a:xfrm>
        </p:spPr>
        <p:txBody>
          <a:bodyPr/>
          <a:lstStyle/>
          <a:p>
            <a:r>
              <a:rPr lang="el-GR" sz="2400" i="1" dirty="0" smtClean="0"/>
              <a:t>αποτελεί </a:t>
            </a:r>
            <a:r>
              <a:rPr lang="el-GR" sz="2400" b="1" i="1" dirty="0" smtClean="0"/>
              <a:t>συλλογή των έργων ενός μαθητή</a:t>
            </a:r>
            <a:r>
              <a:rPr lang="el-GR" sz="2400" i="1" dirty="0" smtClean="0"/>
              <a:t>, τα οποία έχουν </a:t>
            </a:r>
            <a:r>
              <a:rPr lang="el-GR" sz="2400" b="1" i="1" dirty="0" smtClean="0"/>
              <a:t>επιλεγεί με τη συναίνεσή του και με βάση συγκεκριμένο στόχο</a:t>
            </a:r>
            <a:r>
              <a:rPr lang="el-GR" sz="2400" i="1" dirty="0" smtClean="0"/>
              <a:t>. Τα έργα αυτά αποτελούν </a:t>
            </a:r>
            <a:r>
              <a:rPr lang="el-GR" sz="2400" b="1" i="1" dirty="0" smtClean="0"/>
              <a:t>τεκμήρια για την προσπάθεια, την πρόοδο και την επίδοση </a:t>
            </a:r>
            <a:r>
              <a:rPr lang="el-GR" sz="2400" i="1" dirty="0" smtClean="0"/>
              <a:t>του μαθητή σε </a:t>
            </a:r>
            <a:r>
              <a:rPr lang="el-GR" sz="2400" b="1" i="1" dirty="0" smtClean="0"/>
              <a:t>δεδομένο ή δεδομένα γνωστικά αντικείμενα του αναλυτικού προγράμματος (μεμονωμένα ή συσχετιζόμενα</a:t>
            </a:r>
            <a:r>
              <a:rPr lang="el-GR" sz="2400" i="1" dirty="0" smtClean="0"/>
              <a:t>) (</a:t>
            </a:r>
            <a:r>
              <a:rPr lang="el-GR" sz="2400" dirty="0" err="1" smtClean="0"/>
              <a:t>Κουλουμπαρίτση</a:t>
            </a:r>
            <a:r>
              <a:rPr lang="el-GR" sz="2400" dirty="0" smtClean="0"/>
              <a:t> και </a:t>
            </a:r>
            <a:r>
              <a:rPr lang="el-GR" sz="2400" dirty="0" err="1" smtClean="0"/>
              <a:t>Ματσαγγούρα</a:t>
            </a:r>
            <a:r>
              <a:rPr lang="el-GR" sz="2400" dirty="0" smtClean="0"/>
              <a:t>, 2004)</a:t>
            </a:r>
            <a:endParaRPr lang="el-GR" sz="2100" dirty="0" smtClean="0"/>
          </a:p>
        </p:txBody>
      </p:sp>
      <p:sp>
        <p:nvSpPr>
          <p:cNvPr id="7" name="2 - Θέση περιεχομένου"/>
          <p:cNvSpPr txBox="1">
            <a:spLocks/>
          </p:cNvSpPr>
          <p:nvPr/>
        </p:nvSpPr>
        <p:spPr>
          <a:xfrm>
            <a:off x="122113" y="4293096"/>
            <a:ext cx="8842375" cy="1872754"/>
          </a:xfrm>
          <a:prstGeom prst="rect">
            <a:avLst/>
          </a:prstGeom>
          <a:solidFill>
            <a:schemeClr val="accent1">
              <a:lumMod val="75000"/>
            </a:schemeClr>
          </a:solidFill>
        </p:spPr>
        <p:txBody>
          <a:bodyPr vert="horz" lIns="91440" tIns="45720" rIns="91440" bIns="45720" rtlCol="0">
            <a:normAutofit lnSpcReduction="10000"/>
          </a:bodyPr>
          <a:lstStyle/>
          <a:p>
            <a:pPr marL="342900" lvl="0" indent="-342900" algn="ctr">
              <a:spcBef>
                <a:spcPts val="1200"/>
              </a:spcBef>
            </a:pPr>
            <a:r>
              <a:rPr lang="el-GR" sz="2400" dirty="0" smtClean="0">
                <a:solidFill>
                  <a:schemeClr val="bg1"/>
                </a:solidFill>
              </a:rPr>
              <a:t>Η λέξη </a:t>
            </a:r>
            <a:r>
              <a:rPr lang="el-GR" sz="2400" b="1" dirty="0" err="1" smtClean="0">
                <a:solidFill>
                  <a:schemeClr val="bg1"/>
                </a:solidFill>
              </a:rPr>
              <a:t>portfolio=portafoglio</a:t>
            </a:r>
            <a:r>
              <a:rPr lang="el-GR" sz="2400" dirty="0" smtClean="0">
                <a:solidFill>
                  <a:schemeClr val="bg1"/>
                </a:solidFill>
              </a:rPr>
              <a:t> προέρχεται από το λατινικό ρήμα </a:t>
            </a:r>
            <a:r>
              <a:rPr lang="el-GR" sz="2400" b="1" dirty="0" err="1" smtClean="0">
                <a:solidFill>
                  <a:schemeClr val="bg1"/>
                </a:solidFill>
              </a:rPr>
              <a:t>portare</a:t>
            </a:r>
            <a:r>
              <a:rPr lang="el-GR" sz="2400" dirty="0" smtClean="0">
                <a:solidFill>
                  <a:schemeClr val="bg1"/>
                </a:solidFill>
              </a:rPr>
              <a:t> που </a:t>
            </a:r>
            <a:r>
              <a:rPr lang="el-GR" sz="2400" dirty="0" smtClean="0">
                <a:solidFill>
                  <a:schemeClr val="bg1"/>
                </a:solidFill>
              </a:rPr>
              <a:t>σημαίνει μεταφέρω. Η ρίζα </a:t>
            </a:r>
            <a:r>
              <a:rPr lang="el-GR" sz="2400" dirty="0" err="1" smtClean="0">
                <a:solidFill>
                  <a:schemeClr val="bg1"/>
                </a:solidFill>
              </a:rPr>
              <a:t>per</a:t>
            </a:r>
            <a:r>
              <a:rPr lang="el-GR" sz="2400" dirty="0" smtClean="0">
                <a:solidFill>
                  <a:schemeClr val="bg1"/>
                </a:solidFill>
              </a:rPr>
              <a:t>- και το </a:t>
            </a:r>
            <a:r>
              <a:rPr lang="el-GR" sz="2400" dirty="0" err="1" smtClean="0">
                <a:solidFill>
                  <a:schemeClr val="bg1"/>
                </a:solidFill>
              </a:rPr>
              <a:t>foglio</a:t>
            </a:r>
            <a:r>
              <a:rPr lang="el-GR" sz="2400" dirty="0" smtClean="0">
                <a:solidFill>
                  <a:schemeClr val="bg1"/>
                </a:solidFill>
              </a:rPr>
              <a:t> (φύλλο φυτού ή έντυπο) εκ του λατινικού </a:t>
            </a:r>
            <a:r>
              <a:rPr lang="el-GR" sz="2400" dirty="0" err="1" smtClean="0">
                <a:solidFill>
                  <a:schemeClr val="bg1"/>
                </a:solidFill>
              </a:rPr>
              <a:t>folium</a:t>
            </a:r>
            <a:r>
              <a:rPr lang="el-GR" sz="2400" dirty="0" smtClean="0">
                <a:solidFill>
                  <a:schemeClr val="bg1"/>
                </a:solidFill>
              </a:rPr>
              <a:t> και του ελληνικού </a:t>
            </a:r>
            <a:r>
              <a:rPr lang="el-GR" sz="2400" dirty="0" err="1" smtClean="0">
                <a:solidFill>
                  <a:schemeClr val="bg1"/>
                </a:solidFill>
              </a:rPr>
              <a:t>φύλλον</a:t>
            </a:r>
            <a:r>
              <a:rPr lang="el-GR" sz="2400" dirty="0" smtClean="0">
                <a:solidFill>
                  <a:schemeClr val="bg1"/>
                </a:solidFill>
              </a:rPr>
              <a:t> (</a:t>
            </a:r>
            <a:r>
              <a:rPr lang="el-GR" sz="2400" dirty="0" err="1" smtClean="0">
                <a:solidFill>
                  <a:schemeClr val="bg1"/>
                </a:solidFill>
              </a:rPr>
              <a:t>phyllon</a:t>
            </a:r>
            <a:r>
              <a:rPr lang="el-GR" sz="2400" dirty="0" smtClean="0">
                <a:solidFill>
                  <a:schemeClr val="bg1"/>
                </a:solidFill>
              </a:rPr>
              <a:t>) σημαίνουν αυτόν που περνά, διαπερνά ένα πέρασμα.</a:t>
            </a:r>
            <a:r>
              <a:rPr lang="el-GR" sz="2400" dirty="0" smtClean="0"/>
              <a:t> </a:t>
            </a:r>
            <a:endParaRPr kumimoji="0" lang="el-GR" sz="21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7"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a:xfrm>
            <a:off x="457200" y="44624"/>
            <a:ext cx="8229600" cy="1143000"/>
          </a:xfrm>
        </p:spPr>
        <p:txBody>
          <a:bodyPr>
            <a:normAutofit fontScale="90000"/>
          </a:bodyPr>
          <a:lstStyle/>
          <a:p>
            <a:r>
              <a:rPr lang="el-GR" dirty="0" smtClean="0"/>
              <a:t>Περιεχόμενο του Φακέλου Εργασιών</a:t>
            </a:r>
          </a:p>
        </p:txBody>
      </p:sp>
      <p:sp>
        <p:nvSpPr>
          <p:cNvPr id="46086" name="6 - TextBox"/>
          <p:cNvSpPr txBox="1">
            <a:spLocks noChangeArrowheads="1"/>
          </p:cNvSpPr>
          <p:nvPr/>
        </p:nvSpPr>
        <p:spPr bwMode="auto">
          <a:xfrm flipV="1">
            <a:off x="1692275" y="1925638"/>
            <a:ext cx="6264275" cy="369887"/>
          </a:xfrm>
          <a:prstGeom prst="rect">
            <a:avLst/>
          </a:prstGeom>
          <a:noFill/>
          <a:ln w="9525">
            <a:noFill/>
            <a:miter lim="800000"/>
            <a:headEnd/>
            <a:tailEnd/>
          </a:ln>
        </p:spPr>
        <p:txBody>
          <a:bodyPr>
            <a:spAutoFit/>
          </a:bodyPr>
          <a:lstStyle/>
          <a:p>
            <a:endParaRPr lang="el-GR"/>
          </a:p>
        </p:txBody>
      </p:sp>
      <p:sp>
        <p:nvSpPr>
          <p:cNvPr id="46087" name="7 - TextBox"/>
          <p:cNvSpPr txBox="1">
            <a:spLocks noChangeArrowheads="1"/>
          </p:cNvSpPr>
          <p:nvPr/>
        </p:nvSpPr>
        <p:spPr bwMode="auto">
          <a:xfrm>
            <a:off x="1476375" y="1989138"/>
            <a:ext cx="6480175" cy="368300"/>
          </a:xfrm>
          <a:prstGeom prst="rect">
            <a:avLst/>
          </a:prstGeom>
          <a:noFill/>
          <a:ln w="9525">
            <a:noFill/>
            <a:miter lim="800000"/>
            <a:headEnd/>
            <a:tailEnd/>
          </a:ln>
        </p:spPr>
        <p:txBody>
          <a:bodyPr>
            <a:spAutoFit/>
          </a:bodyPr>
          <a:lstStyle/>
          <a:p>
            <a:endParaRPr lang="el-GR"/>
          </a:p>
        </p:txBody>
      </p:sp>
      <p:sp>
        <p:nvSpPr>
          <p:cNvPr id="10" name="2 - Θέση περιεχομένου"/>
          <p:cNvSpPr txBox="1">
            <a:spLocks/>
          </p:cNvSpPr>
          <p:nvPr/>
        </p:nvSpPr>
        <p:spPr bwMode="auto">
          <a:xfrm>
            <a:off x="395536" y="1124744"/>
            <a:ext cx="8504238" cy="5184576"/>
          </a:xfrm>
          <a:prstGeom prst="rect">
            <a:avLst/>
          </a:prstGeom>
          <a:solidFill>
            <a:schemeClr val="bg1"/>
          </a:solidFill>
          <a:ln w="9525">
            <a:noFill/>
            <a:miter lim="800000"/>
            <a:headEnd/>
            <a:tailEnd/>
          </a:ln>
        </p:spPr>
        <p:txBody>
          <a:bodyPr/>
          <a:lstStyle/>
          <a:p>
            <a:pPr marL="273050" indent="-273050" eaLnBrk="0" hangingPunct="0">
              <a:spcBef>
                <a:spcPct val="20000"/>
              </a:spcBef>
              <a:buClr>
                <a:schemeClr val="accent1"/>
              </a:buClr>
              <a:buSzPct val="85000"/>
              <a:buFont typeface="Arial" pitchFamily="34" charset="0"/>
              <a:buChar char="•"/>
              <a:defRPr/>
            </a:pPr>
            <a:r>
              <a:rPr lang="el-GR" sz="2000" dirty="0" smtClean="0">
                <a:latin typeface="+mn-lt"/>
                <a:cs typeface="+mn-cs"/>
              </a:rPr>
              <a:t>βιογραφικά </a:t>
            </a:r>
            <a:r>
              <a:rPr lang="el-GR" sz="2000" dirty="0">
                <a:latin typeface="+mn-lt"/>
                <a:cs typeface="+mn-cs"/>
              </a:rPr>
              <a:t>στοιχεία του </a:t>
            </a:r>
            <a:r>
              <a:rPr lang="el-GR" sz="2000" dirty="0" smtClean="0">
                <a:latin typeface="+mn-lt"/>
                <a:cs typeface="+mn-cs"/>
              </a:rPr>
              <a:t>μαθητή</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a:latin typeface="+mn-lt"/>
                <a:cs typeface="+mn-cs"/>
              </a:rPr>
              <a:t>κατάλογο εκπαιδευτικών </a:t>
            </a:r>
            <a:r>
              <a:rPr lang="el-GR" sz="2000" dirty="0" smtClean="0">
                <a:latin typeface="+mn-lt"/>
                <a:cs typeface="+mn-cs"/>
              </a:rPr>
              <a:t>στόχων</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a:latin typeface="+mn-lt"/>
                <a:cs typeface="+mn-cs"/>
              </a:rPr>
              <a:t>τα αποτελέσματα μιας εξέτασης ή ενός </a:t>
            </a:r>
            <a:r>
              <a:rPr lang="el-GR" sz="2000" dirty="0" smtClean="0">
                <a:latin typeface="+mn-lt"/>
                <a:cs typeface="+mn-cs"/>
              </a:rPr>
              <a:t>τεστ</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a:latin typeface="+mn-lt"/>
                <a:cs typeface="+mn-cs"/>
              </a:rPr>
              <a:t>δείγματα εργασίας του μαθητή στο σχολείο ή/και στο </a:t>
            </a:r>
            <a:r>
              <a:rPr lang="el-GR" sz="2000" dirty="0" smtClean="0">
                <a:latin typeface="+mn-lt"/>
                <a:cs typeface="+mn-cs"/>
              </a:rPr>
              <a:t>σπίτι</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a:latin typeface="+mn-lt"/>
                <a:cs typeface="+mn-cs"/>
              </a:rPr>
              <a:t>ελέγχους </a:t>
            </a:r>
            <a:r>
              <a:rPr lang="el-GR" sz="2000" dirty="0" smtClean="0">
                <a:latin typeface="+mn-lt"/>
                <a:cs typeface="+mn-cs"/>
              </a:rPr>
              <a:t>προόδου</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a:latin typeface="+mn-lt"/>
                <a:cs typeface="+mn-cs"/>
              </a:rPr>
              <a:t>κριτήρια </a:t>
            </a:r>
            <a:r>
              <a:rPr lang="el-GR" sz="2000" dirty="0" smtClean="0">
                <a:latin typeface="+mn-lt"/>
                <a:cs typeface="+mn-cs"/>
              </a:rPr>
              <a:t>αξιολόγησης</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a:latin typeface="+mn-lt"/>
                <a:cs typeface="+mn-cs"/>
              </a:rPr>
              <a:t>φύλλα ποιοτικής αξιολόγησης του μαθητή από τον </a:t>
            </a:r>
            <a:r>
              <a:rPr lang="el-GR" sz="2000" dirty="0" smtClean="0">
                <a:latin typeface="+mn-lt"/>
                <a:cs typeface="+mn-cs"/>
              </a:rPr>
              <a:t>εκπαιδευτικό</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a:latin typeface="+mn-lt"/>
                <a:cs typeface="+mn-cs"/>
              </a:rPr>
              <a:t>φύλλα αυτοαξιολόγησης</a:t>
            </a:r>
            <a:r>
              <a:rPr lang="el-GR" sz="2000" dirty="0">
                <a:latin typeface="+mn-lt"/>
                <a:cs typeface="+mn-cs"/>
              </a:rPr>
              <a:t> του </a:t>
            </a:r>
            <a:r>
              <a:rPr lang="el-GR" sz="2000" dirty="0" smtClean="0">
                <a:latin typeface="+mn-lt"/>
                <a:cs typeface="+mn-cs"/>
              </a:rPr>
              <a:t>μαθητή</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a:latin typeface="+mn-lt"/>
                <a:cs typeface="+mn-cs"/>
              </a:rPr>
              <a:t>ομαδικές </a:t>
            </a:r>
            <a:r>
              <a:rPr lang="el-GR" sz="2000" dirty="0" smtClean="0">
                <a:latin typeface="+mn-lt"/>
                <a:cs typeface="+mn-cs"/>
              </a:rPr>
              <a:t>εργασίες</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a:latin typeface="+mn-lt"/>
                <a:cs typeface="+mn-cs"/>
              </a:rPr>
              <a:t>ημιτελείς </a:t>
            </a:r>
            <a:r>
              <a:rPr lang="el-GR" sz="2000" dirty="0" smtClean="0">
                <a:latin typeface="+mn-lt"/>
                <a:cs typeface="+mn-cs"/>
              </a:rPr>
              <a:t>εργασίες</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err="1">
                <a:latin typeface="+mn-lt"/>
                <a:cs typeface="+mn-cs"/>
              </a:rPr>
              <a:t>πολυμεσικό</a:t>
            </a:r>
            <a:r>
              <a:rPr lang="el-GR" sz="2000" dirty="0">
                <a:latin typeface="+mn-lt"/>
                <a:cs typeface="+mn-cs"/>
              </a:rPr>
              <a:t> </a:t>
            </a:r>
            <a:r>
              <a:rPr lang="el-GR" sz="2000" dirty="0" smtClean="0">
                <a:latin typeface="+mn-lt"/>
                <a:cs typeface="+mn-cs"/>
              </a:rPr>
              <a:t>υλικό</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a:latin typeface="+mn-lt"/>
                <a:cs typeface="+mn-cs"/>
              </a:rPr>
              <a:t>περιγραφικές παρατηρήσεις και σχόλια του </a:t>
            </a:r>
            <a:r>
              <a:rPr lang="el-GR" sz="2000" dirty="0" smtClean="0">
                <a:latin typeface="+mn-lt"/>
                <a:cs typeface="+mn-cs"/>
              </a:rPr>
              <a:t>εκπαιδευτικού</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a:latin typeface="+mn-lt"/>
                <a:cs typeface="+mn-cs"/>
              </a:rPr>
              <a:t>παρατηρήσεις ή/και προτάσεις του μαθητή για τη </a:t>
            </a:r>
            <a:r>
              <a:rPr lang="el-GR" sz="2000" dirty="0" smtClean="0">
                <a:latin typeface="+mn-lt"/>
                <a:cs typeface="+mn-cs"/>
              </a:rPr>
              <a:t>διδασκαλία</a:t>
            </a:r>
            <a:endParaRPr lang="el-GR" sz="2000" dirty="0">
              <a:latin typeface="+mn-lt"/>
              <a:cs typeface="+mn-cs"/>
            </a:endParaRPr>
          </a:p>
          <a:p>
            <a:pPr marL="273050" indent="-273050" eaLnBrk="0" hangingPunct="0">
              <a:spcBef>
                <a:spcPct val="20000"/>
              </a:spcBef>
              <a:buClr>
                <a:schemeClr val="accent1"/>
              </a:buClr>
              <a:buSzPct val="85000"/>
              <a:buFont typeface="Arial" pitchFamily="34" charset="0"/>
              <a:buChar char="•"/>
              <a:defRPr/>
            </a:pPr>
            <a:r>
              <a:rPr lang="el-GR" sz="2000" dirty="0">
                <a:latin typeface="+mn-lt"/>
                <a:cs typeface="+mn-cs"/>
              </a:rPr>
              <a:t>συνεντεύξεις, έπαινοι, βραβεία ή άλλες διακρίσεις </a:t>
            </a:r>
            <a:r>
              <a:rPr lang="el-GR" sz="2000" dirty="0" smtClean="0">
                <a:latin typeface="+mn-lt"/>
                <a:cs typeface="+mn-cs"/>
              </a:rPr>
              <a:t>κ.λπ.</a:t>
            </a:r>
            <a:endParaRPr lang="el-GR" sz="20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Τίτλος"/>
          <p:cNvSpPr>
            <a:spLocks noGrp="1"/>
          </p:cNvSpPr>
          <p:nvPr>
            <p:ph type="title"/>
          </p:nvPr>
        </p:nvSpPr>
        <p:spPr>
          <a:xfrm>
            <a:off x="0" y="333375"/>
            <a:ext cx="9144000" cy="758825"/>
          </a:xfrm>
        </p:spPr>
        <p:txBody>
          <a:bodyPr>
            <a:normAutofit fontScale="90000"/>
          </a:bodyPr>
          <a:lstStyle/>
          <a:p>
            <a:r>
              <a:rPr lang="el-GR" dirty="0" smtClean="0"/>
              <a:t>Ψηφιακός Φάκελος Εργασιών του Μαθητή </a:t>
            </a:r>
          </a:p>
        </p:txBody>
      </p:sp>
      <p:sp>
        <p:nvSpPr>
          <p:cNvPr id="53251" name="2 - Θέση περιεχομένου"/>
          <p:cNvSpPr>
            <a:spLocks noGrp="1"/>
          </p:cNvSpPr>
          <p:nvPr>
            <p:ph sz="quarter" idx="1"/>
          </p:nvPr>
        </p:nvSpPr>
        <p:spPr>
          <a:xfrm>
            <a:off x="49980" y="1268760"/>
            <a:ext cx="8914508" cy="4968552"/>
          </a:xfrm>
        </p:spPr>
        <p:txBody>
          <a:bodyPr>
            <a:normAutofit fontScale="92500" lnSpcReduction="10000"/>
          </a:bodyPr>
          <a:lstStyle/>
          <a:p>
            <a:r>
              <a:rPr lang="en-US" sz="2200" dirty="0" smtClean="0"/>
              <a:t>An </a:t>
            </a:r>
            <a:r>
              <a:rPr lang="en-US" sz="2200" dirty="0" err="1" smtClean="0"/>
              <a:t>ePortfolio</a:t>
            </a:r>
            <a:r>
              <a:rPr lang="en-US" sz="2200" dirty="0" smtClean="0"/>
              <a:t> (electronic portfolio) is </a:t>
            </a:r>
            <a:r>
              <a:rPr lang="en-US" sz="2200" b="1" dirty="0" smtClean="0"/>
              <a:t>an electronic collection </a:t>
            </a:r>
            <a:r>
              <a:rPr lang="en-US" sz="2200" dirty="0" smtClean="0"/>
              <a:t>of evidence that shows your </a:t>
            </a:r>
            <a:r>
              <a:rPr lang="en-US" sz="2200" b="1" dirty="0" smtClean="0"/>
              <a:t>learning journey over time</a:t>
            </a:r>
            <a:r>
              <a:rPr lang="en-US" sz="2200" dirty="0" smtClean="0"/>
              <a:t>. Portfolios can relate to specific academic fields or your lifelong learning. Evidence may include writing </a:t>
            </a:r>
            <a:r>
              <a:rPr lang="en-US" sz="2200" b="1" dirty="0" smtClean="0"/>
              <a:t>samples, photos, videos, research projects, observations by mentors and peers, and/or reflective thinking</a:t>
            </a:r>
            <a:r>
              <a:rPr lang="en-US" sz="2200" dirty="0" smtClean="0"/>
              <a:t>. The key aspect of an </a:t>
            </a:r>
            <a:r>
              <a:rPr lang="en-US" sz="2200" dirty="0" err="1" smtClean="0"/>
              <a:t>eportfolio</a:t>
            </a:r>
            <a:r>
              <a:rPr lang="en-US" sz="2200" dirty="0" smtClean="0"/>
              <a:t> is your reflection on the evidence, such as why it was chosen and what you learned from the process of developing your </a:t>
            </a:r>
            <a:r>
              <a:rPr lang="en-US" sz="2200" dirty="0" err="1" smtClean="0"/>
              <a:t>eportfolio</a:t>
            </a:r>
            <a:r>
              <a:rPr lang="en-US" sz="2200" dirty="0" smtClean="0"/>
              <a:t>. (Adapted from </a:t>
            </a:r>
            <a:r>
              <a:rPr lang="en-US" sz="2200" dirty="0" err="1" smtClean="0"/>
              <a:t>Philippa</a:t>
            </a:r>
            <a:r>
              <a:rPr lang="en-US" sz="2200" dirty="0" smtClean="0"/>
              <a:t> Butler’s “Review of the Literature on Portfolios and </a:t>
            </a:r>
            <a:r>
              <a:rPr lang="en-US" sz="2200" dirty="0" err="1" smtClean="0"/>
              <a:t>Eportfolios</a:t>
            </a:r>
            <a:r>
              <a:rPr lang="en-US" sz="2200" dirty="0" smtClean="0"/>
              <a:t>” (2006), page 2.)</a:t>
            </a:r>
          </a:p>
          <a:p>
            <a:r>
              <a:rPr lang="en-US" sz="2200" dirty="0" smtClean="0"/>
              <a:t>An </a:t>
            </a:r>
            <a:r>
              <a:rPr lang="en-US" sz="2200" dirty="0" err="1" smtClean="0"/>
              <a:t>ePortfolio</a:t>
            </a:r>
            <a:r>
              <a:rPr lang="en-US" sz="2200" dirty="0" smtClean="0"/>
              <a:t> is not a specific software package, but more a combination of </a:t>
            </a:r>
            <a:r>
              <a:rPr lang="en-US" sz="2200" b="1" dirty="0" smtClean="0"/>
              <a:t>process</a:t>
            </a:r>
            <a:r>
              <a:rPr lang="en-US" sz="2200" dirty="0" smtClean="0"/>
              <a:t> (a series of activities) and </a:t>
            </a:r>
            <a:r>
              <a:rPr lang="en-US" sz="2200" b="1" dirty="0" smtClean="0"/>
              <a:t>product</a:t>
            </a:r>
            <a:r>
              <a:rPr lang="en-US" sz="2200" dirty="0" smtClean="0"/>
              <a:t> (the end result of the </a:t>
            </a:r>
            <a:r>
              <a:rPr lang="en-US" sz="2200" dirty="0" err="1" smtClean="0"/>
              <a:t>ePortfolio</a:t>
            </a:r>
            <a:r>
              <a:rPr lang="en-US" sz="2200" dirty="0" smtClean="0"/>
              <a:t> process</a:t>
            </a:r>
            <a:r>
              <a:rPr lang="en-US" sz="2200" dirty="0" smtClean="0"/>
              <a:t>)</a:t>
            </a:r>
            <a:endParaRPr lang="el-GR" sz="2200" dirty="0" smtClean="0"/>
          </a:p>
          <a:p>
            <a:r>
              <a:rPr lang="en-US" sz="2200" dirty="0" smtClean="0"/>
              <a:t>The e-portfolio is the central </a:t>
            </a:r>
            <a:r>
              <a:rPr lang="en-US" sz="2200" dirty="0" smtClean="0"/>
              <a:t>and </a:t>
            </a:r>
            <a:r>
              <a:rPr lang="en-US" sz="2200" dirty="0" smtClean="0"/>
              <a:t>common point for the student experience. It is a reflection of the student as a person undergoing continuous personal d</a:t>
            </a:r>
            <a:r>
              <a:rPr lang="en-US" sz="2200" dirty="0" smtClean="0"/>
              <a:t>evelopment</a:t>
            </a:r>
            <a:r>
              <a:rPr lang="en-US" sz="2200" dirty="0" smtClean="0"/>
              <a:t>, </a:t>
            </a:r>
            <a:r>
              <a:rPr lang="en-US" sz="2200" dirty="0" smtClean="0"/>
              <a:t>not </a:t>
            </a:r>
            <a:r>
              <a:rPr lang="en-US" sz="2200" dirty="0" smtClean="0"/>
              <a:t>just a store of evidence</a:t>
            </a:r>
            <a:r>
              <a:rPr lang="en-US" sz="2200" dirty="0" smtClean="0"/>
              <a:t>.” </a:t>
            </a:r>
            <a:r>
              <a:rPr lang="en-US" sz="2200" dirty="0" smtClean="0"/>
              <a:t>(Geoff </a:t>
            </a:r>
            <a:r>
              <a:rPr lang="en-US" sz="2200" dirty="0" err="1" smtClean="0"/>
              <a:t>Rebbeck</a:t>
            </a:r>
            <a:r>
              <a:rPr lang="en-US" sz="2200" dirty="0" smtClean="0"/>
              <a:t>, e-Learning Coordinator, </a:t>
            </a:r>
            <a:r>
              <a:rPr lang="en-US" sz="2200" dirty="0" err="1" smtClean="0"/>
              <a:t>Thanet</a:t>
            </a:r>
            <a:r>
              <a:rPr lang="en-US" sz="2200" dirty="0" smtClean="0"/>
              <a:t> College, quoted in JISC, 2008</a:t>
            </a:r>
            <a:r>
              <a:rPr lang="en-US" sz="2200" dirty="0" smtClean="0"/>
              <a:t>)</a:t>
            </a:r>
            <a:endParaRPr lang="el-GR" sz="2200" dirty="0" smtClean="0"/>
          </a:p>
          <a:p>
            <a:pPr algn="r">
              <a:buNone/>
            </a:pPr>
            <a:r>
              <a:rPr lang="en-US" sz="2000" dirty="0" smtClean="0"/>
              <a:t>Helen C. Barrett</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Τίτλος"/>
          <p:cNvSpPr>
            <a:spLocks noGrp="1"/>
          </p:cNvSpPr>
          <p:nvPr>
            <p:ph type="title"/>
          </p:nvPr>
        </p:nvSpPr>
        <p:spPr>
          <a:xfrm>
            <a:off x="301625" y="438150"/>
            <a:ext cx="8534400" cy="758825"/>
          </a:xfrm>
        </p:spPr>
        <p:txBody>
          <a:bodyPr>
            <a:normAutofit fontScale="90000"/>
          </a:bodyPr>
          <a:lstStyle/>
          <a:p>
            <a:r>
              <a:rPr lang="el-GR" smtClean="0"/>
              <a:t>Ψηφιακός Φάκελος Εργασιών του Μαθητή (ΙΙ)</a:t>
            </a:r>
          </a:p>
        </p:txBody>
      </p:sp>
      <p:pic>
        <p:nvPicPr>
          <p:cNvPr id="54277" name="Picture 2"/>
          <p:cNvPicPr>
            <a:picLocks noGrp="1" noChangeAspect="1" noChangeArrowheads="1"/>
          </p:cNvPicPr>
          <p:nvPr>
            <p:ph sz="quarter" idx="1"/>
          </p:nvPr>
        </p:nvPicPr>
        <p:blipFill>
          <a:blip r:embed="rId2" cstate="print"/>
          <a:srcRect/>
          <a:stretch>
            <a:fillRect/>
          </a:stretch>
        </p:blipFill>
        <p:spPr>
          <a:xfrm>
            <a:off x="0" y="-23813"/>
            <a:ext cx="8820150" cy="688181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a:xfrm>
            <a:off x="200471" y="44624"/>
            <a:ext cx="8836025" cy="758825"/>
          </a:xfrm>
        </p:spPr>
        <p:txBody>
          <a:bodyPr>
            <a:normAutofit fontScale="90000"/>
          </a:bodyPr>
          <a:lstStyle/>
          <a:p>
            <a:r>
              <a:rPr lang="el-GR" dirty="0" smtClean="0"/>
              <a:t>Εργαλεία ανάπτυξης Ψηφιακού Φακέλου</a:t>
            </a:r>
          </a:p>
        </p:txBody>
      </p:sp>
      <p:sp>
        <p:nvSpPr>
          <p:cNvPr id="61443" name="2 - Θέση περιεχομένου"/>
          <p:cNvSpPr>
            <a:spLocks noGrp="1"/>
          </p:cNvSpPr>
          <p:nvPr>
            <p:ph sz="quarter" idx="1"/>
          </p:nvPr>
        </p:nvSpPr>
        <p:spPr>
          <a:xfrm>
            <a:off x="173038" y="836712"/>
            <a:ext cx="8970962" cy="4787478"/>
          </a:xfrm>
        </p:spPr>
        <p:txBody>
          <a:bodyPr>
            <a:noAutofit/>
          </a:bodyPr>
          <a:lstStyle/>
          <a:p>
            <a:pPr marL="274320" indent="-274320" fontAlgn="auto">
              <a:spcAft>
                <a:spcPts val="0"/>
              </a:spcAft>
              <a:buFont typeface="Wingdings 3"/>
              <a:buChar char=""/>
              <a:defRPr/>
            </a:pPr>
            <a:r>
              <a:rPr lang="el-GR" sz="1900" i="1" dirty="0" smtClean="0"/>
              <a:t>εμπορικά </a:t>
            </a:r>
            <a:r>
              <a:rPr lang="el-GR" sz="1900" i="1" dirty="0" err="1" smtClean="0"/>
              <a:t>ePortfolio</a:t>
            </a:r>
            <a:r>
              <a:rPr lang="el-GR" sz="1900" i="1" dirty="0" smtClean="0"/>
              <a:t> προϊόντα λογισμικού</a:t>
            </a:r>
            <a:r>
              <a:rPr lang="el-GR" sz="1900" dirty="0" smtClean="0"/>
              <a:t>, όπως τα </a:t>
            </a:r>
            <a:r>
              <a:rPr lang="el-GR" sz="1900" dirty="0" err="1" smtClean="0"/>
              <a:t>Angel</a:t>
            </a:r>
            <a:r>
              <a:rPr lang="el-GR" sz="1900" dirty="0" smtClean="0"/>
              <a:t> </a:t>
            </a:r>
            <a:r>
              <a:rPr lang="el-GR" sz="1900" dirty="0" err="1" smtClean="0"/>
              <a:t>EPortfolio</a:t>
            </a:r>
            <a:r>
              <a:rPr lang="el-GR" sz="1900" dirty="0" smtClean="0"/>
              <a:t>, </a:t>
            </a:r>
            <a:r>
              <a:rPr lang="el-GR" sz="1900" dirty="0" err="1" smtClean="0"/>
              <a:t>Fronter</a:t>
            </a:r>
            <a:r>
              <a:rPr lang="el-GR" sz="1900" dirty="0" smtClean="0"/>
              <a:t>, </a:t>
            </a:r>
            <a:r>
              <a:rPr lang="el-GR" sz="1900" dirty="0" err="1" smtClean="0"/>
              <a:t>PebblePAd</a:t>
            </a:r>
            <a:r>
              <a:rPr lang="el-GR" sz="1900" dirty="0" smtClean="0"/>
              <a:t>, EPET, </a:t>
            </a:r>
            <a:r>
              <a:rPr lang="el-GR" sz="1900" dirty="0" err="1" smtClean="0"/>
              <a:t>iWebfolio</a:t>
            </a:r>
            <a:r>
              <a:rPr lang="el-GR" sz="1900" dirty="0" smtClean="0"/>
              <a:t>, RAPID, </a:t>
            </a:r>
            <a:r>
              <a:rPr lang="el-GR" sz="1900" dirty="0" err="1" smtClean="0"/>
              <a:t>eXact</a:t>
            </a:r>
            <a:r>
              <a:rPr lang="el-GR" sz="1900" dirty="0" smtClean="0"/>
              <a:t> </a:t>
            </a:r>
            <a:r>
              <a:rPr lang="el-GR" sz="1900" dirty="0" err="1" smtClean="0"/>
              <a:t>Portfolio</a:t>
            </a:r>
            <a:r>
              <a:rPr lang="el-GR" sz="1900" dirty="0" smtClean="0"/>
              <a:t>, </a:t>
            </a:r>
            <a:r>
              <a:rPr lang="el-GR" sz="1900" dirty="0" err="1" smtClean="0"/>
              <a:t>LiveText</a:t>
            </a:r>
            <a:r>
              <a:rPr lang="el-GR" sz="1900" dirty="0" smtClean="0"/>
              <a:t>, </a:t>
            </a:r>
            <a:r>
              <a:rPr lang="el-GR" sz="1900" dirty="0" err="1" smtClean="0"/>
              <a:t>TaskStream</a:t>
            </a:r>
            <a:endParaRPr lang="el-GR" sz="1900" dirty="0" smtClean="0"/>
          </a:p>
          <a:p>
            <a:pPr marL="274320" indent="-274320" fontAlgn="auto">
              <a:spcAft>
                <a:spcPts val="0"/>
              </a:spcAft>
              <a:buFont typeface="Wingdings 3"/>
              <a:buChar char=""/>
              <a:defRPr/>
            </a:pPr>
            <a:r>
              <a:rPr lang="el-GR" sz="1900" i="1" dirty="0" smtClean="0"/>
              <a:t>προϊόντα λογισμικού ανοικτού κώδικα</a:t>
            </a:r>
            <a:r>
              <a:rPr lang="el-GR" sz="1900" dirty="0" smtClean="0"/>
              <a:t>, που αναπτύχθηκαν και χρησιμοποιούνται ως ανεξάρτητα εργαλεία για </a:t>
            </a:r>
            <a:r>
              <a:rPr lang="el-GR" sz="1900" dirty="0" err="1" smtClean="0"/>
              <a:t>ePortfolio</a:t>
            </a:r>
            <a:r>
              <a:rPr lang="el-GR" sz="1900" dirty="0" smtClean="0"/>
              <a:t> εφαρμογές, όπως το </a:t>
            </a:r>
            <a:r>
              <a:rPr lang="el-GR" sz="1900" dirty="0" err="1" smtClean="0"/>
              <a:t>Elgg</a:t>
            </a:r>
            <a:r>
              <a:rPr lang="el-GR" sz="1900" dirty="0" smtClean="0"/>
              <a:t> </a:t>
            </a:r>
            <a:r>
              <a:rPr lang="el-GR" sz="1900" dirty="0" err="1" smtClean="0"/>
              <a:t>Learning</a:t>
            </a:r>
            <a:r>
              <a:rPr lang="el-GR" sz="1900" dirty="0" smtClean="0"/>
              <a:t> </a:t>
            </a:r>
            <a:r>
              <a:rPr lang="el-GR" sz="1900" dirty="0" err="1" smtClean="0"/>
              <a:t>Landscapes</a:t>
            </a:r>
            <a:r>
              <a:rPr lang="el-GR" sz="1900" dirty="0" smtClean="0"/>
              <a:t>, το </a:t>
            </a:r>
            <a:r>
              <a:rPr lang="el-GR" sz="1900" dirty="0" err="1" smtClean="0"/>
              <a:t>Mahara</a:t>
            </a:r>
            <a:r>
              <a:rPr lang="el-GR" sz="1900" dirty="0" smtClean="0"/>
              <a:t> και το OSP – </a:t>
            </a:r>
            <a:r>
              <a:rPr lang="el-GR" sz="1900" dirty="0" err="1" smtClean="0"/>
              <a:t>Open</a:t>
            </a:r>
            <a:r>
              <a:rPr lang="el-GR" sz="1900" dirty="0" smtClean="0"/>
              <a:t> </a:t>
            </a:r>
            <a:r>
              <a:rPr lang="el-GR" sz="1900" dirty="0" err="1" smtClean="0"/>
              <a:t>Source</a:t>
            </a:r>
            <a:r>
              <a:rPr lang="el-GR" sz="1900" dirty="0" smtClean="0"/>
              <a:t> </a:t>
            </a:r>
            <a:r>
              <a:rPr lang="el-GR" sz="1900" dirty="0" err="1" smtClean="0"/>
              <a:t>Portfolio</a:t>
            </a:r>
            <a:endParaRPr lang="el-GR" sz="1900" dirty="0" smtClean="0"/>
          </a:p>
          <a:p>
            <a:pPr marL="274320" indent="-274320" fontAlgn="auto">
              <a:spcAft>
                <a:spcPts val="0"/>
              </a:spcAft>
              <a:buFont typeface="Wingdings 3"/>
              <a:buChar char=""/>
              <a:defRPr/>
            </a:pPr>
            <a:r>
              <a:rPr lang="el-GR" sz="1900" i="1" dirty="0" smtClean="0"/>
              <a:t>συστήματα διαχείρισης μάθησης με πρόσθετες λειτουργίες για </a:t>
            </a:r>
            <a:r>
              <a:rPr lang="el-GR" sz="1900" i="1" dirty="0" err="1" smtClean="0"/>
              <a:t>ePortfolio</a:t>
            </a:r>
            <a:r>
              <a:rPr lang="el-GR" sz="1900" dirty="0" smtClean="0"/>
              <a:t>, όπως το σύστημα διαχείρισης μάθησης </a:t>
            </a:r>
            <a:r>
              <a:rPr lang="el-GR" sz="1900" dirty="0" err="1" smtClean="0"/>
              <a:t>Moodle</a:t>
            </a:r>
            <a:r>
              <a:rPr lang="el-GR" sz="1900" dirty="0" smtClean="0"/>
              <a:t> </a:t>
            </a:r>
            <a:r>
              <a:rPr lang="en-US" sz="1900" dirty="0" smtClean="0"/>
              <a:t>(</a:t>
            </a:r>
            <a:r>
              <a:rPr lang="el-GR" sz="1900" dirty="0" smtClean="0"/>
              <a:t>πρόσθετα</a:t>
            </a:r>
            <a:r>
              <a:rPr lang="el-GR" sz="1900" dirty="0" smtClean="0"/>
              <a:t>, το </a:t>
            </a:r>
            <a:r>
              <a:rPr lang="el-GR" sz="1900" dirty="0" err="1" smtClean="0"/>
              <a:t>Moofolio</a:t>
            </a:r>
            <a:r>
              <a:rPr lang="el-GR" sz="1900" dirty="0" smtClean="0"/>
              <a:t> και το </a:t>
            </a:r>
            <a:r>
              <a:rPr lang="el-GR" sz="1900" dirty="0" err="1" smtClean="0"/>
              <a:t>Exabis</a:t>
            </a:r>
            <a:r>
              <a:rPr lang="el-GR" sz="1900" dirty="0" smtClean="0"/>
              <a:t>, και το </a:t>
            </a:r>
            <a:r>
              <a:rPr lang="el-GR" sz="1900" dirty="0" err="1" smtClean="0"/>
              <a:t>Blackboard</a:t>
            </a:r>
            <a:r>
              <a:rPr lang="el-GR" sz="1900" dirty="0" smtClean="0"/>
              <a:t> </a:t>
            </a:r>
            <a:r>
              <a:rPr lang="el-GR" sz="1900" dirty="0" err="1" smtClean="0"/>
              <a:t>Portfolio</a:t>
            </a:r>
            <a:r>
              <a:rPr lang="el-GR" sz="1900" dirty="0" smtClean="0"/>
              <a:t> </a:t>
            </a:r>
            <a:r>
              <a:rPr lang="el-GR" sz="1900" dirty="0" err="1" smtClean="0"/>
              <a:t>for</a:t>
            </a:r>
            <a:r>
              <a:rPr lang="el-GR" sz="1900" dirty="0" smtClean="0"/>
              <a:t> Vista </a:t>
            </a:r>
            <a:r>
              <a:rPr lang="el-GR" sz="1900" dirty="0" err="1" smtClean="0"/>
              <a:t>and</a:t>
            </a:r>
            <a:r>
              <a:rPr lang="el-GR" sz="1900" dirty="0" smtClean="0"/>
              <a:t> </a:t>
            </a:r>
            <a:r>
              <a:rPr lang="el-GR" sz="1900" dirty="0" err="1" smtClean="0"/>
              <a:t>Campus</a:t>
            </a:r>
            <a:r>
              <a:rPr lang="el-GR" sz="1900" dirty="0" smtClean="0"/>
              <a:t> </a:t>
            </a:r>
            <a:r>
              <a:rPr lang="el-GR" sz="1900" dirty="0" err="1" smtClean="0"/>
              <a:t>Edition</a:t>
            </a:r>
            <a:r>
              <a:rPr lang="en-US" sz="1900" dirty="0" smtClean="0"/>
              <a:t>)</a:t>
            </a:r>
            <a:r>
              <a:rPr lang="el-GR" sz="1900" dirty="0" smtClean="0"/>
              <a:t> </a:t>
            </a:r>
            <a:endParaRPr lang="el-GR" sz="1900" dirty="0" smtClean="0"/>
          </a:p>
          <a:p>
            <a:pPr marL="274320" indent="-274320" fontAlgn="auto">
              <a:spcAft>
                <a:spcPts val="0"/>
              </a:spcAft>
              <a:buFont typeface="Wingdings 3"/>
              <a:buChar char=""/>
              <a:defRPr/>
            </a:pPr>
            <a:r>
              <a:rPr lang="el-GR" sz="1900" i="1" dirty="0" smtClean="0"/>
              <a:t>συστήματα διαχείρισης περιεχομένου με </a:t>
            </a:r>
            <a:r>
              <a:rPr lang="el-GR" sz="1900" i="1" dirty="0" err="1" smtClean="0"/>
              <a:t>ePortfolio</a:t>
            </a:r>
            <a:r>
              <a:rPr lang="el-GR" sz="1900" i="1" dirty="0" smtClean="0"/>
              <a:t> λειτουργίες</a:t>
            </a:r>
            <a:r>
              <a:rPr lang="el-GR" sz="1900" dirty="0" smtClean="0"/>
              <a:t>, όπως το </a:t>
            </a:r>
            <a:r>
              <a:rPr lang="el-GR" sz="1900" dirty="0" err="1" smtClean="0"/>
              <a:t>Factline</a:t>
            </a:r>
            <a:r>
              <a:rPr lang="el-GR" sz="1900" dirty="0" smtClean="0"/>
              <a:t> </a:t>
            </a:r>
            <a:r>
              <a:rPr lang="el-GR" sz="1900" dirty="0" err="1" smtClean="0"/>
              <a:t>Community</a:t>
            </a:r>
            <a:r>
              <a:rPr lang="el-GR" sz="1900" dirty="0" smtClean="0"/>
              <a:t> </a:t>
            </a:r>
            <a:r>
              <a:rPr lang="el-GR" sz="1900" dirty="0" smtClean="0"/>
              <a:t>Server</a:t>
            </a:r>
            <a:endParaRPr lang="el-GR" sz="1900" dirty="0" smtClean="0"/>
          </a:p>
          <a:p>
            <a:pPr marL="274320" indent="-274320" fontAlgn="auto">
              <a:spcAft>
                <a:spcPts val="0"/>
              </a:spcAft>
              <a:buFont typeface="Wingdings 3"/>
              <a:buChar char=""/>
              <a:defRPr/>
            </a:pPr>
            <a:r>
              <a:rPr lang="el-GR" sz="1900" i="1" dirty="0" smtClean="0"/>
              <a:t>ενσωματωμένα συστήματα και πακέτα λογισμικού</a:t>
            </a:r>
            <a:r>
              <a:rPr lang="el-GR" sz="1900" dirty="0" smtClean="0"/>
              <a:t>, όπως τα </a:t>
            </a:r>
            <a:r>
              <a:rPr lang="el-GR" sz="1900" dirty="0" err="1" smtClean="0"/>
              <a:t>Scioware</a:t>
            </a:r>
            <a:r>
              <a:rPr lang="el-GR" sz="1900" dirty="0" smtClean="0"/>
              <a:t>-</a:t>
            </a:r>
            <a:r>
              <a:rPr lang="el-GR" sz="1900" dirty="0" err="1" smtClean="0"/>
              <a:t>Concorde</a:t>
            </a:r>
            <a:r>
              <a:rPr lang="el-GR" sz="1900" dirty="0" smtClean="0"/>
              <a:t> (ενσωμάτωση λειτουργιών </a:t>
            </a:r>
            <a:r>
              <a:rPr lang="el-GR" sz="1900" dirty="0" err="1" smtClean="0"/>
              <a:t>Portfolio</a:t>
            </a:r>
            <a:r>
              <a:rPr lang="el-GR" sz="1900" dirty="0" smtClean="0"/>
              <a:t> με υπάρχουσες λειτουργίες διαχείρισης μάθησης), </a:t>
            </a:r>
            <a:r>
              <a:rPr lang="el-GR" sz="1900" dirty="0" err="1" smtClean="0"/>
              <a:t>Winvision</a:t>
            </a:r>
            <a:r>
              <a:rPr lang="el-GR" sz="1900" dirty="0" smtClean="0"/>
              <a:t> - </a:t>
            </a:r>
            <a:r>
              <a:rPr lang="el-GR" sz="1900" dirty="0" err="1" smtClean="0"/>
              <a:t>Ms</a:t>
            </a:r>
            <a:r>
              <a:rPr lang="el-GR" sz="1900" dirty="0" smtClean="0"/>
              <a:t>-</a:t>
            </a:r>
            <a:r>
              <a:rPr lang="el-GR" sz="1900" dirty="0" err="1" smtClean="0"/>
              <a:t>Sharepoint</a:t>
            </a:r>
            <a:r>
              <a:rPr lang="el-GR" sz="1900" dirty="0" smtClean="0"/>
              <a:t> Server </a:t>
            </a:r>
            <a:r>
              <a:rPr lang="el-GR" sz="1900" dirty="0" err="1" smtClean="0"/>
              <a:t>Portal</a:t>
            </a:r>
            <a:endParaRPr lang="el-GR" sz="1900" dirty="0" smtClean="0"/>
          </a:p>
          <a:p>
            <a:pPr marL="274320" indent="-274320" fontAlgn="auto">
              <a:spcAft>
                <a:spcPts val="0"/>
              </a:spcAft>
              <a:buFont typeface="Wingdings 3"/>
              <a:buChar char=""/>
              <a:defRPr/>
            </a:pPr>
            <a:r>
              <a:rPr lang="en-US" sz="1900" i="1" dirty="0" smtClean="0"/>
              <a:t>W</a:t>
            </a:r>
            <a:r>
              <a:rPr lang="el-GR" sz="1900" i="1" dirty="0" err="1" smtClean="0"/>
              <a:t>eb</a:t>
            </a:r>
            <a:r>
              <a:rPr lang="el-GR" sz="1900" i="1" dirty="0" smtClean="0"/>
              <a:t> 2.0 και εργαλεία κοινωνικής δικτύωσης</a:t>
            </a:r>
            <a:r>
              <a:rPr lang="el-GR" sz="1900" dirty="0" smtClean="0"/>
              <a:t>, όπως τα </a:t>
            </a:r>
            <a:r>
              <a:rPr lang="el-GR" sz="1900" dirty="0" err="1" smtClean="0"/>
              <a:t>wikis</a:t>
            </a:r>
            <a:r>
              <a:rPr lang="el-GR" sz="1900" dirty="0" smtClean="0"/>
              <a:t>, τα </a:t>
            </a:r>
            <a:r>
              <a:rPr lang="el-GR" sz="1900" dirty="0" err="1" smtClean="0"/>
              <a:t>ιστολόγια</a:t>
            </a:r>
            <a:r>
              <a:rPr lang="el-GR" sz="1900" dirty="0" smtClean="0"/>
              <a:t> (</a:t>
            </a:r>
            <a:r>
              <a:rPr lang="el-GR" sz="1900" dirty="0" err="1" smtClean="0"/>
              <a:t>blogs</a:t>
            </a:r>
            <a:r>
              <a:rPr lang="el-GR" sz="1900" dirty="0" smtClean="0"/>
              <a:t>) </a:t>
            </a:r>
            <a:endParaRPr lang="el-GR" sz="1900" dirty="0" smtClean="0"/>
          </a:p>
          <a:p>
            <a:pPr marL="274320" indent="-274320">
              <a:buFont typeface="Wingdings 3"/>
              <a:buChar char=""/>
              <a:defRPr/>
            </a:pPr>
            <a:r>
              <a:rPr lang="el-GR" sz="1900" dirty="0" smtClean="0"/>
              <a:t>ΠΣΔ </a:t>
            </a:r>
            <a:r>
              <a:rPr lang="en-US" sz="1900" dirty="0" smtClean="0"/>
              <a:t>e-Portfolios</a:t>
            </a:r>
            <a:r>
              <a:rPr lang="el-GR" sz="1900" dirty="0" smtClean="0"/>
              <a:t> </a:t>
            </a:r>
            <a:r>
              <a:rPr lang="en-US" sz="1900" dirty="0" smtClean="0"/>
              <a:t>http</a:t>
            </a:r>
            <a:r>
              <a:rPr lang="en-US" sz="1900" dirty="0" smtClean="0"/>
              <a:t>://e-portfolio.sch.gr/</a:t>
            </a:r>
            <a:endParaRPr lang="el-GR" sz="19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16632"/>
            <a:ext cx="8229600" cy="1143000"/>
          </a:xfrm>
          <a:prstGeom prst="rect">
            <a:avLst/>
          </a:prstGeom>
        </p:spPr>
        <p:txBody>
          <a:bodyPr vert="horz" wrap="square" lIns="0" tIns="0" rIns="0" bIns="0" rtlCol="0">
            <a:spAutoFit/>
          </a:bodyPr>
          <a:lstStyle/>
          <a:p>
            <a:pPr marL="12700">
              <a:lnSpc>
                <a:spcPct val="100000"/>
              </a:lnSpc>
            </a:pPr>
            <a:r>
              <a:rPr spc="-5" dirty="0"/>
              <a:t>Μ</a:t>
            </a:r>
            <a:r>
              <a:rPr dirty="0"/>
              <a:t>α</a:t>
            </a:r>
            <a:r>
              <a:rPr spc="5" dirty="0"/>
              <a:t>θ</a:t>
            </a:r>
            <a:r>
              <a:rPr spc="-5" dirty="0"/>
              <a:t>ησι</a:t>
            </a:r>
            <a:r>
              <a:rPr dirty="0"/>
              <a:t>α</a:t>
            </a:r>
            <a:r>
              <a:rPr spc="-90" dirty="0"/>
              <a:t>κ</a:t>
            </a:r>
            <a:r>
              <a:rPr dirty="0"/>
              <a:t>ό</a:t>
            </a:r>
            <a:r>
              <a:rPr spc="-25" dirty="0"/>
              <a:t> </a:t>
            </a:r>
            <a:r>
              <a:rPr dirty="0"/>
              <a:t>Α</a:t>
            </a:r>
            <a:r>
              <a:rPr spc="25" dirty="0"/>
              <a:t>ν</a:t>
            </a:r>
            <a:r>
              <a:rPr dirty="0"/>
              <a:t>τ</a:t>
            </a:r>
            <a:r>
              <a:rPr spc="-5" dirty="0"/>
              <a:t>ι</a:t>
            </a:r>
            <a:r>
              <a:rPr spc="-40" dirty="0"/>
              <a:t>κ</a:t>
            </a:r>
            <a:r>
              <a:rPr spc="-5" dirty="0"/>
              <a:t>είμε</a:t>
            </a:r>
            <a:r>
              <a:rPr dirty="0"/>
              <a:t>ν</a:t>
            </a:r>
            <a:r>
              <a:rPr spc="-5" dirty="0"/>
              <a:t>ο</a:t>
            </a:r>
            <a:r>
              <a:rPr dirty="0">
                <a:latin typeface="Calibri"/>
                <a:cs typeface="Calibri"/>
              </a:rPr>
              <a:t>:</a:t>
            </a:r>
            <a:r>
              <a:rPr spc="-15" dirty="0">
                <a:latin typeface="Calibri"/>
                <a:cs typeface="Calibri"/>
              </a:rPr>
              <a:t> </a:t>
            </a:r>
            <a:r>
              <a:rPr spc="5" dirty="0"/>
              <a:t>Ορ</a:t>
            </a:r>
            <a:r>
              <a:rPr spc="-5" dirty="0"/>
              <a:t>ισ</a:t>
            </a:r>
            <a:r>
              <a:rPr spc="-30" dirty="0"/>
              <a:t>μ</a:t>
            </a:r>
            <a:r>
              <a:rPr dirty="0"/>
              <a:t>ός</a:t>
            </a:r>
          </a:p>
        </p:txBody>
      </p:sp>
      <p:sp>
        <p:nvSpPr>
          <p:cNvPr id="3" name="object 3"/>
          <p:cNvSpPr txBox="1"/>
          <p:nvPr/>
        </p:nvSpPr>
        <p:spPr>
          <a:xfrm>
            <a:off x="410785" y="1262595"/>
            <a:ext cx="8481695" cy="4992370"/>
          </a:xfrm>
          <a:prstGeom prst="rect">
            <a:avLst/>
          </a:prstGeom>
        </p:spPr>
        <p:txBody>
          <a:bodyPr vert="horz" wrap="square" lIns="0" tIns="0" rIns="0" bIns="0" rtlCol="0">
            <a:spAutoFit/>
          </a:bodyPr>
          <a:lstStyle/>
          <a:p>
            <a:pPr marL="12700" marR="8255" indent="0" algn="ctr">
              <a:lnSpc>
                <a:spcPts val="3130"/>
              </a:lnSpc>
            </a:pPr>
            <a:r>
              <a:rPr sz="2900" dirty="0">
                <a:latin typeface="Calibri"/>
                <a:cs typeface="Calibri"/>
              </a:rPr>
              <a:t>…</a:t>
            </a:r>
            <a:r>
              <a:rPr sz="2900" spc="-20" dirty="0">
                <a:latin typeface="Calibri"/>
                <a:cs typeface="Calibri"/>
              </a:rPr>
              <a:t> </a:t>
            </a:r>
            <a:r>
              <a:rPr sz="2900" dirty="0">
                <a:latin typeface="Calibri"/>
                <a:cs typeface="Calibri"/>
              </a:rPr>
              <a:t>μ</a:t>
            </a:r>
            <a:r>
              <a:rPr sz="2900" spc="-5" dirty="0">
                <a:latin typeface="Calibri"/>
                <a:cs typeface="Calibri"/>
              </a:rPr>
              <a:t>ί</a:t>
            </a:r>
            <a:r>
              <a:rPr sz="2900" dirty="0">
                <a:latin typeface="Calibri"/>
                <a:cs typeface="Calibri"/>
              </a:rPr>
              <a:t>α </a:t>
            </a:r>
            <a:r>
              <a:rPr sz="2900" spc="5" dirty="0">
                <a:latin typeface="Calibri"/>
                <a:cs typeface="Calibri"/>
              </a:rPr>
              <a:t>ο</a:t>
            </a:r>
            <a:r>
              <a:rPr sz="2900" spc="15" dirty="0">
                <a:latin typeface="Calibri"/>
                <a:cs typeface="Calibri"/>
              </a:rPr>
              <a:t>ν</a:t>
            </a:r>
            <a:r>
              <a:rPr sz="2900" spc="-20" dirty="0">
                <a:latin typeface="Calibri"/>
                <a:cs typeface="Calibri"/>
              </a:rPr>
              <a:t>τ</a:t>
            </a:r>
            <a:r>
              <a:rPr sz="2900" spc="5" dirty="0">
                <a:latin typeface="Calibri"/>
                <a:cs typeface="Calibri"/>
              </a:rPr>
              <a:t>ό</a:t>
            </a:r>
            <a:r>
              <a:rPr sz="2900" dirty="0">
                <a:latin typeface="Calibri"/>
                <a:cs typeface="Calibri"/>
              </a:rPr>
              <a:t>τ</a:t>
            </a:r>
            <a:r>
              <a:rPr sz="2900" spc="-50" dirty="0">
                <a:latin typeface="Calibri"/>
                <a:cs typeface="Calibri"/>
              </a:rPr>
              <a:t>η</a:t>
            </a:r>
            <a:r>
              <a:rPr sz="2900" spc="-10" dirty="0">
                <a:latin typeface="Calibri"/>
                <a:cs typeface="Calibri"/>
              </a:rPr>
              <a:t>τ</a:t>
            </a:r>
            <a:r>
              <a:rPr sz="2900" spc="-5" dirty="0">
                <a:latin typeface="Calibri"/>
                <a:cs typeface="Calibri"/>
              </a:rPr>
              <a:t>α</a:t>
            </a:r>
            <a:r>
              <a:rPr sz="2900" dirty="0">
                <a:latin typeface="Calibri"/>
                <a:cs typeface="Calibri"/>
              </a:rPr>
              <a:t>,</a:t>
            </a:r>
            <a:r>
              <a:rPr sz="2900" spc="-30" dirty="0">
                <a:latin typeface="Calibri"/>
                <a:cs typeface="Calibri"/>
              </a:rPr>
              <a:t> </a:t>
            </a:r>
            <a:r>
              <a:rPr sz="2900" spc="-5" dirty="0">
                <a:latin typeface="Calibri"/>
                <a:cs typeface="Calibri"/>
              </a:rPr>
              <a:t>ψ</a:t>
            </a:r>
            <a:r>
              <a:rPr sz="2900" dirty="0">
                <a:latin typeface="Calibri"/>
                <a:cs typeface="Calibri"/>
              </a:rPr>
              <a:t>η</a:t>
            </a:r>
            <a:r>
              <a:rPr sz="2900" spc="5" dirty="0">
                <a:latin typeface="Calibri"/>
                <a:cs typeface="Calibri"/>
              </a:rPr>
              <a:t>φ</a:t>
            </a:r>
            <a:r>
              <a:rPr sz="2900" spc="-5" dirty="0">
                <a:latin typeface="Calibri"/>
                <a:cs typeface="Calibri"/>
              </a:rPr>
              <a:t>ια</a:t>
            </a:r>
            <a:r>
              <a:rPr sz="2900" dirty="0">
                <a:latin typeface="Calibri"/>
                <a:cs typeface="Calibri"/>
              </a:rPr>
              <a:t>κή ή</a:t>
            </a:r>
            <a:r>
              <a:rPr sz="2900" spc="-10" dirty="0">
                <a:latin typeface="Calibri"/>
                <a:cs typeface="Calibri"/>
              </a:rPr>
              <a:t> </a:t>
            </a:r>
            <a:r>
              <a:rPr sz="2900" dirty="0">
                <a:latin typeface="Calibri"/>
                <a:cs typeface="Calibri"/>
              </a:rPr>
              <a:t>μη </a:t>
            </a:r>
            <a:r>
              <a:rPr sz="2900" spc="-5" dirty="0">
                <a:latin typeface="Calibri"/>
                <a:cs typeface="Calibri"/>
              </a:rPr>
              <a:t>ψ</a:t>
            </a:r>
            <a:r>
              <a:rPr sz="2900" dirty="0">
                <a:latin typeface="Calibri"/>
                <a:cs typeface="Calibri"/>
              </a:rPr>
              <a:t>η</a:t>
            </a:r>
            <a:r>
              <a:rPr sz="2900" spc="5" dirty="0">
                <a:latin typeface="Calibri"/>
                <a:cs typeface="Calibri"/>
              </a:rPr>
              <a:t>φ</a:t>
            </a:r>
            <a:r>
              <a:rPr sz="2900" spc="-5" dirty="0">
                <a:latin typeface="Calibri"/>
                <a:cs typeface="Calibri"/>
              </a:rPr>
              <a:t>ιακ</a:t>
            </a:r>
            <a:r>
              <a:rPr sz="2900" dirty="0">
                <a:latin typeface="Calibri"/>
                <a:cs typeface="Calibri"/>
              </a:rPr>
              <a:t>ή,</a:t>
            </a:r>
            <a:r>
              <a:rPr sz="2900" spc="-15" dirty="0">
                <a:latin typeface="Calibri"/>
                <a:cs typeface="Calibri"/>
              </a:rPr>
              <a:t> </a:t>
            </a:r>
            <a:r>
              <a:rPr sz="2900" dirty="0">
                <a:latin typeface="Calibri"/>
                <a:cs typeface="Calibri"/>
              </a:rPr>
              <a:t>π</a:t>
            </a:r>
            <a:r>
              <a:rPr sz="2900" spc="5" dirty="0">
                <a:latin typeface="Calibri"/>
                <a:cs typeface="Calibri"/>
              </a:rPr>
              <a:t>ο</a:t>
            </a:r>
            <a:r>
              <a:rPr sz="2900" dirty="0">
                <a:latin typeface="Calibri"/>
                <a:cs typeface="Calibri"/>
              </a:rPr>
              <a:t>υ</a:t>
            </a:r>
            <a:r>
              <a:rPr sz="2900" spc="-25" dirty="0">
                <a:latin typeface="Calibri"/>
                <a:cs typeface="Calibri"/>
              </a:rPr>
              <a:t> </a:t>
            </a:r>
            <a:r>
              <a:rPr sz="2900" spc="-5" dirty="0">
                <a:latin typeface="Calibri"/>
                <a:cs typeface="Calibri"/>
              </a:rPr>
              <a:t>μ</a:t>
            </a:r>
            <a:r>
              <a:rPr sz="2900" dirty="0">
                <a:latin typeface="Calibri"/>
                <a:cs typeface="Calibri"/>
              </a:rPr>
              <a:t>π</a:t>
            </a:r>
            <a:r>
              <a:rPr sz="2900" spc="5" dirty="0">
                <a:latin typeface="Calibri"/>
                <a:cs typeface="Calibri"/>
              </a:rPr>
              <a:t>ο</a:t>
            </a:r>
            <a:r>
              <a:rPr sz="2900" spc="-5" dirty="0">
                <a:latin typeface="Calibri"/>
                <a:cs typeface="Calibri"/>
              </a:rPr>
              <a:t>ρε</a:t>
            </a:r>
            <a:r>
              <a:rPr sz="2900" dirty="0">
                <a:latin typeface="Calibri"/>
                <a:cs typeface="Calibri"/>
              </a:rPr>
              <a:t>ί</a:t>
            </a:r>
            <a:r>
              <a:rPr sz="2900" spc="-15" dirty="0">
                <a:latin typeface="Calibri"/>
                <a:cs typeface="Calibri"/>
              </a:rPr>
              <a:t> </a:t>
            </a:r>
            <a:r>
              <a:rPr sz="2900" dirty="0">
                <a:latin typeface="Calibri"/>
                <a:cs typeface="Calibri"/>
              </a:rPr>
              <a:t>να χ</a:t>
            </a:r>
            <a:r>
              <a:rPr sz="2900" spc="-5" dirty="0">
                <a:latin typeface="Calibri"/>
                <a:cs typeface="Calibri"/>
              </a:rPr>
              <a:t>ρ</a:t>
            </a:r>
            <a:r>
              <a:rPr sz="2900" dirty="0">
                <a:latin typeface="Calibri"/>
                <a:cs typeface="Calibri"/>
              </a:rPr>
              <a:t>ησ</a:t>
            </a:r>
            <a:r>
              <a:rPr sz="2900" spc="-5" dirty="0">
                <a:latin typeface="Calibri"/>
                <a:cs typeface="Calibri"/>
              </a:rPr>
              <a:t>ι</a:t>
            </a:r>
            <a:r>
              <a:rPr sz="2900" spc="-30" dirty="0">
                <a:latin typeface="Calibri"/>
                <a:cs typeface="Calibri"/>
              </a:rPr>
              <a:t>μ</a:t>
            </a:r>
            <a:r>
              <a:rPr sz="2900" spc="5" dirty="0">
                <a:latin typeface="Calibri"/>
                <a:cs typeface="Calibri"/>
              </a:rPr>
              <a:t>ο</a:t>
            </a:r>
            <a:r>
              <a:rPr sz="2900" dirty="0">
                <a:latin typeface="Calibri"/>
                <a:cs typeface="Calibri"/>
              </a:rPr>
              <a:t>π</a:t>
            </a:r>
            <a:r>
              <a:rPr sz="2900" spc="5" dirty="0">
                <a:latin typeface="Calibri"/>
                <a:cs typeface="Calibri"/>
              </a:rPr>
              <a:t>ο</a:t>
            </a:r>
            <a:r>
              <a:rPr sz="2900" spc="-5" dirty="0">
                <a:latin typeface="Calibri"/>
                <a:cs typeface="Calibri"/>
              </a:rPr>
              <a:t>ι</a:t>
            </a:r>
            <a:r>
              <a:rPr sz="2900" dirty="0">
                <a:latin typeface="Calibri"/>
                <a:cs typeface="Calibri"/>
              </a:rPr>
              <a:t>ηθ</a:t>
            </a:r>
            <a:r>
              <a:rPr sz="2900" spc="-5" dirty="0">
                <a:latin typeface="Calibri"/>
                <a:cs typeface="Calibri"/>
              </a:rPr>
              <a:t>ε</a:t>
            </a:r>
            <a:r>
              <a:rPr sz="2900" dirty="0">
                <a:latin typeface="Calibri"/>
                <a:cs typeface="Calibri"/>
              </a:rPr>
              <a:t>ί</a:t>
            </a:r>
            <a:r>
              <a:rPr sz="2900" spc="-40" dirty="0">
                <a:latin typeface="Calibri"/>
                <a:cs typeface="Calibri"/>
              </a:rPr>
              <a:t> </a:t>
            </a:r>
            <a:r>
              <a:rPr sz="2900" spc="25" dirty="0">
                <a:latin typeface="Calibri"/>
                <a:cs typeface="Calibri"/>
              </a:rPr>
              <a:t>σ</a:t>
            </a:r>
            <a:r>
              <a:rPr sz="2900" dirty="0">
                <a:latin typeface="Calibri"/>
                <a:cs typeface="Calibri"/>
              </a:rPr>
              <a:t>τη</a:t>
            </a:r>
            <a:r>
              <a:rPr sz="2900" spc="-10" dirty="0">
                <a:latin typeface="Calibri"/>
                <a:cs typeface="Calibri"/>
              </a:rPr>
              <a:t> </a:t>
            </a:r>
            <a:r>
              <a:rPr sz="2900" spc="-15" dirty="0">
                <a:latin typeface="Calibri"/>
                <a:cs typeface="Calibri"/>
              </a:rPr>
              <a:t>μ</a:t>
            </a:r>
            <a:r>
              <a:rPr sz="2900" spc="-5" dirty="0">
                <a:latin typeface="Calibri"/>
                <a:cs typeface="Calibri"/>
              </a:rPr>
              <a:t>ά</a:t>
            </a:r>
            <a:r>
              <a:rPr sz="2900" dirty="0">
                <a:latin typeface="Calibri"/>
                <a:cs typeface="Calibri"/>
              </a:rPr>
              <a:t>θηση,</a:t>
            </a:r>
            <a:r>
              <a:rPr sz="2900" spc="-15" dirty="0">
                <a:latin typeface="Calibri"/>
                <a:cs typeface="Calibri"/>
              </a:rPr>
              <a:t> </a:t>
            </a:r>
            <a:r>
              <a:rPr sz="2900" spc="25" dirty="0">
                <a:latin typeface="Calibri"/>
                <a:cs typeface="Calibri"/>
              </a:rPr>
              <a:t>σ</a:t>
            </a:r>
            <a:r>
              <a:rPr sz="2900" dirty="0">
                <a:latin typeface="Calibri"/>
                <a:cs typeface="Calibri"/>
              </a:rPr>
              <a:t>τ</a:t>
            </a:r>
            <a:r>
              <a:rPr sz="2900" spc="-60" dirty="0">
                <a:latin typeface="Calibri"/>
                <a:cs typeface="Calibri"/>
              </a:rPr>
              <a:t>η</a:t>
            </a:r>
            <a:r>
              <a:rPr sz="2900" dirty="0">
                <a:latin typeface="Calibri"/>
                <a:cs typeface="Calibri"/>
              </a:rPr>
              <a:t>ν</a:t>
            </a:r>
            <a:r>
              <a:rPr sz="2900" spc="-20" dirty="0">
                <a:latin typeface="Calibri"/>
                <a:cs typeface="Calibri"/>
              </a:rPr>
              <a:t> </a:t>
            </a:r>
            <a:r>
              <a:rPr sz="2900" spc="-5" dirty="0">
                <a:latin typeface="Calibri"/>
                <a:cs typeface="Calibri"/>
              </a:rPr>
              <a:t>ε</a:t>
            </a:r>
            <a:r>
              <a:rPr sz="2900" dirty="0">
                <a:latin typeface="Calibri"/>
                <a:cs typeface="Calibri"/>
              </a:rPr>
              <a:t>κ</a:t>
            </a:r>
            <a:r>
              <a:rPr sz="2900" spc="-25" dirty="0">
                <a:latin typeface="Calibri"/>
                <a:cs typeface="Calibri"/>
              </a:rPr>
              <a:t>π</a:t>
            </a:r>
            <a:r>
              <a:rPr sz="2900" spc="-5" dirty="0">
                <a:latin typeface="Calibri"/>
                <a:cs typeface="Calibri"/>
              </a:rPr>
              <a:t>α</a:t>
            </a:r>
            <a:r>
              <a:rPr sz="2900" spc="-20" dirty="0">
                <a:latin typeface="Calibri"/>
                <a:cs typeface="Calibri"/>
              </a:rPr>
              <a:t>ί</a:t>
            </a:r>
            <a:r>
              <a:rPr sz="2900" spc="5" dirty="0">
                <a:latin typeface="Calibri"/>
                <a:cs typeface="Calibri"/>
              </a:rPr>
              <a:t>δ</a:t>
            </a:r>
            <a:r>
              <a:rPr sz="2900" spc="-5" dirty="0">
                <a:latin typeface="Calibri"/>
                <a:cs typeface="Calibri"/>
              </a:rPr>
              <a:t>ευ</a:t>
            </a:r>
            <a:r>
              <a:rPr sz="2900" dirty="0">
                <a:latin typeface="Calibri"/>
                <a:cs typeface="Calibri"/>
              </a:rPr>
              <a:t>ση</a:t>
            </a:r>
            <a:r>
              <a:rPr sz="2900" spc="-20" dirty="0">
                <a:latin typeface="Calibri"/>
                <a:cs typeface="Calibri"/>
              </a:rPr>
              <a:t> </a:t>
            </a:r>
            <a:r>
              <a:rPr sz="2900" dirty="0">
                <a:latin typeface="Calibri"/>
                <a:cs typeface="Calibri"/>
              </a:rPr>
              <a:t>ή</a:t>
            </a:r>
            <a:r>
              <a:rPr sz="2900" spc="-10" dirty="0">
                <a:latin typeface="Calibri"/>
                <a:cs typeface="Calibri"/>
              </a:rPr>
              <a:t> </a:t>
            </a:r>
            <a:r>
              <a:rPr sz="2900" spc="25" dirty="0">
                <a:latin typeface="Calibri"/>
                <a:cs typeface="Calibri"/>
              </a:rPr>
              <a:t>σ</a:t>
            </a:r>
            <a:r>
              <a:rPr sz="2900" dirty="0">
                <a:latin typeface="Calibri"/>
                <a:cs typeface="Calibri"/>
              </a:rPr>
              <a:t>τ</a:t>
            </a:r>
            <a:r>
              <a:rPr sz="2900" spc="-60" dirty="0">
                <a:latin typeface="Calibri"/>
                <a:cs typeface="Calibri"/>
              </a:rPr>
              <a:t>η</a:t>
            </a:r>
            <a:r>
              <a:rPr sz="2900" dirty="0">
                <a:latin typeface="Calibri"/>
                <a:cs typeface="Calibri"/>
              </a:rPr>
              <a:t>ν </a:t>
            </a:r>
            <a:r>
              <a:rPr sz="2900" spc="-100" dirty="0">
                <a:latin typeface="Calibri"/>
                <a:cs typeface="Calibri"/>
              </a:rPr>
              <a:t>κ</a:t>
            </a:r>
            <a:r>
              <a:rPr sz="2900" spc="-5" dirty="0">
                <a:latin typeface="Calibri"/>
                <a:cs typeface="Calibri"/>
              </a:rPr>
              <a:t>α</a:t>
            </a:r>
            <a:r>
              <a:rPr sz="2900" spc="-10" dirty="0">
                <a:latin typeface="Calibri"/>
                <a:cs typeface="Calibri"/>
              </a:rPr>
              <a:t>τ</a:t>
            </a:r>
            <a:r>
              <a:rPr sz="2900" spc="-5" dirty="0">
                <a:latin typeface="Calibri"/>
                <a:cs typeface="Calibri"/>
              </a:rPr>
              <a:t>ά</a:t>
            </a:r>
            <a:r>
              <a:rPr sz="2900" spc="-15" dirty="0">
                <a:latin typeface="Calibri"/>
                <a:cs typeface="Calibri"/>
              </a:rPr>
              <a:t>ρ</a:t>
            </a:r>
            <a:r>
              <a:rPr sz="2900" dirty="0">
                <a:latin typeface="Calibri"/>
                <a:cs typeface="Calibri"/>
              </a:rPr>
              <a:t>τ</a:t>
            </a:r>
            <a:r>
              <a:rPr sz="2900" spc="-5" dirty="0">
                <a:latin typeface="Calibri"/>
                <a:cs typeface="Calibri"/>
              </a:rPr>
              <a:t>ι</a:t>
            </a:r>
            <a:r>
              <a:rPr sz="2900" dirty="0">
                <a:latin typeface="Calibri"/>
                <a:cs typeface="Calibri"/>
              </a:rPr>
              <a:t>ση</a:t>
            </a:r>
          </a:p>
          <a:p>
            <a:pPr marR="6985" algn="r">
              <a:lnSpc>
                <a:spcPts val="2170"/>
              </a:lnSpc>
            </a:pPr>
            <a:r>
              <a:rPr sz="2000" i="1" spc="-5" dirty="0">
                <a:latin typeface="Calibri"/>
                <a:cs typeface="Calibri"/>
              </a:rPr>
              <a:t>L</a:t>
            </a:r>
            <a:r>
              <a:rPr sz="2000" i="1" dirty="0">
                <a:latin typeface="Calibri"/>
                <a:cs typeface="Calibri"/>
              </a:rPr>
              <a:t>ea</a:t>
            </a:r>
            <a:r>
              <a:rPr sz="2000" i="1" spc="-5" dirty="0">
                <a:latin typeface="Calibri"/>
                <a:cs typeface="Calibri"/>
              </a:rPr>
              <a:t>r</a:t>
            </a:r>
            <a:r>
              <a:rPr sz="2000" i="1" dirty="0">
                <a:latin typeface="Calibri"/>
                <a:cs typeface="Calibri"/>
              </a:rPr>
              <a:t>n</a:t>
            </a:r>
            <a:r>
              <a:rPr sz="2000" i="1" spc="-5" dirty="0">
                <a:latin typeface="Calibri"/>
                <a:cs typeface="Calibri"/>
              </a:rPr>
              <a:t>i</a:t>
            </a:r>
            <a:r>
              <a:rPr sz="2000" i="1" dirty="0">
                <a:latin typeface="Calibri"/>
                <a:cs typeface="Calibri"/>
              </a:rPr>
              <a:t>ng</a:t>
            </a:r>
            <a:r>
              <a:rPr sz="2000" i="1" spc="-45" dirty="0">
                <a:latin typeface="Calibri"/>
                <a:cs typeface="Calibri"/>
              </a:rPr>
              <a:t> </a:t>
            </a:r>
            <a:r>
              <a:rPr sz="2000" i="1" spc="-5" dirty="0">
                <a:latin typeface="Calibri"/>
                <a:cs typeface="Calibri"/>
              </a:rPr>
              <a:t>O</a:t>
            </a:r>
            <a:r>
              <a:rPr sz="2000" i="1" dirty="0">
                <a:latin typeface="Calibri"/>
                <a:cs typeface="Calibri"/>
              </a:rPr>
              <a:t>bje</a:t>
            </a:r>
            <a:r>
              <a:rPr sz="2000" i="1" spc="-5" dirty="0">
                <a:latin typeface="Calibri"/>
                <a:cs typeface="Calibri"/>
              </a:rPr>
              <a:t>c</a:t>
            </a:r>
            <a:r>
              <a:rPr sz="2000" i="1" dirty="0">
                <a:latin typeface="Calibri"/>
                <a:cs typeface="Calibri"/>
              </a:rPr>
              <a:t>t</a:t>
            </a:r>
            <a:r>
              <a:rPr sz="2000" i="1" spc="-10" dirty="0">
                <a:latin typeface="Calibri"/>
                <a:cs typeface="Calibri"/>
              </a:rPr>
              <a:t> </a:t>
            </a:r>
            <a:r>
              <a:rPr sz="2000" i="1" dirty="0">
                <a:latin typeface="Calibri"/>
                <a:cs typeface="Calibri"/>
              </a:rPr>
              <a:t>M</a:t>
            </a:r>
            <a:r>
              <a:rPr sz="2000" i="1" spc="-10" dirty="0">
                <a:latin typeface="Calibri"/>
                <a:cs typeface="Calibri"/>
              </a:rPr>
              <a:t>e</a:t>
            </a:r>
            <a:r>
              <a:rPr sz="2000" i="1" spc="-25" dirty="0">
                <a:latin typeface="Calibri"/>
                <a:cs typeface="Calibri"/>
              </a:rPr>
              <a:t>t</a:t>
            </a:r>
            <a:r>
              <a:rPr sz="2000" i="1" dirty="0">
                <a:latin typeface="Calibri"/>
                <a:cs typeface="Calibri"/>
              </a:rPr>
              <a:t>ada</a:t>
            </a:r>
            <a:r>
              <a:rPr sz="2000" i="1" spc="-25" dirty="0">
                <a:latin typeface="Calibri"/>
                <a:cs typeface="Calibri"/>
              </a:rPr>
              <a:t>t</a:t>
            </a:r>
            <a:r>
              <a:rPr sz="2000" i="1" dirty="0">
                <a:latin typeface="Calibri"/>
                <a:cs typeface="Calibri"/>
              </a:rPr>
              <a:t>a</a:t>
            </a:r>
            <a:r>
              <a:rPr sz="2000" i="1" spc="-45" dirty="0">
                <a:latin typeface="Calibri"/>
                <a:cs typeface="Calibri"/>
              </a:rPr>
              <a:t> </a:t>
            </a:r>
            <a:r>
              <a:rPr sz="2000" i="1" spc="5" dirty="0">
                <a:latin typeface="Calibri"/>
                <a:cs typeface="Calibri"/>
              </a:rPr>
              <a:t>S</a:t>
            </a:r>
            <a:r>
              <a:rPr sz="2000" i="1" spc="-25" dirty="0">
                <a:latin typeface="Calibri"/>
                <a:cs typeface="Calibri"/>
              </a:rPr>
              <a:t>t</a:t>
            </a:r>
            <a:r>
              <a:rPr sz="2000" i="1" dirty="0">
                <a:latin typeface="Calibri"/>
                <a:cs typeface="Calibri"/>
              </a:rPr>
              <a:t>anda</a:t>
            </a:r>
            <a:r>
              <a:rPr sz="2000" i="1" spc="-5" dirty="0">
                <a:latin typeface="Calibri"/>
                <a:cs typeface="Calibri"/>
              </a:rPr>
              <a:t>r</a:t>
            </a:r>
            <a:r>
              <a:rPr sz="2000" i="1" dirty="0">
                <a:latin typeface="Calibri"/>
                <a:cs typeface="Calibri"/>
              </a:rPr>
              <a:t>d</a:t>
            </a:r>
            <a:endParaRPr sz="2000" dirty="0">
              <a:latin typeface="Calibri"/>
              <a:cs typeface="Calibri"/>
            </a:endParaRPr>
          </a:p>
          <a:p>
            <a:pPr>
              <a:lnSpc>
                <a:spcPts val="1000"/>
              </a:lnSpc>
            </a:pPr>
            <a:endParaRPr sz="1000" dirty="0"/>
          </a:p>
          <a:p>
            <a:pPr>
              <a:lnSpc>
                <a:spcPts val="1100"/>
              </a:lnSpc>
              <a:spcBef>
                <a:spcPts val="47"/>
              </a:spcBef>
            </a:pPr>
            <a:endParaRPr sz="1100" dirty="0"/>
          </a:p>
          <a:p>
            <a:pPr marL="33655" marR="29209" indent="0" algn="ctr">
              <a:lnSpc>
                <a:spcPts val="3130"/>
              </a:lnSpc>
            </a:pPr>
            <a:r>
              <a:rPr sz="2900" dirty="0">
                <a:latin typeface="Calibri"/>
                <a:cs typeface="Calibri"/>
              </a:rPr>
              <a:t>…</a:t>
            </a:r>
            <a:r>
              <a:rPr sz="2900" spc="-25" dirty="0">
                <a:latin typeface="Calibri"/>
                <a:cs typeface="Calibri"/>
              </a:rPr>
              <a:t> </a:t>
            </a:r>
            <a:r>
              <a:rPr sz="2900" spc="-100" dirty="0">
                <a:latin typeface="Calibri"/>
                <a:cs typeface="Calibri"/>
              </a:rPr>
              <a:t>κ</a:t>
            </a:r>
            <a:r>
              <a:rPr sz="2900" spc="-5" dirty="0">
                <a:latin typeface="Calibri"/>
                <a:cs typeface="Calibri"/>
              </a:rPr>
              <a:t>ά</a:t>
            </a:r>
            <a:r>
              <a:rPr sz="2900" dirty="0">
                <a:latin typeface="Calibri"/>
                <a:cs typeface="Calibri"/>
              </a:rPr>
              <a:t>θε</a:t>
            </a:r>
            <a:r>
              <a:rPr sz="2900" spc="-15" dirty="0">
                <a:latin typeface="Calibri"/>
                <a:cs typeface="Calibri"/>
              </a:rPr>
              <a:t> </a:t>
            </a:r>
            <a:r>
              <a:rPr sz="2900" spc="-5" dirty="0">
                <a:latin typeface="Calibri"/>
                <a:cs typeface="Calibri"/>
              </a:rPr>
              <a:t>ψ</a:t>
            </a:r>
            <a:r>
              <a:rPr sz="2900" dirty="0">
                <a:latin typeface="Calibri"/>
                <a:cs typeface="Calibri"/>
              </a:rPr>
              <a:t>η</a:t>
            </a:r>
            <a:r>
              <a:rPr sz="2900" spc="5" dirty="0">
                <a:latin typeface="Calibri"/>
                <a:cs typeface="Calibri"/>
              </a:rPr>
              <a:t>φ</a:t>
            </a:r>
            <a:r>
              <a:rPr sz="2900" spc="-5" dirty="0">
                <a:latin typeface="Calibri"/>
                <a:cs typeface="Calibri"/>
              </a:rPr>
              <a:t>ιακ</a:t>
            </a:r>
            <a:r>
              <a:rPr sz="2900" dirty="0">
                <a:latin typeface="Calibri"/>
                <a:cs typeface="Calibri"/>
              </a:rPr>
              <a:t>ή</a:t>
            </a:r>
            <a:r>
              <a:rPr sz="2900" spc="-10" dirty="0">
                <a:latin typeface="Calibri"/>
                <a:cs typeface="Calibri"/>
              </a:rPr>
              <a:t> </a:t>
            </a:r>
            <a:r>
              <a:rPr sz="2900" dirty="0">
                <a:latin typeface="Calibri"/>
                <a:cs typeface="Calibri"/>
              </a:rPr>
              <a:t>π</a:t>
            </a:r>
            <a:r>
              <a:rPr sz="2900" spc="-50" dirty="0">
                <a:latin typeface="Calibri"/>
                <a:cs typeface="Calibri"/>
              </a:rPr>
              <a:t>η</a:t>
            </a:r>
            <a:r>
              <a:rPr sz="2900" dirty="0">
                <a:latin typeface="Calibri"/>
                <a:cs typeface="Calibri"/>
              </a:rPr>
              <a:t>γή</a:t>
            </a:r>
            <a:r>
              <a:rPr sz="2900" spc="-10" dirty="0">
                <a:latin typeface="Calibri"/>
                <a:cs typeface="Calibri"/>
              </a:rPr>
              <a:t> </a:t>
            </a:r>
            <a:r>
              <a:rPr sz="2900" dirty="0">
                <a:latin typeface="Calibri"/>
                <a:cs typeface="Calibri"/>
              </a:rPr>
              <a:t>π</a:t>
            </a:r>
            <a:r>
              <a:rPr sz="2900" spc="-5" dirty="0">
                <a:latin typeface="Calibri"/>
                <a:cs typeface="Calibri"/>
              </a:rPr>
              <a:t>εριε</a:t>
            </a:r>
            <a:r>
              <a:rPr sz="2900" spc="-40" dirty="0">
                <a:latin typeface="Calibri"/>
                <a:cs typeface="Calibri"/>
              </a:rPr>
              <a:t>χ</a:t>
            </a:r>
            <a:r>
              <a:rPr sz="2900" spc="5" dirty="0">
                <a:latin typeface="Calibri"/>
                <a:cs typeface="Calibri"/>
              </a:rPr>
              <a:t>ο</a:t>
            </a:r>
            <a:r>
              <a:rPr sz="2900" dirty="0">
                <a:latin typeface="Calibri"/>
                <a:cs typeface="Calibri"/>
              </a:rPr>
              <a:t>μ</a:t>
            </a:r>
            <a:r>
              <a:rPr sz="2900" spc="-5" dirty="0">
                <a:latin typeface="Calibri"/>
                <a:cs typeface="Calibri"/>
              </a:rPr>
              <a:t>έ</a:t>
            </a:r>
            <a:r>
              <a:rPr sz="2900" dirty="0">
                <a:latin typeface="Calibri"/>
                <a:cs typeface="Calibri"/>
              </a:rPr>
              <a:t>ν</a:t>
            </a:r>
            <a:r>
              <a:rPr sz="2900" spc="5" dirty="0">
                <a:latin typeface="Calibri"/>
                <a:cs typeface="Calibri"/>
              </a:rPr>
              <a:t>ο</a:t>
            </a:r>
            <a:r>
              <a:rPr sz="2900" dirty="0">
                <a:latin typeface="Calibri"/>
                <a:cs typeface="Calibri"/>
              </a:rPr>
              <a:t>υ</a:t>
            </a:r>
            <a:r>
              <a:rPr sz="2900" spc="-10" dirty="0">
                <a:latin typeface="Calibri"/>
                <a:cs typeface="Calibri"/>
              </a:rPr>
              <a:t> </a:t>
            </a:r>
            <a:r>
              <a:rPr sz="2900" dirty="0">
                <a:latin typeface="Calibri"/>
                <a:cs typeface="Calibri"/>
              </a:rPr>
              <a:t>η</a:t>
            </a:r>
            <a:r>
              <a:rPr sz="2900" spc="-10" dirty="0">
                <a:latin typeface="Calibri"/>
                <a:cs typeface="Calibri"/>
              </a:rPr>
              <a:t> </a:t>
            </a:r>
            <a:r>
              <a:rPr sz="2900" spc="5" dirty="0">
                <a:latin typeface="Calibri"/>
                <a:cs typeface="Calibri"/>
              </a:rPr>
              <a:t>ο</a:t>
            </a:r>
            <a:r>
              <a:rPr sz="2900" dirty="0">
                <a:latin typeface="Calibri"/>
                <a:cs typeface="Calibri"/>
              </a:rPr>
              <a:t>π</a:t>
            </a:r>
            <a:r>
              <a:rPr sz="2900" spc="5" dirty="0">
                <a:latin typeface="Calibri"/>
                <a:cs typeface="Calibri"/>
              </a:rPr>
              <a:t>ο</a:t>
            </a:r>
            <a:r>
              <a:rPr sz="2900" spc="-5" dirty="0">
                <a:latin typeface="Calibri"/>
                <a:cs typeface="Calibri"/>
              </a:rPr>
              <a:t>ί</a:t>
            </a:r>
            <a:r>
              <a:rPr sz="2900" dirty="0">
                <a:latin typeface="Calibri"/>
                <a:cs typeface="Calibri"/>
              </a:rPr>
              <a:t>α</a:t>
            </a:r>
            <a:r>
              <a:rPr sz="2900" spc="-25" dirty="0">
                <a:latin typeface="Calibri"/>
                <a:cs typeface="Calibri"/>
              </a:rPr>
              <a:t> </a:t>
            </a:r>
            <a:r>
              <a:rPr sz="2900" dirty="0">
                <a:latin typeface="Calibri"/>
                <a:cs typeface="Calibri"/>
              </a:rPr>
              <a:t>μπ</a:t>
            </a:r>
            <a:r>
              <a:rPr sz="2900" spc="5" dirty="0">
                <a:latin typeface="Calibri"/>
                <a:cs typeface="Calibri"/>
              </a:rPr>
              <a:t>ο</a:t>
            </a:r>
            <a:r>
              <a:rPr sz="2900" spc="-5" dirty="0">
                <a:latin typeface="Calibri"/>
                <a:cs typeface="Calibri"/>
              </a:rPr>
              <a:t>ρε</a:t>
            </a:r>
            <a:r>
              <a:rPr sz="2900" dirty="0">
                <a:latin typeface="Calibri"/>
                <a:cs typeface="Calibri"/>
              </a:rPr>
              <a:t>ί</a:t>
            </a:r>
            <a:r>
              <a:rPr sz="2900" spc="-25" dirty="0">
                <a:latin typeface="Calibri"/>
                <a:cs typeface="Calibri"/>
              </a:rPr>
              <a:t> </a:t>
            </a:r>
            <a:r>
              <a:rPr sz="2900" dirty="0">
                <a:latin typeface="Calibri"/>
                <a:cs typeface="Calibri"/>
              </a:rPr>
              <a:t>να </a:t>
            </a:r>
            <a:r>
              <a:rPr sz="2900" spc="-5" dirty="0">
                <a:latin typeface="Calibri"/>
                <a:cs typeface="Calibri"/>
              </a:rPr>
              <a:t>ε</a:t>
            </a:r>
            <a:r>
              <a:rPr sz="2900" spc="-25" dirty="0">
                <a:latin typeface="Calibri"/>
                <a:cs typeface="Calibri"/>
              </a:rPr>
              <a:t>π</a:t>
            </a:r>
            <a:r>
              <a:rPr sz="2900" spc="-5" dirty="0">
                <a:latin typeface="Calibri"/>
                <a:cs typeface="Calibri"/>
              </a:rPr>
              <a:t>α</a:t>
            </a:r>
            <a:r>
              <a:rPr sz="2900" dirty="0">
                <a:latin typeface="Calibri"/>
                <a:cs typeface="Calibri"/>
              </a:rPr>
              <a:t>ν</a:t>
            </a:r>
            <a:r>
              <a:rPr sz="2900" spc="-5" dirty="0">
                <a:latin typeface="Calibri"/>
                <a:cs typeface="Calibri"/>
              </a:rPr>
              <a:t>αχρ</a:t>
            </a:r>
            <a:r>
              <a:rPr sz="2900" dirty="0">
                <a:latin typeface="Calibri"/>
                <a:cs typeface="Calibri"/>
              </a:rPr>
              <a:t>ησ</a:t>
            </a:r>
            <a:r>
              <a:rPr sz="2900" spc="-5" dirty="0">
                <a:latin typeface="Calibri"/>
                <a:cs typeface="Calibri"/>
              </a:rPr>
              <a:t>ι</a:t>
            </a:r>
            <a:r>
              <a:rPr sz="2900" spc="-30" dirty="0">
                <a:latin typeface="Calibri"/>
                <a:cs typeface="Calibri"/>
              </a:rPr>
              <a:t>μ</a:t>
            </a:r>
            <a:r>
              <a:rPr sz="2900" spc="5" dirty="0">
                <a:latin typeface="Calibri"/>
                <a:cs typeface="Calibri"/>
              </a:rPr>
              <a:t>ο</a:t>
            </a:r>
            <a:r>
              <a:rPr sz="2900" dirty="0">
                <a:latin typeface="Calibri"/>
                <a:cs typeface="Calibri"/>
              </a:rPr>
              <a:t>π</a:t>
            </a:r>
            <a:r>
              <a:rPr sz="2900" spc="5" dirty="0">
                <a:latin typeface="Calibri"/>
                <a:cs typeface="Calibri"/>
              </a:rPr>
              <a:t>ο</a:t>
            </a:r>
            <a:r>
              <a:rPr sz="2900" spc="-5" dirty="0">
                <a:latin typeface="Calibri"/>
                <a:cs typeface="Calibri"/>
              </a:rPr>
              <a:t>ι</a:t>
            </a:r>
            <a:r>
              <a:rPr sz="2900" dirty="0">
                <a:latin typeface="Calibri"/>
                <a:cs typeface="Calibri"/>
              </a:rPr>
              <a:t>ηθ</a:t>
            </a:r>
            <a:r>
              <a:rPr sz="2900" spc="-5" dirty="0">
                <a:latin typeface="Calibri"/>
                <a:cs typeface="Calibri"/>
              </a:rPr>
              <a:t>ε</a:t>
            </a:r>
            <a:r>
              <a:rPr sz="2900" dirty="0">
                <a:latin typeface="Calibri"/>
                <a:cs typeface="Calibri"/>
              </a:rPr>
              <a:t>ί</a:t>
            </a:r>
            <a:r>
              <a:rPr sz="2900" spc="-35" dirty="0">
                <a:latin typeface="Calibri"/>
                <a:cs typeface="Calibri"/>
              </a:rPr>
              <a:t> </a:t>
            </a:r>
            <a:r>
              <a:rPr sz="2900" dirty="0">
                <a:latin typeface="Calibri"/>
                <a:cs typeface="Calibri"/>
              </a:rPr>
              <a:t>γ</a:t>
            </a:r>
            <a:r>
              <a:rPr sz="2900" spc="-5" dirty="0">
                <a:latin typeface="Calibri"/>
                <a:cs typeface="Calibri"/>
              </a:rPr>
              <a:t>ι</a:t>
            </a:r>
            <a:r>
              <a:rPr sz="2900" dirty="0">
                <a:latin typeface="Calibri"/>
                <a:cs typeface="Calibri"/>
              </a:rPr>
              <a:t>α</a:t>
            </a:r>
            <a:r>
              <a:rPr sz="2900" spc="10" dirty="0">
                <a:latin typeface="Calibri"/>
                <a:cs typeface="Calibri"/>
              </a:rPr>
              <a:t> </a:t>
            </a:r>
            <a:r>
              <a:rPr sz="2900" dirty="0">
                <a:latin typeface="Calibri"/>
                <a:cs typeface="Calibri"/>
              </a:rPr>
              <a:t>να</a:t>
            </a:r>
            <a:r>
              <a:rPr sz="2900" spc="-15" dirty="0">
                <a:latin typeface="Calibri"/>
                <a:cs typeface="Calibri"/>
              </a:rPr>
              <a:t> </a:t>
            </a:r>
            <a:r>
              <a:rPr sz="2900" spc="-5" dirty="0">
                <a:latin typeface="Calibri"/>
                <a:cs typeface="Calibri"/>
              </a:rPr>
              <a:t>υ</a:t>
            </a:r>
            <a:r>
              <a:rPr sz="2900" dirty="0">
                <a:latin typeface="Calibri"/>
                <a:cs typeface="Calibri"/>
              </a:rPr>
              <a:t>π</a:t>
            </a:r>
            <a:r>
              <a:rPr sz="2900" spc="5" dirty="0">
                <a:latin typeface="Calibri"/>
                <a:cs typeface="Calibri"/>
              </a:rPr>
              <a:t>ο</a:t>
            </a:r>
            <a:r>
              <a:rPr sz="2900" spc="25" dirty="0">
                <a:latin typeface="Calibri"/>
                <a:cs typeface="Calibri"/>
              </a:rPr>
              <a:t>σ</a:t>
            </a:r>
            <a:r>
              <a:rPr sz="2900" dirty="0">
                <a:latin typeface="Calibri"/>
                <a:cs typeface="Calibri"/>
              </a:rPr>
              <a:t>τη</a:t>
            </a:r>
            <a:r>
              <a:rPr sz="2900" spc="-5" dirty="0">
                <a:latin typeface="Calibri"/>
                <a:cs typeface="Calibri"/>
              </a:rPr>
              <a:t>ρί</a:t>
            </a:r>
            <a:r>
              <a:rPr sz="2900" spc="-25" dirty="0">
                <a:latin typeface="Calibri"/>
                <a:cs typeface="Calibri"/>
              </a:rPr>
              <a:t>ξ</a:t>
            </a:r>
            <a:r>
              <a:rPr sz="2900" spc="-5" dirty="0">
                <a:latin typeface="Calibri"/>
                <a:cs typeface="Calibri"/>
              </a:rPr>
              <a:t>ε</a:t>
            </a:r>
            <a:r>
              <a:rPr sz="2900" dirty="0">
                <a:latin typeface="Calibri"/>
                <a:cs typeface="Calibri"/>
              </a:rPr>
              <a:t>ι</a:t>
            </a:r>
            <a:r>
              <a:rPr sz="2900" spc="-25" dirty="0">
                <a:latin typeface="Calibri"/>
                <a:cs typeface="Calibri"/>
              </a:rPr>
              <a:t> </a:t>
            </a:r>
            <a:r>
              <a:rPr sz="2900" dirty="0">
                <a:latin typeface="Calibri"/>
                <a:cs typeface="Calibri"/>
              </a:rPr>
              <a:t>τη</a:t>
            </a:r>
            <a:r>
              <a:rPr sz="2900" spc="-10" dirty="0">
                <a:latin typeface="Calibri"/>
                <a:cs typeface="Calibri"/>
              </a:rPr>
              <a:t> </a:t>
            </a:r>
            <a:r>
              <a:rPr sz="2900" spc="-15" dirty="0">
                <a:latin typeface="Calibri"/>
                <a:cs typeface="Calibri"/>
              </a:rPr>
              <a:t>μ</a:t>
            </a:r>
            <a:r>
              <a:rPr sz="2900" spc="-5" dirty="0">
                <a:latin typeface="Calibri"/>
                <a:cs typeface="Calibri"/>
              </a:rPr>
              <a:t>ά</a:t>
            </a:r>
            <a:r>
              <a:rPr sz="2900" dirty="0">
                <a:latin typeface="Calibri"/>
                <a:cs typeface="Calibri"/>
              </a:rPr>
              <a:t>θηση</a:t>
            </a:r>
          </a:p>
          <a:p>
            <a:pPr marR="7620" algn="r">
              <a:lnSpc>
                <a:spcPts val="2175"/>
              </a:lnSpc>
            </a:pPr>
            <a:r>
              <a:rPr sz="2000" i="1" dirty="0">
                <a:latin typeface="Calibri"/>
                <a:cs typeface="Calibri"/>
              </a:rPr>
              <a:t>Da</a:t>
            </a:r>
            <a:r>
              <a:rPr sz="2000" i="1" spc="-10" dirty="0">
                <a:latin typeface="Calibri"/>
                <a:cs typeface="Calibri"/>
              </a:rPr>
              <a:t>v</a:t>
            </a:r>
            <a:r>
              <a:rPr sz="2000" i="1" spc="-5" dirty="0">
                <a:latin typeface="Calibri"/>
                <a:cs typeface="Calibri"/>
              </a:rPr>
              <a:t>i</a:t>
            </a:r>
            <a:r>
              <a:rPr sz="2000" i="1" dirty="0">
                <a:latin typeface="Calibri"/>
                <a:cs typeface="Calibri"/>
              </a:rPr>
              <a:t>d</a:t>
            </a:r>
            <a:r>
              <a:rPr sz="2000" i="1" spc="-35" dirty="0">
                <a:latin typeface="Calibri"/>
                <a:cs typeface="Calibri"/>
              </a:rPr>
              <a:t> </a:t>
            </a:r>
            <a:r>
              <a:rPr sz="2000" i="1" spc="15" dirty="0">
                <a:latin typeface="Calibri"/>
                <a:cs typeface="Calibri"/>
              </a:rPr>
              <a:t>A</a:t>
            </a:r>
            <a:r>
              <a:rPr sz="2000" i="1" dirty="0">
                <a:latin typeface="Calibri"/>
                <a:cs typeface="Calibri"/>
              </a:rPr>
              <a:t>.</a:t>
            </a:r>
            <a:r>
              <a:rPr sz="2000" i="1" spc="-10" dirty="0">
                <a:latin typeface="Calibri"/>
                <a:cs typeface="Calibri"/>
              </a:rPr>
              <a:t> </a:t>
            </a:r>
            <a:r>
              <a:rPr sz="2000" i="1" dirty="0">
                <a:latin typeface="Calibri"/>
                <a:cs typeface="Calibri"/>
              </a:rPr>
              <a:t>W</a:t>
            </a:r>
            <a:r>
              <a:rPr sz="2000" i="1" spc="-5" dirty="0">
                <a:latin typeface="Calibri"/>
                <a:cs typeface="Calibri"/>
              </a:rPr>
              <a:t>il</a:t>
            </a:r>
            <a:r>
              <a:rPr sz="2000" i="1" spc="-10" dirty="0">
                <a:latin typeface="Calibri"/>
                <a:cs typeface="Calibri"/>
              </a:rPr>
              <a:t>e</a:t>
            </a:r>
            <a:r>
              <a:rPr sz="2000" i="1" dirty="0">
                <a:latin typeface="Calibri"/>
                <a:cs typeface="Calibri"/>
              </a:rPr>
              <a:t>y</a:t>
            </a:r>
            <a:endParaRPr sz="2000" dirty="0">
              <a:latin typeface="Calibri"/>
              <a:cs typeface="Calibri"/>
            </a:endParaRPr>
          </a:p>
          <a:p>
            <a:pPr>
              <a:lnSpc>
                <a:spcPts val="1000"/>
              </a:lnSpc>
            </a:pPr>
            <a:endParaRPr sz="1000" dirty="0"/>
          </a:p>
          <a:p>
            <a:pPr>
              <a:lnSpc>
                <a:spcPts val="1100"/>
              </a:lnSpc>
              <a:spcBef>
                <a:spcPts val="47"/>
              </a:spcBef>
            </a:pPr>
            <a:endParaRPr sz="1100" dirty="0"/>
          </a:p>
          <a:p>
            <a:pPr marL="431800" marR="426720" indent="0" algn="ctr">
              <a:lnSpc>
                <a:spcPts val="3130"/>
              </a:lnSpc>
            </a:pPr>
            <a:r>
              <a:rPr sz="2900" dirty="0">
                <a:latin typeface="Calibri"/>
                <a:cs typeface="Calibri"/>
              </a:rPr>
              <a:t>…</a:t>
            </a:r>
            <a:r>
              <a:rPr sz="2900" spc="-25" dirty="0">
                <a:latin typeface="Calibri"/>
                <a:cs typeface="Calibri"/>
              </a:rPr>
              <a:t> </a:t>
            </a:r>
            <a:r>
              <a:rPr sz="2900" spc="-100" dirty="0">
                <a:latin typeface="Calibri"/>
                <a:cs typeface="Calibri"/>
              </a:rPr>
              <a:t>κ</a:t>
            </a:r>
            <a:r>
              <a:rPr sz="2900" spc="-5" dirty="0">
                <a:latin typeface="Calibri"/>
                <a:cs typeface="Calibri"/>
              </a:rPr>
              <a:t>ά</a:t>
            </a:r>
            <a:r>
              <a:rPr sz="2900" dirty="0">
                <a:latin typeface="Calibri"/>
                <a:cs typeface="Calibri"/>
              </a:rPr>
              <a:t>θε</a:t>
            </a:r>
            <a:r>
              <a:rPr sz="2900" spc="-15" dirty="0">
                <a:latin typeface="Calibri"/>
                <a:cs typeface="Calibri"/>
              </a:rPr>
              <a:t> </a:t>
            </a:r>
            <a:r>
              <a:rPr sz="2900" spc="-30" dirty="0">
                <a:latin typeface="Calibri"/>
                <a:cs typeface="Calibri"/>
              </a:rPr>
              <a:t>μ</a:t>
            </a:r>
            <a:r>
              <a:rPr sz="2900" spc="5" dirty="0">
                <a:latin typeface="Calibri"/>
                <a:cs typeface="Calibri"/>
              </a:rPr>
              <a:t>ο</a:t>
            </a:r>
            <a:r>
              <a:rPr sz="2900" dirty="0">
                <a:latin typeface="Calibri"/>
                <a:cs typeface="Calibri"/>
              </a:rPr>
              <a:t>ν</a:t>
            </a:r>
            <a:r>
              <a:rPr sz="2900" spc="-40" dirty="0">
                <a:latin typeface="Calibri"/>
                <a:cs typeface="Calibri"/>
              </a:rPr>
              <a:t>ά</a:t>
            </a:r>
            <a:r>
              <a:rPr sz="2900" spc="5" dirty="0">
                <a:latin typeface="Calibri"/>
                <a:cs typeface="Calibri"/>
              </a:rPr>
              <a:t>δ</a:t>
            </a:r>
            <a:r>
              <a:rPr sz="2900" dirty="0">
                <a:latin typeface="Calibri"/>
                <a:cs typeface="Calibri"/>
              </a:rPr>
              <a:t>α</a:t>
            </a:r>
            <a:r>
              <a:rPr sz="2900" spc="-25" dirty="0">
                <a:latin typeface="Calibri"/>
                <a:cs typeface="Calibri"/>
              </a:rPr>
              <a:t> </a:t>
            </a:r>
            <a:r>
              <a:rPr sz="2900" dirty="0">
                <a:latin typeface="Calibri"/>
                <a:cs typeface="Calibri"/>
              </a:rPr>
              <a:t>π</a:t>
            </a:r>
            <a:r>
              <a:rPr sz="2900" spc="5" dirty="0">
                <a:latin typeface="Calibri"/>
                <a:cs typeface="Calibri"/>
              </a:rPr>
              <a:t>ο</a:t>
            </a:r>
            <a:r>
              <a:rPr sz="2900" dirty="0">
                <a:latin typeface="Calibri"/>
                <a:cs typeface="Calibri"/>
              </a:rPr>
              <a:t>υ</a:t>
            </a:r>
            <a:r>
              <a:rPr sz="2900" spc="-25" dirty="0">
                <a:latin typeface="Calibri"/>
                <a:cs typeface="Calibri"/>
              </a:rPr>
              <a:t> </a:t>
            </a:r>
            <a:r>
              <a:rPr sz="2900" spc="-5" dirty="0">
                <a:latin typeface="Calibri"/>
                <a:cs typeface="Calibri"/>
              </a:rPr>
              <a:t>μ</a:t>
            </a:r>
            <a:r>
              <a:rPr sz="2900" dirty="0">
                <a:latin typeface="Calibri"/>
                <a:cs typeface="Calibri"/>
              </a:rPr>
              <a:t>π</a:t>
            </a:r>
            <a:r>
              <a:rPr sz="2900" spc="5" dirty="0">
                <a:latin typeface="Calibri"/>
                <a:cs typeface="Calibri"/>
              </a:rPr>
              <a:t>ο</a:t>
            </a:r>
            <a:r>
              <a:rPr sz="2900" spc="-5" dirty="0">
                <a:latin typeface="Calibri"/>
                <a:cs typeface="Calibri"/>
              </a:rPr>
              <a:t>ρε</a:t>
            </a:r>
            <a:r>
              <a:rPr sz="2900" dirty="0">
                <a:latin typeface="Calibri"/>
                <a:cs typeface="Calibri"/>
              </a:rPr>
              <a:t>ί</a:t>
            </a:r>
            <a:r>
              <a:rPr sz="2900" spc="-25" dirty="0">
                <a:latin typeface="Calibri"/>
                <a:cs typeface="Calibri"/>
              </a:rPr>
              <a:t> </a:t>
            </a:r>
            <a:r>
              <a:rPr sz="2900" dirty="0">
                <a:latin typeface="Calibri"/>
                <a:cs typeface="Calibri"/>
              </a:rPr>
              <a:t>να</a:t>
            </a:r>
            <a:r>
              <a:rPr sz="2900" spc="-15" dirty="0">
                <a:latin typeface="Calibri"/>
                <a:cs typeface="Calibri"/>
              </a:rPr>
              <a:t> </a:t>
            </a:r>
            <a:r>
              <a:rPr sz="2900" spc="-5" dirty="0">
                <a:latin typeface="Calibri"/>
                <a:cs typeface="Calibri"/>
              </a:rPr>
              <a:t>χρ</a:t>
            </a:r>
            <a:r>
              <a:rPr sz="2900" dirty="0">
                <a:latin typeface="Calibri"/>
                <a:cs typeface="Calibri"/>
              </a:rPr>
              <a:t>ησ</a:t>
            </a:r>
            <a:r>
              <a:rPr sz="2900" spc="-5" dirty="0">
                <a:latin typeface="Calibri"/>
                <a:cs typeface="Calibri"/>
              </a:rPr>
              <a:t>ι</a:t>
            </a:r>
            <a:r>
              <a:rPr sz="2900" spc="-30" dirty="0">
                <a:latin typeface="Calibri"/>
                <a:cs typeface="Calibri"/>
              </a:rPr>
              <a:t>μ</a:t>
            </a:r>
            <a:r>
              <a:rPr sz="2900" spc="5" dirty="0">
                <a:latin typeface="Calibri"/>
                <a:cs typeface="Calibri"/>
              </a:rPr>
              <a:t>ο</a:t>
            </a:r>
            <a:r>
              <a:rPr sz="2900" dirty="0">
                <a:latin typeface="Calibri"/>
                <a:cs typeface="Calibri"/>
              </a:rPr>
              <a:t>π</a:t>
            </a:r>
            <a:r>
              <a:rPr sz="2900" spc="5" dirty="0">
                <a:latin typeface="Calibri"/>
                <a:cs typeface="Calibri"/>
              </a:rPr>
              <a:t>ο</a:t>
            </a:r>
            <a:r>
              <a:rPr sz="2900" spc="-5" dirty="0">
                <a:latin typeface="Calibri"/>
                <a:cs typeface="Calibri"/>
              </a:rPr>
              <a:t>ι</a:t>
            </a:r>
            <a:r>
              <a:rPr sz="2900" dirty="0">
                <a:latin typeface="Calibri"/>
                <a:cs typeface="Calibri"/>
              </a:rPr>
              <a:t>ηθ</a:t>
            </a:r>
            <a:r>
              <a:rPr sz="2900" spc="-5" dirty="0">
                <a:latin typeface="Calibri"/>
                <a:cs typeface="Calibri"/>
              </a:rPr>
              <a:t>εί</a:t>
            </a:r>
            <a:r>
              <a:rPr sz="2900" dirty="0">
                <a:latin typeface="Calibri"/>
                <a:cs typeface="Calibri"/>
              </a:rPr>
              <a:t>,</a:t>
            </a:r>
            <a:r>
              <a:rPr sz="2900" spc="-15" dirty="0">
                <a:latin typeface="Calibri"/>
                <a:cs typeface="Calibri"/>
              </a:rPr>
              <a:t> </a:t>
            </a:r>
            <a:r>
              <a:rPr sz="2900" dirty="0">
                <a:latin typeface="Calibri"/>
                <a:cs typeface="Calibri"/>
              </a:rPr>
              <a:t>να </a:t>
            </a:r>
            <a:r>
              <a:rPr sz="2900" spc="-5" dirty="0">
                <a:latin typeface="Calibri"/>
                <a:cs typeface="Calibri"/>
              </a:rPr>
              <a:t>ε</a:t>
            </a:r>
            <a:r>
              <a:rPr sz="2900" spc="-25" dirty="0">
                <a:latin typeface="Calibri"/>
                <a:cs typeface="Calibri"/>
              </a:rPr>
              <a:t>π</a:t>
            </a:r>
            <a:r>
              <a:rPr sz="2900" spc="-5" dirty="0">
                <a:latin typeface="Calibri"/>
                <a:cs typeface="Calibri"/>
              </a:rPr>
              <a:t>α</a:t>
            </a:r>
            <a:r>
              <a:rPr sz="2900" dirty="0">
                <a:latin typeface="Calibri"/>
                <a:cs typeface="Calibri"/>
              </a:rPr>
              <a:t>ν</a:t>
            </a:r>
            <a:r>
              <a:rPr sz="2900" spc="-5" dirty="0">
                <a:latin typeface="Calibri"/>
                <a:cs typeface="Calibri"/>
              </a:rPr>
              <a:t>αχρ</a:t>
            </a:r>
            <a:r>
              <a:rPr sz="2900" dirty="0">
                <a:latin typeface="Calibri"/>
                <a:cs typeface="Calibri"/>
              </a:rPr>
              <a:t>ησ</a:t>
            </a:r>
            <a:r>
              <a:rPr sz="2900" spc="-5" dirty="0">
                <a:latin typeface="Calibri"/>
                <a:cs typeface="Calibri"/>
              </a:rPr>
              <a:t>ι</a:t>
            </a:r>
            <a:r>
              <a:rPr sz="2900" spc="-30" dirty="0">
                <a:latin typeface="Calibri"/>
                <a:cs typeface="Calibri"/>
              </a:rPr>
              <a:t>μ</a:t>
            </a:r>
            <a:r>
              <a:rPr sz="2900" spc="5" dirty="0">
                <a:latin typeface="Calibri"/>
                <a:cs typeface="Calibri"/>
              </a:rPr>
              <a:t>ο</a:t>
            </a:r>
            <a:r>
              <a:rPr sz="2900" dirty="0">
                <a:latin typeface="Calibri"/>
                <a:cs typeface="Calibri"/>
              </a:rPr>
              <a:t>π</a:t>
            </a:r>
            <a:r>
              <a:rPr sz="2900" spc="5" dirty="0">
                <a:latin typeface="Calibri"/>
                <a:cs typeface="Calibri"/>
              </a:rPr>
              <a:t>ο</a:t>
            </a:r>
            <a:r>
              <a:rPr sz="2900" spc="-5" dirty="0">
                <a:latin typeface="Calibri"/>
                <a:cs typeface="Calibri"/>
              </a:rPr>
              <a:t>ι</a:t>
            </a:r>
            <a:r>
              <a:rPr sz="2900" dirty="0">
                <a:latin typeface="Calibri"/>
                <a:cs typeface="Calibri"/>
              </a:rPr>
              <a:t>ηθ</a:t>
            </a:r>
            <a:r>
              <a:rPr sz="2900" spc="-5" dirty="0">
                <a:latin typeface="Calibri"/>
                <a:cs typeface="Calibri"/>
              </a:rPr>
              <a:t>ε</a:t>
            </a:r>
            <a:r>
              <a:rPr sz="2900" dirty="0">
                <a:latin typeface="Calibri"/>
                <a:cs typeface="Calibri"/>
              </a:rPr>
              <a:t>ί</a:t>
            </a:r>
            <a:r>
              <a:rPr sz="2900" spc="-35" dirty="0">
                <a:latin typeface="Calibri"/>
                <a:cs typeface="Calibri"/>
              </a:rPr>
              <a:t> </a:t>
            </a:r>
            <a:r>
              <a:rPr sz="2900" dirty="0">
                <a:latin typeface="Calibri"/>
                <a:cs typeface="Calibri"/>
              </a:rPr>
              <a:t>ή</a:t>
            </a:r>
            <a:r>
              <a:rPr sz="2900" spc="-10" dirty="0">
                <a:latin typeface="Calibri"/>
                <a:cs typeface="Calibri"/>
              </a:rPr>
              <a:t> </a:t>
            </a:r>
            <a:r>
              <a:rPr sz="2900" spc="-100" dirty="0">
                <a:latin typeface="Calibri"/>
                <a:cs typeface="Calibri"/>
              </a:rPr>
              <a:t>κ</a:t>
            </a:r>
            <a:r>
              <a:rPr sz="2900" spc="-5" dirty="0">
                <a:latin typeface="Calibri"/>
                <a:cs typeface="Calibri"/>
              </a:rPr>
              <a:t>α</a:t>
            </a:r>
            <a:r>
              <a:rPr sz="2900" dirty="0">
                <a:latin typeface="Calibri"/>
                <a:cs typeface="Calibri"/>
              </a:rPr>
              <a:t>ι να</a:t>
            </a:r>
            <a:r>
              <a:rPr sz="2900" spc="-15" dirty="0">
                <a:latin typeface="Calibri"/>
                <a:cs typeface="Calibri"/>
              </a:rPr>
              <a:t> </a:t>
            </a:r>
            <a:r>
              <a:rPr sz="2900" dirty="0">
                <a:latin typeface="Calibri"/>
                <a:cs typeface="Calibri"/>
              </a:rPr>
              <a:t>π</a:t>
            </a:r>
            <a:r>
              <a:rPr sz="2900" spc="-5" dirty="0">
                <a:latin typeface="Calibri"/>
                <a:cs typeface="Calibri"/>
              </a:rPr>
              <a:t>ερ</a:t>
            </a:r>
            <a:r>
              <a:rPr sz="2900" spc="20" dirty="0">
                <a:latin typeface="Calibri"/>
                <a:cs typeface="Calibri"/>
              </a:rPr>
              <a:t>ι</a:t>
            </a:r>
            <a:r>
              <a:rPr sz="2900" spc="-5" dirty="0">
                <a:latin typeface="Calibri"/>
                <a:cs typeface="Calibri"/>
              </a:rPr>
              <a:t>λ</a:t>
            </a:r>
            <a:r>
              <a:rPr sz="2900" dirty="0">
                <a:latin typeface="Calibri"/>
                <a:cs typeface="Calibri"/>
              </a:rPr>
              <a:t>η</a:t>
            </a:r>
            <a:r>
              <a:rPr sz="2900" spc="5" dirty="0">
                <a:latin typeface="Calibri"/>
                <a:cs typeface="Calibri"/>
              </a:rPr>
              <a:t>φ</a:t>
            </a:r>
            <a:r>
              <a:rPr sz="2900" dirty="0">
                <a:latin typeface="Calibri"/>
                <a:cs typeface="Calibri"/>
              </a:rPr>
              <a:t>θ</a:t>
            </a:r>
            <a:r>
              <a:rPr sz="2900" spc="-5" dirty="0">
                <a:latin typeface="Calibri"/>
                <a:cs typeface="Calibri"/>
              </a:rPr>
              <a:t>ε</a:t>
            </a:r>
            <a:r>
              <a:rPr sz="2900" dirty="0">
                <a:latin typeface="Calibri"/>
                <a:cs typeface="Calibri"/>
              </a:rPr>
              <a:t>ί</a:t>
            </a:r>
            <a:r>
              <a:rPr sz="2900" spc="-15" dirty="0">
                <a:latin typeface="Calibri"/>
                <a:cs typeface="Calibri"/>
              </a:rPr>
              <a:t> </a:t>
            </a:r>
            <a:r>
              <a:rPr sz="2900" spc="5" dirty="0">
                <a:latin typeface="Calibri"/>
                <a:cs typeface="Calibri"/>
              </a:rPr>
              <a:t>ω</a:t>
            </a:r>
            <a:r>
              <a:rPr sz="2900" dirty="0">
                <a:latin typeface="Calibri"/>
                <a:cs typeface="Calibri"/>
              </a:rPr>
              <a:t>ς </a:t>
            </a:r>
            <a:r>
              <a:rPr sz="2900" spc="-25" dirty="0">
                <a:latin typeface="Calibri"/>
                <a:cs typeface="Calibri"/>
              </a:rPr>
              <a:t>π</a:t>
            </a:r>
            <a:r>
              <a:rPr sz="2900" spc="-5" dirty="0">
                <a:latin typeface="Calibri"/>
                <a:cs typeface="Calibri"/>
              </a:rPr>
              <a:t>αρα</a:t>
            </a:r>
            <a:r>
              <a:rPr sz="2900" dirty="0">
                <a:latin typeface="Calibri"/>
                <a:cs typeface="Calibri"/>
              </a:rPr>
              <a:t>π</a:t>
            </a:r>
            <a:r>
              <a:rPr sz="2900" spc="5" dirty="0">
                <a:latin typeface="Calibri"/>
                <a:cs typeface="Calibri"/>
              </a:rPr>
              <a:t>ο</a:t>
            </a:r>
            <a:r>
              <a:rPr sz="2900" spc="-5" dirty="0">
                <a:latin typeface="Calibri"/>
                <a:cs typeface="Calibri"/>
              </a:rPr>
              <a:t>μ</a:t>
            </a:r>
            <a:r>
              <a:rPr sz="2900" dirty="0">
                <a:latin typeface="Calibri"/>
                <a:cs typeface="Calibri"/>
              </a:rPr>
              <a:t>πή</a:t>
            </a:r>
            <a:r>
              <a:rPr sz="2900" spc="-45" dirty="0">
                <a:latin typeface="Calibri"/>
                <a:cs typeface="Calibri"/>
              </a:rPr>
              <a:t> </a:t>
            </a:r>
            <a:r>
              <a:rPr sz="2900" dirty="0">
                <a:latin typeface="Calibri"/>
                <a:cs typeface="Calibri"/>
              </a:rPr>
              <a:t>σε</a:t>
            </a:r>
            <a:r>
              <a:rPr sz="2900" spc="-15" dirty="0">
                <a:latin typeface="Calibri"/>
                <a:cs typeface="Calibri"/>
              </a:rPr>
              <a:t> </a:t>
            </a:r>
            <a:r>
              <a:rPr sz="2900" spc="-30" dirty="0">
                <a:latin typeface="Calibri"/>
                <a:cs typeface="Calibri"/>
              </a:rPr>
              <a:t>ε</a:t>
            </a:r>
            <a:r>
              <a:rPr sz="2900" spc="5" dirty="0">
                <a:latin typeface="Calibri"/>
                <a:cs typeface="Calibri"/>
              </a:rPr>
              <a:t>φ</a:t>
            </a:r>
            <a:r>
              <a:rPr sz="2900" spc="-5" dirty="0">
                <a:latin typeface="Calibri"/>
                <a:cs typeface="Calibri"/>
              </a:rPr>
              <a:t>αρ</a:t>
            </a:r>
            <a:r>
              <a:rPr sz="2900" spc="-30" dirty="0">
                <a:latin typeface="Calibri"/>
                <a:cs typeface="Calibri"/>
              </a:rPr>
              <a:t>μ</a:t>
            </a:r>
            <a:r>
              <a:rPr sz="2900" spc="5" dirty="0">
                <a:latin typeface="Calibri"/>
                <a:cs typeface="Calibri"/>
              </a:rPr>
              <a:t>ο</a:t>
            </a:r>
            <a:r>
              <a:rPr sz="2900" spc="-15" dirty="0">
                <a:latin typeface="Calibri"/>
                <a:cs typeface="Calibri"/>
              </a:rPr>
              <a:t>γ</a:t>
            </a:r>
            <a:r>
              <a:rPr sz="2900" spc="-5" dirty="0">
                <a:latin typeface="Calibri"/>
                <a:cs typeface="Calibri"/>
              </a:rPr>
              <a:t>έ</a:t>
            </a:r>
            <a:r>
              <a:rPr sz="2900" dirty="0">
                <a:latin typeface="Calibri"/>
                <a:cs typeface="Calibri"/>
              </a:rPr>
              <a:t>ς</a:t>
            </a:r>
            <a:r>
              <a:rPr sz="2900" spc="-5" dirty="0">
                <a:latin typeface="Calibri"/>
                <a:cs typeface="Calibri"/>
              </a:rPr>
              <a:t> </a:t>
            </a:r>
            <a:r>
              <a:rPr sz="2900" dirty="0">
                <a:latin typeface="Calibri"/>
                <a:cs typeface="Calibri"/>
              </a:rPr>
              <a:t>τ</a:t>
            </a:r>
            <a:r>
              <a:rPr sz="2900" spc="-5" dirty="0">
                <a:latin typeface="Calibri"/>
                <a:cs typeface="Calibri"/>
              </a:rPr>
              <a:t>ε</a:t>
            </a:r>
            <a:r>
              <a:rPr sz="2900" spc="10" dirty="0">
                <a:latin typeface="Calibri"/>
                <a:cs typeface="Calibri"/>
              </a:rPr>
              <a:t>χ</a:t>
            </a:r>
            <a:r>
              <a:rPr sz="2900" dirty="0">
                <a:latin typeface="Calibri"/>
                <a:cs typeface="Calibri"/>
              </a:rPr>
              <a:t>ν</a:t>
            </a:r>
            <a:r>
              <a:rPr sz="2900" spc="-20" dirty="0">
                <a:latin typeface="Calibri"/>
                <a:cs typeface="Calibri"/>
              </a:rPr>
              <a:t>ο</a:t>
            </a:r>
            <a:r>
              <a:rPr sz="2900" spc="-25" dirty="0">
                <a:latin typeface="Calibri"/>
                <a:cs typeface="Calibri"/>
              </a:rPr>
              <a:t>λ</a:t>
            </a:r>
            <a:r>
              <a:rPr sz="2900" spc="5" dirty="0">
                <a:latin typeface="Calibri"/>
                <a:cs typeface="Calibri"/>
              </a:rPr>
              <a:t>ο</a:t>
            </a:r>
            <a:r>
              <a:rPr sz="2900" dirty="0">
                <a:latin typeface="Calibri"/>
                <a:cs typeface="Calibri"/>
              </a:rPr>
              <a:t>γ</a:t>
            </a:r>
            <a:r>
              <a:rPr sz="2900" spc="-5" dirty="0">
                <a:latin typeface="Calibri"/>
                <a:cs typeface="Calibri"/>
              </a:rPr>
              <a:t>ι</a:t>
            </a:r>
            <a:r>
              <a:rPr sz="2900" spc="-65" dirty="0">
                <a:latin typeface="Calibri"/>
                <a:cs typeface="Calibri"/>
              </a:rPr>
              <a:t>κ</a:t>
            </a:r>
            <a:r>
              <a:rPr sz="2900" spc="5" dirty="0">
                <a:latin typeface="Calibri"/>
                <a:cs typeface="Calibri"/>
              </a:rPr>
              <a:t>ώ</a:t>
            </a:r>
            <a:r>
              <a:rPr sz="2900" dirty="0">
                <a:latin typeface="Calibri"/>
                <a:cs typeface="Calibri"/>
              </a:rPr>
              <a:t>ς </a:t>
            </a:r>
            <a:r>
              <a:rPr sz="2900" spc="-5" dirty="0">
                <a:latin typeface="Calibri"/>
                <a:cs typeface="Calibri"/>
              </a:rPr>
              <a:t>υ</a:t>
            </a:r>
            <a:r>
              <a:rPr sz="2900" dirty="0">
                <a:latin typeface="Calibri"/>
                <a:cs typeface="Calibri"/>
              </a:rPr>
              <a:t>π</a:t>
            </a:r>
            <a:r>
              <a:rPr sz="2900" spc="5" dirty="0">
                <a:latin typeface="Calibri"/>
                <a:cs typeface="Calibri"/>
              </a:rPr>
              <a:t>ο</a:t>
            </a:r>
            <a:r>
              <a:rPr sz="2900" spc="25" dirty="0">
                <a:latin typeface="Calibri"/>
                <a:cs typeface="Calibri"/>
              </a:rPr>
              <a:t>σ</a:t>
            </a:r>
            <a:r>
              <a:rPr sz="2900" dirty="0">
                <a:latin typeface="Calibri"/>
                <a:cs typeface="Calibri"/>
              </a:rPr>
              <a:t>τη</a:t>
            </a:r>
            <a:r>
              <a:rPr sz="2900" spc="-5" dirty="0">
                <a:latin typeface="Calibri"/>
                <a:cs typeface="Calibri"/>
              </a:rPr>
              <a:t>ριζ</a:t>
            </a:r>
            <a:r>
              <a:rPr sz="2900" spc="5" dirty="0">
                <a:latin typeface="Calibri"/>
                <a:cs typeface="Calibri"/>
              </a:rPr>
              <a:t>ό</a:t>
            </a:r>
            <a:r>
              <a:rPr sz="2900" dirty="0">
                <a:latin typeface="Calibri"/>
                <a:cs typeface="Calibri"/>
              </a:rPr>
              <a:t>μ</a:t>
            </a:r>
            <a:r>
              <a:rPr sz="2900" spc="-5" dirty="0">
                <a:latin typeface="Calibri"/>
                <a:cs typeface="Calibri"/>
              </a:rPr>
              <a:t>ε</a:t>
            </a:r>
            <a:r>
              <a:rPr sz="2900" dirty="0">
                <a:latin typeface="Calibri"/>
                <a:cs typeface="Calibri"/>
              </a:rPr>
              <a:t>νης</a:t>
            </a:r>
            <a:r>
              <a:rPr sz="2900" spc="-40" dirty="0">
                <a:latin typeface="Calibri"/>
                <a:cs typeface="Calibri"/>
              </a:rPr>
              <a:t> </a:t>
            </a:r>
            <a:r>
              <a:rPr sz="2900" spc="-15" dirty="0">
                <a:latin typeface="Calibri"/>
                <a:cs typeface="Calibri"/>
              </a:rPr>
              <a:t>μ</a:t>
            </a:r>
            <a:r>
              <a:rPr sz="2900" spc="-5" dirty="0">
                <a:latin typeface="Calibri"/>
                <a:cs typeface="Calibri"/>
              </a:rPr>
              <a:t>ά</a:t>
            </a:r>
            <a:r>
              <a:rPr sz="2900" dirty="0">
                <a:latin typeface="Calibri"/>
                <a:cs typeface="Calibri"/>
              </a:rPr>
              <a:t>θησης</a:t>
            </a:r>
          </a:p>
          <a:p>
            <a:pPr marR="6350" algn="r">
              <a:lnSpc>
                <a:spcPts val="2275"/>
              </a:lnSpc>
            </a:pPr>
            <a:r>
              <a:rPr sz="2100" i="1" spc="-15" dirty="0">
                <a:latin typeface="Calibri"/>
                <a:cs typeface="Calibri"/>
              </a:rPr>
              <a:t>I</a:t>
            </a:r>
            <a:r>
              <a:rPr sz="2100" i="1" spc="-10" dirty="0">
                <a:latin typeface="Calibri"/>
                <a:cs typeface="Calibri"/>
              </a:rPr>
              <a:t>EE</a:t>
            </a:r>
            <a:r>
              <a:rPr sz="2100" i="1" dirty="0">
                <a:latin typeface="Calibri"/>
                <a:cs typeface="Calibri"/>
              </a:rPr>
              <a:t>E</a:t>
            </a:r>
            <a:endParaRPr sz="2100" dirty="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Τίτλος"/>
          <p:cNvSpPr>
            <a:spLocks noGrp="1"/>
          </p:cNvSpPr>
          <p:nvPr>
            <p:ph type="title"/>
          </p:nvPr>
        </p:nvSpPr>
        <p:spPr/>
        <p:txBody>
          <a:bodyPr/>
          <a:lstStyle/>
          <a:p>
            <a:endParaRPr lang="el-GR" smtClean="0"/>
          </a:p>
        </p:txBody>
      </p:sp>
      <p:pic>
        <p:nvPicPr>
          <p:cNvPr id="59397" name="Picture 2"/>
          <p:cNvPicPr>
            <a:picLocks noGrp="1" noChangeAspect="1" noChangeArrowheads="1"/>
          </p:cNvPicPr>
          <p:nvPr>
            <p:ph sz="quarter" idx="1"/>
          </p:nvPr>
        </p:nvPicPr>
        <p:blipFill>
          <a:blip r:embed="rId2" cstate="print"/>
          <a:srcRect/>
          <a:stretch>
            <a:fillRect/>
          </a:stretch>
        </p:blipFill>
        <p:spPr>
          <a:xfrm>
            <a:off x="0" y="144463"/>
            <a:ext cx="9040813" cy="5516562"/>
          </a:xfrm>
        </p:spPr>
      </p:pic>
      <p:sp>
        <p:nvSpPr>
          <p:cNvPr id="59398" name="7 - Ορθογώνιο"/>
          <p:cNvSpPr>
            <a:spLocks noChangeArrowheads="1"/>
          </p:cNvSpPr>
          <p:nvPr/>
        </p:nvSpPr>
        <p:spPr bwMode="auto">
          <a:xfrm>
            <a:off x="539750" y="5661025"/>
            <a:ext cx="8280400" cy="646113"/>
          </a:xfrm>
          <a:prstGeom prst="rect">
            <a:avLst/>
          </a:prstGeom>
          <a:noFill/>
          <a:ln w="9525">
            <a:noFill/>
            <a:miter lim="800000"/>
            <a:headEnd/>
            <a:tailEnd/>
          </a:ln>
        </p:spPr>
        <p:txBody>
          <a:bodyPr>
            <a:spAutoFit/>
          </a:bodyPr>
          <a:lstStyle/>
          <a:p>
            <a:pPr algn="ctr"/>
            <a:r>
              <a:rPr lang="el-GR" dirty="0"/>
              <a:t>Αξιοποίηση των </a:t>
            </a:r>
            <a:r>
              <a:rPr lang="en-US" dirty="0" err="1"/>
              <a:t>GoogleApps</a:t>
            </a:r>
            <a:r>
              <a:rPr lang="el-GR" dirty="0"/>
              <a:t> για τη δημιουργία </a:t>
            </a:r>
            <a:r>
              <a:rPr lang="en-US" dirty="0"/>
              <a:t>e</a:t>
            </a:r>
            <a:r>
              <a:rPr lang="el-GR" dirty="0"/>
              <a:t>-</a:t>
            </a:r>
            <a:r>
              <a:rPr lang="en-US" dirty="0"/>
              <a:t>Portfolio</a:t>
            </a:r>
            <a:r>
              <a:rPr lang="el-GR" dirty="0"/>
              <a:t> (</a:t>
            </a:r>
            <a:r>
              <a:rPr lang="en-US" dirty="0">
                <a:hlinkClick r:id="rId3"/>
              </a:rPr>
              <a:t>http</a:t>
            </a:r>
            <a:r>
              <a:rPr lang="el-GR" dirty="0">
                <a:hlinkClick r:id="rId3"/>
              </a:rPr>
              <a:t>://</a:t>
            </a:r>
            <a:r>
              <a:rPr lang="en-US" dirty="0">
                <a:hlinkClick r:id="rId3"/>
              </a:rPr>
              <a:t>sites</a:t>
            </a:r>
            <a:r>
              <a:rPr lang="el-GR" dirty="0">
                <a:hlinkClick r:id="rId3"/>
              </a:rPr>
              <a:t>.</a:t>
            </a:r>
            <a:r>
              <a:rPr lang="en-US" dirty="0" err="1">
                <a:hlinkClick r:id="rId3"/>
              </a:rPr>
              <a:t>google</a:t>
            </a:r>
            <a:r>
              <a:rPr lang="el-GR" dirty="0">
                <a:hlinkClick r:id="rId3"/>
              </a:rPr>
              <a:t>.</a:t>
            </a:r>
            <a:r>
              <a:rPr lang="en-US" dirty="0">
                <a:hlinkClick r:id="rId3"/>
              </a:rPr>
              <a:t>com</a:t>
            </a:r>
            <a:r>
              <a:rPr lang="el-GR" dirty="0">
                <a:hlinkClick r:id="rId3"/>
              </a:rPr>
              <a:t>/</a:t>
            </a:r>
            <a:r>
              <a:rPr lang="en-US" dirty="0">
                <a:hlinkClick r:id="rId3"/>
              </a:rPr>
              <a:t>site</a:t>
            </a:r>
            <a:r>
              <a:rPr lang="el-GR" dirty="0">
                <a:hlinkClick r:id="rId3"/>
              </a:rPr>
              <a:t>/</a:t>
            </a:r>
            <a:r>
              <a:rPr lang="en-US" dirty="0" err="1">
                <a:hlinkClick r:id="rId3"/>
              </a:rPr>
              <a:t>eportfolioapps</a:t>
            </a:r>
            <a:r>
              <a:rPr lang="el-GR" dirty="0">
                <a:hlinkClick r:id="rId3"/>
              </a:rPr>
              <a:t>/</a:t>
            </a:r>
            <a:r>
              <a:rPr lang="en-US" dirty="0">
                <a:hlinkClick r:id="rId3"/>
              </a:rPr>
              <a:t>components</a:t>
            </a:r>
            <a:r>
              <a:rPr lang="el-GR" dirty="0">
                <a:hlinkClick r:id="rId3"/>
              </a:rPr>
              <a:t>/</a:t>
            </a:r>
            <a:r>
              <a:rPr lang="en-US" dirty="0" err="1">
                <a:hlinkClick r:id="rId3"/>
              </a:rPr>
              <a:t>mashup</a:t>
            </a:r>
            <a:r>
              <a:rPr lang="en-US" dirty="0"/>
              <a:t> </a:t>
            </a:r>
            <a:r>
              <a:rPr lang="el-GR" dirty="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Τίτλος"/>
          <p:cNvSpPr>
            <a:spLocks noGrp="1"/>
          </p:cNvSpPr>
          <p:nvPr>
            <p:ph type="title"/>
          </p:nvPr>
        </p:nvSpPr>
        <p:spPr/>
        <p:txBody>
          <a:bodyPr/>
          <a:lstStyle/>
          <a:p>
            <a:r>
              <a:rPr lang="el-GR" smtClean="0"/>
              <a:t>Λογισμικά Αξιολόγησης</a:t>
            </a:r>
          </a:p>
        </p:txBody>
      </p:sp>
      <p:sp>
        <p:nvSpPr>
          <p:cNvPr id="61443" name="2 - Θέση περιεχομένου"/>
          <p:cNvSpPr>
            <a:spLocks noGrp="1"/>
          </p:cNvSpPr>
          <p:nvPr>
            <p:ph sz="quarter" idx="1"/>
          </p:nvPr>
        </p:nvSpPr>
        <p:spPr>
          <a:xfrm>
            <a:off x="301625" y="1527175"/>
            <a:ext cx="8504238" cy="4572000"/>
          </a:xfrm>
        </p:spPr>
        <p:txBody>
          <a:bodyPr>
            <a:normAutofit/>
          </a:bodyPr>
          <a:lstStyle/>
          <a:p>
            <a:r>
              <a:rPr lang="en-US" sz="2400" dirty="0" err="1" smtClean="0"/>
              <a:t>HotPotatoes</a:t>
            </a:r>
            <a:r>
              <a:rPr lang="en-US" sz="2400" dirty="0" smtClean="0"/>
              <a:t> </a:t>
            </a:r>
            <a:r>
              <a:rPr lang="en-US" sz="2400" dirty="0" smtClean="0">
                <a:hlinkClick r:id="rId2"/>
              </a:rPr>
              <a:t>http://hotpot.uvic.ca/index.htm#downloads</a:t>
            </a:r>
            <a:endParaRPr lang="el-GR" sz="2400" dirty="0" smtClean="0"/>
          </a:p>
          <a:p>
            <a:r>
              <a:rPr lang="el-GR" sz="2400" dirty="0" err="1" smtClean="0"/>
              <a:t>Kubbu</a:t>
            </a:r>
            <a:r>
              <a:rPr lang="el-GR" sz="2400" dirty="0" smtClean="0"/>
              <a:t>  </a:t>
            </a:r>
            <a:r>
              <a:rPr lang="en-US" sz="2400" dirty="0" smtClean="0">
                <a:hlinkClick r:id="rId3"/>
              </a:rPr>
              <a:t>http://</a:t>
            </a:r>
            <a:r>
              <a:rPr lang="el-GR" sz="2400" dirty="0" err="1" smtClean="0">
                <a:hlinkClick r:id="rId3"/>
              </a:rPr>
              <a:t>www.kubbu.com</a:t>
            </a:r>
            <a:endParaRPr lang="el-GR" sz="2400" dirty="0" smtClean="0"/>
          </a:p>
          <a:p>
            <a:r>
              <a:rPr lang="en-US" sz="2400" dirty="0" err="1" smtClean="0"/>
              <a:t>ClassMarker</a:t>
            </a:r>
            <a:r>
              <a:rPr lang="en-US" sz="2400" dirty="0" smtClean="0"/>
              <a:t> </a:t>
            </a:r>
            <a:r>
              <a:rPr lang="en-US" sz="2400" dirty="0" smtClean="0">
                <a:hlinkClick r:id="rId4"/>
              </a:rPr>
              <a:t>http://www.classmarker.com/</a:t>
            </a:r>
            <a:endParaRPr lang="el-GR" sz="2400" dirty="0" smtClean="0"/>
          </a:p>
          <a:p>
            <a:r>
              <a:rPr lang="el-GR" sz="2400" dirty="0" err="1" smtClean="0"/>
              <a:t>Quizlet</a:t>
            </a:r>
            <a:r>
              <a:rPr lang="el-GR" sz="2400" dirty="0" smtClean="0"/>
              <a:t> </a:t>
            </a:r>
            <a:r>
              <a:rPr lang="el-GR" sz="2400" dirty="0" err="1" smtClean="0"/>
              <a:t>flashcards</a:t>
            </a:r>
            <a:r>
              <a:rPr lang="el-GR" sz="2400" dirty="0" smtClean="0"/>
              <a:t> </a:t>
            </a:r>
            <a:r>
              <a:rPr lang="el-GR" sz="2400" dirty="0" smtClean="0">
                <a:hlinkClick r:id="rId5"/>
              </a:rPr>
              <a:t>http://quizlet.com/</a:t>
            </a:r>
            <a:endParaRPr lang="el-GR" sz="2400" dirty="0" smtClean="0"/>
          </a:p>
          <a:p>
            <a:r>
              <a:rPr lang="el-GR" sz="2400" dirty="0" err="1" smtClean="0"/>
              <a:t>Proprofs</a:t>
            </a:r>
            <a:r>
              <a:rPr lang="el-GR" sz="2400" dirty="0" smtClean="0"/>
              <a:t> </a:t>
            </a:r>
            <a:r>
              <a:rPr lang="el-GR" sz="2400" dirty="0" smtClean="0">
                <a:hlinkClick r:id="rId6"/>
              </a:rPr>
              <a:t>http://www.proprofs.com/quiz-school/</a:t>
            </a:r>
            <a:endParaRPr lang="el-GR" sz="2400" dirty="0" smtClean="0"/>
          </a:p>
          <a:p>
            <a:r>
              <a:rPr lang="el-GR" sz="2400" dirty="0" err="1" smtClean="0"/>
              <a:t>MyStudiyo</a:t>
            </a:r>
            <a:r>
              <a:rPr lang="el-GR" sz="2400" dirty="0" smtClean="0"/>
              <a:t> </a:t>
            </a:r>
            <a:r>
              <a:rPr lang="el-GR" sz="2400" dirty="0" smtClean="0">
                <a:hlinkClick r:id="rId7"/>
              </a:rPr>
              <a:t>http://www.mystudiyo.com/</a:t>
            </a:r>
            <a:endParaRPr lang="el-GR" sz="2400" dirty="0" smtClean="0"/>
          </a:p>
          <a:p>
            <a:r>
              <a:rPr lang="en-US" sz="2400" dirty="0" smtClean="0"/>
              <a:t>Crossword labs</a:t>
            </a:r>
            <a:r>
              <a:rPr lang="el-GR" sz="2400" dirty="0" smtClean="0"/>
              <a:t> </a:t>
            </a:r>
            <a:r>
              <a:rPr lang="el-GR" sz="2400" dirty="0" smtClean="0">
                <a:hlinkClick r:id="rId8"/>
              </a:rPr>
              <a:t>http://crosswordlabs.com/</a:t>
            </a:r>
            <a:r>
              <a:rPr lang="el-GR" sz="2400" dirty="0"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fontScale="90000"/>
          </a:bodyPr>
          <a:lstStyle/>
          <a:p>
            <a:r>
              <a:rPr lang="en-US" dirty="0" smtClean="0"/>
              <a:t>http://opensoft.sch.gr/</a:t>
            </a:r>
            <a:endParaRPr lang="el-GR" dirty="0"/>
          </a:p>
        </p:txBody>
      </p:sp>
      <p:pic>
        <p:nvPicPr>
          <p:cNvPr id="77827" name="Picture 3"/>
          <p:cNvPicPr>
            <a:picLocks noChangeAspect="1" noChangeArrowheads="1"/>
          </p:cNvPicPr>
          <p:nvPr/>
        </p:nvPicPr>
        <p:blipFill>
          <a:blip r:embed="rId2" cstate="print"/>
          <a:srcRect/>
          <a:stretch>
            <a:fillRect/>
          </a:stretch>
        </p:blipFill>
        <p:spPr bwMode="auto">
          <a:xfrm>
            <a:off x="-6221" y="824354"/>
            <a:ext cx="9114725" cy="548496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38064584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 xmlns:p14="http://schemas.microsoft.com/office/powerpoint/2010/main" val="3934866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solidFill>
                  <a:srgbClr val="000000"/>
                </a:solidFill>
              </a:rPr>
              <a:t>1.0</a:t>
            </a:r>
            <a:r>
              <a:rPr lang="el-GR" sz="2000" dirty="0" smtClean="0"/>
              <a:t>.  </a:t>
            </a:r>
            <a:endParaRPr lang="el-GR" sz="2000" dirty="0"/>
          </a:p>
        </p:txBody>
      </p:sp>
    </p:spTree>
    <p:extLst>
      <p:ext uri="{BB962C8B-B14F-4D97-AF65-F5344CB8AC3E}">
        <p14:creationId xmlns="" xmlns:p14="http://schemas.microsoft.com/office/powerpoint/2010/main" val="1889887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0000"/>
                </a:solidFill>
              </a:rPr>
              <a:t>Copyright </a:t>
            </a:r>
            <a:r>
              <a:rPr lang="el-GR" sz="2000" dirty="0" err="1" smtClean="0">
                <a:solidFill>
                  <a:srgbClr val="000000"/>
                </a:solidFill>
              </a:rPr>
              <a:t>Εθνικόν</a:t>
            </a:r>
            <a:r>
              <a:rPr lang="el-GR" sz="2000" dirty="0" smtClean="0">
                <a:solidFill>
                  <a:srgbClr val="000000"/>
                </a:solidFill>
              </a:rPr>
              <a:t> και </a:t>
            </a:r>
            <a:r>
              <a:rPr lang="el-GR" sz="2000" dirty="0" err="1" smtClean="0">
                <a:solidFill>
                  <a:srgbClr val="000000"/>
                </a:solidFill>
              </a:rPr>
              <a:t>Καποδιστριακόν</a:t>
            </a:r>
            <a:r>
              <a:rPr lang="el-GR" sz="2000" dirty="0" smtClean="0">
                <a:solidFill>
                  <a:srgbClr val="000000"/>
                </a:solidFill>
              </a:rPr>
              <a:t> </a:t>
            </a:r>
            <a:r>
              <a:rPr lang="el-GR" sz="2000" dirty="0" err="1" smtClean="0">
                <a:solidFill>
                  <a:srgbClr val="000000"/>
                </a:solidFill>
              </a:rPr>
              <a:t>Πανεπιστήμιον</a:t>
            </a:r>
            <a:r>
              <a:rPr lang="el-GR" sz="2000" dirty="0" smtClean="0">
                <a:solidFill>
                  <a:srgbClr val="000000"/>
                </a:solidFill>
              </a:rPr>
              <a:t> Αθηνών</a:t>
            </a:r>
            <a:r>
              <a:rPr lang="en-US" sz="2000" dirty="0" smtClean="0">
                <a:solidFill>
                  <a:srgbClr val="000000"/>
                </a:solidFill>
              </a:rPr>
              <a:t>, </a:t>
            </a:r>
            <a:r>
              <a:rPr lang="el-GR" sz="2000" dirty="0" smtClean="0">
                <a:solidFill>
                  <a:srgbClr val="000000"/>
                </a:solidFill>
              </a:rPr>
              <a:t>Μ. </a:t>
            </a:r>
            <a:r>
              <a:rPr lang="el-GR" sz="2000" dirty="0" err="1" smtClean="0">
                <a:solidFill>
                  <a:srgbClr val="000000"/>
                </a:solidFill>
              </a:rPr>
              <a:t>Γρηγοριάδου</a:t>
            </a:r>
            <a:r>
              <a:rPr lang="el-GR" sz="2000" dirty="0" smtClean="0">
                <a:solidFill>
                  <a:srgbClr val="000000"/>
                </a:solidFill>
              </a:rPr>
              <a:t>, Α. </a:t>
            </a:r>
            <a:r>
              <a:rPr lang="el-GR" sz="2000" dirty="0" err="1" smtClean="0">
                <a:solidFill>
                  <a:srgbClr val="000000"/>
                </a:solidFill>
              </a:rPr>
              <a:t>Γόγουλου</a:t>
            </a:r>
            <a:r>
              <a:rPr lang="el-GR" sz="2000" dirty="0" smtClean="0">
                <a:solidFill>
                  <a:srgbClr val="000000"/>
                </a:solidFill>
              </a:rPr>
              <a:t>, Ε. </a:t>
            </a:r>
            <a:r>
              <a:rPr lang="el-GR" sz="2000" dirty="0" err="1" smtClean="0">
                <a:solidFill>
                  <a:srgbClr val="000000"/>
                </a:solidFill>
              </a:rPr>
              <a:t>Γουλή</a:t>
            </a:r>
            <a:r>
              <a:rPr lang="el-GR" sz="2000" dirty="0" smtClean="0">
                <a:solidFill>
                  <a:srgbClr val="000000"/>
                </a:solidFill>
              </a:rPr>
              <a:t>. «Διδακτική της Πληροφορικής. Θεματική Ενότητα </a:t>
            </a:r>
            <a:r>
              <a:rPr lang="el-GR" sz="2000" dirty="0" smtClean="0">
                <a:solidFill>
                  <a:srgbClr val="000000"/>
                </a:solidFill>
              </a:rPr>
              <a:t>08: Ψηφιακό Υλικό &amp; Αξιολόγηση». </a:t>
            </a:r>
            <a:r>
              <a:rPr lang="el-GR" sz="2000" dirty="0">
                <a:solidFill>
                  <a:srgbClr val="000000"/>
                </a:solidFill>
              </a:rPr>
              <a:t>Έκδοση: </a:t>
            </a:r>
            <a:r>
              <a:rPr lang="el-GR" sz="2000" dirty="0" smtClean="0">
                <a:solidFill>
                  <a:srgbClr val="000000"/>
                </a:solidFill>
              </a:rPr>
              <a:t>1.0</a:t>
            </a:r>
            <a:r>
              <a:rPr lang="el-GR" sz="2000" dirty="0">
                <a:solidFill>
                  <a:srgbClr val="000000"/>
                </a:solidFill>
              </a:rPr>
              <a:t>. Αθήνα </a:t>
            </a:r>
            <a:r>
              <a:rPr lang="el-GR" sz="2000" dirty="0" smtClean="0">
                <a:solidFill>
                  <a:srgbClr val="000000"/>
                </a:solidFill>
              </a:rPr>
              <a:t>2015. </a:t>
            </a:r>
            <a:r>
              <a:rPr lang="el-GR" sz="2000" dirty="0">
                <a:solidFill>
                  <a:srgbClr val="000000"/>
                </a:solidFill>
              </a:rPr>
              <a:t>Διαθέσιμο από τη δικτυακή </a:t>
            </a:r>
            <a:r>
              <a:rPr lang="el-GR" sz="2000" dirty="0" smtClean="0">
                <a:solidFill>
                  <a:srgbClr val="000000"/>
                </a:solidFill>
              </a:rPr>
              <a:t>διεύθυνση: </a:t>
            </a:r>
            <a:r>
              <a:rPr lang="en-US" sz="2000" dirty="0">
                <a:solidFill>
                  <a:srgbClr val="000000"/>
                </a:solidFill>
              </a:rPr>
              <a:t>http://</a:t>
            </a:r>
            <a:r>
              <a:rPr lang="en-US" sz="2000" dirty="0" err="1">
                <a:solidFill>
                  <a:srgbClr val="000000"/>
                </a:solidFill>
              </a:rPr>
              <a:t>opencourses.uoa.gr</a:t>
            </a:r>
            <a:r>
              <a:rPr lang="en-US" sz="2000" dirty="0">
                <a:solidFill>
                  <a:srgbClr val="000000"/>
                </a:solidFill>
              </a:rPr>
              <a:t>/courses/DI20/</a:t>
            </a:r>
            <a:r>
              <a:rPr lang="el-GR" sz="2000" dirty="0" smtClean="0">
                <a:solidFill>
                  <a:srgbClr val="000000"/>
                </a:solidFill>
              </a:rPr>
              <a:t>.</a:t>
            </a:r>
            <a:endParaRPr lang="el-GR" sz="2000" dirty="0">
              <a:solidFill>
                <a:srgbClr val="000000"/>
              </a:solidFill>
            </a:endParaRPr>
          </a:p>
          <a:p>
            <a:endParaRPr lang="el-GR" sz="2000" dirty="0"/>
          </a:p>
        </p:txBody>
      </p:sp>
    </p:spTree>
    <p:extLst>
      <p:ext uri="{BB962C8B-B14F-4D97-AF65-F5344CB8AC3E}">
        <p14:creationId xmlns="" xmlns:p14="http://schemas.microsoft.com/office/powerpoint/2010/main" val="3806898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 xmlns:p14="http://schemas.microsoft.com/office/powerpoint/2010/main" val="18962412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 xmlns:p14="http://schemas.microsoft.com/office/powerpoint/2010/main" val="2709339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28600">
              <a:lnSpc>
                <a:spcPct val="100000"/>
              </a:lnSpc>
            </a:pPr>
            <a:r>
              <a:rPr spc="-5" dirty="0"/>
              <a:t>Μ</a:t>
            </a:r>
            <a:r>
              <a:rPr dirty="0"/>
              <a:t>α</a:t>
            </a:r>
            <a:r>
              <a:rPr spc="5" dirty="0"/>
              <a:t>θ</a:t>
            </a:r>
            <a:r>
              <a:rPr spc="-5" dirty="0"/>
              <a:t>ησι</a:t>
            </a:r>
            <a:r>
              <a:rPr dirty="0"/>
              <a:t>α</a:t>
            </a:r>
            <a:r>
              <a:rPr spc="-90" dirty="0"/>
              <a:t>κ</a:t>
            </a:r>
            <a:r>
              <a:rPr dirty="0"/>
              <a:t>ό</a:t>
            </a:r>
            <a:r>
              <a:rPr spc="-25" dirty="0"/>
              <a:t> </a:t>
            </a:r>
            <a:r>
              <a:rPr dirty="0"/>
              <a:t>Α</a:t>
            </a:r>
            <a:r>
              <a:rPr spc="25" dirty="0"/>
              <a:t>ν</a:t>
            </a:r>
            <a:r>
              <a:rPr dirty="0"/>
              <a:t>τ</a:t>
            </a:r>
            <a:r>
              <a:rPr spc="-5" dirty="0"/>
              <a:t>ι</a:t>
            </a:r>
            <a:r>
              <a:rPr spc="-40" dirty="0"/>
              <a:t>κ</a:t>
            </a:r>
            <a:r>
              <a:rPr spc="-5" dirty="0"/>
              <a:t>είμε</a:t>
            </a:r>
            <a:r>
              <a:rPr dirty="0"/>
              <a:t>νο:</a:t>
            </a:r>
            <a:r>
              <a:rPr spc="-15" dirty="0"/>
              <a:t> </a:t>
            </a:r>
            <a:r>
              <a:rPr spc="-5" dirty="0"/>
              <a:t>Χ</a:t>
            </a:r>
            <a:r>
              <a:rPr dirty="0"/>
              <a:t>α</a:t>
            </a:r>
            <a:r>
              <a:rPr spc="5" dirty="0"/>
              <a:t>ρ</a:t>
            </a:r>
            <a:r>
              <a:rPr dirty="0"/>
              <a:t>α</a:t>
            </a:r>
            <a:r>
              <a:rPr spc="-5" dirty="0"/>
              <a:t>κ</a:t>
            </a:r>
            <a:r>
              <a:rPr dirty="0"/>
              <a:t>τ</a:t>
            </a:r>
            <a:r>
              <a:rPr spc="-5" dirty="0"/>
              <a:t>η</a:t>
            </a:r>
            <a:r>
              <a:rPr spc="5" dirty="0"/>
              <a:t>ρ</a:t>
            </a:r>
            <a:r>
              <a:rPr spc="-5" dirty="0"/>
              <a:t>ι</a:t>
            </a:r>
            <a:r>
              <a:rPr spc="30" dirty="0"/>
              <a:t>σ</a:t>
            </a:r>
            <a:r>
              <a:rPr dirty="0"/>
              <a:t>τ</a:t>
            </a:r>
            <a:r>
              <a:rPr spc="-5" dirty="0"/>
              <a:t>ι</a:t>
            </a:r>
            <a:r>
              <a:rPr spc="-100" dirty="0"/>
              <a:t>κ</a:t>
            </a:r>
            <a:r>
              <a:rPr dirty="0"/>
              <a:t>ά</a:t>
            </a:r>
          </a:p>
        </p:txBody>
      </p:sp>
      <p:sp>
        <p:nvSpPr>
          <p:cNvPr id="3" name="object 3"/>
          <p:cNvSpPr txBox="1"/>
          <p:nvPr/>
        </p:nvSpPr>
        <p:spPr>
          <a:xfrm>
            <a:off x="402267" y="1556727"/>
            <a:ext cx="8041005" cy="4680585"/>
          </a:xfrm>
          <a:prstGeom prst="rect">
            <a:avLst/>
          </a:prstGeom>
        </p:spPr>
        <p:txBody>
          <a:bodyPr vert="horz" wrap="square" lIns="0" tIns="0" rIns="0" bIns="0" rtlCol="0">
            <a:spAutoFit/>
          </a:bodyPr>
          <a:lstStyle/>
          <a:p>
            <a:pPr marL="285115" marR="821055" indent="-273050">
              <a:lnSpc>
                <a:spcPct val="100000"/>
              </a:lnSpc>
              <a:buClr>
                <a:srgbClr val="006600"/>
              </a:buClr>
              <a:buSzPct val="84615"/>
              <a:buFont typeface="Wingdings 2"/>
              <a:buChar char="·"/>
              <a:tabLst>
                <a:tab pos="285115" algn="l"/>
              </a:tabLst>
            </a:pPr>
            <a:r>
              <a:rPr sz="2600" b="1" dirty="0">
                <a:latin typeface="Calibri"/>
                <a:cs typeface="Calibri"/>
              </a:rPr>
              <a:t>Μ</a:t>
            </a:r>
            <a:r>
              <a:rPr sz="2600" b="1" spc="-5" dirty="0">
                <a:latin typeface="Calibri"/>
                <a:cs typeface="Calibri"/>
              </a:rPr>
              <a:t>αθησιακ</a:t>
            </a:r>
            <a:r>
              <a:rPr sz="2600" b="1" dirty="0">
                <a:latin typeface="Calibri"/>
                <a:cs typeface="Calibri"/>
              </a:rPr>
              <a:t>ή</a:t>
            </a:r>
            <a:r>
              <a:rPr sz="2600" b="1" spc="-25" dirty="0">
                <a:latin typeface="Calibri"/>
                <a:cs typeface="Calibri"/>
              </a:rPr>
              <a:t> </a:t>
            </a:r>
            <a:r>
              <a:rPr sz="2600" b="1" spc="5" dirty="0">
                <a:latin typeface="Calibri"/>
                <a:cs typeface="Calibri"/>
              </a:rPr>
              <a:t>Α</a:t>
            </a:r>
            <a:r>
              <a:rPr sz="2600" b="1" spc="-35" dirty="0">
                <a:latin typeface="Calibri"/>
                <a:cs typeface="Calibri"/>
              </a:rPr>
              <a:t>ξ</a:t>
            </a:r>
            <a:r>
              <a:rPr sz="2600" b="1" spc="-5" dirty="0">
                <a:latin typeface="Calibri"/>
                <a:cs typeface="Calibri"/>
              </a:rPr>
              <a:t>ία</a:t>
            </a:r>
            <a:r>
              <a:rPr sz="2600" dirty="0">
                <a:latin typeface="Calibri"/>
                <a:cs typeface="Calibri"/>
              </a:rPr>
              <a:t>:</a:t>
            </a:r>
            <a:r>
              <a:rPr sz="2600" spc="-5" dirty="0">
                <a:latin typeface="Calibri"/>
                <a:cs typeface="Calibri"/>
              </a:rPr>
              <a:t> </a:t>
            </a:r>
            <a:r>
              <a:rPr sz="2600" spc="15" dirty="0">
                <a:latin typeface="Calibri"/>
                <a:cs typeface="Calibri"/>
              </a:rPr>
              <a:t>σ</a:t>
            </a:r>
            <a:r>
              <a:rPr sz="2600" spc="-25" dirty="0">
                <a:latin typeface="Calibri"/>
                <a:cs typeface="Calibri"/>
              </a:rPr>
              <a:t>τ</a:t>
            </a:r>
            <a:r>
              <a:rPr sz="2600" spc="-5" dirty="0">
                <a:latin typeface="Calibri"/>
                <a:cs typeface="Calibri"/>
              </a:rPr>
              <a:t>ο</a:t>
            </a:r>
            <a:r>
              <a:rPr sz="2600" spc="-20" dirty="0">
                <a:latin typeface="Calibri"/>
                <a:cs typeface="Calibri"/>
              </a:rPr>
              <a:t>χ</a:t>
            </a:r>
            <a:r>
              <a:rPr sz="2600" dirty="0">
                <a:latin typeface="Calibri"/>
                <a:cs typeface="Calibri"/>
              </a:rPr>
              <a:t>ε</a:t>
            </a:r>
            <a:r>
              <a:rPr sz="2600" spc="-20" dirty="0">
                <a:latin typeface="Calibri"/>
                <a:cs typeface="Calibri"/>
              </a:rPr>
              <a:t>ύ</a:t>
            </a:r>
            <a:r>
              <a:rPr sz="2600" dirty="0">
                <a:latin typeface="Calibri"/>
                <a:cs typeface="Calibri"/>
              </a:rPr>
              <a:t>ει</a:t>
            </a:r>
            <a:r>
              <a:rPr sz="2600" spc="15" dirty="0">
                <a:latin typeface="Calibri"/>
                <a:cs typeface="Calibri"/>
              </a:rPr>
              <a:t> </a:t>
            </a:r>
            <a:r>
              <a:rPr sz="2600" spc="-10" dirty="0">
                <a:latin typeface="Calibri"/>
                <a:cs typeface="Calibri"/>
              </a:rPr>
              <a:t>ν</a:t>
            </a:r>
            <a:r>
              <a:rPr sz="2600" dirty="0">
                <a:latin typeface="Calibri"/>
                <a:cs typeface="Calibri"/>
              </a:rPr>
              <a:t>α</a:t>
            </a:r>
            <a:r>
              <a:rPr sz="2600" spc="-5" dirty="0">
                <a:latin typeface="Calibri"/>
                <a:cs typeface="Calibri"/>
              </a:rPr>
              <a:t> </a:t>
            </a:r>
            <a:r>
              <a:rPr sz="2600" dirty="0">
                <a:latin typeface="Calibri"/>
                <a:cs typeface="Calibri"/>
              </a:rPr>
              <a:t>ε</a:t>
            </a:r>
            <a:r>
              <a:rPr sz="2600" spc="-35" dirty="0">
                <a:latin typeface="Calibri"/>
                <a:cs typeface="Calibri"/>
              </a:rPr>
              <a:t>ξ</a:t>
            </a:r>
            <a:r>
              <a:rPr sz="2600" spc="5" dirty="0">
                <a:latin typeface="Calibri"/>
                <a:cs typeface="Calibri"/>
              </a:rPr>
              <a:t>υ</a:t>
            </a:r>
            <a:r>
              <a:rPr sz="2600" dirty="0">
                <a:latin typeface="Calibri"/>
                <a:cs typeface="Calibri"/>
              </a:rPr>
              <a:t>π</a:t>
            </a:r>
            <a:r>
              <a:rPr sz="2600" spc="5" dirty="0">
                <a:latin typeface="Calibri"/>
                <a:cs typeface="Calibri"/>
              </a:rPr>
              <a:t>η</a:t>
            </a:r>
            <a:r>
              <a:rPr sz="2600" spc="-10" dirty="0">
                <a:latin typeface="Calibri"/>
                <a:cs typeface="Calibri"/>
              </a:rPr>
              <a:t>ρ</a:t>
            </a:r>
            <a:r>
              <a:rPr sz="2600" dirty="0">
                <a:latin typeface="Calibri"/>
                <a:cs typeface="Calibri"/>
              </a:rPr>
              <a:t>ετ</a:t>
            </a:r>
            <a:r>
              <a:rPr sz="2600" spc="5" dirty="0">
                <a:latin typeface="Calibri"/>
                <a:cs typeface="Calibri"/>
              </a:rPr>
              <a:t>ή</a:t>
            </a:r>
            <a:r>
              <a:rPr sz="2600" spc="-10" dirty="0">
                <a:latin typeface="Calibri"/>
                <a:cs typeface="Calibri"/>
              </a:rPr>
              <a:t>σ</a:t>
            </a:r>
            <a:r>
              <a:rPr sz="2600" dirty="0">
                <a:latin typeface="Calibri"/>
                <a:cs typeface="Calibri"/>
              </a:rPr>
              <a:t>ει</a:t>
            </a:r>
            <a:r>
              <a:rPr sz="2600" spc="-10" dirty="0">
                <a:latin typeface="Calibri"/>
                <a:cs typeface="Calibri"/>
              </a:rPr>
              <a:t> </a:t>
            </a:r>
            <a:r>
              <a:rPr sz="2600" spc="-85" dirty="0">
                <a:latin typeface="Calibri"/>
                <a:cs typeface="Calibri"/>
              </a:rPr>
              <a:t>κ</a:t>
            </a:r>
            <a:r>
              <a:rPr sz="2600" spc="-5" dirty="0">
                <a:latin typeface="Calibri"/>
                <a:cs typeface="Calibri"/>
              </a:rPr>
              <a:t>α</a:t>
            </a:r>
            <a:r>
              <a:rPr sz="2600" dirty="0">
                <a:latin typeface="Calibri"/>
                <a:cs typeface="Calibri"/>
              </a:rPr>
              <a:t>ι</a:t>
            </a:r>
            <a:r>
              <a:rPr sz="2600" spc="-10" dirty="0">
                <a:latin typeface="Calibri"/>
                <a:cs typeface="Calibri"/>
              </a:rPr>
              <a:t> ν</a:t>
            </a:r>
            <a:r>
              <a:rPr sz="2600" dirty="0">
                <a:latin typeface="Calibri"/>
                <a:cs typeface="Calibri"/>
              </a:rPr>
              <a:t>α </a:t>
            </a:r>
            <a:r>
              <a:rPr sz="2600" spc="-10" dirty="0">
                <a:latin typeface="Calibri"/>
                <a:cs typeface="Calibri"/>
              </a:rPr>
              <a:t>σ</a:t>
            </a:r>
            <a:r>
              <a:rPr sz="2600" dirty="0">
                <a:latin typeface="Calibri"/>
                <a:cs typeface="Calibri"/>
              </a:rPr>
              <a:t>υ</a:t>
            </a:r>
            <a:r>
              <a:rPr sz="2600" spc="-10" dirty="0">
                <a:latin typeface="Calibri"/>
                <a:cs typeface="Calibri"/>
              </a:rPr>
              <a:t>μ</a:t>
            </a:r>
            <a:r>
              <a:rPr sz="2600" spc="-5" dirty="0">
                <a:latin typeface="Calibri"/>
                <a:cs typeface="Calibri"/>
              </a:rPr>
              <a:t>β</a:t>
            </a:r>
            <a:r>
              <a:rPr sz="2600" spc="10" dirty="0">
                <a:latin typeface="Calibri"/>
                <a:cs typeface="Calibri"/>
              </a:rPr>
              <a:t>ά</a:t>
            </a:r>
            <a:r>
              <a:rPr sz="2600" spc="-10" dirty="0">
                <a:latin typeface="Calibri"/>
                <a:cs typeface="Calibri"/>
              </a:rPr>
              <a:t>λ</a:t>
            </a:r>
            <a:r>
              <a:rPr sz="2600" dirty="0">
                <a:latin typeface="Calibri"/>
                <a:cs typeface="Calibri"/>
              </a:rPr>
              <a:t>ει</a:t>
            </a:r>
            <a:r>
              <a:rPr sz="2600" spc="-20" dirty="0">
                <a:latin typeface="Calibri"/>
                <a:cs typeface="Calibri"/>
              </a:rPr>
              <a:t> </a:t>
            </a:r>
            <a:r>
              <a:rPr sz="2600" spc="15" dirty="0">
                <a:latin typeface="Calibri"/>
                <a:cs typeface="Calibri"/>
              </a:rPr>
              <a:t>σ</a:t>
            </a:r>
            <a:r>
              <a:rPr sz="2600" dirty="0">
                <a:latin typeface="Calibri"/>
                <a:cs typeface="Calibri"/>
              </a:rPr>
              <a:t>τ</a:t>
            </a:r>
            <a:r>
              <a:rPr sz="2600" spc="-55" dirty="0">
                <a:latin typeface="Calibri"/>
                <a:cs typeface="Calibri"/>
              </a:rPr>
              <a:t>η</a:t>
            </a:r>
            <a:r>
              <a:rPr sz="2600" dirty="0">
                <a:latin typeface="Calibri"/>
                <a:cs typeface="Calibri"/>
              </a:rPr>
              <a:t>ν</a:t>
            </a:r>
            <a:r>
              <a:rPr sz="2600" spc="5" dirty="0">
                <a:latin typeface="Calibri"/>
                <a:cs typeface="Calibri"/>
              </a:rPr>
              <a:t> </a:t>
            </a:r>
            <a:r>
              <a:rPr sz="2600" spc="-5" dirty="0">
                <a:latin typeface="Calibri"/>
                <a:cs typeface="Calibri"/>
              </a:rPr>
              <a:t>απ</a:t>
            </a:r>
            <a:r>
              <a:rPr sz="2600" spc="-10" dirty="0">
                <a:latin typeface="Calibri"/>
                <a:cs typeface="Calibri"/>
              </a:rPr>
              <a:t>ό</a:t>
            </a:r>
            <a:r>
              <a:rPr sz="2600" dirty="0">
                <a:latin typeface="Calibri"/>
                <a:cs typeface="Calibri"/>
              </a:rPr>
              <a:t>κτ</a:t>
            </a:r>
            <a:r>
              <a:rPr sz="2600" spc="5" dirty="0">
                <a:latin typeface="Calibri"/>
                <a:cs typeface="Calibri"/>
              </a:rPr>
              <a:t>η</a:t>
            </a:r>
            <a:r>
              <a:rPr sz="2600" spc="-10" dirty="0">
                <a:latin typeface="Calibri"/>
                <a:cs typeface="Calibri"/>
              </a:rPr>
              <a:t>σ</a:t>
            </a:r>
            <a:r>
              <a:rPr sz="2600" dirty="0">
                <a:latin typeface="Calibri"/>
                <a:cs typeface="Calibri"/>
              </a:rPr>
              <a:t>η</a:t>
            </a:r>
            <a:r>
              <a:rPr sz="2600" spc="15" dirty="0">
                <a:latin typeface="Calibri"/>
                <a:cs typeface="Calibri"/>
              </a:rPr>
              <a:t> </a:t>
            </a:r>
            <a:r>
              <a:rPr sz="2600" spc="10" dirty="0">
                <a:latin typeface="Calibri"/>
                <a:cs typeface="Calibri"/>
              </a:rPr>
              <a:t>γ</a:t>
            </a:r>
            <a:r>
              <a:rPr sz="2600" spc="-20" dirty="0">
                <a:latin typeface="Calibri"/>
                <a:cs typeface="Calibri"/>
              </a:rPr>
              <a:t>ν</a:t>
            </a:r>
            <a:r>
              <a:rPr sz="2600" spc="-5" dirty="0">
                <a:latin typeface="Calibri"/>
                <a:cs typeface="Calibri"/>
              </a:rPr>
              <a:t>ώ</a:t>
            </a:r>
            <a:r>
              <a:rPr sz="2600" spc="-10" dirty="0">
                <a:latin typeface="Calibri"/>
                <a:cs typeface="Calibri"/>
              </a:rPr>
              <a:t>σ</a:t>
            </a:r>
            <a:r>
              <a:rPr sz="2600" dirty="0">
                <a:latin typeface="Calibri"/>
                <a:cs typeface="Calibri"/>
              </a:rPr>
              <a:t>ε</a:t>
            </a:r>
            <a:r>
              <a:rPr sz="2600" spc="-15" dirty="0">
                <a:latin typeface="Calibri"/>
                <a:cs typeface="Calibri"/>
              </a:rPr>
              <a:t>ω</a:t>
            </a:r>
            <a:r>
              <a:rPr sz="2600" dirty="0">
                <a:latin typeface="Calibri"/>
                <a:cs typeface="Calibri"/>
              </a:rPr>
              <a:t>ν</a:t>
            </a:r>
            <a:r>
              <a:rPr sz="2600" spc="-5" dirty="0">
                <a:latin typeface="Calibri"/>
                <a:cs typeface="Calibri"/>
              </a:rPr>
              <a:t> </a:t>
            </a:r>
            <a:r>
              <a:rPr sz="2600" dirty="0">
                <a:latin typeface="Calibri"/>
                <a:cs typeface="Calibri"/>
              </a:rPr>
              <a:t>/ </a:t>
            </a:r>
            <a:r>
              <a:rPr sz="2600" spc="5" dirty="0">
                <a:latin typeface="Calibri"/>
                <a:cs typeface="Calibri"/>
              </a:rPr>
              <a:t>δ</a:t>
            </a:r>
            <a:r>
              <a:rPr sz="2600" dirty="0">
                <a:latin typeface="Calibri"/>
                <a:cs typeface="Calibri"/>
              </a:rPr>
              <a:t>ε</a:t>
            </a:r>
            <a:r>
              <a:rPr sz="2600" spc="-20" dirty="0">
                <a:latin typeface="Calibri"/>
                <a:cs typeface="Calibri"/>
              </a:rPr>
              <a:t>ξ</a:t>
            </a:r>
            <a:r>
              <a:rPr sz="2600" spc="5" dirty="0">
                <a:latin typeface="Calibri"/>
                <a:cs typeface="Calibri"/>
              </a:rPr>
              <a:t>ι</a:t>
            </a:r>
            <a:r>
              <a:rPr sz="2600" spc="-10" dirty="0">
                <a:latin typeface="Calibri"/>
                <a:cs typeface="Calibri"/>
              </a:rPr>
              <a:t>ο</a:t>
            </a:r>
            <a:r>
              <a:rPr sz="2600" dirty="0">
                <a:latin typeface="Calibri"/>
                <a:cs typeface="Calibri"/>
              </a:rPr>
              <a:t>τ</a:t>
            </a:r>
            <a:r>
              <a:rPr sz="2600" spc="-35" dirty="0">
                <a:latin typeface="Calibri"/>
                <a:cs typeface="Calibri"/>
              </a:rPr>
              <a:t>ή</a:t>
            </a:r>
            <a:r>
              <a:rPr sz="2600" spc="-15" dirty="0">
                <a:latin typeface="Calibri"/>
                <a:cs typeface="Calibri"/>
              </a:rPr>
              <a:t>τω</a:t>
            </a:r>
            <a:r>
              <a:rPr sz="2600" dirty="0">
                <a:latin typeface="Calibri"/>
                <a:cs typeface="Calibri"/>
              </a:rPr>
              <a:t>ν</a:t>
            </a:r>
          </a:p>
          <a:p>
            <a:pPr>
              <a:lnSpc>
                <a:spcPts val="600"/>
              </a:lnSpc>
              <a:spcBef>
                <a:spcPts val="0"/>
              </a:spcBef>
              <a:buClr>
                <a:srgbClr val="006600"/>
              </a:buClr>
              <a:buFont typeface="Wingdings 2"/>
              <a:buChar char="·"/>
            </a:pPr>
            <a:endParaRPr sz="600" dirty="0"/>
          </a:p>
          <a:p>
            <a:pPr marL="285115" marR="737870" indent="-273050">
              <a:lnSpc>
                <a:spcPct val="100000"/>
              </a:lnSpc>
              <a:buClr>
                <a:srgbClr val="006600"/>
              </a:buClr>
              <a:buSzPct val="84615"/>
              <a:buFont typeface="Wingdings 2"/>
              <a:buChar char="·"/>
              <a:tabLst>
                <a:tab pos="285115" algn="l"/>
              </a:tabLst>
            </a:pPr>
            <a:r>
              <a:rPr sz="2600" b="1" spc="5" dirty="0">
                <a:latin typeface="Calibri"/>
                <a:cs typeface="Calibri"/>
              </a:rPr>
              <a:t>Α</a:t>
            </a:r>
            <a:r>
              <a:rPr sz="2600" b="1" dirty="0">
                <a:latin typeface="Calibri"/>
                <a:cs typeface="Calibri"/>
              </a:rPr>
              <a:t>υ</a:t>
            </a:r>
            <a:r>
              <a:rPr sz="2600" b="1" spc="-30" dirty="0">
                <a:latin typeface="Calibri"/>
                <a:cs typeface="Calibri"/>
              </a:rPr>
              <a:t>τ</a:t>
            </a:r>
            <a:r>
              <a:rPr sz="2600" b="1" dirty="0">
                <a:latin typeface="Calibri"/>
                <a:cs typeface="Calibri"/>
              </a:rPr>
              <a:t>ο</a:t>
            </a:r>
            <a:r>
              <a:rPr sz="2600" b="1" spc="-5" dirty="0">
                <a:latin typeface="Calibri"/>
                <a:cs typeface="Calibri"/>
              </a:rPr>
              <a:t>τε</a:t>
            </a:r>
            <a:r>
              <a:rPr sz="2600" b="1" spc="5" dirty="0">
                <a:latin typeface="Calibri"/>
                <a:cs typeface="Calibri"/>
              </a:rPr>
              <a:t>λ</a:t>
            </a:r>
            <a:r>
              <a:rPr sz="2600" b="1" spc="-5" dirty="0">
                <a:latin typeface="Calibri"/>
                <a:cs typeface="Calibri"/>
              </a:rPr>
              <a:t>ές</a:t>
            </a:r>
            <a:r>
              <a:rPr sz="2600" dirty="0">
                <a:latin typeface="Calibri"/>
                <a:cs typeface="Calibri"/>
              </a:rPr>
              <a:t>:</a:t>
            </a:r>
            <a:r>
              <a:rPr sz="2600" spc="-15" dirty="0">
                <a:latin typeface="Calibri"/>
                <a:cs typeface="Calibri"/>
              </a:rPr>
              <a:t> </a:t>
            </a:r>
            <a:r>
              <a:rPr sz="2600" spc="-5" dirty="0">
                <a:latin typeface="Calibri"/>
                <a:cs typeface="Calibri"/>
              </a:rPr>
              <a:t>α</a:t>
            </a:r>
            <a:r>
              <a:rPr sz="2600" dirty="0">
                <a:latin typeface="Calibri"/>
                <a:cs typeface="Calibri"/>
              </a:rPr>
              <a:t>π</a:t>
            </a:r>
            <a:r>
              <a:rPr sz="2600" spc="-5" dirty="0">
                <a:latin typeface="Calibri"/>
                <a:cs typeface="Calibri"/>
              </a:rPr>
              <a:t>ο</a:t>
            </a:r>
            <a:r>
              <a:rPr sz="2600" dirty="0">
                <a:latin typeface="Calibri"/>
                <a:cs typeface="Calibri"/>
              </a:rPr>
              <a:t>τε</a:t>
            </a:r>
            <a:r>
              <a:rPr sz="2600" spc="-10" dirty="0">
                <a:latin typeface="Calibri"/>
                <a:cs typeface="Calibri"/>
              </a:rPr>
              <a:t>λ</a:t>
            </a:r>
            <a:r>
              <a:rPr sz="2600" dirty="0">
                <a:latin typeface="Calibri"/>
                <a:cs typeface="Calibri"/>
              </a:rPr>
              <a:t>εί</a:t>
            </a:r>
            <a:r>
              <a:rPr sz="2600" spc="5" dirty="0">
                <a:latin typeface="Calibri"/>
                <a:cs typeface="Calibri"/>
              </a:rPr>
              <a:t> </a:t>
            </a:r>
            <a:r>
              <a:rPr sz="2600" spc="-5" dirty="0">
                <a:latin typeface="Calibri"/>
                <a:cs typeface="Calibri"/>
              </a:rPr>
              <a:t>μ</a:t>
            </a:r>
            <a:r>
              <a:rPr sz="2600" spc="5" dirty="0">
                <a:latin typeface="Calibri"/>
                <a:cs typeface="Calibri"/>
              </a:rPr>
              <a:t>ί</a:t>
            </a:r>
            <a:r>
              <a:rPr sz="2600" dirty="0">
                <a:latin typeface="Calibri"/>
                <a:cs typeface="Calibri"/>
              </a:rPr>
              <a:t>α</a:t>
            </a:r>
            <a:r>
              <a:rPr sz="2600" spc="-15" dirty="0">
                <a:latin typeface="Calibri"/>
                <a:cs typeface="Calibri"/>
              </a:rPr>
              <a:t> </a:t>
            </a:r>
            <a:r>
              <a:rPr sz="2600" spc="-30" dirty="0">
                <a:latin typeface="Calibri"/>
                <a:cs typeface="Calibri"/>
              </a:rPr>
              <a:t>ολ</a:t>
            </a:r>
            <a:r>
              <a:rPr sz="2600" spc="-5" dirty="0">
                <a:latin typeface="Calibri"/>
                <a:cs typeface="Calibri"/>
              </a:rPr>
              <a:t>ο</a:t>
            </a:r>
            <a:r>
              <a:rPr sz="2600" dirty="0">
                <a:latin typeface="Calibri"/>
                <a:cs typeface="Calibri"/>
              </a:rPr>
              <a:t>κ</a:t>
            </a:r>
            <a:r>
              <a:rPr sz="2600" spc="-10" dirty="0">
                <a:latin typeface="Calibri"/>
                <a:cs typeface="Calibri"/>
              </a:rPr>
              <a:t>λ</a:t>
            </a:r>
            <a:r>
              <a:rPr sz="2600" spc="5" dirty="0">
                <a:latin typeface="Calibri"/>
                <a:cs typeface="Calibri"/>
              </a:rPr>
              <a:t>η</a:t>
            </a:r>
            <a:r>
              <a:rPr sz="2600" spc="-10" dirty="0">
                <a:latin typeface="Calibri"/>
                <a:cs typeface="Calibri"/>
              </a:rPr>
              <a:t>ρ</a:t>
            </a:r>
            <a:r>
              <a:rPr sz="2600" spc="-5" dirty="0">
                <a:latin typeface="Calibri"/>
                <a:cs typeface="Calibri"/>
              </a:rPr>
              <a:t>ωμ</a:t>
            </a:r>
            <a:r>
              <a:rPr sz="2600" dirty="0">
                <a:latin typeface="Calibri"/>
                <a:cs typeface="Calibri"/>
              </a:rPr>
              <a:t>έ</a:t>
            </a:r>
            <a:r>
              <a:rPr sz="2600" spc="-10" dirty="0">
                <a:latin typeface="Calibri"/>
                <a:cs typeface="Calibri"/>
              </a:rPr>
              <a:t>ν</a:t>
            </a:r>
            <a:r>
              <a:rPr sz="2600" dirty="0">
                <a:latin typeface="Calibri"/>
                <a:cs typeface="Calibri"/>
              </a:rPr>
              <a:t>η</a:t>
            </a:r>
            <a:r>
              <a:rPr sz="2600" spc="5" dirty="0">
                <a:latin typeface="Calibri"/>
                <a:cs typeface="Calibri"/>
              </a:rPr>
              <a:t> </a:t>
            </a:r>
            <a:r>
              <a:rPr sz="2600" spc="-20" dirty="0">
                <a:latin typeface="Calibri"/>
                <a:cs typeface="Calibri"/>
              </a:rPr>
              <a:t>μ</a:t>
            </a:r>
            <a:r>
              <a:rPr sz="2600" spc="-5" dirty="0">
                <a:latin typeface="Calibri"/>
                <a:cs typeface="Calibri"/>
              </a:rPr>
              <a:t>α</a:t>
            </a:r>
            <a:r>
              <a:rPr sz="2600" spc="-10" dirty="0">
                <a:latin typeface="Calibri"/>
                <a:cs typeface="Calibri"/>
              </a:rPr>
              <a:t>θ</a:t>
            </a:r>
            <a:r>
              <a:rPr sz="2600" spc="5" dirty="0">
                <a:latin typeface="Calibri"/>
                <a:cs typeface="Calibri"/>
              </a:rPr>
              <a:t>η</a:t>
            </a:r>
            <a:r>
              <a:rPr sz="2600" spc="-10" dirty="0">
                <a:latin typeface="Calibri"/>
                <a:cs typeface="Calibri"/>
              </a:rPr>
              <a:t>σ</a:t>
            </a:r>
            <a:r>
              <a:rPr sz="2600" spc="5" dirty="0">
                <a:latin typeface="Calibri"/>
                <a:cs typeface="Calibri"/>
              </a:rPr>
              <a:t>ι</a:t>
            </a:r>
            <a:r>
              <a:rPr sz="2600" spc="-5" dirty="0">
                <a:latin typeface="Calibri"/>
                <a:cs typeface="Calibri"/>
              </a:rPr>
              <a:t>α</a:t>
            </a:r>
            <a:r>
              <a:rPr sz="2600" dirty="0">
                <a:latin typeface="Calibri"/>
                <a:cs typeface="Calibri"/>
              </a:rPr>
              <a:t>κή </a:t>
            </a:r>
            <a:r>
              <a:rPr sz="2600" spc="-30" dirty="0">
                <a:latin typeface="Calibri"/>
                <a:cs typeface="Calibri"/>
              </a:rPr>
              <a:t>μ</a:t>
            </a:r>
            <a:r>
              <a:rPr sz="2600" spc="-10" dirty="0">
                <a:latin typeface="Calibri"/>
                <a:cs typeface="Calibri"/>
              </a:rPr>
              <a:t>ον</a:t>
            </a:r>
            <a:r>
              <a:rPr sz="2600" spc="-40" dirty="0">
                <a:latin typeface="Calibri"/>
                <a:cs typeface="Calibri"/>
              </a:rPr>
              <a:t>ά</a:t>
            </a:r>
            <a:r>
              <a:rPr sz="2600" spc="5" dirty="0">
                <a:latin typeface="Calibri"/>
                <a:cs typeface="Calibri"/>
              </a:rPr>
              <a:t>δ</a:t>
            </a:r>
            <a:r>
              <a:rPr sz="2600" dirty="0">
                <a:latin typeface="Calibri"/>
                <a:cs typeface="Calibri"/>
              </a:rPr>
              <a:t>α</a:t>
            </a:r>
          </a:p>
          <a:p>
            <a:pPr>
              <a:lnSpc>
                <a:spcPts val="600"/>
              </a:lnSpc>
              <a:spcBef>
                <a:spcPts val="0"/>
              </a:spcBef>
              <a:buClr>
                <a:srgbClr val="006600"/>
              </a:buClr>
              <a:buFont typeface="Wingdings 2"/>
              <a:buChar char="·"/>
            </a:pPr>
            <a:endParaRPr sz="600" dirty="0"/>
          </a:p>
          <a:p>
            <a:pPr marL="285115" marR="292735" indent="-273050">
              <a:lnSpc>
                <a:spcPct val="100000"/>
              </a:lnSpc>
              <a:buClr>
                <a:srgbClr val="006600"/>
              </a:buClr>
              <a:buSzPct val="84615"/>
              <a:buFont typeface="Wingdings 2"/>
              <a:buChar char="·"/>
              <a:tabLst>
                <a:tab pos="285115" algn="l"/>
              </a:tabLst>
            </a:pPr>
            <a:r>
              <a:rPr sz="2600" b="1" dirty="0">
                <a:latin typeface="Calibri"/>
                <a:cs typeface="Calibri"/>
              </a:rPr>
              <a:t>Ε</a:t>
            </a:r>
            <a:r>
              <a:rPr sz="2600" b="1" spc="-20" dirty="0">
                <a:latin typeface="Calibri"/>
                <a:cs typeface="Calibri"/>
              </a:rPr>
              <a:t>π</a:t>
            </a:r>
            <a:r>
              <a:rPr sz="2600" b="1" spc="-5" dirty="0">
                <a:latin typeface="Calibri"/>
                <a:cs typeface="Calibri"/>
              </a:rPr>
              <a:t>ανα</a:t>
            </a:r>
            <a:r>
              <a:rPr sz="2600" b="1" dirty="0">
                <a:latin typeface="Calibri"/>
                <a:cs typeface="Calibri"/>
              </a:rPr>
              <a:t>χρησι</a:t>
            </a:r>
            <a:r>
              <a:rPr sz="2600" b="1" spc="-15" dirty="0">
                <a:latin typeface="Calibri"/>
                <a:cs typeface="Calibri"/>
              </a:rPr>
              <a:t>μ</a:t>
            </a:r>
            <a:r>
              <a:rPr sz="2600" b="1" dirty="0">
                <a:latin typeface="Calibri"/>
                <a:cs typeface="Calibri"/>
              </a:rPr>
              <a:t>ο</a:t>
            </a:r>
            <a:r>
              <a:rPr sz="2600" b="1" spc="-10" dirty="0">
                <a:latin typeface="Calibri"/>
                <a:cs typeface="Calibri"/>
              </a:rPr>
              <a:t>π</a:t>
            </a:r>
            <a:r>
              <a:rPr sz="2600" b="1" dirty="0">
                <a:latin typeface="Calibri"/>
                <a:cs typeface="Calibri"/>
              </a:rPr>
              <a:t>οιήσι</a:t>
            </a:r>
            <a:r>
              <a:rPr sz="2600" b="1" spc="-15" dirty="0">
                <a:latin typeface="Calibri"/>
                <a:cs typeface="Calibri"/>
              </a:rPr>
              <a:t>μο</a:t>
            </a:r>
            <a:r>
              <a:rPr sz="2600" dirty="0">
                <a:latin typeface="Calibri"/>
                <a:cs typeface="Calibri"/>
              </a:rPr>
              <a:t>:</a:t>
            </a:r>
            <a:r>
              <a:rPr sz="2600" spc="-40" dirty="0">
                <a:latin typeface="Calibri"/>
                <a:cs typeface="Calibri"/>
              </a:rPr>
              <a:t> </a:t>
            </a:r>
            <a:r>
              <a:rPr sz="2600" spc="-10" dirty="0">
                <a:latin typeface="Calibri"/>
                <a:cs typeface="Calibri"/>
              </a:rPr>
              <a:t>μ</a:t>
            </a:r>
            <a:r>
              <a:rPr sz="2600" dirty="0">
                <a:latin typeface="Calibri"/>
                <a:cs typeface="Calibri"/>
              </a:rPr>
              <a:t>π</a:t>
            </a:r>
            <a:r>
              <a:rPr sz="2600" spc="-10" dirty="0">
                <a:latin typeface="Calibri"/>
                <a:cs typeface="Calibri"/>
              </a:rPr>
              <a:t>ορ</a:t>
            </a:r>
            <a:r>
              <a:rPr sz="2600" dirty="0">
                <a:latin typeface="Calibri"/>
                <a:cs typeface="Calibri"/>
              </a:rPr>
              <a:t>εί</a:t>
            </a:r>
            <a:r>
              <a:rPr sz="2600" spc="-5" dirty="0">
                <a:latin typeface="Calibri"/>
                <a:cs typeface="Calibri"/>
              </a:rPr>
              <a:t> </a:t>
            </a:r>
            <a:r>
              <a:rPr sz="2600" spc="-10" dirty="0">
                <a:latin typeface="Calibri"/>
                <a:cs typeface="Calibri"/>
              </a:rPr>
              <a:t>ν</a:t>
            </a:r>
            <a:r>
              <a:rPr sz="2600" dirty="0">
                <a:latin typeface="Calibri"/>
                <a:cs typeface="Calibri"/>
              </a:rPr>
              <a:t>α</a:t>
            </a:r>
            <a:r>
              <a:rPr sz="2600" spc="-5" dirty="0">
                <a:latin typeface="Calibri"/>
                <a:cs typeface="Calibri"/>
              </a:rPr>
              <a:t> </a:t>
            </a:r>
            <a:r>
              <a:rPr sz="2600" spc="5" dirty="0">
                <a:latin typeface="Calibri"/>
                <a:cs typeface="Calibri"/>
              </a:rPr>
              <a:t>χ</a:t>
            </a:r>
            <a:r>
              <a:rPr sz="2600" spc="-10" dirty="0">
                <a:latin typeface="Calibri"/>
                <a:cs typeface="Calibri"/>
              </a:rPr>
              <a:t>ρ</a:t>
            </a:r>
            <a:r>
              <a:rPr sz="2600" spc="5" dirty="0">
                <a:latin typeface="Calibri"/>
                <a:cs typeface="Calibri"/>
              </a:rPr>
              <a:t>η</a:t>
            </a:r>
            <a:r>
              <a:rPr sz="2600" spc="-10" dirty="0">
                <a:latin typeface="Calibri"/>
                <a:cs typeface="Calibri"/>
              </a:rPr>
              <a:t>σ</a:t>
            </a:r>
            <a:r>
              <a:rPr sz="2600" spc="5" dirty="0">
                <a:latin typeface="Calibri"/>
                <a:cs typeface="Calibri"/>
              </a:rPr>
              <a:t>ι</a:t>
            </a:r>
            <a:r>
              <a:rPr sz="2600" spc="-30" dirty="0">
                <a:latin typeface="Calibri"/>
                <a:cs typeface="Calibri"/>
              </a:rPr>
              <a:t>μ</a:t>
            </a:r>
            <a:r>
              <a:rPr sz="2600" spc="-10" dirty="0">
                <a:latin typeface="Calibri"/>
                <a:cs typeface="Calibri"/>
              </a:rPr>
              <a:t>ο</a:t>
            </a:r>
            <a:r>
              <a:rPr sz="2600" spc="-5" dirty="0">
                <a:latin typeface="Calibri"/>
                <a:cs typeface="Calibri"/>
              </a:rPr>
              <a:t>π</a:t>
            </a:r>
            <a:r>
              <a:rPr sz="2600" spc="-10" dirty="0">
                <a:latin typeface="Calibri"/>
                <a:cs typeface="Calibri"/>
              </a:rPr>
              <a:t>ο</a:t>
            </a:r>
            <a:r>
              <a:rPr sz="2600" spc="5" dirty="0">
                <a:latin typeface="Calibri"/>
                <a:cs typeface="Calibri"/>
              </a:rPr>
              <a:t>ιη</a:t>
            </a:r>
            <a:r>
              <a:rPr sz="2600" spc="-10" dirty="0">
                <a:latin typeface="Calibri"/>
                <a:cs typeface="Calibri"/>
              </a:rPr>
              <a:t>θ</a:t>
            </a:r>
            <a:r>
              <a:rPr sz="2600" dirty="0">
                <a:latin typeface="Calibri"/>
                <a:cs typeface="Calibri"/>
              </a:rPr>
              <a:t>εί</a:t>
            </a:r>
            <a:r>
              <a:rPr sz="2600" spc="5" dirty="0">
                <a:latin typeface="Calibri"/>
                <a:cs typeface="Calibri"/>
              </a:rPr>
              <a:t> </a:t>
            </a:r>
            <a:r>
              <a:rPr sz="2600" spc="-10" dirty="0">
                <a:latin typeface="Calibri"/>
                <a:cs typeface="Calibri"/>
              </a:rPr>
              <a:t>σε </a:t>
            </a:r>
            <a:r>
              <a:rPr sz="2600" spc="10" dirty="0">
                <a:latin typeface="Calibri"/>
                <a:cs typeface="Calibri"/>
              </a:rPr>
              <a:t>ά</a:t>
            </a:r>
            <a:r>
              <a:rPr sz="2600" spc="5" dirty="0">
                <a:latin typeface="Calibri"/>
                <a:cs typeface="Calibri"/>
              </a:rPr>
              <a:t>λ</a:t>
            </a:r>
            <a:r>
              <a:rPr sz="2600" spc="-30" dirty="0">
                <a:latin typeface="Calibri"/>
                <a:cs typeface="Calibri"/>
              </a:rPr>
              <a:t>λ</a:t>
            </a:r>
            <a:r>
              <a:rPr sz="2600" dirty="0">
                <a:latin typeface="Calibri"/>
                <a:cs typeface="Calibri"/>
              </a:rPr>
              <a:t>ο</a:t>
            </a:r>
            <a:r>
              <a:rPr sz="2600" spc="-20" dirty="0">
                <a:latin typeface="Calibri"/>
                <a:cs typeface="Calibri"/>
              </a:rPr>
              <a:t> </a:t>
            </a:r>
            <a:r>
              <a:rPr sz="2600" dirty="0">
                <a:latin typeface="Calibri"/>
                <a:cs typeface="Calibri"/>
              </a:rPr>
              <a:t>εκ</a:t>
            </a:r>
            <a:r>
              <a:rPr sz="2600" spc="-25" dirty="0">
                <a:latin typeface="Calibri"/>
                <a:cs typeface="Calibri"/>
              </a:rPr>
              <a:t>π</a:t>
            </a:r>
            <a:r>
              <a:rPr sz="2600" spc="-5" dirty="0">
                <a:latin typeface="Calibri"/>
                <a:cs typeface="Calibri"/>
              </a:rPr>
              <a:t>α</a:t>
            </a:r>
            <a:r>
              <a:rPr sz="2600" spc="-10" dirty="0">
                <a:latin typeface="Calibri"/>
                <a:cs typeface="Calibri"/>
              </a:rPr>
              <a:t>ι</a:t>
            </a:r>
            <a:r>
              <a:rPr sz="2600" spc="5" dirty="0">
                <a:latin typeface="Calibri"/>
                <a:cs typeface="Calibri"/>
              </a:rPr>
              <a:t>δ</a:t>
            </a:r>
            <a:r>
              <a:rPr sz="2600" dirty="0">
                <a:latin typeface="Calibri"/>
                <a:cs typeface="Calibri"/>
              </a:rPr>
              <a:t>ε</a:t>
            </a:r>
            <a:r>
              <a:rPr sz="2600" spc="5" dirty="0">
                <a:latin typeface="Calibri"/>
                <a:cs typeface="Calibri"/>
              </a:rPr>
              <a:t>υ</a:t>
            </a:r>
            <a:r>
              <a:rPr sz="2600" dirty="0">
                <a:latin typeface="Calibri"/>
                <a:cs typeface="Calibri"/>
              </a:rPr>
              <a:t>τ</a:t>
            </a:r>
            <a:r>
              <a:rPr sz="2600" spc="5" dirty="0">
                <a:latin typeface="Calibri"/>
                <a:cs typeface="Calibri"/>
              </a:rPr>
              <a:t>ι</a:t>
            </a:r>
            <a:r>
              <a:rPr sz="2600" spc="-85" dirty="0">
                <a:latin typeface="Calibri"/>
                <a:cs typeface="Calibri"/>
              </a:rPr>
              <a:t>κ</a:t>
            </a:r>
            <a:r>
              <a:rPr sz="2600" dirty="0">
                <a:latin typeface="Calibri"/>
                <a:cs typeface="Calibri"/>
              </a:rPr>
              <a:t>ό</a:t>
            </a:r>
            <a:r>
              <a:rPr sz="2600" spc="-30" dirty="0">
                <a:latin typeface="Calibri"/>
                <a:cs typeface="Calibri"/>
              </a:rPr>
              <a:t> </a:t>
            </a:r>
            <a:r>
              <a:rPr sz="2600" dirty="0">
                <a:latin typeface="Calibri"/>
                <a:cs typeface="Calibri"/>
              </a:rPr>
              <a:t>π</a:t>
            </a:r>
            <a:r>
              <a:rPr sz="2600" spc="-45" dirty="0">
                <a:latin typeface="Calibri"/>
                <a:cs typeface="Calibri"/>
              </a:rPr>
              <a:t>λ</a:t>
            </a:r>
            <a:r>
              <a:rPr sz="2600" spc="-5" dirty="0">
                <a:latin typeface="Calibri"/>
                <a:cs typeface="Calibri"/>
              </a:rPr>
              <a:t>α</a:t>
            </a:r>
            <a:r>
              <a:rPr sz="2600" spc="5" dirty="0">
                <a:latin typeface="Calibri"/>
                <a:cs typeface="Calibri"/>
              </a:rPr>
              <a:t>ί</a:t>
            </a:r>
            <a:r>
              <a:rPr sz="2600" spc="-10" dirty="0">
                <a:latin typeface="Calibri"/>
                <a:cs typeface="Calibri"/>
              </a:rPr>
              <a:t>σ</a:t>
            </a:r>
            <a:r>
              <a:rPr sz="2600" spc="5" dirty="0">
                <a:latin typeface="Calibri"/>
                <a:cs typeface="Calibri"/>
              </a:rPr>
              <a:t>ιο</a:t>
            </a:r>
            <a:endParaRPr sz="2600" dirty="0">
              <a:latin typeface="Calibri"/>
              <a:cs typeface="Calibri"/>
            </a:endParaRPr>
          </a:p>
          <a:p>
            <a:pPr>
              <a:lnSpc>
                <a:spcPts val="600"/>
              </a:lnSpc>
              <a:spcBef>
                <a:spcPts val="0"/>
              </a:spcBef>
              <a:buClr>
                <a:srgbClr val="006600"/>
              </a:buClr>
              <a:buFont typeface="Wingdings 2"/>
              <a:buChar char="·"/>
            </a:pPr>
            <a:endParaRPr sz="600" dirty="0"/>
          </a:p>
          <a:p>
            <a:pPr marL="285115" marR="6350" indent="-273050">
              <a:lnSpc>
                <a:spcPct val="100000"/>
              </a:lnSpc>
              <a:buClr>
                <a:srgbClr val="006600"/>
              </a:buClr>
              <a:buSzPct val="84615"/>
              <a:buFont typeface="Wingdings 2"/>
              <a:buChar char="·"/>
              <a:tabLst>
                <a:tab pos="285115" algn="l"/>
              </a:tabLst>
            </a:pPr>
            <a:r>
              <a:rPr sz="2600" b="1" spc="5" dirty="0">
                <a:latin typeface="Calibri"/>
                <a:cs typeface="Calibri"/>
              </a:rPr>
              <a:t>Α</a:t>
            </a:r>
            <a:r>
              <a:rPr sz="2600" b="1" spc="-5" dirty="0">
                <a:latin typeface="Calibri"/>
                <a:cs typeface="Calibri"/>
              </a:rPr>
              <a:t>να</a:t>
            </a:r>
            <a:r>
              <a:rPr sz="2600" b="1" dirty="0">
                <a:latin typeface="Calibri"/>
                <a:cs typeface="Calibri"/>
              </a:rPr>
              <a:t>ζ</a:t>
            </a:r>
            <a:r>
              <a:rPr sz="2600" b="1" spc="-25" dirty="0">
                <a:latin typeface="Calibri"/>
                <a:cs typeface="Calibri"/>
              </a:rPr>
              <a:t>η</a:t>
            </a:r>
            <a:r>
              <a:rPr sz="2600" b="1" spc="-5" dirty="0">
                <a:latin typeface="Calibri"/>
                <a:cs typeface="Calibri"/>
              </a:rPr>
              <a:t>τήσι</a:t>
            </a:r>
            <a:r>
              <a:rPr sz="2600" b="1" spc="-15" dirty="0">
                <a:latin typeface="Calibri"/>
                <a:cs typeface="Calibri"/>
              </a:rPr>
              <a:t>μ</a:t>
            </a:r>
            <a:r>
              <a:rPr sz="2600" b="1" dirty="0">
                <a:latin typeface="Calibri"/>
                <a:cs typeface="Calibri"/>
              </a:rPr>
              <a:t>ο</a:t>
            </a:r>
            <a:r>
              <a:rPr sz="2600" dirty="0">
                <a:latin typeface="Calibri"/>
                <a:cs typeface="Calibri"/>
              </a:rPr>
              <a:t>:</a:t>
            </a:r>
            <a:r>
              <a:rPr sz="2600" spc="-30" dirty="0">
                <a:latin typeface="Calibri"/>
                <a:cs typeface="Calibri"/>
              </a:rPr>
              <a:t> </a:t>
            </a:r>
            <a:r>
              <a:rPr sz="2600" dirty="0">
                <a:latin typeface="Calibri"/>
                <a:cs typeface="Calibri"/>
              </a:rPr>
              <a:t>πε</a:t>
            </a:r>
            <a:r>
              <a:rPr sz="2600" spc="-10" dirty="0">
                <a:latin typeface="Calibri"/>
                <a:cs typeface="Calibri"/>
              </a:rPr>
              <a:t>ρ</a:t>
            </a:r>
            <a:r>
              <a:rPr sz="2600" spc="-30" dirty="0">
                <a:latin typeface="Calibri"/>
                <a:cs typeface="Calibri"/>
              </a:rPr>
              <a:t>ι</a:t>
            </a:r>
            <a:r>
              <a:rPr sz="2600" spc="-35" dirty="0">
                <a:latin typeface="Calibri"/>
                <a:cs typeface="Calibri"/>
              </a:rPr>
              <a:t>γ</a:t>
            </a:r>
            <a:r>
              <a:rPr sz="2600" spc="-10" dirty="0">
                <a:latin typeface="Calibri"/>
                <a:cs typeface="Calibri"/>
              </a:rPr>
              <a:t>ρ</a:t>
            </a:r>
            <a:r>
              <a:rPr sz="2600" spc="-5" dirty="0">
                <a:latin typeface="Calibri"/>
                <a:cs typeface="Calibri"/>
              </a:rPr>
              <a:t>αφ</a:t>
            </a:r>
            <a:r>
              <a:rPr sz="2600" dirty="0">
                <a:latin typeface="Calibri"/>
                <a:cs typeface="Calibri"/>
              </a:rPr>
              <a:t>ή</a:t>
            </a:r>
            <a:r>
              <a:rPr sz="2600" spc="-10" dirty="0">
                <a:latin typeface="Calibri"/>
                <a:cs typeface="Calibri"/>
              </a:rPr>
              <a:t> </a:t>
            </a:r>
            <a:r>
              <a:rPr sz="2600" spc="-5" dirty="0">
                <a:latin typeface="Calibri"/>
                <a:cs typeface="Calibri"/>
              </a:rPr>
              <a:t>α</a:t>
            </a:r>
            <a:r>
              <a:rPr sz="2600" spc="5" dirty="0">
                <a:latin typeface="Calibri"/>
                <a:cs typeface="Calibri"/>
              </a:rPr>
              <a:t>ν</a:t>
            </a:r>
            <a:r>
              <a:rPr sz="2600" dirty="0">
                <a:latin typeface="Calibri"/>
                <a:cs typeface="Calibri"/>
              </a:rPr>
              <a:t>τ</a:t>
            </a:r>
            <a:r>
              <a:rPr sz="2600" spc="5" dirty="0">
                <a:latin typeface="Calibri"/>
                <a:cs typeface="Calibri"/>
              </a:rPr>
              <a:t>ι</a:t>
            </a:r>
            <a:r>
              <a:rPr sz="2600" spc="-35" dirty="0">
                <a:latin typeface="Calibri"/>
                <a:cs typeface="Calibri"/>
              </a:rPr>
              <a:t>κ</a:t>
            </a:r>
            <a:r>
              <a:rPr sz="2600" dirty="0">
                <a:latin typeface="Calibri"/>
                <a:cs typeface="Calibri"/>
              </a:rPr>
              <a:t>ε</a:t>
            </a:r>
            <a:r>
              <a:rPr sz="2600" spc="5" dirty="0">
                <a:latin typeface="Calibri"/>
                <a:cs typeface="Calibri"/>
              </a:rPr>
              <a:t>ι</a:t>
            </a:r>
            <a:r>
              <a:rPr sz="2600" spc="-10" dirty="0">
                <a:latin typeface="Calibri"/>
                <a:cs typeface="Calibri"/>
              </a:rPr>
              <a:t>μ</a:t>
            </a:r>
            <a:r>
              <a:rPr sz="2600" dirty="0">
                <a:latin typeface="Calibri"/>
                <a:cs typeface="Calibri"/>
              </a:rPr>
              <a:t>έ</a:t>
            </a:r>
            <a:r>
              <a:rPr sz="2600" spc="-10" dirty="0">
                <a:latin typeface="Calibri"/>
                <a:cs typeface="Calibri"/>
              </a:rPr>
              <a:t>νο</a:t>
            </a:r>
            <a:r>
              <a:rPr sz="2600" dirty="0">
                <a:latin typeface="Calibri"/>
                <a:cs typeface="Calibri"/>
              </a:rPr>
              <a:t>υ</a:t>
            </a:r>
            <a:r>
              <a:rPr sz="2600" spc="-10" dirty="0">
                <a:latin typeface="Calibri"/>
                <a:cs typeface="Calibri"/>
              </a:rPr>
              <a:t> μ</a:t>
            </a:r>
            <a:r>
              <a:rPr sz="2600" dirty="0">
                <a:latin typeface="Calibri"/>
                <a:cs typeface="Calibri"/>
              </a:rPr>
              <a:t>ε </a:t>
            </a:r>
            <a:r>
              <a:rPr sz="2600" spc="-10" dirty="0">
                <a:latin typeface="Calibri"/>
                <a:cs typeface="Calibri"/>
              </a:rPr>
              <a:t>μ</a:t>
            </a:r>
            <a:r>
              <a:rPr sz="2600" dirty="0">
                <a:latin typeface="Calibri"/>
                <a:cs typeface="Calibri"/>
              </a:rPr>
              <a:t>ε</a:t>
            </a:r>
            <a:r>
              <a:rPr sz="2600" spc="-15" dirty="0">
                <a:latin typeface="Calibri"/>
                <a:cs typeface="Calibri"/>
              </a:rPr>
              <a:t>τ</a:t>
            </a:r>
            <a:r>
              <a:rPr sz="2600" spc="-40" dirty="0">
                <a:latin typeface="Calibri"/>
                <a:cs typeface="Calibri"/>
              </a:rPr>
              <a:t>α</a:t>
            </a:r>
            <a:r>
              <a:rPr sz="2600" spc="5" dirty="0">
                <a:latin typeface="Calibri"/>
                <a:cs typeface="Calibri"/>
              </a:rPr>
              <a:t>δ</a:t>
            </a:r>
            <a:r>
              <a:rPr sz="2600" spc="-40" dirty="0">
                <a:latin typeface="Calibri"/>
                <a:cs typeface="Calibri"/>
              </a:rPr>
              <a:t>ε</a:t>
            </a:r>
            <a:r>
              <a:rPr sz="2600" spc="5" dirty="0">
                <a:latin typeface="Calibri"/>
                <a:cs typeface="Calibri"/>
              </a:rPr>
              <a:t>δ</a:t>
            </a:r>
            <a:r>
              <a:rPr sz="2600" spc="-10" dirty="0">
                <a:latin typeface="Calibri"/>
                <a:cs typeface="Calibri"/>
              </a:rPr>
              <a:t>ομ</a:t>
            </a:r>
            <a:r>
              <a:rPr sz="2600" dirty="0">
                <a:latin typeface="Calibri"/>
                <a:cs typeface="Calibri"/>
              </a:rPr>
              <a:t>έ</a:t>
            </a:r>
            <a:r>
              <a:rPr sz="2600" spc="-10" dirty="0">
                <a:latin typeface="Calibri"/>
                <a:cs typeface="Calibri"/>
              </a:rPr>
              <a:t>να </a:t>
            </a:r>
            <a:r>
              <a:rPr sz="2600" spc="-5" dirty="0">
                <a:latin typeface="Calibri"/>
                <a:cs typeface="Calibri"/>
              </a:rPr>
              <a:t>ώ</a:t>
            </a:r>
            <a:r>
              <a:rPr sz="2600" spc="15" dirty="0">
                <a:latin typeface="Calibri"/>
                <a:cs typeface="Calibri"/>
              </a:rPr>
              <a:t>σ</a:t>
            </a:r>
            <a:r>
              <a:rPr sz="2600" dirty="0">
                <a:latin typeface="Calibri"/>
                <a:cs typeface="Calibri"/>
              </a:rPr>
              <a:t>τε </a:t>
            </a:r>
            <a:r>
              <a:rPr sz="2600" spc="-10" dirty="0">
                <a:latin typeface="Calibri"/>
                <a:cs typeface="Calibri"/>
              </a:rPr>
              <a:t>ν</a:t>
            </a:r>
            <a:r>
              <a:rPr sz="2600" dirty="0">
                <a:latin typeface="Calibri"/>
                <a:cs typeface="Calibri"/>
              </a:rPr>
              <a:t>α </a:t>
            </a:r>
            <a:r>
              <a:rPr sz="2600" spc="-10" dirty="0">
                <a:latin typeface="Calibri"/>
                <a:cs typeface="Calibri"/>
              </a:rPr>
              <a:t>μ</a:t>
            </a:r>
            <a:r>
              <a:rPr sz="2600" spc="-5" dirty="0">
                <a:latin typeface="Calibri"/>
                <a:cs typeface="Calibri"/>
              </a:rPr>
              <a:t>π</a:t>
            </a:r>
            <a:r>
              <a:rPr sz="2600" spc="-10" dirty="0">
                <a:latin typeface="Calibri"/>
                <a:cs typeface="Calibri"/>
              </a:rPr>
              <a:t>ορ</a:t>
            </a:r>
            <a:r>
              <a:rPr sz="2600" dirty="0">
                <a:latin typeface="Calibri"/>
                <a:cs typeface="Calibri"/>
              </a:rPr>
              <a:t>εί</a:t>
            </a:r>
            <a:r>
              <a:rPr sz="2600" spc="-5" dirty="0">
                <a:latin typeface="Calibri"/>
                <a:cs typeface="Calibri"/>
              </a:rPr>
              <a:t> </a:t>
            </a:r>
            <a:r>
              <a:rPr sz="2600" spc="-10" dirty="0">
                <a:latin typeface="Calibri"/>
                <a:cs typeface="Calibri"/>
              </a:rPr>
              <a:t>ν</a:t>
            </a:r>
            <a:r>
              <a:rPr sz="2600" dirty="0">
                <a:latin typeface="Calibri"/>
                <a:cs typeface="Calibri"/>
              </a:rPr>
              <a:t>α </a:t>
            </a:r>
            <a:r>
              <a:rPr sz="2600" spc="-5" dirty="0">
                <a:latin typeface="Calibri"/>
                <a:cs typeface="Calibri"/>
              </a:rPr>
              <a:t>α</a:t>
            </a:r>
            <a:r>
              <a:rPr sz="2600" spc="-10" dirty="0">
                <a:latin typeface="Calibri"/>
                <a:cs typeface="Calibri"/>
              </a:rPr>
              <a:t>ν</a:t>
            </a:r>
            <a:r>
              <a:rPr sz="2600" spc="-5" dirty="0">
                <a:latin typeface="Calibri"/>
                <a:cs typeface="Calibri"/>
              </a:rPr>
              <a:t>α</a:t>
            </a:r>
            <a:r>
              <a:rPr sz="2600" spc="-10" dirty="0">
                <a:latin typeface="Calibri"/>
                <a:cs typeface="Calibri"/>
              </a:rPr>
              <a:t>ζ</a:t>
            </a:r>
            <a:r>
              <a:rPr sz="2600" spc="-35" dirty="0">
                <a:latin typeface="Calibri"/>
                <a:cs typeface="Calibri"/>
              </a:rPr>
              <a:t>η</a:t>
            </a:r>
            <a:r>
              <a:rPr sz="2600" dirty="0">
                <a:latin typeface="Calibri"/>
                <a:cs typeface="Calibri"/>
              </a:rPr>
              <a:t>τ</a:t>
            </a:r>
            <a:r>
              <a:rPr sz="2600" spc="5" dirty="0">
                <a:latin typeface="Calibri"/>
                <a:cs typeface="Calibri"/>
              </a:rPr>
              <a:t>η</a:t>
            </a:r>
            <a:r>
              <a:rPr sz="2600" spc="-10" dirty="0">
                <a:latin typeface="Calibri"/>
                <a:cs typeface="Calibri"/>
              </a:rPr>
              <a:t>θ</a:t>
            </a:r>
            <a:r>
              <a:rPr sz="2600" dirty="0">
                <a:latin typeface="Calibri"/>
                <a:cs typeface="Calibri"/>
              </a:rPr>
              <a:t>εί</a:t>
            </a:r>
            <a:r>
              <a:rPr sz="2600" spc="-5" dirty="0">
                <a:latin typeface="Calibri"/>
                <a:cs typeface="Calibri"/>
              </a:rPr>
              <a:t> </a:t>
            </a:r>
            <a:r>
              <a:rPr sz="2600" spc="-10" dirty="0">
                <a:latin typeface="Calibri"/>
                <a:cs typeface="Calibri"/>
              </a:rPr>
              <a:t>μ</a:t>
            </a:r>
            <a:r>
              <a:rPr sz="2600" dirty="0">
                <a:latin typeface="Calibri"/>
                <a:cs typeface="Calibri"/>
              </a:rPr>
              <a:t>ε </a:t>
            </a:r>
            <a:r>
              <a:rPr sz="2600" spc="-10" dirty="0">
                <a:latin typeface="Calibri"/>
                <a:cs typeface="Calibri"/>
              </a:rPr>
              <a:t>συ</a:t>
            </a:r>
            <a:r>
              <a:rPr sz="2600" dirty="0">
                <a:latin typeface="Calibri"/>
                <a:cs typeface="Calibri"/>
              </a:rPr>
              <a:t>γ</a:t>
            </a:r>
            <a:r>
              <a:rPr sz="2600" spc="-35" dirty="0">
                <a:latin typeface="Calibri"/>
                <a:cs typeface="Calibri"/>
              </a:rPr>
              <a:t>κ</a:t>
            </a:r>
            <a:r>
              <a:rPr sz="2600" dirty="0">
                <a:latin typeface="Calibri"/>
                <a:cs typeface="Calibri"/>
              </a:rPr>
              <a:t>ε</a:t>
            </a:r>
            <a:r>
              <a:rPr sz="2600" spc="-25" dirty="0">
                <a:latin typeface="Calibri"/>
                <a:cs typeface="Calibri"/>
              </a:rPr>
              <a:t>κ</a:t>
            </a:r>
            <a:r>
              <a:rPr sz="2600" spc="-10" dirty="0">
                <a:latin typeface="Calibri"/>
                <a:cs typeface="Calibri"/>
              </a:rPr>
              <a:t>ρ</a:t>
            </a:r>
            <a:r>
              <a:rPr sz="2600" spc="5" dirty="0">
                <a:latin typeface="Calibri"/>
                <a:cs typeface="Calibri"/>
              </a:rPr>
              <a:t>ι</a:t>
            </a:r>
            <a:r>
              <a:rPr sz="2600" spc="-10" dirty="0">
                <a:latin typeface="Calibri"/>
                <a:cs typeface="Calibri"/>
              </a:rPr>
              <a:t>μ</a:t>
            </a:r>
            <a:r>
              <a:rPr sz="2600" dirty="0">
                <a:latin typeface="Calibri"/>
                <a:cs typeface="Calibri"/>
              </a:rPr>
              <a:t>έ</a:t>
            </a:r>
            <a:r>
              <a:rPr sz="2600" spc="-10" dirty="0">
                <a:latin typeface="Calibri"/>
                <a:cs typeface="Calibri"/>
              </a:rPr>
              <a:t>ν</a:t>
            </a:r>
            <a:r>
              <a:rPr sz="2600" dirty="0">
                <a:latin typeface="Calibri"/>
                <a:cs typeface="Calibri"/>
              </a:rPr>
              <a:t>α</a:t>
            </a:r>
            <a:r>
              <a:rPr sz="2600" spc="-5" dirty="0">
                <a:latin typeface="Calibri"/>
                <a:cs typeface="Calibri"/>
              </a:rPr>
              <a:t> </a:t>
            </a:r>
            <a:r>
              <a:rPr sz="2600" spc="-25" dirty="0">
                <a:latin typeface="Calibri"/>
                <a:cs typeface="Calibri"/>
              </a:rPr>
              <a:t>κ</a:t>
            </a:r>
            <a:r>
              <a:rPr sz="2600" spc="-10" dirty="0">
                <a:latin typeface="Calibri"/>
                <a:cs typeface="Calibri"/>
              </a:rPr>
              <a:t>ρ</a:t>
            </a:r>
            <a:r>
              <a:rPr sz="2600" spc="-30" dirty="0">
                <a:latin typeface="Calibri"/>
                <a:cs typeface="Calibri"/>
              </a:rPr>
              <a:t>ι</a:t>
            </a:r>
            <a:r>
              <a:rPr sz="2600" dirty="0">
                <a:latin typeface="Calibri"/>
                <a:cs typeface="Calibri"/>
              </a:rPr>
              <a:t>τ</a:t>
            </a:r>
            <a:r>
              <a:rPr sz="2600" spc="5" dirty="0">
                <a:latin typeface="Calibri"/>
                <a:cs typeface="Calibri"/>
              </a:rPr>
              <a:t>ή</a:t>
            </a:r>
            <a:r>
              <a:rPr sz="2600" spc="-10" dirty="0">
                <a:latin typeface="Calibri"/>
                <a:cs typeface="Calibri"/>
              </a:rPr>
              <a:t>ρ</a:t>
            </a:r>
            <a:r>
              <a:rPr sz="2600" spc="5" dirty="0">
                <a:latin typeface="Calibri"/>
                <a:cs typeface="Calibri"/>
              </a:rPr>
              <a:t>ι</a:t>
            </a:r>
            <a:r>
              <a:rPr sz="2600" dirty="0">
                <a:latin typeface="Calibri"/>
                <a:cs typeface="Calibri"/>
              </a:rPr>
              <a:t>α</a:t>
            </a:r>
          </a:p>
          <a:p>
            <a:pPr>
              <a:lnSpc>
                <a:spcPts val="600"/>
              </a:lnSpc>
              <a:spcBef>
                <a:spcPts val="0"/>
              </a:spcBef>
              <a:buClr>
                <a:srgbClr val="006600"/>
              </a:buClr>
              <a:buFont typeface="Wingdings 2"/>
              <a:buChar char="·"/>
            </a:pPr>
            <a:endParaRPr sz="600" dirty="0"/>
          </a:p>
          <a:p>
            <a:pPr marL="285115" marR="421005" indent="-273050">
              <a:lnSpc>
                <a:spcPct val="100000"/>
              </a:lnSpc>
              <a:buClr>
                <a:srgbClr val="006600"/>
              </a:buClr>
              <a:buSzPct val="84615"/>
              <a:buFont typeface="Wingdings 2"/>
              <a:buChar char="·"/>
              <a:tabLst>
                <a:tab pos="285115" algn="l"/>
              </a:tabLst>
            </a:pPr>
            <a:r>
              <a:rPr sz="2600" b="1" spc="-10" dirty="0">
                <a:latin typeface="Calibri"/>
                <a:cs typeface="Calibri"/>
              </a:rPr>
              <a:t>Δ</a:t>
            </a:r>
            <a:r>
              <a:rPr sz="2600" b="1" dirty="0">
                <a:latin typeface="Calibri"/>
                <a:cs typeface="Calibri"/>
              </a:rPr>
              <a:t>ι</a:t>
            </a:r>
            <a:r>
              <a:rPr sz="2600" b="1" spc="5" dirty="0">
                <a:latin typeface="Calibri"/>
                <a:cs typeface="Calibri"/>
              </a:rPr>
              <a:t>αλ</a:t>
            </a:r>
            <a:r>
              <a:rPr sz="2600" b="1" spc="-5" dirty="0">
                <a:latin typeface="Calibri"/>
                <a:cs typeface="Calibri"/>
              </a:rPr>
              <a:t>ε</a:t>
            </a:r>
            <a:r>
              <a:rPr sz="2600" b="1" spc="-40" dirty="0">
                <a:latin typeface="Calibri"/>
                <a:cs typeface="Calibri"/>
              </a:rPr>
              <a:t>ι</a:t>
            </a:r>
            <a:r>
              <a:rPr sz="2600" b="1" spc="-30" dirty="0">
                <a:latin typeface="Calibri"/>
                <a:cs typeface="Calibri"/>
              </a:rPr>
              <a:t>τ</a:t>
            </a:r>
            <a:r>
              <a:rPr sz="2600" b="1" dirty="0">
                <a:latin typeface="Calibri"/>
                <a:cs typeface="Calibri"/>
              </a:rPr>
              <a:t>ου</a:t>
            </a:r>
            <a:r>
              <a:rPr sz="2600" b="1" spc="-25" dirty="0">
                <a:latin typeface="Calibri"/>
                <a:cs typeface="Calibri"/>
              </a:rPr>
              <a:t>ρ</a:t>
            </a:r>
            <a:r>
              <a:rPr sz="2600" b="1" spc="-5" dirty="0">
                <a:latin typeface="Calibri"/>
                <a:cs typeface="Calibri"/>
              </a:rPr>
              <a:t>γ</a:t>
            </a:r>
            <a:r>
              <a:rPr sz="2600" b="1" dirty="0">
                <a:latin typeface="Calibri"/>
                <a:cs typeface="Calibri"/>
              </a:rPr>
              <a:t>ι</a:t>
            </a:r>
            <a:r>
              <a:rPr sz="2600" b="1" spc="-75" dirty="0">
                <a:latin typeface="Calibri"/>
                <a:cs typeface="Calibri"/>
              </a:rPr>
              <a:t>κ</a:t>
            </a:r>
            <a:r>
              <a:rPr sz="2600" b="1" dirty="0">
                <a:latin typeface="Calibri"/>
                <a:cs typeface="Calibri"/>
              </a:rPr>
              <a:t>ό</a:t>
            </a:r>
            <a:r>
              <a:rPr sz="2600" dirty="0">
                <a:latin typeface="Calibri"/>
                <a:cs typeface="Calibri"/>
              </a:rPr>
              <a:t>:</a:t>
            </a:r>
            <a:r>
              <a:rPr sz="2600" spc="-5" dirty="0">
                <a:latin typeface="Calibri"/>
                <a:cs typeface="Calibri"/>
              </a:rPr>
              <a:t> </a:t>
            </a:r>
            <a:r>
              <a:rPr sz="2600" spc="-10" dirty="0">
                <a:latin typeface="Calibri"/>
                <a:cs typeface="Calibri"/>
              </a:rPr>
              <a:t>ν</a:t>
            </a:r>
            <a:r>
              <a:rPr sz="2600" dirty="0">
                <a:latin typeface="Calibri"/>
                <a:cs typeface="Calibri"/>
              </a:rPr>
              <a:t>α</a:t>
            </a:r>
            <a:r>
              <a:rPr sz="2600" spc="-5" dirty="0">
                <a:latin typeface="Calibri"/>
                <a:cs typeface="Calibri"/>
              </a:rPr>
              <a:t> α</a:t>
            </a:r>
            <a:r>
              <a:rPr sz="2600" spc="-85" dirty="0">
                <a:latin typeface="Calibri"/>
                <a:cs typeface="Calibri"/>
              </a:rPr>
              <a:t>κ</a:t>
            </a:r>
            <a:r>
              <a:rPr sz="2600" spc="-30" dirty="0">
                <a:latin typeface="Calibri"/>
                <a:cs typeface="Calibri"/>
              </a:rPr>
              <a:t>ολ</a:t>
            </a:r>
            <a:r>
              <a:rPr sz="2600" spc="-10" dirty="0">
                <a:latin typeface="Calibri"/>
                <a:cs typeface="Calibri"/>
              </a:rPr>
              <a:t>ο</a:t>
            </a:r>
            <a:r>
              <a:rPr sz="2600" dirty="0">
                <a:latin typeface="Calibri"/>
                <a:cs typeface="Calibri"/>
              </a:rPr>
              <a:t>υ</a:t>
            </a:r>
            <a:r>
              <a:rPr sz="2600" spc="-10" dirty="0">
                <a:latin typeface="Calibri"/>
                <a:cs typeface="Calibri"/>
              </a:rPr>
              <a:t>θ</a:t>
            </a:r>
            <a:r>
              <a:rPr sz="2600" dirty="0">
                <a:latin typeface="Calibri"/>
                <a:cs typeface="Calibri"/>
              </a:rPr>
              <a:t>εί</a:t>
            </a:r>
            <a:r>
              <a:rPr sz="2600" spc="15" dirty="0">
                <a:latin typeface="Calibri"/>
                <a:cs typeface="Calibri"/>
              </a:rPr>
              <a:t> </a:t>
            </a:r>
            <a:r>
              <a:rPr sz="2600" dirty="0">
                <a:latin typeface="Calibri"/>
                <a:cs typeface="Calibri"/>
              </a:rPr>
              <a:t>τε</a:t>
            </a:r>
            <a:r>
              <a:rPr sz="2600" spc="15" dirty="0">
                <a:latin typeface="Calibri"/>
                <a:cs typeface="Calibri"/>
              </a:rPr>
              <a:t>χ</a:t>
            </a:r>
            <a:r>
              <a:rPr sz="2600" spc="-10" dirty="0">
                <a:latin typeface="Calibri"/>
                <a:cs typeface="Calibri"/>
              </a:rPr>
              <a:t>ν</a:t>
            </a:r>
            <a:r>
              <a:rPr sz="2600" spc="5" dirty="0">
                <a:latin typeface="Calibri"/>
                <a:cs typeface="Calibri"/>
              </a:rPr>
              <a:t>ι</a:t>
            </a:r>
            <a:r>
              <a:rPr sz="2600" spc="-35" dirty="0">
                <a:latin typeface="Calibri"/>
                <a:cs typeface="Calibri"/>
              </a:rPr>
              <a:t>κ</a:t>
            </a:r>
            <a:r>
              <a:rPr sz="2600" dirty="0">
                <a:latin typeface="Calibri"/>
                <a:cs typeface="Calibri"/>
              </a:rPr>
              <a:t>ές</a:t>
            </a:r>
            <a:r>
              <a:rPr sz="2600" spc="-30" dirty="0">
                <a:latin typeface="Calibri"/>
                <a:cs typeface="Calibri"/>
              </a:rPr>
              <a:t> </a:t>
            </a:r>
            <a:r>
              <a:rPr sz="2600" dirty="0">
                <a:latin typeface="Calibri"/>
                <a:cs typeface="Calibri"/>
              </a:rPr>
              <a:t>π</a:t>
            </a:r>
            <a:r>
              <a:rPr sz="2600" spc="-10" dirty="0">
                <a:latin typeface="Calibri"/>
                <a:cs typeface="Calibri"/>
              </a:rPr>
              <a:t>ρο</a:t>
            </a:r>
            <a:r>
              <a:rPr sz="2600" spc="5" dirty="0">
                <a:latin typeface="Calibri"/>
                <a:cs typeface="Calibri"/>
              </a:rPr>
              <a:t>δι</a:t>
            </a:r>
            <a:r>
              <a:rPr sz="2600" spc="-15" dirty="0">
                <a:latin typeface="Calibri"/>
                <a:cs typeface="Calibri"/>
              </a:rPr>
              <a:t>α</a:t>
            </a:r>
            <a:r>
              <a:rPr sz="2600" spc="-35" dirty="0">
                <a:latin typeface="Calibri"/>
                <a:cs typeface="Calibri"/>
              </a:rPr>
              <a:t>γ</a:t>
            </a:r>
            <a:r>
              <a:rPr sz="2600" spc="-10" dirty="0">
                <a:latin typeface="Calibri"/>
                <a:cs typeface="Calibri"/>
              </a:rPr>
              <a:t>ρ</a:t>
            </a:r>
            <a:r>
              <a:rPr sz="2600" spc="-5" dirty="0">
                <a:latin typeface="Calibri"/>
                <a:cs typeface="Calibri"/>
              </a:rPr>
              <a:t>αφ</a:t>
            </a:r>
            <a:r>
              <a:rPr sz="2600" dirty="0">
                <a:latin typeface="Calibri"/>
                <a:cs typeface="Calibri"/>
              </a:rPr>
              <a:t>ές </a:t>
            </a:r>
            <a:r>
              <a:rPr sz="2600" spc="-5" dirty="0">
                <a:latin typeface="Calibri"/>
                <a:cs typeface="Calibri"/>
              </a:rPr>
              <a:t>ώ</a:t>
            </a:r>
            <a:r>
              <a:rPr sz="2600" spc="15" dirty="0">
                <a:latin typeface="Calibri"/>
                <a:cs typeface="Calibri"/>
              </a:rPr>
              <a:t>σ</a:t>
            </a:r>
            <a:r>
              <a:rPr sz="2600" dirty="0">
                <a:latin typeface="Calibri"/>
                <a:cs typeface="Calibri"/>
              </a:rPr>
              <a:t>τε </a:t>
            </a:r>
            <a:r>
              <a:rPr sz="2600" spc="-10" dirty="0">
                <a:latin typeface="Calibri"/>
                <a:cs typeface="Calibri"/>
              </a:rPr>
              <a:t>ν</a:t>
            </a:r>
            <a:r>
              <a:rPr sz="2600" dirty="0">
                <a:latin typeface="Calibri"/>
                <a:cs typeface="Calibri"/>
              </a:rPr>
              <a:t>α </a:t>
            </a:r>
            <a:r>
              <a:rPr sz="2600" spc="-10" dirty="0">
                <a:latin typeface="Calibri"/>
                <a:cs typeface="Calibri"/>
              </a:rPr>
              <a:t>μ</a:t>
            </a:r>
            <a:r>
              <a:rPr sz="2600" spc="-5" dirty="0">
                <a:latin typeface="Calibri"/>
                <a:cs typeface="Calibri"/>
              </a:rPr>
              <a:t>π</a:t>
            </a:r>
            <a:r>
              <a:rPr sz="2600" spc="-10" dirty="0">
                <a:latin typeface="Calibri"/>
                <a:cs typeface="Calibri"/>
              </a:rPr>
              <a:t>ορ</a:t>
            </a:r>
            <a:r>
              <a:rPr sz="2600" dirty="0">
                <a:latin typeface="Calibri"/>
                <a:cs typeface="Calibri"/>
              </a:rPr>
              <a:t>εί</a:t>
            </a:r>
            <a:r>
              <a:rPr sz="2600" spc="-5" dirty="0">
                <a:latin typeface="Calibri"/>
                <a:cs typeface="Calibri"/>
              </a:rPr>
              <a:t> </a:t>
            </a:r>
            <a:r>
              <a:rPr sz="2600" spc="-10" dirty="0">
                <a:latin typeface="Calibri"/>
                <a:cs typeface="Calibri"/>
              </a:rPr>
              <a:t>ν</a:t>
            </a:r>
            <a:r>
              <a:rPr sz="2600" dirty="0">
                <a:latin typeface="Calibri"/>
                <a:cs typeface="Calibri"/>
              </a:rPr>
              <a:t>α </a:t>
            </a:r>
            <a:r>
              <a:rPr sz="2600" spc="-10" dirty="0">
                <a:latin typeface="Calibri"/>
                <a:cs typeface="Calibri"/>
              </a:rPr>
              <a:t>λ</a:t>
            </a:r>
            <a:r>
              <a:rPr sz="2600" dirty="0">
                <a:latin typeface="Calibri"/>
                <a:cs typeface="Calibri"/>
              </a:rPr>
              <a:t>ε</a:t>
            </a:r>
            <a:r>
              <a:rPr sz="2600" spc="-30" dirty="0">
                <a:latin typeface="Calibri"/>
                <a:cs typeface="Calibri"/>
              </a:rPr>
              <a:t>ι</a:t>
            </a:r>
            <a:r>
              <a:rPr sz="2600" spc="-25" dirty="0">
                <a:latin typeface="Calibri"/>
                <a:cs typeface="Calibri"/>
              </a:rPr>
              <a:t>τ</a:t>
            </a:r>
            <a:r>
              <a:rPr sz="2600" spc="-10" dirty="0">
                <a:latin typeface="Calibri"/>
                <a:cs typeface="Calibri"/>
              </a:rPr>
              <a:t>ο</a:t>
            </a:r>
            <a:r>
              <a:rPr sz="2600" dirty="0">
                <a:latin typeface="Calibri"/>
                <a:cs typeface="Calibri"/>
              </a:rPr>
              <a:t>υ</a:t>
            </a:r>
            <a:r>
              <a:rPr sz="2600" spc="-20" dirty="0">
                <a:latin typeface="Calibri"/>
                <a:cs typeface="Calibri"/>
              </a:rPr>
              <a:t>ρ</a:t>
            </a:r>
            <a:r>
              <a:rPr sz="2600" spc="-10" dirty="0">
                <a:latin typeface="Calibri"/>
                <a:cs typeface="Calibri"/>
              </a:rPr>
              <a:t>γ</a:t>
            </a:r>
            <a:r>
              <a:rPr sz="2600" dirty="0">
                <a:latin typeface="Calibri"/>
                <a:cs typeface="Calibri"/>
              </a:rPr>
              <a:t>εί</a:t>
            </a:r>
            <a:r>
              <a:rPr sz="2600" spc="5" dirty="0">
                <a:latin typeface="Calibri"/>
                <a:cs typeface="Calibri"/>
              </a:rPr>
              <a:t> </a:t>
            </a:r>
            <a:r>
              <a:rPr sz="2600" spc="-10" dirty="0">
                <a:latin typeface="Calibri"/>
                <a:cs typeface="Calibri"/>
              </a:rPr>
              <a:t>σ</a:t>
            </a:r>
            <a:r>
              <a:rPr sz="2600" dirty="0">
                <a:latin typeface="Calibri"/>
                <a:cs typeface="Calibri"/>
              </a:rPr>
              <a:t>ε </a:t>
            </a:r>
            <a:r>
              <a:rPr sz="2600" spc="5" dirty="0">
                <a:latin typeface="Calibri"/>
                <a:cs typeface="Calibri"/>
              </a:rPr>
              <a:t>δι</a:t>
            </a:r>
            <a:r>
              <a:rPr sz="2600" spc="-5" dirty="0">
                <a:latin typeface="Calibri"/>
                <a:cs typeface="Calibri"/>
              </a:rPr>
              <a:t>αφ</a:t>
            </a:r>
            <a:r>
              <a:rPr sz="2600" spc="-10" dirty="0">
                <a:latin typeface="Calibri"/>
                <a:cs typeface="Calibri"/>
              </a:rPr>
              <a:t>ορ</a:t>
            </a:r>
            <a:r>
              <a:rPr sz="2600" dirty="0">
                <a:latin typeface="Calibri"/>
                <a:cs typeface="Calibri"/>
              </a:rPr>
              <a:t>ετ</a:t>
            </a:r>
            <a:r>
              <a:rPr sz="2600" spc="5" dirty="0">
                <a:latin typeface="Calibri"/>
                <a:cs typeface="Calibri"/>
              </a:rPr>
              <a:t>ι</a:t>
            </a:r>
            <a:r>
              <a:rPr sz="2600" spc="-85" dirty="0">
                <a:latin typeface="Calibri"/>
                <a:cs typeface="Calibri"/>
              </a:rPr>
              <a:t>κ</a:t>
            </a:r>
            <a:r>
              <a:rPr sz="2600" dirty="0">
                <a:latin typeface="Calibri"/>
                <a:cs typeface="Calibri"/>
              </a:rPr>
              <a:t>ά υπ</a:t>
            </a:r>
            <a:r>
              <a:rPr sz="2600" spc="-30" dirty="0">
                <a:latin typeface="Calibri"/>
                <a:cs typeface="Calibri"/>
              </a:rPr>
              <a:t>ολ</a:t>
            </a:r>
            <a:r>
              <a:rPr sz="2600" spc="-5" dirty="0">
                <a:latin typeface="Calibri"/>
                <a:cs typeface="Calibri"/>
              </a:rPr>
              <a:t>ο</a:t>
            </a:r>
            <a:r>
              <a:rPr sz="2600" dirty="0">
                <a:latin typeface="Calibri"/>
                <a:cs typeface="Calibri"/>
              </a:rPr>
              <a:t>γ</a:t>
            </a:r>
            <a:r>
              <a:rPr sz="2600" spc="5" dirty="0">
                <a:latin typeface="Calibri"/>
                <a:cs typeface="Calibri"/>
              </a:rPr>
              <a:t>ι</a:t>
            </a:r>
            <a:r>
              <a:rPr sz="2600" spc="15" dirty="0">
                <a:latin typeface="Calibri"/>
                <a:cs typeface="Calibri"/>
              </a:rPr>
              <a:t>σ</a:t>
            </a:r>
            <a:r>
              <a:rPr sz="2600" dirty="0">
                <a:latin typeface="Calibri"/>
                <a:cs typeface="Calibri"/>
              </a:rPr>
              <a:t>τ</a:t>
            </a:r>
            <a:r>
              <a:rPr sz="2600" spc="5" dirty="0">
                <a:latin typeface="Calibri"/>
                <a:cs typeface="Calibri"/>
              </a:rPr>
              <a:t>ι</a:t>
            </a:r>
            <a:r>
              <a:rPr sz="2600" spc="-85" dirty="0">
                <a:latin typeface="Calibri"/>
                <a:cs typeface="Calibri"/>
              </a:rPr>
              <a:t>κ</a:t>
            </a:r>
            <a:r>
              <a:rPr sz="2600" dirty="0">
                <a:latin typeface="Calibri"/>
                <a:cs typeface="Calibri"/>
              </a:rPr>
              <a:t>ά πε</a:t>
            </a:r>
            <a:r>
              <a:rPr sz="2600" spc="-10" dirty="0">
                <a:latin typeface="Calibri"/>
                <a:cs typeface="Calibri"/>
              </a:rPr>
              <a:t>ρ</a:t>
            </a:r>
            <a:r>
              <a:rPr sz="2600" spc="5" dirty="0">
                <a:latin typeface="Calibri"/>
                <a:cs typeface="Calibri"/>
              </a:rPr>
              <a:t>ι</a:t>
            </a:r>
            <a:r>
              <a:rPr sz="2600" spc="-5" dirty="0">
                <a:latin typeface="Calibri"/>
                <a:cs typeface="Calibri"/>
              </a:rPr>
              <a:t>β</a:t>
            </a:r>
            <a:r>
              <a:rPr sz="2600" spc="10" dirty="0">
                <a:latin typeface="Calibri"/>
                <a:cs typeface="Calibri"/>
              </a:rPr>
              <a:t>ά</a:t>
            </a:r>
            <a:r>
              <a:rPr sz="2600" spc="5" dirty="0">
                <a:latin typeface="Calibri"/>
                <a:cs typeface="Calibri"/>
              </a:rPr>
              <a:t>λ</a:t>
            </a:r>
            <a:r>
              <a:rPr sz="2600" spc="-30" dirty="0">
                <a:latin typeface="Calibri"/>
                <a:cs typeface="Calibri"/>
              </a:rPr>
              <a:t>λ</a:t>
            </a:r>
            <a:r>
              <a:rPr sz="2600" spc="-5" dirty="0">
                <a:latin typeface="Calibri"/>
                <a:cs typeface="Calibri"/>
              </a:rPr>
              <a:t>ο</a:t>
            </a:r>
            <a:r>
              <a:rPr sz="2600" spc="5" dirty="0">
                <a:latin typeface="Calibri"/>
                <a:cs typeface="Calibri"/>
              </a:rPr>
              <a:t>ν</a:t>
            </a:r>
            <a:r>
              <a:rPr sz="2600" spc="-15" dirty="0">
                <a:latin typeface="Calibri"/>
                <a:cs typeface="Calibri"/>
              </a:rPr>
              <a:t>τ</a:t>
            </a:r>
            <a:r>
              <a:rPr sz="2600" dirty="0">
                <a:latin typeface="Calibri"/>
                <a:cs typeface="Calibri"/>
              </a:rPr>
              <a:t>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308" y="813118"/>
            <a:ext cx="6690012" cy="677108"/>
          </a:xfrm>
          <a:prstGeom prst="rect">
            <a:avLst/>
          </a:prstGeom>
        </p:spPr>
        <p:txBody>
          <a:bodyPr vert="horz" wrap="square" lIns="0" tIns="0" rIns="0" bIns="0" rtlCol="0">
            <a:spAutoFit/>
          </a:bodyPr>
          <a:lstStyle/>
          <a:p>
            <a:pPr marL="12700">
              <a:lnSpc>
                <a:spcPct val="100000"/>
              </a:lnSpc>
            </a:pPr>
            <a:r>
              <a:rPr sz="4400" spc="-5" dirty="0">
                <a:solidFill>
                  <a:srgbClr val="5075BC"/>
                </a:solidFill>
                <a:latin typeface="+mj-lt"/>
                <a:ea typeface="+mj-ea"/>
                <a:cs typeface="+mj-cs"/>
              </a:rPr>
              <a:t>Φωτόδεντρο: Μορφές</a:t>
            </a:r>
          </a:p>
        </p:txBody>
      </p:sp>
      <p:sp>
        <p:nvSpPr>
          <p:cNvPr id="3" name="object 3"/>
          <p:cNvSpPr txBox="1"/>
          <p:nvPr/>
        </p:nvSpPr>
        <p:spPr>
          <a:xfrm>
            <a:off x="618291" y="1797707"/>
            <a:ext cx="3208020" cy="3733165"/>
          </a:xfrm>
          <a:prstGeom prst="rect">
            <a:avLst/>
          </a:prstGeom>
        </p:spPr>
        <p:txBody>
          <a:bodyPr vert="horz" wrap="square" lIns="0" tIns="0" rIns="0" bIns="0" rtlCol="0">
            <a:spAutoFit/>
          </a:bodyPr>
          <a:lstStyle/>
          <a:p>
            <a:pPr marL="285115" indent="-273050">
              <a:lnSpc>
                <a:spcPct val="100000"/>
              </a:lnSpc>
              <a:buClr>
                <a:srgbClr val="006600"/>
              </a:buClr>
              <a:buSzPct val="84615"/>
              <a:buFont typeface="Wingdings 2"/>
              <a:buChar char="·"/>
              <a:tabLst>
                <a:tab pos="285115" algn="l"/>
              </a:tabLst>
            </a:pPr>
            <a:r>
              <a:rPr sz="2600" spc="5" dirty="0">
                <a:latin typeface="Calibri"/>
                <a:cs typeface="Calibri"/>
              </a:rPr>
              <a:t>Α</a:t>
            </a:r>
            <a:r>
              <a:rPr sz="2600" spc="-10" dirty="0">
                <a:latin typeface="Calibri"/>
                <a:cs typeface="Calibri"/>
              </a:rPr>
              <a:t>σ</a:t>
            </a:r>
            <a:r>
              <a:rPr sz="2600" dirty="0">
                <a:latin typeface="Calibri"/>
                <a:cs typeface="Calibri"/>
              </a:rPr>
              <a:t>κ</a:t>
            </a:r>
            <a:r>
              <a:rPr sz="2600" spc="5" dirty="0">
                <a:latin typeface="Calibri"/>
                <a:cs typeface="Calibri"/>
              </a:rPr>
              <a:t>ή</a:t>
            </a:r>
            <a:r>
              <a:rPr sz="2600" spc="-10" dirty="0">
                <a:latin typeface="Calibri"/>
                <a:cs typeface="Calibri"/>
              </a:rPr>
              <a:t>σ</a:t>
            </a:r>
            <a:r>
              <a:rPr sz="2600" dirty="0">
                <a:latin typeface="Calibri"/>
                <a:cs typeface="Calibri"/>
              </a:rPr>
              <a:t>ε</a:t>
            </a:r>
            <a:r>
              <a:rPr sz="2600" spc="5" dirty="0">
                <a:latin typeface="Calibri"/>
                <a:cs typeface="Calibri"/>
              </a:rPr>
              <a:t>ις</a:t>
            </a:r>
            <a:endParaRPr sz="2600" dirty="0">
              <a:latin typeface="Calibri"/>
              <a:cs typeface="Calibri"/>
            </a:endParaRPr>
          </a:p>
          <a:p>
            <a:pPr>
              <a:lnSpc>
                <a:spcPts val="600"/>
              </a:lnSpc>
              <a:spcBef>
                <a:spcPts val="0"/>
              </a:spcBef>
              <a:buClr>
                <a:srgbClr val="006600"/>
              </a:buClr>
              <a:buFont typeface="Wingdings 2"/>
              <a:buChar char="·"/>
            </a:pPr>
            <a:endParaRPr sz="600" dirty="0"/>
          </a:p>
          <a:p>
            <a:pPr marL="285115" indent="-273050">
              <a:lnSpc>
                <a:spcPct val="100000"/>
              </a:lnSpc>
              <a:buClr>
                <a:srgbClr val="006600"/>
              </a:buClr>
              <a:buSzPct val="84615"/>
              <a:buFont typeface="Wingdings 2"/>
              <a:buChar char="·"/>
              <a:tabLst>
                <a:tab pos="285115" algn="l"/>
              </a:tabLst>
            </a:pPr>
            <a:r>
              <a:rPr sz="2600" spc="-5" dirty="0">
                <a:latin typeface="Calibri"/>
                <a:cs typeface="Calibri"/>
              </a:rPr>
              <a:t>Π</a:t>
            </a:r>
            <a:r>
              <a:rPr sz="2600" spc="-10" dirty="0">
                <a:latin typeface="Calibri"/>
                <a:cs typeface="Calibri"/>
              </a:rPr>
              <a:t>ροσο</a:t>
            </a:r>
            <a:r>
              <a:rPr sz="2600" spc="-30" dirty="0">
                <a:latin typeface="Calibri"/>
                <a:cs typeface="Calibri"/>
              </a:rPr>
              <a:t>μ</a:t>
            </a:r>
            <a:r>
              <a:rPr sz="2600" spc="-10" dirty="0">
                <a:latin typeface="Calibri"/>
                <a:cs typeface="Calibri"/>
              </a:rPr>
              <a:t>ο</a:t>
            </a:r>
            <a:r>
              <a:rPr sz="2600" spc="5" dirty="0">
                <a:latin typeface="Calibri"/>
                <a:cs typeface="Calibri"/>
              </a:rPr>
              <a:t>ι</a:t>
            </a:r>
            <a:r>
              <a:rPr sz="2600" spc="-5" dirty="0">
                <a:latin typeface="Calibri"/>
                <a:cs typeface="Calibri"/>
              </a:rPr>
              <a:t>ώ</a:t>
            </a:r>
            <a:r>
              <a:rPr sz="2600" spc="-10" dirty="0">
                <a:latin typeface="Calibri"/>
                <a:cs typeface="Calibri"/>
              </a:rPr>
              <a:t>σ</a:t>
            </a:r>
            <a:r>
              <a:rPr sz="2600" dirty="0">
                <a:latin typeface="Calibri"/>
                <a:cs typeface="Calibri"/>
              </a:rPr>
              <a:t>ε</a:t>
            </a:r>
            <a:r>
              <a:rPr sz="2600" spc="5" dirty="0">
                <a:latin typeface="Calibri"/>
                <a:cs typeface="Calibri"/>
              </a:rPr>
              <a:t>ι</a:t>
            </a:r>
            <a:r>
              <a:rPr sz="2600" dirty="0">
                <a:latin typeface="Calibri"/>
                <a:cs typeface="Calibri"/>
              </a:rPr>
              <a:t>ς</a:t>
            </a:r>
          </a:p>
          <a:p>
            <a:pPr>
              <a:lnSpc>
                <a:spcPts val="600"/>
              </a:lnSpc>
              <a:spcBef>
                <a:spcPts val="0"/>
              </a:spcBef>
              <a:buClr>
                <a:srgbClr val="006600"/>
              </a:buClr>
              <a:buFont typeface="Wingdings 2"/>
              <a:buChar char="·"/>
            </a:pPr>
            <a:endParaRPr sz="600" dirty="0"/>
          </a:p>
          <a:p>
            <a:pPr marL="285115" indent="-273050">
              <a:lnSpc>
                <a:spcPct val="100000"/>
              </a:lnSpc>
              <a:buClr>
                <a:srgbClr val="006600"/>
              </a:buClr>
              <a:buSzPct val="84615"/>
              <a:buFont typeface="Wingdings 2"/>
              <a:buChar char="·"/>
              <a:tabLst>
                <a:tab pos="285115" algn="l"/>
              </a:tabLst>
            </a:pPr>
            <a:r>
              <a:rPr sz="2600" spc="-5" dirty="0">
                <a:latin typeface="Calibri"/>
                <a:cs typeface="Calibri"/>
              </a:rPr>
              <a:t>Η</a:t>
            </a:r>
            <a:r>
              <a:rPr sz="2600" spc="5" dirty="0">
                <a:latin typeface="Calibri"/>
                <a:cs typeface="Calibri"/>
              </a:rPr>
              <a:t>χ</a:t>
            </a:r>
            <a:r>
              <a:rPr sz="2600" spc="-35" dirty="0">
                <a:latin typeface="Calibri"/>
                <a:cs typeface="Calibri"/>
              </a:rPr>
              <a:t>η</a:t>
            </a:r>
            <a:r>
              <a:rPr sz="2600" dirty="0">
                <a:latin typeface="Calibri"/>
                <a:cs typeface="Calibri"/>
              </a:rPr>
              <a:t>τ</a:t>
            </a:r>
            <a:r>
              <a:rPr sz="2600" spc="5" dirty="0">
                <a:latin typeface="Calibri"/>
                <a:cs typeface="Calibri"/>
              </a:rPr>
              <a:t>ι</a:t>
            </a:r>
            <a:r>
              <a:rPr sz="2600" spc="-85" dirty="0">
                <a:latin typeface="Calibri"/>
                <a:cs typeface="Calibri"/>
              </a:rPr>
              <a:t>κ</a:t>
            </a:r>
            <a:r>
              <a:rPr sz="2600" dirty="0">
                <a:latin typeface="Calibri"/>
                <a:cs typeface="Calibri"/>
              </a:rPr>
              <a:t>ά</a:t>
            </a:r>
            <a:r>
              <a:rPr sz="2600" spc="-25" dirty="0">
                <a:latin typeface="Calibri"/>
                <a:cs typeface="Calibri"/>
              </a:rPr>
              <a:t> </a:t>
            </a:r>
            <a:r>
              <a:rPr sz="2600" spc="-5" dirty="0">
                <a:latin typeface="Calibri"/>
                <a:cs typeface="Calibri"/>
              </a:rPr>
              <a:t>α</a:t>
            </a:r>
            <a:r>
              <a:rPr sz="2600" spc="-20" dirty="0">
                <a:latin typeface="Calibri"/>
                <a:cs typeface="Calibri"/>
              </a:rPr>
              <a:t>ρχ</a:t>
            </a:r>
            <a:r>
              <a:rPr sz="2600" dirty="0">
                <a:latin typeface="Calibri"/>
                <a:cs typeface="Calibri"/>
              </a:rPr>
              <a:t>ε</a:t>
            </a:r>
            <a:r>
              <a:rPr sz="2600" spc="5" dirty="0">
                <a:latin typeface="Calibri"/>
                <a:cs typeface="Calibri"/>
              </a:rPr>
              <a:t>ί</a:t>
            </a:r>
            <a:r>
              <a:rPr sz="2600" dirty="0">
                <a:latin typeface="Calibri"/>
                <a:cs typeface="Calibri"/>
              </a:rPr>
              <a:t>α</a:t>
            </a:r>
          </a:p>
          <a:p>
            <a:pPr>
              <a:lnSpc>
                <a:spcPts val="550"/>
              </a:lnSpc>
              <a:spcBef>
                <a:spcPts val="49"/>
              </a:spcBef>
              <a:buClr>
                <a:srgbClr val="006600"/>
              </a:buClr>
              <a:buFont typeface="Wingdings 2"/>
              <a:buChar char="·"/>
            </a:pPr>
            <a:endParaRPr sz="550" dirty="0"/>
          </a:p>
          <a:p>
            <a:pPr marL="285115" indent="-273050">
              <a:lnSpc>
                <a:spcPct val="100000"/>
              </a:lnSpc>
              <a:buClr>
                <a:srgbClr val="006600"/>
              </a:buClr>
              <a:buSzPct val="84615"/>
              <a:buFont typeface="Wingdings 2"/>
              <a:buChar char="·"/>
              <a:tabLst>
                <a:tab pos="285115" algn="l"/>
              </a:tabLst>
            </a:pPr>
            <a:r>
              <a:rPr sz="2600" dirty="0">
                <a:latin typeface="Calibri"/>
                <a:cs typeface="Calibri"/>
              </a:rPr>
              <a:t>Ε</a:t>
            </a:r>
            <a:r>
              <a:rPr sz="2600" spc="5" dirty="0">
                <a:latin typeface="Calibri"/>
                <a:cs typeface="Calibri"/>
              </a:rPr>
              <a:t>ι</a:t>
            </a:r>
            <a:r>
              <a:rPr sz="2600" spc="-85" dirty="0">
                <a:latin typeface="Calibri"/>
                <a:cs typeface="Calibri"/>
              </a:rPr>
              <a:t>κ</a:t>
            </a:r>
            <a:r>
              <a:rPr sz="2600" spc="-10" dirty="0">
                <a:latin typeface="Calibri"/>
                <a:cs typeface="Calibri"/>
              </a:rPr>
              <a:t>όν</a:t>
            </a:r>
            <a:r>
              <a:rPr sz="2600" dirty="0">
                <a:latin typeface="Calibri"/>
                <a:cs typeface="Calibri"/>
              </a:rPr>
              <a:t>ες</a:t>
            </a:r>
          </a:p>
          <a:p>
            <a:pPr>
              <a:lnSpc>
                <a:spcPts val="600"/>
              </a:lnSpc>
              <a:spcBef>
                <a:spcPts val="0"/>
              </a:spcBef>
              <a:buClr>
                <a:srgbClr val="006600"/>
              </a:buClr>
              <a:buFont typeface="Wingdings 2"/>
              <a:buChar char="·"/>
            </a:pPr>
            <a:endParaRPr sz="600" dirty="0"/>
          </a:p>
          <a:p>
            <a:pPr marL="285115" indent="-273050">
              <a:lnSpc>
                <a:spcPct val="100000"/>
              </a:lnSpc>
              <a:buClr>
                <a:srgbClr val="006600"/>
              </a:buClr>
              <a:buSzPct val="84615"/>
              <a:buFont typeface="Wingdings 2"/>
              <a:buChar char="·"/>
              <a:tabLst>
                <a:tab pos="285115" algn="l"/>
              </a:tabLst>
            </a:pPr>
            <a:r>
              <a:rPr sz="2600" dirty="0">
                <a:latin typeface="Calibri"/>
                <a:cs typeface="Calibri"/>
              </a:rPr>
              <a:t>Β</a:t>
            </a:r>
            <a:r>
              <a:rPr sz="2600" spc="-30" dirty="0">
                <a:latin typeface="Calibri"/>
                <a:cs typeface="Calibri"/>
              </a:rPr>
              <a:t>ί</a:t>
            </a:r>
            <a:r>
              <a:rPr sz="2600" spc="5" dirty="0">
                <a:latin typeface="Calibri"/>
                <a:cs typeface="Calibri"/>
              </a:rPr>
              <a:t>ν</a:t>
            </a:r>
            <a:r>
              <a:rPr sz="2600" dirty="0">
                <a:latin typeface="Calibri"/>
                <a:cs typeface="Calibri"/>
              </a:rPr>
              <a:t>τεο</a:t>
            </a:r>
          </a:p>
          <a:p>
            <a:pPr>
              <a:lnSpc>
                <a:spcPts val="550"/>
              </a:lnSpc>
              <a:spcBef>
                <a:spcPts val="49"/>
              </a:spcBef>
              <a:buClr>
                <a:srgbClr val="006600"/>
              </a:buClr>
              <a:buFont typeface="Wingdings 2"/>
              <a:buChar char="·"/>
            </a:pPr>
            <a:endParaRPr sz="550" dirty="0"/>
          </a:p>
          <a:p>
            <a:pPr marL="285115" indent="-273050">
              <a:lnSpc>
                <a:spcPct val="100000"/>
              </a:lnSpc>
              <a:buClr>
                <a:srgbClr val="006600"/>
              </a:buClr>
              <a:buSzPct val="84615"/>
              <a:buFont typeface="Wingdings 2"/>
              <a:buChar char="·"/>
              <a:tabLst>
                <a:tab pos="285115" algn="l"/>
              </a:tabLst>
            </a:pPr>
            <a:r>
              <a:rPr sz="2600" dirty="0">
                <a:latin typeface="Calibri"/>
                <a:cs typeface="Calibri"/>
              </a:rPr>
              <a:t>Ε</a:t>
            </a:r>
            <a:r>
              <a:rPr sz="2600" spc="5" dirty="0">
                <a:latin typeface="Calibri"/>
                <a:cs typeface="Calibri"/>
              </a:rPr>
              <a:t>ν</a:t>
            </a:r>
            <a:r>
              <a:rPr sz="2600" spc="-10" dirty="0">
                <a:latin typeface="Calibri"/>
                <a:cs typeface="Calibri"/>
              </a:rPr>
              <a:t>νο</a:t>
            </a:r>
            <a:r>
              <a:rPr sz="2600" spc="5" dirty="0">
                <a:latin typeface="Calibri"/>
                <a:cs typeface="Calibri"/>
              </a:rPr>
              <a:t>ι</a:t>
            </a:r>
            <a:r>
              <a:rPr sz="2600" spc="-30" dirty="0">
                <a:latin typeface="Calibri"/>
                <a:cs typeface="Calibri"/>
              </a:rPr>
              <a:t>ολ</a:t>
            </a:r>
            <a:r>
              <a:rPr sz="2600" spc="-10" dirty="0">
                <a:latin typeface="Calibri"/>
                <a:cs typeface="Calibri"/>
              </a:rPr>
              <a:t>ο</a:t>
            </a:r>
            <a:r>
              <a:rPr sz="2600" dirty="0">
                <a:latin typeface="Calibri"/>
                <a:cs typeface="Calibri"/>
              </a:rPr>
              <a:t>γ</a:t>
            </a:r>
            <a:r>
              <a:rPr sz="2600" spc="5" dirty="0">
                <a:latin typeface="Calibri"/>
                <a:cs typeface="Calibri"/>
              </a:rPr>
              <a:t>ι</a:t>
            </a:r>
            <a:r>
              <a:rPr sz="2600" spc="-85" dirty="0">
                <a:latin typeface="Calibri"/>
                <a:cs typeface="Calibri"/>
              </a:rPr>
              <a:t>κ</a:t>
            </a:r>
            <a:r>
              <a:rPr sz="2600" spc="-10" dirty="0">
                <a:latin typeface="Calibri"/>
                <a:cs typeface="Calibri"/>
              </a:rPr>
              <a:t>ό</a:t>
            </a:r>
            <a:r>
              <a:rPr sz="2600" dirty="0">
                <a:latin typeface="Calibri"/>
                <a:cs typeface="Calibri"/>
              </a:rPr>
              <a:t>ς</a:t>
            </a:r>
            <a:r>
              <a:rPr sz="2600" spc="-5" dirty="0">
                <a:latin typeface="Calibri"/>
                <a:cs typeface="Calibri"/>
              </a:rPr>
              <a:t> </a:t>
            </a:r>
            <a:r>
              <a:rPr sz="2600" spc="-70" dirty="0">
                <a:latin typeface="Calibri"/>
                <a:cs typeface="Calibri"/>
              </a:rPr>
              <a:t>χ</a:t>
            </a:r>
            <a:r>
              <a:rPr sz="2600" spc="-5" dirty="0">
                <a:latin typeface="Calibri"/>
                <a:cs typeface="Calibri"/>
              </a:rPr>
              <a:t>ά</a:t>
            </a:r>
            <a:r>
              <a:rPr sz="2600" spc="-20" dirty="0">
                <a:latin typeface="Calibri"/>
                <a:cs typeface="Calibri"/>
              </a:rPr>
              <a:t>ρ</a:t>
            </a:r>
            <a:r>
              <a:rPr sz="2600" dirty="0">
                <a:latin typeface="Calibri"/>
                <a:cs typeface="Calibri"/>
              </a:rPr>
              <a:t>τ</a:t>
            </a:r>
            <a:r>
              <a:rPr sz="2600" spc="5" dirty="0">
                <a:latin typeface="Calibri"/>
                <a:cs typeface="Calibri"/>
              </a:rPr>
              <a:t>η</a:t>
            </a:r>
            <a:r>
              <a:rPr sz="2600" dirty="0">
                <a:latin typeface="Calibri"/>
                <a:cs typeface="Calibri"/>
              </a:rPr>
              <a:t>ς</a:t>
            </a:r>
          </a:p>
          <a:p>
            <a:pPr>
              <a:lnSpc>
                <a:spcPts val="550"/>
              </a:lnSpc>
              <a:spcBef>
                <a:spcPts val="49"/>
              </a:spcBef>
              <a:buClr>
                <a:srgbClr val="006600"/>
              </a:buClr>
              <a:buFont typeface="Wingdings 2"/>
              <a:buChar char="·"/>
            </a:pPr>
            <a:endParaRPr sz="550" dirty="0"/>
          </a:p>
          <a:p>
            <a:pPr marL="285115" indent="-273050">
              <a:lnSpc>
                <a:spcPct val="100000"/>
              </a:lnSpc>
              <a:buClr>
                <a:srgbClr val="006600"/>
              </a:buClr>
              <a:buSzPct val="84615"/>
              <a:buFont typeface="Wingdings 2"/>
              <a:buChar char="·"/>
              <a:tabLst>
                <a:tab pos="285115" algn="l"/>
              </a:tabLst>
            </a:pPr>
            <a:r>
              <a:rPr sz="2600" dirty="0">
                <a:latin typeface="Calibri"/>
                <a:cs typeface="Calibri"/>
              </a:rPr>
              <a:t>Ε</a:t>
            </a:r>
            <a:r>
              <a:rPr sz="2600" spc="-5" dirty="0">
                <a:latin typeface="Calibri"/>
                <a:cs typeface="Calibri"/>
              </a:rPr>
              <a:t>φα</a:t>
            </a:r>
            <a:r>
              <a:rPr sz="2600" spc="-10" dirty="0">
                <a:latin typeface="Calibri"/>
                <a:cs typeface="Calibri"/>
              </a:rPr>
              <a:t>ρ</a:t>
            </a:r>
            <a:r>
              <a:rPr sz="2600" spc="-30" dirty="0">
                <a:latin typeface="Calibri"/>
                <a:cs typeface="Calibri"/>
              </a:rPr>
              <a:t>μ</a:t>
            </a:r>
            <a:r>
              <a:rPr sz="2600" spc="-10" dirty="0">
                <a:latin typeface="Calibri"/>
                <a:cs typeface="Calibri"/>
              </a:rPr>
              <a:t>ο</a:t>
            </a:r>
            <a:r>
              <a:rPr sz="2600" dirty="0">
                <a:latin typeface="Calibri"/>
                <a:cs typeface="Calibri"/>
              </a:rPr>
              <a:t>γή</a:t>
            </a:r>
          </a:p>
          <a:p>
            <a:pPr>
              <a:lnSpc>
                <a:spcPts val="550"/>
              </a:lnSpc>
              <a:spcBef>
                <a:spcPts val="49"/>
              </a:spcBef>
            </a:pPr>
            <a:endParaRPr sz="550" dirty="0"/>
          </a:p>
          <a:p>
            <a:pPr marL="12700">
              <a:lnSpc>
                <a:spcPct val="100000"/>
              </a:lnSpc>
            </a:pPr>
            <a:r>
              <a:rPr sz="2200" dirty="0">
                <a:solidFill>
                  <a:srgbClr val="006600"/>
                </a:solidFill>
                <a:latin typeface="Wingdings 2"/>
                <a:cs typeface="Wingdings 2"/>
              </a:rPr>
              <a:t></a:t>
            </a:r>
            <a:r>
              <a:rPr sz="2200" dirty="0">
                <a:solidFill>
                  <a:srgbClr val="006600"/>
                </a:solidFill>
                <a:latin typeface="Times New Roman"/>
                <a:cs typeface="Times New Roman"/>
              </a:rPr>
              <a:t> </a:t>
            </a:r>
            <a:r>
              <a:rPr sz="2200" spc="-180" dirty="0">
                <a:solidFill>
                  <a:srgbClr val="006600"/>
                </a:solidFill>
                <a:latin typeface="Times New Roman"/>
                <a:cs typeface="Times New Roman"/>
              </a:rPr>
              <a:t> </a:t>
            </a:r>
            <a:r>
              <a:rPr sz="2600" dirty="0">
                <a:latin typeface="Calibri"/>
                <a:cs typeface="Calibri"/>
              </a:rPr>
              <a:t>….</a:t>
            </a:r>
          </a:p>
        </p:txBody>
      </p:sp>
      <p:sp>
        <p:nvSpPr>
          <p:cNvPr id="4" name="object 4"/>
          <p:cNvSpPr/>
          <p:nvPr/>
        </p:nvSpPr>
        <p:spPr>
          <a:xfrm>
            <a:off x="4219160" y="1996046"/>
            <a:ext cx="4723722" cy="3168345"/>
          </a:xfrm>
          <a:prstGeom prst="rect">
            <a:avLst/>
          </a:prstGeom>
          <a:blipFill>
            <a:blip r:embed="rId2" cstate="print"/>
            <a:stretch>
              <a:fillRect/>
            </a:stretch>
          </a:blipFill>
        </p:spPr>
        <p:txBody>
          <a:bodyPr wrap="square" lIns="0" tIns="0" rIns="0" bIns="0" rtlCol="0">
            <a:spAutoFit/>
          </a:bodyPr>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1600" y="476672"/>
            <a:ext cx="4226933" cy="677108"/>
          </a:xfrm>
          <a:prstGeom prst="rect">
            <a:avLst/>
          </a:prstGeom>
        </p:spPr>
        <p:txBody>
          <a:bodyPr vert="horz" wrap="square" lIns="0" tIns="0" rIns="0" bIns="0" rtlCol="0">
            <a:spAutoFit/>
          </a:bodyPr>
          <a:lstStyle/>
          <a:p>
            <a:pPr marL="12700">
              <a:lnSpc>
                <a:spcPct val="100000"/>
              </a:lnSpc>
            </a:pPr>
            <a:r>
              <a:rPr sz="4400" spc="-5" dirty="0">
                <a:solidFill>
                  <a:srgbClr val="5075BC"/>
                </a:solidFill>
                <a:latin typeface="+mj-lt"/>
                <a:ea typeface="+mj-ea"/>
                <a:cs typeface="+mj-cs"/>
              </a:rPr>
              <a:t>Βιβλιογραφία</a:t>
            </a:r>
          </a:p>
        </p:txBody>
      </p:sp>
      <p:sp>
        <p:nvSpPr>
          <p:cNvPr id="3" name="object 3"/>
          <p:cNvSpPr txBox="1"/>
          <p:nvPr/>
        </p:nvSpPr>
        <p:spPr>
          <a:xfrm>
            <a:off x="993139" y="1472691"/>
            <a:ext cx="7472680" cy="2699385"/>
          </a:xfrm>
          <a:prstGeom prst="rect">
            <a:avLst/>
          </a:prstGeom>
        </p:spPr>
        <p:txBody>
          <a:bodyPr vert="horz" wrap="square" lIns="0" tIns="0" rIns="0" bIns="0" rtlCol="0">
            <a:spAutoFit/>
          </a:bodyPr>
          <a:lstStyle/>
          <a:p>
            <a:pPr marL="285115" marR="239395" indent="-273050">
              <a:lnSpc>
                <a:spcPct val="100000"/>
              </a:lnSpc>
              <a:buClr>
                <a:srgbClr val="006600"/>
              </a:buClr>
              <a:buSzPct val="84615"/>
              <a:buFont typeface="Wingdings 2"/>
              <a:buChar char="·"/>
              <a:tabLst>
                <a:tab pos="285115" algn="l"/>
              </a:tabLst>
            </a:pPr>
            <a:r>
              <a:rPr sz="2600" u="heavy" dirty="0">
                <a:solidFill>
                  <a:srgbClr val="410082"/>
                </a:solidFill>
                <a:latin typeface="Calibri"/>
                <a:cs typeface="Calibri"/>
                <a:hlinkClick r:id="rId2"/>
              </a:rPr>
              <a:t>Ε</a:t>
            </a:r>
            <a:r>
              <a:rPr sz="2600" u="heavy" spc="-20" dirty="0">
                <a:solidFill>
                  <a:srgbClr val="410082"/>
                </a:solidFill>
                <a:latin typeface="Calibri"/>
                <a:cs typeface="Calibri"/>
                <a:hlinkClick r:id="rId2"/>
              </a:rPr>
              <a:t>ρ</a:t>
            </a:r>
            <a:r>
              <a:rPr sz="2600" u="heavy" dirty="0">
                <a:solidFill>
                  <a:srgbClr val="410082"/>
                </a:solidFill>
                <a:latin typeface="Calibri"/>
                <a:cs typeface="Calibri"/>
                <a:hlinkClick r:id="rId2"/>
              </a:rPr>
              <a:t>γ</a:t>
            </a:r>
            <a:r>
              <a:rPr sz="2600" u="heavy" spc="-25" dirty="0">
                <a:solidFill>
                  <a:srgbClr val="410082"/>
                </a:solidFill>
                <a:latin typeface="Calibri"/>
                <a:cs typeface="Calibri"/>
                <a:hlinkClick r:id="rId2"/>
              </a:rPr>
              <a:t>α</a:t>
            </a:r>
            <a:r>
              <a:rPr sz="2600" u="heavy" spc="15" dirty="0">
                <a:solidFill>
                  <a:srgbClr val="410082"/>
                </a:solidFill>
                <a:latin typeface="Calibri"/>
                <a:cs typeface="Calibri"/>
                <a:hlinkClick r:id="rId2"/>
              </a:rPr>
              <a:t>σ</a:t>
            </a:r>
            <a:r>
              <a:rPr sz="2600" u="heavy" dirty="0">
                <a:solidFill>
                  <a:srgbClr val="410082"/>
                </a:solidFill>
                <a:latin typeface="Calibri"/>
                <a:cs typeface="Calibri"/>
                <a:hlinkClick r:id="rId2"/>
              </a:rPr>
              <a:t>τ</a:t>
            </a:r>
            <a:r>
              <a:rPr sz="2600" u="heavy" spc="5" dirty="0">
                <a:solidFill>
                  <a:srgbClr val="410082"/>
                </a:solidFill>
                <a:latin typeface="Calibri"/>
                <a:cs typeface="Calibri"/>
                <a:hlinkClick r:id="rId2"/>
              </a:rPr>
              <a:t>ή</a:t>
            </a:r>
            <a:r>
              <a:rPr sz="2600" u="heavy" spc="-10" dirty="0">
                <a:solidFill>
                  <a:srgbClr val="410082"/>
                </a:solidFill>
                <a:latin typeface="Calibri"/>
                <a:cs typeface="Calibri"/>
                <a:hlinkClick r:id="rId2"/>
              </a:rPr>
              <a:t>ρ</a:t>
            </a:r>
            <a:r>
              <a:rPr sz="2600" u="heavy" spc="5" dirty="0">
                <a:solidFill>
                  <a:srgbClr val="410082"/>
                </a:solidFill>
                <a:latin typeface="Calibri"/>
                <a:cs typeface="Calibri"/>
                <a:hlinkClick r:id="rId2"/>
              </a:rPr>
              <a:t>ιο</a:t>
            </a:r>
            <a:r>
              <a:rPr sz="2600" u="heavy" spc="-5" dirty="0">
                <a:solidFill>
                  <a:srgbClr val="410082"/>
                </a:solidFill>
                <a:latin typeface="Calibri"/>
                <a:cs typeface="Calibri"/>
                <a:hlinkClick r:id="rId2"/>
              </a:rPr>
              <a:t> </a:t>
            </a:r>
            <a:r>
              <a:rPr sz="2600" u="heavy" dirty="0">
                <a:solidFill>
                  <a:srgbClr val="410082"/>
                </a:solidFill>
                <a:latin typeface="Calibri"/>
                <a:cs typeface="Calibri"/>
                <a:hlinkClick r:id="rId2"/>
              </a:rPr>
              <a:t>Εκ</a:t>
            </a:r>
            <a:r>
              <a:rPr sz="2600" u="heavy" spc="-25" dirty="0">
                <a:solidFill>
                  <a:srgbClr val="410082"/>
                </a:solidFill>
                <a:latin typeface="Calibri"/>
                <a:cs typeface="Calibri"/>
                <a:hlinkClick r:id="rId2"/>
              </a:rPr>
              <a:t>π</a:t>
            </a:r>
            <a:r>
              <a:rPr sz="2600" u="heavy" spc="-5" dirty="0">
                <a:solidFill>
                  <a:srgbClr val="410082"/>
                </a:solidFill>
                <a:latin typeface="Calibri"/>
                <a:cs typeface="Calibri"/>
                <a:hlinkClick r:id="rId2"/>
              </a:rPr>
              <a:t>α</a:t>
            </a:r>
            <a:r>
              <a:rPr sz="2600" u="heavy" spc="-10" dirty="0">
                <a:solidFill>
                  <a:srgbClr val="410082"/>
                </a:solidFill>
                <a:latin typeface="Calibri"/>
                <a:cs typeface="Calibri"/>
                <a:hlinkClick r:id="rId2"/>
              </a:rPr>
              <a:t>ι</a:t>
            </a:r>
            <a:r>
              <a:rPr sz="2600" u="heavy" spc="5" dirty="0">
                <a:solidFill>
                  <a:srgbClr val="410082"/>
                </a:solidFill>
                <a:latin typeface="Calibri"/>
                <a:cs typeface="Calibri"/>
                <a:hlinkClick r:id="rId2"/>
              </a:rPr>
              <a:t>δ</a:t>
            </a:r>
            <a:r>
              <a:rPr sz="2600" u="heavy" dirty="0">
                <a:solidFill>
                  <a:srgbClr val="410082"/>
                </a:solidFill>
                <a:latin typeface="Calibri"/>
                <a:cs typeface="Calibri"/>
                <a:hlinkClick r:id="rId2"/>
              </a:rPr>
              <a:t>ε</a:t>
            </a:r>
            <a:r>
              <a:rPr sz="2600" u="heavy" spc="5" dirty="0">
                <a:solidFill>
                  <a:srgbClr val="410082"/>
                </a:solidFill>
                <a:latin typeface="Calibri"/>
                <a:cs typeface="Calibri"/>
                <a:hlinkClick r:id="rId2"/>
              </a:rPr>
              <a:t>υ</a:t>
            </a:r>
            <a:r>
              <a:rPr sz="2600" u="heavy" dirty="0">
                <a:solidFill>
                  <a:srgbClr val="410082"/>
                </a:solidFill>
                <a:latin typeface="Calibri"/>
                <a:cs typeface="Calibri"/>
                <a:hlinkClick r:id="rId2"/>
              </a:rPr>
              <a:t>τ</a:t>
            </a:r>
            <a:r>
              <a:rPr sz="2600" u="heavy" spc="5" dirty="0">
                <a:solidFill>
                  <a:srgbClr val="410082"/>
                </a:solidFill>
                <a:latin typeface="Calibri"/>
                <a:cs typeface="Calibri"/>
                <a:hlinkClick r:id="rId2"/>
              </a:rPr>
              <a:t>ι</a:t>
            </a:r>
            <a:r>
              <a:rPr sz="2600" u="heavy" spc="-85" dirty="0">
                <a:solidFill>
                  <a:srgbClr val="410082"/>
                </a:solidFill>
                <a:latin typeface="Calibri"/>
                <a:cs typeface="Calibri"/>
                <a:hlinkClick r:id="rId2"/>
              </a:rPr>
              <a:t>κ</a:t>
            </a:r>
            <a:r>
              <a:rPr sz="2600" u="heavy" spc="-5" dirty="0">
                <a:solidFill>
                  <a:srgbClr val="410082"/>
                </a:solidFill>
                <a:latin typeface="Calibri"/>
                <a:cs typeface="Calibri"/>
                <a:hlinkClick r:id="rId2"/>
              </a:rPr>
              <a:t>ο</a:t>
            </a:r>
            <a:r>
              <a:rPr sz="2600" u="heavy" dirty="0">
                <a:solidFill>
                  <a:srgbClr val="410082"/>
                </a:solidFill>
                <a:latin typeface="Calibri"/>
                <a:cs typeface="Calibri"/>
                <a:hlinkClick r:id="rId2"/>
              </a:rPr>
              <a:t>ύ</a:t>
            </a:r>
            <a:r>
              <a:rPr sz="2600" u="heavy" spc="-25" dirty="0">
                <a:solidFill>
                  <a:srgbClr val="410082"/>
                </a:solidFill>
                <a:latin typeface="Calibri"/>
                <a:cs typeface="Calibri"/>
                <a:hlinkClick r:id="rId2"/>
              </a:rPr>
              <a:t> </a:t>
            </a:r>
            <a:r>
              <a:rPr sz="2600" u="heavy" dirty="0">
                <a:solidFill>
                  <a:srgbClr val="410082"/>
                </a:solidFill>
                <a:latin typeface="Calibri"/>
                <a:cs typeface="Calibri"/>
                <a:hlinkClick r:id="rId2"/>
              </a:rPr>
              <a:t>Υ</a:t>
            </a:r>
            <a:r>
              <a:rPr sz="2600" u="heavy" spc="-30" dirty="0">
                <a:solidFill>
                  <a:srgbClr val="410082"/>
                </a:solidFill>
                <a:latin typeface="Calibri"/>
                <a:cs typeface="Calibri"/>
                <a:hlinkClick r:id="rId2"/>
              </a:rPr>
              <a:t>λ</a:t>
            </a:r>
            <a:r>
              <a:rPr sz="2600" u="heavy" spc="5" dirty="0">
                <a:solidFill>
                  <a:srgbClr val="410082"/>
                </a:solidFill>
                <a:latin typeface="Calibri"/>
                <a:cs typeface="Calibri"/>
                <a:hlinkClick r:id="rId2"/>
              </a:rPr>
              <a:t>ι</a:t>
            </a:r>
            <a:r>
              <a:rPr sz="2600" u="heavy" spc="-85" dirty="0">
                <a:solidFill>
                  <a:srgbClr val="410082"/>
                </a:solidFill>
                <a:latin typeface="Calibri"/>
                <a:cs typeface="Calibri"/>
                <a:hlinkClick r:id="rId2"/>
              </a:rPr>
              <a:t>κ</a:t>
            </a:r>
            <a:r>
              <a:rPr sz="2600" u="heavy" spc="-5" dirty="0">
                <a:solidFill>
                  <a:srgbClr val="410082"/>
                </a:solidFill>
                <a:latin typeface="Calibri"/>
                <a:cs typeface="Calibri"/>
                <a:hlinkClick r:id="rId2"/>
              </a:rPr>
              <a:t>ο</a:t>
            </a:r>
            <a:r>
              <a:rPr sz="2600" u="heavy" dirty="0">
                <a:solidFill>
                  <a:srgbClr val="410082"/>
                </a:solidFill>
                <a:latin typeface="Calibri"/>
                <a:cs typeface="Calibri"/>
                <a:hlinkClick r:id="rId2"/>
              </a:rPr>
              <a:t>ύ</a:t>
            </a:r>
            <a:r>
              <a:rPr sz="2600" u="heavy" spc="-15" dirty="0">
                <a:solidFill>
                  <a:srgbClr val="410082"/>
                </a:solidFill>
                <a:latin typeface="Calibri"/>
                <a:cs typeface="Calibri"/>
                <a:hlinkClick r:id="rId2"/>
              </a:rPr>
              <a:t> </a:t>
            </a:r>
            <a:r>
              <a:rPr sz="2600" u="heavy" dirty="0">
                <a:solidFill>
                  <a:srgbClr val="410082"/>
                </a:solidFill>
                <a:latin typeface="Calibri"/>
                <a:cs typeface="Calibri"/>
                <a:hlinkClick r:id="rId2"/>
              </a:rPr>
              <a:t>&amp;</a:t>
            </a:r>
            <a:r>
              <a:rPr sz="2600" u="heavy" spc="-5" dirty="0">
                <a:solidFill>
                  <a:srgbClr val="410082"/>
                </a:solidFill>
                <a:latin typeface="Calibri"/>
                <a:cs typeface="Calibri"/>
                <a:hlinkClick r:id="rId2"/>
              </a:rPr>
              <a:t> </a:t>
            </a:r>
            <a:r>
              <a:rPr sz="2600" u="heavy" dirty="0">
                <a:solidFill>
                  <a:srgbClr val="410082"/>
                </a:solidFill>
                <a:latin typeface="Calibri"/>
                <a:cs typeface="Calibri"/>
                <a:hlinkClick r:id="rId2"/>
              </a:rPr>
              <a:t>Εκ</a:t>
            </a:r>
            <a:r>
              <a:rPr sz="2600" u="heavy" spc="-25" dirty="0">
                <a:solidFill>
                  <a:srgbClr val="410082"/>
                </a:solidFill>
                <a:latin typeface="Calibri"/>
                <a:cs typeface="Calibri"/>
                <a:hlinkClick r:id="rId2"/>
              </a:rPr>
              <a:t>π</a:t>
            </a:r>
            <a:r>
              <a:rPr sz="2600" u="heavy" spc="-5" dirty="0">
                <a:solidFill>
                  <a:srgbClr val="410082"/>
                </a:solidFill>
                <a:latin typeface="Calibri"/>
                <a:cs typeface="Calibri"/>
                <a:hlinkClick r:id="rId2"/>
              </a:rPr>
              <a:t>α</a:t>
            </a:r>
            <a:r>
              <a:rPr sz="2600" u="heavy" spc="-10" dirty="0">
                <a:solidFill>
                  <a:srgbClr val="410082"/>
                </a:solidFill>
                <a:latin typeface="Calibri"/>
                <a:cs typeface="Calibri"/>
                <a:hlinkClick r:id="rId2"/>
              </a:rPr>
              <a:t>ι</a:t>
            </a:r>
            <a:r>
              <a:rPr sz="2600" u="heavy" spc="5" dirty="0">
                <a:solidFill>
                  <a:srgbClr val="410082"/>
                </a:solidFill>
                <a:latin typeface="Calibri"/>
                <a:cs typeface="Calibri"/>
                <a:hlinkClick r:id="rId2"/>
              </a:rPr>
              <a:t>δ</a:t>
            </a:r>
            <a:r>
              <a:rPr sz="2600" u="heavy" dirty="0">
                <a:solidFill>
                  <a:srgbClr val="410082"/>
                </a:solidFill>
                <a:latin typeface="Calibri"/>
                <a:cs typeface="Calibri"/>
                <a:hlinkClick r:id="rId2"/>
              </a:rPr>
              <a:t>ε</a:t>
            </a:r>
            <a:r>
              <a:rPr sz="2600" u="heavy" spc="5" dirty="0">
                <a:solidFill>
                  <a:srgbClr val="410082"/>
                </a:solidFill>
                <a:latin typeface="Calibri"/>
                <a:cs typeface="Calibri"/>
                <a:hlinkClick r:id="rId2"/>
              </a:rPr>
              <a:t>υ</a:t>
            </a:r>
            <a:r>
              <a:rPr sz="2600" u="heavy" dirty="0">
                <a:solidFill>
                  <a:srgbClr val="410082"/>
                </a:solidFill>
                <a:latin typeface="Calibri"/>
                <a:cs typeface="Calibri"/>
                <a:hlinkClick r:id="rId2"/>
              </a:rPr>
              <a:t>τ</a:t>
            </a:r>
            <a:r>
              <a:rPr sz="2600" u="heavy" spc="5" dirty="0">
                <a:solidFill>
                  <a:srgbClr val="410082"/>
                </a:solidFill>
                <a:latin typeface="Calibri"/>
                <a:cs typeface="Calibri"/>
                <a:hlinkClick r:id="rId2"/>
              </a:rPr>
              <a:t>ι</a:t>
            </a:r>
            <a:r>
              <a:rPr sz="2600" u="heavy" dirty="0">
                <a:solidFill>
                  <a:srgbClr val="410082"/>
                </a:solidFill>
                <a:latin typeface="Calibri"/>
                <a:cs typeface="Calibri"/>
                <a:hlinkClick r:id="rId2"/>
              </a:rPr>
              <a:t>κ</a:t>
            </a:r>
            <a:r>
              <a:rPr sz="2600" u="heavy" spc="5" dirty="0">
                <a:solidFill>
                  <a:srgbClr val="410082"/>
                </a:solidFill>
                <a:latin typeface="Calibri"/>
                <a:cs typeface="Calibri"/>
                <a:hlinkClick r:id="rId2"/>
              </a:rPr>
              <a:t>ής</a:t>
            </a:r>
            <a:r>
              <a:rPr sz="2600" spc="5" dirty="0">
                <a:solidFill>
                  <a:srgbClr val="410082"/>
                </a:solidFill>
                <a:latin typeface="Calibri"/>
                <a:cs typeface="Calibri"/>
              </a:rPr>
              <a:t> </a:t>
            </a:r>
            <a:r>
              <a:rPr sz="2600" u="heavy" spc="5" dirty="0">
                <a:solidFill>
                  <a:srgbClr val="410082"/>
                </a:solidFill>
                <a:latin typeface="Calibri"/>
                <a:cs typeface="Calibri"/>
                <a:hlinkClick r:id="rId2"/>
              </a:rPr>
              <a:t>Μ</a:t>
            </a:r>
            <a:r>
              <a:rPr sz="2600" u="heavy" spc="-40" dirty="0">
                <a:solidFill>
                  <a:srgbClr val="410082"/>
                </a:solidFill>
                <a:latin typeface="Calibri"/>
                <a:cs typeface="Calibri"/>
                <a:hlinkClick r:id="rId2"/>
              </a:rPr>
              <a:t>ε</a:t>
            </a:r>
            <a:r>
              <a:rPr sz="2600" u="heavy" spc="-10" dirty="0">
                <a:solidFill>
                  <a:srgbClr val="410082"/>
                </a:solidFill>
                <a:latin typeface="Calibri"/>
                <a:cs typeface="Calibri"/>
                <a:hlinkClick r:id="rId2"/>
              </a:rPr>
              <a:t>θο</a:t>
            </a:r>
            <a:r>
              <a:rPr sz="2600" u="heavy" spc="5" dirty="0">
                <a:solidFill>
                  <a:srgbClr val="410082"/>
                </a:solidFill>
                <a:latin typeface="Calibri"/>
                <a:cs typeface="Calibri"/>
                <a:hlinkClick r:id="rId2"/>
              </a:rPr>
              <a:t>δ</a:t>
            </a:r>
            <a:r>
              <a:rPr sz="2600" u="heavy" spc="-30" dirty="0">
                <a:solidFill>
                  <a:srgbClr val="410082"/>
                </a:solidFill>
                <a:latin typeface="Calibri"/>
                <a:cs typeface="Calibri"/>
                <a:hlinkClick r:id="rId2"/>
              </a:rPr>
              <a:t>ολ</a:t>
            </a:r>
            <a:r>
              <a:rPr sz="2600" u="heavy" spc="-10" dirty="0">
                <a:solidFill>
                  <a:srgbClr val="410082"/>
                </a:solidFill>
                <a:latin typeface="Calibri"/>
                <a:cs typeface="Calibri"/>
                <a:hlinkClick r:id="rId2"/>
              </a:rPr>
              <a:t>ο</a:t>
            </a:r>
            <a:r>
              <a:rPr sz="2600" u="heavy" dirty="0">
                <a:solidFill>
                  <a:srgbClr val="410082"/>
                </a:solidFill>
                <a:latin typeface="Calibri"/>
                <a:cs typeface="Calibri"/>
                <a:hlinkClick r:id="rId2"/>
              </a:rPr>
              <a:t>γ</a:t>
            </a:r>
            <a:r>
              <a:rPr sz="2600" u="heavy" spc="5" dirty="0">
                <a:solidFill>
                  <a:srgbClr val="410082"/>
                </a:solidFill>
                <a:latin typeface="Calibri"/>
                <a:cs typeface="Calibri"/>
                <a:hlinkClick r:id="rId2"/>
              </a:rPr>
              <a:t>ί</a:t>
            </a:r>
            <a:r>
              <a:rPr sz="2600" u="heavy" spc="-5" dirty="0">
                <a:solidFill>
                  <a:srgbClr val="410082"/>
                </a:solidFill>
                <a:latin typeface="Calibri"/>
                <a:cs typeface="Calibri"/>
                <a:hlinkClick r:id="rId2"/>
              </a:rPr>
              <a:t>α</a:t>
            </a:r>
            <a:r>
              <a:rPr sz="2600" u="heavy" dirty="0">
                <a:solidFill>
                  <a:srgbClr val="410082"/>
                </a:solidFill>
                <a:latin typeface="Calibri"/>
                <a:cs typeface="Calibri"/>
                <a:hlinkClick r:id="rId2"/>
              </a:rPr>
              <a:t>ς</a:t>
            </a:r>
            <a:endParaRPr sz="2600">
              <a:latin typeface="Calibri"/>
              <a:cs typeface="Calibri"/>
            </a:endParaRPr>
          </a:p>
          <a:p>
            <a:pPr>
              <a:lnSpc>
                <a:spcPts val="1100"/>
              </a:lnSpc>
              <a:spcBef>
                <a:spcPts val="99"/>
              </a:spcBef>
              <a:buClr>
                <a:srgbClr val="006600"/>
              </a:buClr>
              <a:buFont typeface="Wingdings 2"/>
              <a:buChar char="·"/>
            </a:pPr>
            <a:endParaRPr sz="1100"/>
          </a:p>
          <a:p>
            <a:pPr marL="285115" marR="6350" indent="-273050">
              <a:lnSpc>
                <a:spcPct val="100000"/>
              </a:lnSpc>
              <a:buClr>
                <a:srgbClr val="006600"/>
              </a:buClr>
              <a:buSzPct val="84615"/>
              <a:buFont typeface="Wingdings 2"/>
              <a:buChar char="·"/>
              <a:tabLst>
                <a:tab pos="285115" algn="l"/>
              </a:tabLst>
            </a:pPr>
            <a:r>
              <a:rPr sz="2600" u="heavy" spc="5" dirty="0">
                <a:solidFill>
                  <a:srgbClr val="410082"/>
                </a:solidFill>
                <a:latin typeface="Calibri"/>
                <a:cs typeface="Calibri"/>
                <a:hlinkClick r:id="rId3"/>
              </a:rPr>
              <a:t>Οδ</a:t>
            </a:r>
            <a:r>
              <a:rPr sz="2600" u="heavy" spc="-45" dirty="0">
                <a:solidFill>
                  <a:srgbClr val="410082"/>
                </a:solidFill>
                <a:latin typeface="Calibri"/>
                <a:cs typeface="Calibri"/>
                <a:hlinkClick r:id="rId3"/>
              </a:rPr>
              <a:t>η</a:t>
            </a:r>
            <a:r>
              <a:rPr sz="2600" u="heavy" dirty="0">
                <a:solidFill>
                  <a:srgbClr val="410082"/>
                </a:solidFill>
                <a:latin typeface="Calibri"/>
                <a:cs typeface="Calibri"/>
                <a:hlinkClick r:id="rId3"/>
              </a:rPr>
              <a:t>γ</a:t>
            </a:r>
            <a:r>
              <a:rPr sz="2600" u="heavy" spc="-5" dirty="0">
                <a:solidFill>
                  <a:srgbClr val="410082"/>
                </a:solidFill>
                <a:latin typeface="Calibri"/>
                <a:cs typeface="Calibri"/>
                <a:hlinkClick r:id="rId3"/>
              </a:rPr>
              <a:t>ό</a:t>
            </a:r>
            <a:r>
              <a:rPr sz="2600" u="heavy" dirty="0">
                <a:solidFill>
                  <a:srgbClr val="410082"/>
                </a:solidFill>
                <a:latin typeface="Calibri"/>
                <a:cs typeface="Calibri"/>
                <a:hlinkClick r:id="rId3"/>
              </a:rPr>
              <a:t>ς</a:t>
            </a:r>
            <a:r>
              <a:rPr sz="2600" u="heavy" spc="-30" dirty="0">
                <a:solidFill>
                  <a:srgbClr val="410082"/>
                </a:solidFill>
                <a:latin typeface="Calibri"/>
                <a:cs typeface="Calibri"/>
                <a:hlinkClick r:id="rId3"/>
              </a:rPr>
              <a:t> </a:t>
            </a:r>
            <a:r>
              <a:rPr sz="2600" u="heavy" spc="-5" dirty="0">
                <a:solidFill>
                  <a:srgbClr val="410082"/>
                </a:solidFill>
                <a:latin typeface="Calibri"/>
                <a:cs typeface="Calibri"/>
                <a:hlinkClick r:id="rId3"/>
              </a:rPr>
              <a:t>Π</a:t>
            </a:r>
            <a:r>
              <a:rPr sz="2600" u="heavy" spc="-30" dirty="0">
                <a:solidFill>
                  <a:srgbClr val="410082"/>
                </a:solidFill>
                <a:latin typeface="Calibri"/>
                <a:cs typeface="Calibri"/>
                <a:hlinkClick r:id="rId3"/>
              </a:rPr>
              <a:t>ολι</a:t>
            </a:r>
            <a:r>
              <a:rPr sz="2600" u="heavy" dirty="0">
                <a:solidFill>
                  <a:srgbClr val="410082"/>
                </a:solidFill>
                <a:latin typeface="Calibri"/>
                <a:cs typeface="Calibri"/>
                <a:hlinkClick r:id="rId3"/>
              </a:rPr>
              <a:t>τ</a:t>
            </a:r>
            <a:r>
              <a:rPr sz="2600" u="heavy" spc="5" dirty="0">
                <a:solidFill>
                  <a:srgbClr val="410082"/>
                </a:solidFill>
                <a:latin typeface="Calibri"/>
                <a:cs typeface="Calibri"/>
                <a:hlinkClick r:id="rId3"/>
              </a:rPr>
              <a:t>ι</a:t>
            </a:r>
            <a:r>
              <a:rPr sz="2600" u="heavy" spc="-10" dirty="0">
                <a:solidFill>
                  <a:srgbClr val="410082"/>
                </a:solidFill>
                <a:latin typeface="Calibri"/>
                <a:cs typeface="Calibri"/>
                <a:hlinkClick r:id="rId3"/>
              </a:rPr>
              <a:t>σ</a:t>
            </a:r>
            <a:r>
              <a:rPr sz="2600" u="heavy" spc="-5" dirty="0">
                <a:solidFill>
                  <a:srgbClr val="410082"/>
                </a:solidFill>
                <a:latin typeface="Calibri"/>
                <a:cs typeface="Calibri"/>
                <a:hlinkClick r:id="rId3"/>
              </a:rPr>
              <a:t>μ</a:t>
            </a:r>
            <a:r>
              <a:rPr sz="2600" u="heavy" spc="5" dirty="0">
                <a:solidFill>
                  <a:srgbClr val="410082"/>
                </a:solidFill>
                <a:latin typeface="Calibri"/>
                <a:cs typeface="Calibri"/>
                <a:hlinkClick r:id="rId3"/>
              </a:rPr>
              <a:t>ι</a:t>
            </a:r>
            <a:r>
              <a:rPr sz="2600" u="heavy" dirty="0">
                <a:solidFill>
                  <a:srgbClr val="410082"/>
                </a:solidFill>
                <a:latin typeface="Calibri"/>
                <a:cs typeface="Calibri"/>
                <a:hlinkClick r:id="rId3"/>
              </a:rPr>
              <a:t>κ</a:t>
            </a:r>
            <a:r>
              <a:rPr sz="2600" u="heavy" spc="5" dirty="0">
                <a:solidFill>
                  <a:srgbClr val="410082"/>
                </a:solidFill>
                <a:latin typeface="Calibri"/>
                <a:cs typeface="Calibri"/>
                <a:hlinkClick r:id="rId3"/>
              </a:rPr>
              <a:t>ής</a:t>
            </a:r>
            <a:r>
              <a:rPr sz="2600" u="heavy" spc="-15" dirty="0">
                <a:solidFill>
                  <a:srgbClr val="410082"/>
                </a:solidFill>
                <a:latin typeface="Calibri"/>
                <a:cs typeface="Calibri"/>
                <a:hlinkClick r:id="rId3"/>
              </a:rPr>
              <a:t> </a:t>
            </a:r>
            <a:r>
              <a:rPr sz="2600" u="heavy" dirty="0">
                <a:solidFill>
                  <a:srgbClr val="410082"/>
                </a:solidFill>
                <a:latin typeface="Calibri"/>
                <a:cs typeface="Calibri"/>
                <a:hlinkClick r:id="rId3"/>
              </a:rPr>
              <a:t>Τεκ</a:t>
            </a:r>
            <a:r>
              <a:rPr sz="2600" u="heavy" spc="-5" dirty="0">
                <a:solidFill>
                  <a:srgbClr val="410082"/>
                </a:solidFill>
                <a:latin typeface="Calibri"/>
                <a:cs typeface="Calibri"/>
                <a:hlinkClick r:id="rId3"/>
              </a:rPr>
              <a:t>μ</a:t>
            </a:r>
            <a:r>
              <a:rPr sz="2600" u="heavy" spc="5" dirty="0">
                <a:solidFill>
                  <a:srgbClr val="410082"/>
                </a:solidFill>
                <a:latin typeface="Calibri"/>
                <a:cs typeface="Calibri"/>
                <a:hlinkClick r:id="rId3"/>
              </a:rPr>
              <a:t>η</a:t>
            </a:r>
            <a:r>
              <a:rPr sz="2600" u="heavy" spc="-10" dirty="0">
                <a:solidFill>
                  <a:srgbClr val="410082"/>
                </a:solidFill>
                <a:latin typeface="Calibri"/>
                <a:cs typeface="Calibri"/>
                <a:hlinkClick r:id="rId3"/>
              </a:rPr>
              <a:t>ρ</a:t>
            </a:r>
            <a:r>
              <a:rPr sz="2600" u="heavy" spc="5" dirty="0">
                <a:solidFill>
                  <a:srgbClr val="410082"/>
                </a:solidFill>
                <a:latin typeface="Calibri"/>
                <a:cs typeface="Calibri"/>
                <a:hlinkClick r:id="rId3"/>
              </a:rPr>
              <a:t>ί</a:t>
            </a:r>
            <a:r>
              <a:rPr sz="2600" u="heavy" spc="-5" dirty="0">
                <a:solidFill>
                  <a:srgbClr val="410082"/>
                </a:solidFill>
                <a:latin typeface="Calibri"/>
                <a:cs typeface="Calibri"/>
                <a:hlinkClick r:id="rId3"/>
              </a:rPr>
              <a:t>ω</a:t>
            </a:r>
            <a:r>
              <a:rPr sz="2600" u="heavy" spc="-10" dirty="0">
                <a:solidFill>
                  <a:srgbClr val="410082"/>
                </a:solidFill>
                <a:latin typeface="Calibri"/>
                <a:cs typeface="Calibri"/>
                <a:hlinkClick r:id="rId3"/>
              </a:rPr>
              <a:t>σ</a:t>
            </a:r>
            <a:r>
              <a:rPr sz="2600" u="heavy" spc="5" dirty="0">
                <a:solidFill>
                  <a:srgbClr val="410082"/>
                </a:solidFill>
                <a:latin typeface="Calibri"/>
                <a:cs typeface="Calibri"/>
                <a:hlinkClick r:id="rId3"/>
              </a:rPr>
              <a:t>ης</a:t>
            </a:r>
            <a:r>
              <a:rPr sz="2600" u="heavy" spc="-35" dirty="0">
                <a:solidFill>
                  <a:srgbClr val="410082"/>
                </a:solidFill>
                <a:latin typeface="Calibri"/>
                <a:cs typeface="Calibri"/>
                <a:hlinkClick r:id="rId3"/>
              </a:rPr>
              <a:t> </a:t>
            </a:r>
            <a:r>
              <a:rPr sz="2600" u="heavy" spc="-85" dirty="0">
                <a:solidFill>
                  <a:srgbClr val="410082"/>
                </a:solidFill>
                <a:latin typeface="Calibri"/>
                <a:cs typeface="Calibri"/>
                <a:hlinkClick r:id="rId3"/>
              </a:rPr>
              <a:t>κ</a:t>
            </a:r>
            <a:r>
              <a:rPr sz="2600" u="heavy" spc="-5" dirty="0">
                <a:solidFill>
                  <a:srgbClr val="410082"/>
                </a:solidFill>
                <a:latin typeface="Calibri"/>
                <a:cs typeface="Calibri"/>
                <a:hlinkClick r:id="rId3"/>
              </a:rPr>
              <a:t>α</a:t>
            </a:r>
            <a:r>
              <a:rPr sz="2600" u="heavy" dirty="0">
                <a:solidFill>
                  <a:srgbClr val="410082"/>
                </a:solidFill>
                <a:latin typeface="Calibri"/>
                <a:cs typeface="Calibri"/>
                <a:hlinkClick r:id="rId3"/>
              </a:rPr>
              <a:t>ι</a:t>
            </a:r>
            <a:r>
              <a:rPr sz="2600" dirty="0">
                <a:solidFill>
                  <a:srgbClr val="410082"/>
                </a:solidFill>
                <a:latin typeface="Calibri"/>
                <a:cs typeface="Calibri"/>
              </a:rPr>
              <a:t> </a:t>
            </a:r>
            <a:r>
              <a:rPr sz="2600" u="heavy" spc="-10" dirty="0">
                <a:solidFill>
                  <a:srgbClr val="410082"/>
                </a:solidFill>
                <a:latin typeface="Calibri"/>
                <a:cs typeface="Calibri"/>
                <a:hlinkClick r:id="rId3"/>
              </a:rPr>
              <a:t>Δ</a:t>
            </a:r>
            <a:r>
              <a:rPr sz="2600" u="heavy" spc="5" dirty="0">
                <a:solidFill>
                  <a:srgbClr val="410082"/>
                </a:solidFill>
                <a:latin typeface="Calibri"/>
                <a:cs typeface="Calibri"/>
                <a:hlinkClick r:id="rId3"/>
              </a:rPr>
              <a:t>ι</a:t>
            </a:r>
            <a:r>
              <a:rPr sz="2600" u="heavy" spc="10" dirty="0">
                <a:solidFill>
                  <a:srgbClr val="410082"/>
                </a:solidFill>
                <a:latin typeface="Calibri"/>
                <a:cs typeface="Calibri"/>
                <a:hlinkClick r:id="rId3"/>
              </a:rPr>
              <a:t>α</a:t>
            </a:r>
            <a:r>
              <a:rPr sz="2600" u="heavy" spc="-10" dirty="0">
                <a:solidFill>
                  <a:srgbClr val="410082"/>
                </a:solidFill>
                <a:latin typeface="Calibri"/>
                <a:cs typeface="Calibri"/>
                <a:hlinkClick r:id="rId3"/>
              </a:rPr>
              <a:t>λ</a:t>
            </a:r>
            <a:r>
              <a:rPr sz="2600" u="heavy" dirty="0">
                <a:solidFill>
                  <a:srgbClr val="410082"/>
                </a:solidFill>
                <a:latin typeface="Calibri"/>
                <a:cs typeface="Calibri"/>
                <a:hlinkClick r:id="rId3"/>
              </a:rPr>
              <a:t>ε</a:t>
            </a:r>
            <a:r>
              <a:rPr sz="2600" u="heavy" spc="-30" dirty="0">
                <a:solidFill>
                  <a:srgbClr val="410082"/>
                </a:solidFill>
                <a:latin typeface="Calibri"/>
                <a:cs typeface="Calibri"/>
                <a:hlinkClick r:id="rId3"/>
              </a:rPr>
              <a:t>ι</a:t>
            </a:r>
            <a:r>
              <a:rPr sz="2600" u="heavy" spc="-25" dirty="0">
                <a:solidFill>
                  <a:srgbClr val="410082"/>
                </a:solidFill>
                <a:latin typeface="Calibri"/>
                <a:cs typeface="Calibri"/>
                <a:hlinkClick r:id="rId3"/>
              </a:rPr>
              <a:t>τ</a:t>
            </a:r>
            <a:r>
              <a:rPr sz="2600" u="heavy" spc="-10" dirty="0">
                <a:solidFill>
                  <a:srgbClr val="410082"/>
                </a:solidFill>
                <a:latin typeface="Calibri"/>
                <a:cs typeface="Calibri"/>
                <a:hlinkClick r:id="rId3"/>
              </a:rPr>
              <a:t>ο</a:t>
            </a:r>
            <a:r>
              <a:rPr sz="2600" u="heavy" dirty="0">
                <a:solidFill>
                  <a:srgbClr val="410082"/>
                </a:solidFill>
                <a:latin typeface="Calibri"/>
                <a:cs typeface="Calibri"/>
                <a:hlinkClick r:id="rId3"/>
              </a:rPr>
              <a:t>υ</a:t>
            </a:r>
            <a:r>
              <a:rPr sz="2600" u="heavy" spc="-20" dirty="0">
                <a:solidFill>
                  <a:srgbClr val="410082"/>
                </a:solidFill>
                <a:latin typeface="Calibri"/>
                <a:cs typeface="Calibri"/>
                <a:hlinkClick r:id="rId3"/>
              </a:rPr>
              <a:t>ρ</a:t>
            </a:r>
            <a:r>
              <a:rPr sz="2600" u="heavy" dirty="0">
                <a:solidFill>
                  <a:srgbClr val="410082"/>
                </a:solidFill>
                <a:latin typeface="Calibri"/>
                <a:cs typeface="Calibri"/>
                <a:hlinkClick r:id="rId3"/>
              </a:rPr>
              <a:t>γ</a:t>
            </a:r>
            <a:r>
              <a:rPr sz="2600" u="heavy" spc="5" dirty="0">
                <a:solidFill>
                  <a:srgbClr val="410082"/>
                </a:solidFill>
                <a:latin typeface="Calibri"/>
                <a:cs typeface="Calibri"/>
                <a:hlinkClick r:id="rId3"/>
              </a:rPr>
              <a:t>ι</a:t>
            </a:r>
            <a:r>
              <a:rPr sz="2600" u="heavy" spc="-85" dirty="0">
                <a:solidFill>
                  <a:srgbClr val="410082"/>
                </a:solidFill>
                <a:latin typeface="Calibri"/>
                <a:cs typeface="Calibri"/>
                <a:hlinkClick r:id="rId3"/>
              </a:rPr>
              <a:t>κ</a:t>
            </a:r>
            <a:r>
              <a:rPr sz="2600" u="heavy" spc="-10" dirty="0">
                <a:solidFill>
                  <a:srgbClr val="410082"/>
                </a:solidFill>
                <a:latin typeface="Calibri"/>
                <a:cs typeface="Calibri"/>
                <a:hlinkClick r:id="rId3"/>
              </a:rPr>
              <a:t>ό</a:t>
            </a:r>
            <a:r>
              <a:rPr sz="2600" u="heavy" dirty="0">
                <a:solidFill>
                  <a:srgbClr val="410082"/>
                </a:solidFill>
                <a:latin typeface="Calibri"/>
                <a:cs typeface="Calibri"/>
                <a:hlinkClick r:id="rId3"/>
              </a:rPr>
              <a:t>τ</a:t>
            </a:r>
            <a:r>
              <a:rPr sz="2600" u="heavy" spc="-35" dirty="0">
                <a:solidFill>
                  <a:srgbClr val="410082"/>
                </a:solidFill>
                <a:latin typeface="Calibri"/>
                <a:cs typeface="Calibri"/>
                <a:hlinkClick r:id="rId3"/>
              </a:rPr>
              <a:t>η</a:t>
            </a:r>
            <a:r>
              <a:rPr sz="2600" u="heavy" spc="-15" dirty="0">
                <a:solidFill>
                  <a:srgbClr val="410082"/>
                </a:solidFill>
                <a:latin typeface="Calibri"/>
                <a:cs typeface="Calibri"/>
                <a:hlinkClick r:id="rId3"/>
              </a:rPr>
              <a:t>τ</a:t>
            </a:r>
            <a:r>
              <a:rPr sz="2600" u="heavy" spc="-5" dirty="0">
                <a:solidFill>
                  <a:srgbClr val="410082"/>
                </a:solidFill>
                <a:latin typeface="Calibri"/>
                <a:cs typeface="Calibri"/>
                <a:hlinkClick r:id="rId3"/>
              </a:rPr>
              <a:t>α</a:t>
            </a:r>
            <a:r>
              <a:rPr sz="2600" u="heavy" dirty="0">
                <a:solidFill>
                  <a:srgbClr val="410082"/>
                </a:solidFill>
                <a:latin typeface="Calibri"/>
                <a:cs typeface="Calibri"/>
                <a:hlinkClick r:id="rId3"/>
              </a:rPr>
              <a:t>ς</a:t>
            </a:r>
            <a:r>
              <a:rPr sz="2600" dirty="0">
                <a:latin typeface="Calibri"/>
                <a:cs typeface="Calibri"/>
              </a:rPr>
              <a:t>:</a:t>
            </a:r>
            <a:r>
              <a:rPr sz="2600" spc="-30" dirty="0">
                <a:latin typeface="Calibri"/>
                <a:cs typeface="Calibri"/>
              </a:rPr>
              <a:t> </a:t>
            </a:r>
            <a:r>
              <a:rPr sz="2600" dirty="0">
                <a:latin typeface="Calibri"/>
                <a:cs typeface="Calibri"/>
              </a:rPr>
              <a:t>Εκ</a:t>
            </a:r>
            <a:r>
              <a:rPr sz="2600" spc="-25" dirty="0">
                <a:latin typeface="Calibri"/>
                <a:cs typeface="Calibri"/>
              </a:rPr>
              <a:t>π</a:t>
            </a:r>
            <a:r>
              <a:rPr sz="2600" spc="-5" dirty="0">
                <a:latin typeface="Calibri"/>
                <a:cs typeface="Calibri"/>
              </a:rPr>
              <a:t>α</a:t>
            </a:r>
            <a:r>
              <a:rPr sz="2600" spc="-10" dirty="0">
                <a:latin typeface="Calibri"/>
                <a:cs typeface="Calibri"/>
              </a:rPr>
              <a:t>ι</a:t>
            </a:r>
            <a:r>
              <a:rPr sz="2600" spc="5" dirty="0">
                <a:latin typeface="Calibri"/>
                <a:cs typeface="Calibri"/>
              </a:rPr>
              <a:t>δ</a:t>
            </a:r>
            <a:r>
              <a:rPr sz="2600" dirty="0">
                <a:latin typeface="Calibri"/>
                <a:cs typeface="Calibri"/>
              </a:rPr>
              <a:t>ε</a:t>
            </a:r>
            <a:r>
              <a:rPr sz="2600" spc="5" dirty="0">
                <a:latin typeface="Calibri"/>
                <a:cs typeface="Calibri"/>
              </a:rPr>
              <a:t>υ</a:t>
            </a:r>
            <a:r>
              <a:rPr sz="2600" dirty="0">
                <a:latin typeface="Calibri"/>
                <a:cs typeface="Calibri"/>
              </a:rPr>
              <a:t>τ</a:t>
            </a:r>
            <a:r>
              <a:rPr sz="2600" spc="5" dirty="0">
                <a:latin typeface="Calibri"/>
                <a:cs typeface="Calibri"/>
              </a:rPr>
              <a:t>ι</a:t>
            </a:r>
            <a:r>
              <a:rPr sz="2600" dirty="0">
                <a:latin typeface="Calibri"/>
                <a:cs typeface="Calibri"/>
              </a:rPr>
              <a:t>κή</a:t>
            </a:r>
            <a:r>
              <a:rPr sz="2600" spc="-35" dirty="0">
                <a:latin typeface="Calibri"/>
                <a:cs typeface="Calibri"/>
              </a:rPr>
              <a:t> </a:t>
            </a:r>
            <a:r>
              <a:rPr sz="2600" spc="5" dirty="0">
                <a:latin typeface="Calibri"/>
                <a:cs typeface="Calibri"/>
              </a:rPr>
              <a:t>χ</a:t>
            </a:r>
            <a:r>
              <a:rPr sz="2600" spc="-10" dirty="0">
                <a:latin typeface="Calibri"/>
                <a:cs typeface="Calibri"/>
              </a:rPr>
              <a:t>ρ</a:t>
            </a:r>
            <a:r>
              <a:rPr sz="2600" spc="5" dirty="0">
                <a:latin typeface="Calibri"/>
                <a:cs typeface="Calibri"/>
              </a:rPr>
              <a:t>ή</a:t>
            </a:r>
            <a:r>
              <a:rPr sz="2600" spc="-10" dirty="0">
                <a:latin typeface="Calibri"/>
                <a:cs typeface="Calibri"/>
              </a:rPr>
              <a:t>σ</a:t>
            </a:r>
            <a:r>
              <a:rPr sz="2600" dirty="0">
                <a:latin typeface="Calibri"/>
                <a:cs typeface="Calibri"/>
              </a:rPr>
              <a:t>η</a:t>
            </a:r>
            <a:r>
              <a:rPr sz="2600" spc="5" dirty="0">
                <a:latin typeface="Calibri"/>
                <a:cs typeface="Calibri"/>
              </a:rPr>
              <a:t> ψη</a:t>
            </a:r>
            <a:r>
              <a:rPr sz="2600" spc="-5" dirty="0">
                <a:latin typeface="Calibri"/>
                <a:cs typeface="Calibri"/>
              </a:rPr>
              <a:t>φ</a:t>
            </a:r>
            <a:r>
              <a:rPr sz="2600" spc="5" dirty="0">
                <a:latin typeface="Calibri"/>
                <a:cs typeface="Calibri"/>
              </a:rPr>
              <a:t>ι</a:t>
            </a:r>
            <a:r>
              <a:rPr sz="2600" spc="-5" dirty="0">
                <a:latin typeface="Calibri"/>
                <a:cs typeface="Calibri"/>
              </a:rPr>
              <a:t>α</a:t>
            </a:r>
            <a:r>
              <a:rPr sz="2600" spc="-85" dirty="0">
                <a:latin typeface="Calibri"/>
                <a:cs typeface="Calibri"/>
              </a:rPr>
              <a:t>κ</a:t>
            </a:r>
            <a:r>
              <a:rPr sz="2600" spc="-5" dirty="0">
                <a:latin typeface="Calibri"/>
                <a:cs typeface="Calibri"/>
              </a:rPr>
              <a:t>ο</a:t>
            </a:r>
            <a:r>
              <a:rPr sz="2600" dirty="0">
                <a:latin typeface="Calibri"/>
                <a:cs typeface="Calibri"/>
              </a:rPr>
              <a:t>ύ </a:t>
            </a:r>
            <a:r>
              <a:rPr sz="2600" spc="-70" dirty="0">
                <a:latin typeface="Calibri"/>
                <a:cs typeface="Calibri"/>
              </a:rPr>
              <a:t>υ</a:t>
            </a:r>
            <a:r>
              <a:rPr sz="2600" spc="-30" dirty="0">
                <a:latin typeface="Calibri"/>
                <a:cs typeface="Calibri"/>
              </a:rPr>
              <a:t>λ</a:t>
            </a:r>
            <a:r>
              <a:rPr sz="2600" spc="5" dirty="0">
                <a:latin typeface="Calibri"/>
                <a:cs typeface="Calibri"/>
              </a:rPr>
              <a:t>ι</a:t>
            </a:r>
            <a:r>
              <a:rPr sz="2600" spc="-85" dirty="0">
                <a:latin typeface="Calibri"/>
                <a:cs typeface="Calibri"/>
              </a:rPr>
              <a:t>κ</a:t>
            </a:r>
            <a:r>
              <a:rPr sz="2600" spc="-5" dirty="0">
                <a:latin typeface="Calibri"/>
                <a:cs typeface="Calibri"/>
              </a:rPr>
              <a:t>ο</a:t>
            </a:r>
            <a:r>
              <a:rPr sz="2600" dirty="0">
                <a:latin typeface="Calibri"/>
                <a:cs typeface="Calibri"/>
              </a:rPr>
              <a:t>ύ</a:t>
            </a:r>
            <a:endParaRPr sz="2600">
              <a:latin typeface="Calibri"/>
              <a:cs typeface="Calibri"/>
            </a:endParaRPr>
          </a:p>
          <a:p>
            <a:pPr>
              <a:lnSpc>
                <a:spcPts val="1200"/>
              </a:lnSpc>
              <a:spcBef>
                <a:spcPts val="0"/>
              </a:spcBef>
              <a:buClr>
                <a:srgbClr val="006600"/>
              </a:buClr>
              <a:buFont typeface="Wingdings 2"/>
              <a:buChar char="·"/>
            </a:pPr>
            <a:endParaRPr sz="1200"/>
          </a:p>
          <a:p>
            <a:pPr marL="285115" indent="-273050">
              <a:lnSpc>
                <a:spcPct val="100000"/>
              </a:lnSpc>
              <a:buClr>
                <a:srgbClr val="006600"/>
              </a:buClr>
              <a:buSzPct val="84615"/>
              <a:buFont typeface="Wingdings 2"/>
              <a:buChar char="·"/>
              <a:tabLst>
                <a:tab pos="285115" algn="l"/>
              </a:tabLst>
            </a:pPr>
            <a:r>
              <a:rPr sz="2600" u="heavy" dirty="0">
                <a:solidFill>
                  <a:srgbClr val="410082"/>
                </a:solidFill>
                <a:latin typeface="Calibri"/>
                <a:cs typeface="Calibri"/>
                <a:hlinkClick r:id="rId4"/>
              </a:rPr>
              <a:t>Φ</a:t>
            </a:r>
            <a:r>
              <a:rPr sz="2600" u="heavy" spc="-5" dirty="0">
                <a:solidFill>
                  <a:srgbClr val="410082"/>
                </a:solidFill>
                <a:latin typeface="Calibri"/>
                <a:cs typeface="Calibri"/>
                <a:hlinkClick r:id="rId4"/>
              </a:rPr>
              <a:t>ω</a:t>
            </a:r>
            <a:r>
              <a:rPr sz="2600" u="heavy" spc="-25" dirty="0">
                <a:solidFill>
                  <a:srgbClr val="410082"/>
                </a:solidFill>
                <a:latin typeface="Calibri"/>
                <a:cs typeface="Calibri"/>
                <a:hlinkClick r:id="rId4"/>
              </a:rPr>
              <a:t>τ</a:t>
            </a:r>
            <a:r>
              <a:rPr sz="2600" u="heavy" spc="-10" dirty="0">
                <a:solidFill>
                  <a:srgbClr val="410082"/>
                </a:solidFill>
                <a:latin typeface="Calibri"/>
                <a:cs typeface="Calibri"/>
                <a:hlinkClick r:id="rId4"/>
              </a:rPr>
              <a:t>ό</a:t>
            </a:r>
            <a:r>
              <a:rPr sz="2600" u="heavy" spc="5" dirty="0">
                <a:solidFill>
                  <a:srgbClr val="410082"/>
                </a:solidFill>
                <a:latin typeface="Calibri"/>
                <a:cs typeface="Calibri"/>
                <a:hlinkClick r:id="rId4"/>
              </a:rPr>
              <a:t>δ</a:t>
            </a:r>
            <a:r>
              <a:rPr sz="2600" u="heavy" dirty="0">
                <a:solidFill>
                  <a:srgbClr val="410082"/>
                </a:solidFill>
                <a:latin typeface="Calibri"/>
                <a:cs typeface="Calibri"/>
                <a:hlinkClick r:id="rId4"/>
              </a:rPr>
              <a:t>ε</a:t>
            </a:r>
            <a:r>
              <a:rPr sz="2600" u="heavy" spc="5" dirty="0">
                <a:solidFill>
                  <a:srgbClr val="410082"/>
                </a:solidFill>
                <a:latin typeface="Calibri"/>
                <a:cs typeface="Calibri"/>
                <a:hlinkClick r:id="rId4"/>
              </a:rPr>
              <a:t>ν</a:t>
            </a:r>
            <a:r>
              <a:rPr sz="2600" u="heavy" spc="-15" dirty="0">
                <a:solidFill>
                  <a:srgbClr val="410082"/>
                </a:solidFill>
                <a:latin typeface="Calibri"/>
                <a:cs typeface="Calibri"/>
                <a:hlinkClick r:id="rId4"/>
              </a:rPr>
              <a:t>τ</a:t>
            </a:r>
            <a:r>
              <a:rPr sz="2600" u="heavy" spc="-10" dirty="0">
                <a:solidFill>
                  <a:srgbClr val="410082"/>
                </a:solidFill>
                <a:latin typeface="Calibri"/>
                <a:cs typeface="Calibri"/>
                <a:hlinkClick r:id="rId4"/>
              </a:rPr>
              <a:t>ρο</a:t>
            </a:r>
            <a:r>
              <a:rPr sz="2600" u="heavy" spc="10" dirty="0">
                <a:solidFill>
                  <a:srgbClr val="410082"/>
                </a:solidFill>
                <a:latin typeface="Calibri"/>
                <a:cs typeface="Calibri"/>
                <a:hlinkClick r:id="rId4"/>
              </a:rPr>
              <a:t> </a:t>
            </a:r>
            <a:r>
              <a:rPr sz="2600" u="heavy" dirty="0">
                <a:solidFill>
                  <a:srgbClr val="410082"/>
                </a:solidFill>
                <a:latin typeface="Calibri"/>
                <a:cs typeface="Calibri"/>
                <a:hlinkClick r:id="rId4"/>
              </a:rPr>
              <a:t>… η πε</a:t>
            </a:r>
            <a:r>
              <a:rPr sz="2600" u="heavy" spc="-10" dirty="0">
                <a:solidFill>
                  <a:srgbClr val="410082"/>
                </a:solidFill>
                <a:latin typeface="Calibri"/>
                <a:cs typeface="Calibri"/>
                <a:hlinkClick r:id="rId4"/>
              </a:rPr>
              <a:t>ρ</a:t>
            </a:r>
            <a:r>
              <a:rPr sz="2600" u="heavy" spc="5" dirty="0">
                <a:solidFill>
                  <a:srgbClr val="410082"/>
                </a:solidFill>
                <a:latin typeface="Calibri"/>
                <a:cs typeface="Calibri"/>
                <a:hlinkClick r:id="rId4"/>
              </a:rPr>
              <a:t>ί</a:t>
            </a:r>
            <a:r>
              <a:rPr sz="2600" u="heavy" dirty="0">
                <a:solidFill>
                  <a:srgbClr val="410082"/>
                </a:solidFill>
                <a:latin typeface="Calibri"/>
                <a:cs typeface="Calibri"/>
                <a:hlinkClick r:id="rId4"/>
              </a:rPr>
              <a:t>π</a:t>
            </a:r>
            <a:r>
              <a:rPr sz="2600" u="heavy" spc="-15" dirty="0">
                <a:solidFill>
                  <a:srgbClr val="410082"/>
                </a:solidFill>
                <a:latin typeface="Calibri"/>
                <a:cs typeface="Calibri"/>
                <a:hlinkClick r:id="rId4"/>
              </a:rPr>
              <a:t>τ</a:t>
            </a:r>
            <a:r>
              <a:rPr sz="2600" u="heavy" dirty="0">
                <a:solidFill>
                  <a:srgbClr val="410082"/>
                </a:solidFill>
                <a:latin typeface="Calibri"/>
                <a:cs typeface="Calibri"/>
                <a:hlinkClick r:id="rId4"/>
              </a:rPr>
              <a:t>ω</a:t>
            </a:r>
            <a:r>
              <a:rPr sz="2600" u="heavy" spc="-10" dirty="0">
                <a:solidFill>
                  <a:srgbClr val="410082"/>
                </a:solidFill>
                <a:latin typeface="Calibri"/>
                <a:cs typeface="Calibri"/>
                <a:hlinkClick r:id="rId4"/>
              </a:rPr>
              <a:t>σ</a:t>
            </a:r>
            <a:r>
              <a:rPr sz="2600" u="heavy" dirty="0">
                <a:solidFill>
                  <a:srgbClr val="410082"/>
                </a:solidFill>
                <a:latin typeface="Calibri"/>
                <a:cs typeface="Calibri"/>
                <a:hlinkClick r:id="rId4"/>
              </a:rPr>
              <a:t>η τ</a:t>
            </a:r>
            <a:r>
              <a:rPr sz="2600" u="heavy" spc="5" dirty="0">
                <a:solidFill>
                  <a:srgbClr val="410082"/>
                </a:solidFill>
                <a:latin typeface="Calibri"/>
                <a:cs typeface="Calibri"/>
                <a:hlinkClick r:id="rId4"/>
              </a:rPr>
              <a:t>η</a:t>
            </a:r>
            <a:r>
              <a:rPr sz="2600" u="heavy" dirty="0">
                <a:solidFill>
                  <a:srgbClr val="410082"/>
                </a:solidFill>
                <a:latin typeface="Calibri"/>
                <a:cs typeface="Calibri"/>
                <a:hlinkClick r:id="rId4"/>
              </a:rPr>
              <a:t>ς</a:t>
            </a:r>
            <a:r>
              <a:rPr sz="2600" u="heavy" spc="-20" dirty="0">
                <a:solidFill>
                  <a:srgbClr val="410082"/>
                </a:solidFill>
                <a:latin typeface="Calibri"/>
                <a:cs typeface="Calibri"/>
                <a:hlinkClick r:id="rId4"/>
              </a:rPr>
              <a:t> </a:t>
            </a:r>
            <a:r>
              <a:rPr sz="2600" u="heavy" dirty="0">
                <a:solidFill>
                  <a:srgbClr val="410082"/>
                </a:solidFill>
                <a:latin typeface="Calibri"/>
                <a:cs typeface="Calibri"/>
                <a:hlinkClick r:id="rId4"/>
              </a:rPr>
              <a:t>Ε</a:t>
            </a:r>
            <a:r>
              <a:rPr sz="2600" u="heavy" spc="5" dirty="0">
                <a:solidFill>
                  <a:srgbClr val="410082"/>
                </a:solidFill>
                <a:latin typeface="Calibri"/>
                <a:cs typeface="Calibri"/>
                <a:hlinkClick r:id="rId4"/>
              </a:rPr>
              <a:t>λ</a:t>
            </a:r>
            <a:r>
              <a:rPr sz="2600" u="heavy" spc="-45" dirty="0">
                <a:solidFill>
                  <a:srgbClr val="410082"/>
                </a:solidFill>
                <a:latin typeface="Calibri"/>
                <a:cs typeface="Calibri"/>
                <a:hlinkClick r:id="rId4"/>
              </a:rPr>
              <a:t>λ</a:t>
            </a:r>
            <a:r>
              <a:rPr sz="2600" u="heavy" spc="-40" dirty="0">
                <a:solidFill>
                  <a:srgbClr val="410082"/>
                </a:solidFill>
                <a:latin typeface="Calibri"/>
                <a:cs typeface="Calibri"/>
                <a:hlinkClick r:id="rId4"/>
              </a:rPr>
              <a:t>ά</a:t>
            </a:r>
            <a:r>
              <a:rPr sz="2600" u="heavy" spc="5" dirty="0">
                <a:solidFill>
                  <a:srgbClr val="410082"/>
                </a:solidFill>
                <a:latin typeface="Calibri"/>
                <a:cs typeface="Calibri"/>
                <a:hlinkClick r:id="rId4"/>
              </a:rPr>
              <a:t>δ</a:t>
            </a:r>
            <a:r>
              <a:rPr sz="2600" u="heavy" dirty="0">
                <a:solidFill>
                  <a:srgbClr val="410082"/>
                </a:solidFill>
                <a:latin typeface="Calibri"/>
                <a:cs typeface="Calibri"/>
                <a:hlinkClick r:id="rId4"/>
              </a:rPr>
              <a:t>ας</a:t>
            </a:r>
            <a:endParaRPr sz="26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Αξιολόγηση</a:t>
            </a:r>
            <a:endParaRPr lang="el-GR" dirty="0"/>
          </a:p>
        </p:txBody>
      </p:sp>
      <p:sp>
        <p:nvSpPr>
          <p:cNvPr id="3" name="Text Placeholder 2"/>
          <p:cNvSpPr>
            <a:spLocks noGrp="1"/>
          </p:cNvSpPr>
          <p:nvPr>
            <p:ph type="body" idx="1"/>
          </p:nvPr>
        </p:nvSpPr>
        <p:spPr/>
        <p:txBody>
          <a:bodyPr/>
          <a:lstStyle/>
          <a:p>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539552" y="1341438"/>
            <a:ext cx="8254057" cy="4608512"/>
          </a:xfrm>
        </p:spPr>
        <p:txBody>
          <a:bodyPr/>
          <a:lstStyle/>
          <a:p>
            <a:pPr marL="0" indent="0">
              <a:lnSpc>
                <a:spcPct val="120000"/>
              </a:lnSpc>
              <a:buFont typeface="Wingdings" pitchFamily="2" charset="2"/>
              <a:buNone/>
            </a:pPr>
            <a:r>
              <a:rPr lang="en-GB" sz="2400" dirty="0" smtClean="0"/>
              <a:t>“</a:t>
            </a:r>
            <a:r>
              <a:rPr lang="en-US" sz="2400" i="1" dirty="0" smtClean="0"/>
              <a:t>Formerly, and perhaps still today, professors were sometimes viewed as alligators swimming in the deep water waiting to catch the unwary student who slips whilst undergoing testing. Nowadays, there is a movement to reduce this threatening aspect of testing and to view assessment as a means to assist students and teachers to reach their goals</a:t>
            </a:r>
            <a:r>
              <a:rPr lang="en-US" sz="2400" i="1" dirty="0" smtClean="0"/>
              <a:t>.”</a:t>
            </a:r>
            <a:endParaRPr lang="el-GR" sz="2400" i="1" dirty="0" smtClean="0"/>
          </a:p>
          <a:p>
            <a:pPr marL="0" indent="0" algn="r">
              <a:lnSpc>
                <a:spcPct val="90000"/>
              </a:lnSpc>
              <a:buFont typeface="Wingdings" pitchFamily="2" charset="2"/>
              <a:buNone/>
            </a:pPr>
            <a:r>
              <a:rPr lang="el-GR" sz="2000" i="1" dirty="0" err="1" smtClean="0"/>
              <a:t>Filip</a:t>
            </a:r>
            <a:r>
              <a:rPr lang="el-GR" sz="2000" i="1" dirty="0" smtClean="0"/>
              <a:t> </a:t>
            </a:r>
            <a:r>
              <a:rPr lang="el-GR" sz="2000" i="1" dirty="0" err="1" smtClean="0"/>
              <a:t>Dochy</a:t>
            </a:r>
            <a:r>
              <a:rPr lang="el-GR" sz="2000" i="1" dirty="0" smtClean="0"/>
              <a:t> </a:t>
            </a:r>
            <a:r>
              <a:rPr lang="el-GR" sz="2000" i="1" dirty="0" err="1" smtClean="0"/>
              <a:t>and</a:t>
            </a:r>
            <a:r>
              <a:rPr lang="el-GR" sz="2000" i="1" dirty="0" smtClean="0"/>
              <a:t> </a:t>
            </a:r>
            <a:r>
              <a:rPr lang="el-GR" sz="2000" i="1" dirty="0" err="1" smtClean="0"/>
              <a:t>Liz</a:t>
            </a:r>
            <a:r>
              <a:rPr lang="el-GR" sz="2000" i="1" dirty="0" smtClean="0"/>
              <a:t> </a:t>
            </a:r>
            <a:r>
              <a:rPr lang="el-GR" sz="2000" i="1" dirty="0" err="1" smtClean="0"/>
              <a:t>McDowell</a:t>
            </a:r>
            <a:r>
              <a:rPr lang="el-GR" sz="2000" i="1" dirty="0" smtClean="0"/>
              <a:t> (1997)</a:t>
            </a:r>
            <a:r>
              <a:rPr lang="el-GR" sz="2000"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3192</TotalTime>
  <Words>3000</Words>
  <Application>Microsoft Office PowerPoint</Application>
  <PresentationFormat>On-screen Show (4:3)</PresentationFormat>
  <Paragraphs>313</Paragraphs>
  <Slides>49</Slides>
  <Notes>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Θέμα του Office</vt:lpstr>
      <vt:lpstr>Διδακτική της Πληροφορικής</vt:lpstr>
      <vt:lpstr>Ψηφιακό Υλικό</vt:lpstr>
      <vt:lpstr>Αποθετήρια Μαθησιακών Αντικειμένων</vt:lpstr>
      <vt:lpstr>Μαθησιακό Αντικείμενο: Ορισμός</vt:lpstr>
      <vt:lpstr>Μαθησιακό Αντικείμενο: Χαρακτηριστικά</vt:lpstr>
      <vt:lpstr>Slide 6</vt:lpstr>
      <vt:lpstr>Slide 7</vt:lpstr>
      <vt:lpstr>Αξιολόγηση</vt:lpstr>
      <vt:lpstr>Slide 9</vt:lpstr>
      <vt:lpstr>Εκπαιδευτική Αξιολόγηση</vt:lpstr>
      <vt:lpstr>Πλαίσιο Αξιολόγησης</vt:lpstr>
      <vt:lpstr>Ενδεικτικοί Στόχοι της Αξιολόγησης</vt:lpstr>
      <vt:lpstr>Αξιολόγηση του Μαθητή </vt:lpstr>
      <vt:lpstr>Τρίγωνο της Αξιολόγησης</vt:lpstr>
      <vt:lpstr>Συναφείς Έννοιες</vt:lpstr>
      <vt:lpstr>Συζήτηση……………….</vt:lpstr>
      <vt:lpstr>Γιατί χρειάζεται η αξιολόγηση;</vt:lpstr>
      <vt:lpstr>Μορφές Αξιολόγησης</vt:lpstr>
      <vt:lpstr>Μορφές Αξιολόγησης</vt:lpstr>
      <vt:lpstr>Μορφές Αξιολόγησης</vt:lpstr>
      <vt:lpstr>Μορφές Αξιολόγησης</vt:lpstr>
      <vt:lpstr>Μορφές Αξιολόγησης</vt:lpstr>
      <vt:lpstr>Μορφές Αξιολόγησης</vt:lpstr>
      <vt:lpstr>Μορφές Αξιολόγησης</vt:lpstr>
      <vt:lpstr>Μορφές Αξιολόγησης</vt:lpstr>
      <vt:lpstr>Αρχές της Αξιολόγησης</vt:lpstr>
      <vt:lpstr>Τάσεις της Αξιολόγησης</vt:lpstr>
      <vt:lpstr>Μέθοδοι / Τεχνικές Αξιολόγησης</vt:lpstr>
      <vt:lpstr>Αυτοαξιολόγηση</vt:lpstr>
      <vt:lpstr>Ομότιμη Αξιολόγηση ή Ετεροαξιολόγηση</vt:lpstr>
      <vt:lpstr>Συνεργατική Αξιολόγηση</vt:lpstr>
      <vt:lpstr>Κλίμακα Διαβαθμισμένων Κριτηρίων</vt:lpstr>
      <vt:lpstr>Κλίμακα Διαβαθμισμένων Κριτηρίων</vt:lpstr>
      <vt:lpstr>Φάκελος Εργασιών του Μαθητή</vt:lpstr>
      <vt:lpstr>Φάκελος Εργασιών του Μαθητή</vt:lpstr>
      <vt:lpstr>Περιεχόμενο του Φακέλου Εργασιών</vt:lpstr>
      <vt:lpstr>Ψηφιακός Φάκελος Εργασιών του Μαθητή </vt:lpstr>
      <vt:lpstr>Ψηφιακός Φάκελος Εργασιών του Μαθητή (ΙΙ)</vt:lpstr>
      <vt:lpstr>Εργαλεία ανάπτυξης Ψηφιακού Φακέλου</vt:lpstr>
      <vt:lpstr>Slide 40</vt:lpstr>
      <vt:lpstr>Λογισμικά Αξιολόγησης</vt:lpstr>
      <vt:lpstr>http://opensoft.sch.gr/</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251</cp:revision>
  <dcterms:created xsi:type="dcterms:W3CDTF">2012-09-06T09:03:05Z</dcterms:created>
  <dcterms:modified xsi:type="dcterms:W3CDTF">2015-04-25T15:15:27Z</dcterms:modified>
</cp:coreProperties>
</file>